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530" r:id="rId1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79"/>
    <a:srgbClr val="D8D3E0"/>
    <a:srgbClr val="F4E9E9"/>
    <a:srgbClr val="E8D0D0"/>
    <a:srgbClr val="DCE6F2"/>
    <a:srgbClr val="00197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0" autoAdjust="0"/>
    <p:restoredTop sz="84862" autoAdjust="0"/>
  </p:normalViewPr>
  <p:slideViewPr>
    <p:cSldViewPr showGuides="1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3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25E3C55C-DB12-49FA-849F-2AB4B61F23B0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DE2BC2D4-5ACD-4E44-97A2-7C1038B8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8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4946220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/>
          <a:srcRect l="25932" t="48861" r="25932" b="46583"/>
          <a:stretch/>
        </p:blipFill>
        <p:spPr>
          <a:xfrm>
            <a:off x="2403939" y="5322886"/>
            <a:ext cx="4336122" cy="542016"/>
          </a:xfrm>
          <a:prstGeom prst="rect">
            <a:avLst/>
          </a:prstGeom>
        </p:spPr>
      </p:pic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2483768" y="5909209"/>
            <a:ext cx="4352750" cy="400111"/>
            <a:chOff x="2742659" y="5909209"/>
            <a:chExt cx="4352750" cy="400111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3617213" y="5909210"/>
              <a:ext cx="3478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01970"/>
                  </a:solidFill>
                </a:rPr>
                <a:t>Human</a:t>
              </a:r>
              <a:r>
                <a:rPr lang="en-US" altLang="ko-KR" sz="2000" baseline="0" dirty="0" smtClean="0">
                  <a:solidFill>
                    <a:srgbClr val="001970"/>
                  </a:solidFill>
                </a:rPr>
                <a:t> Interface Laboratory</a:t>
              </a:r>
              <a:endParaRPr lang="ko-KR" altLang="en-US" sz="2000">
                <a:solidFill>
                  <a:srgbClr val="001970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659" y="5909209"/>
              <a:ext cx="864096" cy="3840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3841"/>
            <a:ext cx="9144000" cy="449414"/>
          </a:xfrm>
        </p:spPr>
        <p:txBody>
          <a:bodyPr>
            <a:no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7092280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l="25932" t="48861" r="25932" b="46583"/>
          <a:stretch/>
        </p:blipFill>
        <p:spPr>
          <a:xfrm>
            <a:off x="107504" y="6479182"/>
            <a:ext cx="2880320" cy="360040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2393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7092280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l="25932" t="48861" r="25932" b="46583"/>
          <a:stretch/>
        </p:blipFill>
        <p:spPr>
          <a:xfrm>
            <a:off x="107504" y="6479182"/>
            <a:ext cx="2880320" cy="360040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2393503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323528" y="878910"/>
            <a:ext cx="8496944" cy="1400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78911"/>
            <a:ext cx="8229600" cy="1400385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0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632778"/>
            <a:ext cx="9144000" cy="2393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23528" y="3324758"/>
            <a:ext cx="8496944" cy="1400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24759"/>
            <a:ext cx="8229600" cy="1400385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그림 5" descr="서울대로고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2786082" cy="643938"/>
          </a:xfrm>
          <a:prstGeom prst="rect">
            <a:avLst/>
          </a:prstGeom>
        </p:spPr>
      </p:pic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0" y="2632075"/>
            <a:ext cx="9144000" cy="692150"/>
          </a:xfr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  <p:sldLayoutId id="214748366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ushdown_automat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Automaton Theories of </a:t>
            </a:r>
            <a:br>
              <a:rPr lang="en-US" altLang="ko-KR" sz="2800" dirty="0" smtClean="0"/>
            </a:br>
            <a:r>
              <a:rPr lang="en-US" altLang="ko-KR" sz="2800" dirty="0" smtClean="0"/>
              <a:t>Human Sentence Comprehension</a:t>
            </a:r>
            <a:br>
              <a:rPr lang="en-US" altLang="ko-KR" sz="2800" dirty="0" smtClean="0"/>
            </a:br>
            <a:r>
              <a:rPr lang="en-US" altLang="ko-KR" sz="2800" dirty="0" smtClean="0"/>
              <a:t>- Ch. 3: Generalized Left-Corner Parsing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3105160"/>
            <a:ext cx="8640960" cy="1609724"/>
          </a:xfrm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2020. 01. 09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Won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Ik</a:t>
            </a:r>
            <a:r>
              <a:rPr lang="en-US" altLang="ko-KR" sz="2400" dirty="0" smtClean="0">
                <a:solidFill>
                  <a:schemeClr val="tx1"/>
                </a:solidFill>
              </a:rPr>
              <a:t> Cho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Pushdown Automaton and CFG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Question: How can we combine ‘time’ with a generative grammar?</a:t>
            </a:r>
          </a:p>
          <a:p>
            <a:pPr lvl="1"/>
            <a:r>
              <a:rPr lang="en-US" altLang="ko-KR" dirty="0" smtClean="0"/>
              <a:t>This yields a concept of ‘automaton’</a:t>
            </a:r>
          </a:p>
          <a:p>
            <a:pPr lvl="2"/>
            <a:r>
              <a:rPr lang="en-US" altLang="ko-KR" dirty="0" smtClean="0"/>
              <a:t>Mathematical model of computation</a:t>
            </a:r>
          </a:p>
          <a:p>
            <a:r>
              <a:rPr lang="en-US" altLang="ko-KR" dirty="0" smtClean="0"/>
              <a:t>Pushdown automaton and a CFG?</a:t>
            </a:r>
          </a:p>
          <a:p>
            <a:pPr lvl="1"/>
            <a:r>
              <a:rPr lang="en-US" altLang="ko-KR" dirty="0" smtClean="0"/>
              <a:t>Each operation in the automaton corresponds to a particular CFG rule</a:t>
            </a:r>
          </a:p>
          <a:p>
            <a:pPr lvl="2"/>
            <a:r>
              <a:rPr lang="en-US" altLang="ko-KR" dirty="0" smtClean="0"/>
              <a:t>“Strong competence” or “Transparency”</a:t>
            </a:r>
          </a:p>
          <a:p>
            <a:pPr lvl="1"/>
            <a:r>
              <a:rPr lang="en-US" altLang="ko-KR" dirty="0" smtClean="0"/>
              <a:t>Desirable property in an algorithmic model</a:t>
            </a:r>
          </a:p>
          <a:p>
            <a:pPr lvl="2"/>
            <a:r>
              <a:rPr lang="en-US" altLang="ko-KR" dirty="0" smtClean="0"/>
              <a:t>Clarify the relationship </a:t>
            </a:r>
            <a:r>
              <a:rPr lang="en-US" altLang="ko-KR" dirty="0" smtClean="0">
                <a:solidFill>
                  <a:srgbClr val="FF0000"/>
                </a:solidFill>
              </a:rPr>
              <a:t>between Marr’s level</a:t>
            </a:r>
          </a:p>
          <a:p>
            <a:r>
              <a:rPr lang="en-US" altLang="ko-KR" dirty="0" smtClean="0"/>
              <a:t>Transparent processor</a:t>
            </a:r>
          </a:p>
          <a:p>
            <a:pPr lvl="1"/>
            <a:r>
              <a:rPr lang="en-US" altLang="ko-KR" dirty="0" smtClean="0"/>
              <a:t>The causal actions do what the grammar specifies</a:t>
            </a:r>
          </a:p>
          <a:p>
            <a:r>
              <a:rPr lang="en-US" altLang="ko-KR" dirty="0" smtClean="0"/>
              <a:t>No canonical automaton for a given grammar</a:t>
            </a:r>
          </a:p>
          <a:p>
            <a:pPr lvl="1"/>
            <a:r>
              <a:rPr lang="en-US" altLang="ko-KR" dirty="0" smtClean="0"/>
              <a:t>Generalized left-corner parsing: a theory of one aspect of control</a:t>
            </a:r>
          </a:p>
          <a:p>
            <a:pPr lvl="2"/>
            <a:r>
              <a:rPr lang="en-US" altLang="ko-KR" dirty="0" smtClean="0"/>
              <a:t>A case of Kowalski’s (1979) slogan: </a:t>
            </a:r>
            <a:r>
              <a:rPr lang="en-US" altLang="ko-KR" b="1" dirty="0" smtClean="0"/>
              <a:t>ALGORITHM = LOGIC + CONTROL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7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Automaton and Functionalism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idea of automaton: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Differentiate abstract ‘states’ </a:t>
            </a:r>
            <a:r>
              <a:rPr lang="en-US" altLang="ko-KR" dirty="0" smtClean="0"/>
              <a:t>from one another, </a:t>
            </a:r>
          </a:p>
          <a:p>
            <a:pPr lvl="1"/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FF0000"/>
                </a:solidFill>
              </a:rPr>
              <a:t>specify what happens </a:t>
            </a:r>
            <a:r>
              <a:rPr lang="en-US" altLang="ko-KR" dirty="0" smtClean="0"/>
              <a:t>to cause transitions between them</a:t>
            </a:r>
          </a:p>
          <a:p>
            <a:r>
              <a:rPr lang="en-US" altLang="ko-KR" dirty="0" smtClean="0"/>
              <a:t>A simple automaton</a:t>
            </a:r>
          </a:p>
          <a:p>
            <a:pPr lvl="1"/>
            <a:r>
              <a:rPr lang="en-US" altLang="ko-KR" dirty="0" smtClean="0"/>
              <a:t>Each node: </a:t>
            </a:r>
            <a:r>
              <a:rPr lang="en-US" altLang="ko-KR" b="1" dirty="0" smtClean="0"/>
              <a:t>States</a:t>
            </a:r>
          </a:p>
          <a:p>
            <a:pPr lvl="1"/>
            <a:r>
              <a:rPr lang="en-US" altLang="ko-KR" dirty="0" smtClean="0"/>
              <a:t>Arcs between: </a:t>
            </a:r>
            <a:r>
              <a:rPr lang="en-US" altLang="ko-KR" b="1" dirty="0" smtClean="0"/>
              <a:t>Vocabulary</a:t>
            </a:r>
          </a:p>
          <a:p>
            <a:pPr lvl="1"/>
            <a:r>
              <a:rPr lang="en-US" altLang="ko-KR" dirty="0" smtClean="0"/>
              <a:t>Path: </a:t>
            </a:r>
            <a:r>
              <a:rPr lang="en-US" altLang="ko-KR" b="1" dirty="0" smtClean="0"/>
              <a:t>Sentence</a:t>
            </a:r>
          </a:p>
          <a:p>
            <a:pPr lvl="1"/>
            <a:r>
              <a:rPr lang="en-US" altLang="ko-KR" b="1" dirty="0" smtClean="0"/>
              <a:t>Automaton recognize a sentence </a:t>
            </a:r>
            <a:r>
              <a:rPr lang="en-US" altLang="ko-KR" b="1" dirty="0" smtClean="0">
                <a:sym typeface="Wingdings" panose="05000000000000000000" pitchFamily="2" charset="2"/>
              </a:rPr>
              <a:t> Path exists?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Automata as cognitive models  Functionalism (Putnam, 1960)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Minds as a software of the brain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What’s important is what states can do (rather than ingredient)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Possibly a ‘relativism’?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What current NNs (neural networks) share?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6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Pushdown Automata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Finite automata with a stack memory? </a:t>
            </a:r>
            <a:r>
              <a:rPr lang="ko-KR" altLang="en-US" dirty="0"/>
              <a:t>→</a:t>
            </a:r>
            <a:r>
              <a:rPr lang="en-US" altLang="ko-KR" dirty="0" smtClean="0"/>
              <a:t> Infinite-state machines</a:t>
            </a:r>
          </a:p>
          <a:p>
            <a:pPr lvl="1"/>
            <a:r>
              <a:rPr lang="en-US" altLang="ko-KR" dirty="0" smtClean="0"/>
              <a:t>e.g., Keep track of embedding levels (garden-pathing)</a:t>
            </a:r>
          </a:p>
          <a:p>
            <a:r>
              <a:rPr lang="en-US" altLang="ko-KR" dirty="0" smtClean="0"/>
              <a:t>How PDA does this? </a:t>
            </a:r>
            <a:r>
              <a:rPr lang="ko-KR" altLang="en-US" dirty="0"/>
              <a:t>→</a:t>
            </a:r>
            <a:r>
              <a:rPr lang="en-US" altLang="ko-KR" dirty="0" smtClean="0"/>
              <a:t> A recursive transition network</a:t>
            </a:r>
          </a:p>
          <a:p>
            <a:pPr lvl="1"/>
            <a:r>
              <a:rPr lang="en-US" altLang="ko-KR" dirty="0" smtClean="0"/>
              <a:t>Pushing the stack whenever it begins an embedded sentence</a:t>
            </a:r>
          </a:p>
          <a:p>
            <a:pPr lvl="1"/>
            <a:r>
              <a:rPr lang="en-US" altLang="ko-KR" dirty="0" smtClean="0"/>
              <a:t>Popping the stack whenever it finishes one</a:t>
            </a:r>
          </a:p>
          <a:p>
            <a:pPr lvl="1"/>
            <a:r>
              <a:rPr lang="en-US" altLang="ko-KR" dirty="0" smtClean="0"/>
              <a:t>Key difference between FA</a:t>
            </a:r>
          </a:p>
          <a:p>
            <a:pPr lvl="2"/>
            <a:r>
              <a:rPr lang="en-US" altLang="ko-KR" dirty="0" smtClean="0"/>
              <a:t>Special ‘PUSH’ that </a:t>
            </a:r>
            <a:r>
              <a:rPr lang="en-US" altLang="ko-KR" u="sng" dirty="0" smtClean="0"/>
              <a:t>transfers control to another network of circles and arrows</a:t>
            </a:r>
          </a:p>
          <a:p>
            <a:pPr lvl="2"/>
            <a:r>
              <a:rPr lang="en-US" altLang="ko-KR" dirty="0" smtClean="0"/>
              <a:t>Elements are </a:t>
            </a:r>
            <a:r>
              <a:rPr lang="en-US" altLang="ko-KR" u="sng" dirty="0" smtClean="0"/>
              <a:t>distinguishable arbitrary symbols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Automata theor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3672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1/Pushdown-overview.svg/340px-Pushdown-overvie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7" y="4355151"/>
            <a:ext cx="2577371" cy="13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5881859"/>
            <a:ext cx="3469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https://en.wikipedia.org/wiki/Pushdown_automaton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468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Top-Down 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Goes through a series of transitions that mimic the line-by-line derivation</a:t>
            </a:r>
          </a:p>
          <a:p>
            <a:r>
              <a:rPr lang="en-US" altLang="ko-KR" dirty="0" smtClean="0"/>
              <a:t>Two main operations</a:t>
            </a:r>
          </a:p>
          <a:p>
            <a:pPr lvl="1"/>
            <a:r>
              <a:rPr lang="en-US" altLang="ko-KR" b="1" dirty="0" smtClean="0"/>
              <a:t>Expand</a:t>
            </a:r>
            <a:r>
              <a:rPr lang="en-US" altLang="ko-KR" dirty="0" smtClean="0"/>
              <a:t>: Replace the stack symbol with the sequence of symbols</a:t>
            </a:r>
          </a:p>
          <a:p>
            <a:pPr lvl="1"/>
            <a:r>
              <a:rPr lang="en-US" altLang="ko-KR" b="1" dirty="0" smtClean="0"/>
              <a:t>Scan</a:t>
            </a:r>
            <a:r>
              <a:rPr lang="en-US" altLang="ko-KR" dirty="0" smtClean="0"/>
              <a:t>: Remove the terminal symbol from both the stack and the input</a:t>
            </a:r>
          </a:p>
          <a:p>
            <a:r>
              <a:rPr lang="en-US" altLang="ko-KR" dirty="0" smtClean="0"/>
              <a:t>Three general points to be illustrated: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Incrementality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Deals with each word one-by-one, L to R, via ‘scan’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Strong </a:t>
            </a:r>
            <a:r>
              <a:rPr lang="en-US" altLang="ko-KR" dirty="0" smtClean="0">
                <a:solidFill>
                  <a:srgbClr val="FF0000"/>
                </a:solidFill>
              </a:rPr>
              <a:t>Competence</a:t>
            </a:r>
          </a:p>
          <a:p>
            <a:pPr lvl="2"/>
            <a:r>
              <a:rPr lang="en-US" altLang="ko-KR" dirty="0" smtClean="0"/>
              <a:t>Each grammar rule gets its own operation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Nondeterminism</a:t>
            </a:r>
          </a:p>
          <a:p>
            <a:pPr lvl="2"/>
            <a:r>
              <a:rPr lang="en-US" altLang="ko-KR" dirty="0" smtClean="0"/>
              <a:t>Fails to specify exactly which operation should apply when more than one step is applicable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5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Bottom-Up 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the grammatical category and then find possible rules</a:t>
            </a:r>
          </a:p>
          <a:p>
            <a:r>
              <a:rPr lang="en-US" altLang="ko-KR" dirty="0" smtClean="0"/>
              <a:t>Two main operations</a:t>
            </a:r>
          </a:p>
          <a:p>
            <a:pPr lvl="1"/>
            <a:r>
              <a:rPr lang="en-US" altLang="ko-KR" b="1" dirty="0" smtClean="0"/>
              <a:t>Reduce</a:t>
            </a:r>
            <a:r>
              <a:rPr lang="en-US" altLang="ko-KR" dirty="0" smtClean="0"/>
              <a:t>: Replace a sequence of symbols with a stack symbol</a:t>
            </a:r>
          </a:p>
          <a:p>
            <a:pPr lvl="1"/>
            <a:r>
              <a:rPr lang="en-US" altLang="ko-KR" b="1" dirty="0" smtClean="0"/>
              <a:t>Shift</a:t>
            </a:r>
            <a:r>
              <a:rPr lang="en-US" altLang="ko-KR" dirty="0" smtClean="0"/>
              <a:t>: Push the terminal word on the top of the stack symbolizing it</a:t>
            </a:r>
          </a:p>
          <a:p>
            <a:r>
              <a:rPr lang="en-US" altLang="ko-KR" dirty="0" smtClean="0"/>
              <a:t>Delay – a Hallmark of bottom-up parsing</a:t>
            </a:r>
          </a:p>
          <a:p>
            <a:pPr lvl="1"/>
            <a:r>
              <a:rPr lang="en-US" altLang="ko-KR" dirty="0" smtClean="0"/>
              <a:t>e.g., Subject NP is not combined with its VP  until the internal structure of the VP is fully recognized</a:t>
            </a:r>
          </a:p>
          <a:p>
            <a:r>
              <a:rPr lang="en-US" altLang="ko-KR" dirty="0" smtClean="0"/>
              <a:t>Nondeterminism: Not reduced</a:t>
            </a:r>
          </a:p>
          <a:p>
            <a:pPr lvl="1"/>
            <a:r>
              <a:rPr lang="en-US" altLang="ko-KR" dirty="0" smtClean="0"/>
              <a:t>Various candidates of reduction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Reduce/reduce conflict</a:t>
            </a:r>
          </a:p>
          <a:p>
            <a:pPr lvl="1"/>
            <a:r>
              <a:rPr lang="en-US" altLang="ko-KR" dirty="0" smtClean="0"/>
              <a:t>The choice between reducing and simply going onto the next word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Shift/reduce conflict</a:t>
            </a:r>
          </a:p>
          <a:p>
            <a:r>
              <a:rPr lang="en-US" altLang="ko-KR" dirty="0" smtClean="0"/>
              <a:t>What is the cost of remembering?</a:t>
            </a:r>
          </a:p>
          <a:p>
            <a:pPr lvl="1"/>
            <a:r>
              <a:rPr lang="en-US" altLang="ko-KR" dirty="0" smtClean="0"/>
              <a:t>Contrastive patterns of memory consumption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Left-Corner 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Resnik</a:t>
            </a:r>
            <a:r>
              <a:rPr lang="en-US" altLang="ko-KR" dirty="0" smtClean="0"/>
              <a:t>: Neither of the two parsing strategies match human performance</a:t>
            </a:r>
          </a:p>
          <a:p>
            <a:pPr lvl="1"/>
            <a:r>
              <a:rPr lang="en-US" altLang="ko-KR" dirty="0" smtClean="0"/>
              <a:t>Right-branching and left-branching both available?</a:t>
            </a:r>
          </a:p>
          <a:p>
            <a:r>
              <a:rPr lang="en-US" altLang="ko-KR" dirty="0" smtClean="0"/>
              <a:t>Left-Corner Parsing</a:t>
            </a:r>
          </a:p>
          <a:p>
            <a:pPr lvl="1"/>
            <a:r>
              <a:rPr lang="en-US" altLang="ko-KR" dirty="0" smtClean="0"/>
              <a:t>Combining good points of both strategy</a:t>
            </a:r>
          </a:p>
          <a:p>
            <a:pPr lvl="1"/>
            <a:r>
              <a:rPr lang="en-US" altLang="ko-KR" dirty="0" smtClean="0"/>
              <a:t>From Bottom-up: </a:t>
            </a:r>
            <a:r>
              <a:rPr lang="en-US" altLang="ko-KR" dirty="0" smtClean="0">
                <a:solidFill>
                  <a:srgbClr val="FF0000"/>
                </a:solidFill>
              </a:rPr>
              <a:t>Evidence must first be found before a rule can be used</a:t>
            </a:r>
          </a:p>
          <a:p>
            <a:pPr lvl="1"/>
            <a:r>
              <a:rPr lang="en-US" altLang="ko-KR" dirty="0" smtClean="0"/>
              <a:t>From Top-down: </a:t>
            </a:r>
            <a:r>
              <a:rPr lang="en-US" altLang="ko-KR" dirty="0" smtClean="0">
                <a:solidFill>
                  <a:srgbClr val="FF0000"/>
                </a:solidFill>
              </a:rPr>
              <a:t>Satisfied with only a limited amount of evidence</a:t>
            </a:r>
          </a:p>
          <a:p>
            <a:r>
              <a:rPr lang="en-US" altLang="ko-KR" dirty="0" smtClean="0"/>
              <a:t>Two main operations incorporating nondeterminism</a:t>
            </a:r>
          </a:p>
          <a:p>
            <a:pPr lvl="1"/>
            <a:r>
              <a:rPr lang="en-US" altLang="ko-KR" b="1" dirty="0" smtClean="0"/>
              <a:t>Project</a:t>
            </a:r>
            <a:r>
              <a:rPr lang="en-US" altLang="ko-KR" dirty="0" smtClean="0"/>
              <a:t>: Replace symbol with a record and an expectation</a:t>
            </a:r>
          </a:p>
          <a:p>
            <a:pPr lvl="1"/>
            <a:r>
              <a:rPr lang="en-US" altLang="ko-KR" b="1" dirty="0" smtClean="0"/>
              <a:t>Project + Complete</a:t>
            </a:r>
            <a:r>
              <a:rPr lang="en-US" altLang="ko-KR" dirty="0" smtClean="0"/>
              <a:t>: Replace symbol and expectation with the new EXP</a:t>
            </a:r>
          </a:p>
          <a:p>
            <a:pPr lvl="1"/>
            <a:r>
              <a:rPr lang="en-US" altLang="ko-KR" b="1" dirty="0" smtClean="0"/>
              <a:t>Shift</a:t>
            </a:r>
            <a:r>
              <a:rPr lang="en-US" altLang="ko-KR" dirty="0" smtClean="0"/>
              <a:t>: If next word is a terminal symbol, the push it on the top of the stack</a:t>
            </a:r>
          </a:p>
          <a:p>
            <a:r>
              <a:rPr lang="en-US" altLang="ko-KR" dirty="0" smtClean="0"/>
              <a:t>Fits English very well, but how about other languages?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Generalized Left-Corner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 English has phrases that aren’t head-initial</a:t>
            </a:r>
          </a:p>
          <a:p>
            <a:pPr lvl="1"/>
            <a:r>
              <a:rPr lang="en-US" altLang="ko-KR" dirty="0" smtClean="0"/>
              <a:t>e.g., John loves Mary passionately</a:t>
            </a:r>
          </a:p>
          <a:p>
            <a:pPr lvl="2"/>
            <a:r>
              <a:rPr lang="en-US" altLang="ko-KR" dirty="0" smtClean="0"/>
              <a:t>Attaching adverbial post-modifier</a:t>
            </a:r>
          </a:p>
          <a:p>
            <a:pPr lvl="2"/>
            <a:r>
              <a:rPr lang="en-US" altLang="ko-KR" dirty="0" smtClean="0"/>
              <a:t>‘passionately’ not wanted by any lexical property of the head of the VP</a:t>
            </a:r>
          </a:p>
          <a:p>
            <a:pPr lvl="2"/>
            <a:r>
              <a:rPr lang="en-US" altLang="ko-KR" dirty="0" smtClean="0"/>
              <a:t>Optionality makes no sense to project on the basis of some left-corner</a:t>
            </a:r>
          </a:p>
          <a:p>
            <a:r>
              <a:rPr lang="en-US" altLang="ko-KR" dirty="0" smtClean="0"/>
              <a:t>GLC: one way to mix traversal orders</a:t>
            </a:r>
          </a:p>
          <a:p>
            <a:pPr lvl="1"/>
            <a:r>
              <a:rPr lang="en-US" altLang="ko-KR" dirty="0" smtClean="0"/>
              <a:t>Each rule receives an annotation on its RHS: </a:t>
            </a:r>
            <a:r>
              <a:rPr lang="en-US" altLang="ko-KR" b="1" dirty="0" smtClean="0"/>
              <a:t>Announce point</a:t>
            </a:r>
          </a:p>
          <a:p>
            <a:pPr lvl="2"/>
            <a:r>
              <a:rPr lang="en-US" altLang="ko-KR" dirty="0" smtClean="0"/>
              <a:t>LHS substrings constitutes the ‘trigger’ of this particular rule</a:t>
            </a:r>
          </a:p>
          <a:p>
            <a:pPr lvl="2"/>
            <a:r>
              <a:rPr lang="en-US" altLang="ko-KR" dirty="0" smtClean="0"/>
              <a:t>Putting announce point at the end of adjunction rules allows modifiers to be parsed bottom-up, without unmotivated anticipation</a:t>
            </a:r>
          </a:p>
          <a:p>
            <a:pPr lvl="1"/>
            <a:r>
              <a:rPr lang="en-US" altLang="ko-KR" dirty="0" smtClean="0"/>
              <a:t>GLC parsing allows a theorist to systematically vary the degree to which parsing is predictive on a per-rule basis</a:t>
            </a:r>
          </a:p>
          <a:p>
            <a:pPr lvl="2"/>
            <a:r>
              <a:rPr lang="en-US" altLang="ko-KR" dirty="0" smtClean="0"/>
              <a:t>Every hypothesis about degree-of-expectation can be formalized as a particular positioning of the announce points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EndOfPresentation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">
  <a:themeElements>
    <a:clrScheme name="사용자 지정 1">
      <a:dk1>
        <a:sysClr val="windowText" lastClr="000000"/>
      </a:dk1>
      <a:lt1>
        <a:sysClr val="window" lastClr="FFFFFF"/>
      </a:lt1>
      <a:dk2>
        <a:srgbClr val="0000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51542</TotalTime>
  <Words>724</Words>
  <Application>Microsoft Office PowerPoint</Application>
  <PresentationFormat>화면 슬라이드 쇼(4:3)</PresentationFormat>
  <Paragraphs>102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HIL</vt:lpstr>
      <vt:lpstr>Automaton Theories of  Human Sentence Comprehension - Ch. 3: Generalized Left-Corner Parsing</vt:lpstr>
      <vt:lpstr>Pushdown Automaton and CFG</vt:lpstr>
      <vt:lpstr>Automaton and Functionalism</vt:lpstr>
      <vt:lpstr>Pushdown Automata</vt:lpstr>
      <vt:lpstr>Top-Down Parsing</vt:lpstr>
      <vt:lpstr>Bottom-Up Parsing</vt:lpstr>
      <vt:lpstr>Left-Corner Parsing</vt:lpstr>
      <vt:lpstr>Generalized Left-Corner</vt:lpstr>
      <vt:lpstr>Thank you!</vt:lpstr>
    </vt:vector>
  </TitlesOfParts>
  <Company>HIL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tsatsuki</cp:lastModifiedBy>
  <cp:revision>2341</cp:revision>
  <cp:lastPrinted>2016-10-17T14:32:53Z</cp:lastPrinted>
  <dcterms:created xsi:type="dcterms:W3CDTF">2012-08-30T16:26:44Z</dcterms:created>
  <dcterms:modified xsi:type="dcterms:W3CDTF">2020-01-09T03:22:17Z</dcterms:modified>
</cp:coreProperties>
</file>