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71" r:id="rId2"/>
    <p:sldId id="875" r:id="rId3"/>
    <p:sldId id="84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5" r:id="rId12"/>
    <p:sldId id="883" r:id="rId13"/>
    <p:sldId id="886" r:id="rId14"/>
    <p:sldId id="884" r:id="rId15"/>
    <p:sldId id="8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yo Park" initials="KP" lastIdx="6" clrIdx="0">
    <p:extLst>
      <p:ext uri="{19B8F6BF-5375-455C-9EA6-DF929625EA0E}">
        <p15:presenceInfo xmlns:p15="http://schemas.microsoft.com/office/powerpoint/2012/main" userId="Kihyo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14FC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89667" autoAdjust="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>
        <p:guide pos="3885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A63E-1335-43C7-930D-653466F5B6D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250A-9C3E-4C76-A278-674D673A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9525" y="0"/>
            <a:ext cx="12201525" cy="36931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8022" y="4864275"/>
            <a:ext cx="5896905" cy="773390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발제자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박기효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smtClean="0">
                <a:latin typeface="+mj-ea"/>
                <a:ea typeface="+mj-ea"/>
              </a:rPr>
              <a:t>2020. 02. 01.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9525" y="435007"/>
            <a:ext cx="12192000" cy="1677878"/>
          </a:xfrm>
          <a:noFill/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Automaton Theories of Human Sentence Comprehension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ê±´êµ­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5" y="4459268"/>
            <a:ext cx="1966093" cy="7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-1" r="4036" b="7778"/>
          <a:stretch/>
        </p:blipFill>
        <p:spPr>
          <a:xfrm>
            <a:off x="770555" y="5433617"/>
            <a:ext cx="1686711" cy="650053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476882" y="2231813"/>
            <a:ext cx="11238236" cy="77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T. Hale (2014)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693112"/>
            <a:ext cx="12192000" cy="51449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70" y="648600"/>
            <a:ext cx="3570452" cy="556054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Late Closure for Automata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0"/>
            <a:ext cx="11791950" cy="4038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Fig. 16.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Is it time to close off the parent, SBAR, or not?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Reducing by the rule SBAR that S bring about early closure.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It effectively chooses a right boundary for the embedded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sentence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But shifting the next word, “yesterday”, leaves the SBAR open.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Pereira and Shieber’s automaton version of Late Closure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prioritizes </a:t>
            </a:r>
            <a:r>
              <a:rPr lang="en-US" altLang="ko-KR" sz="2200" smtClean="0">
                <a:latin typeface="+mn-ea"/>
                <a:ea typeface="+mn-ea"/>
              </a:rPr>
              <a:t>the latter, </a:t>
            </a:r>
            <a:r>
              <a:rPr lang="en-US" altLang="ko-KR" sz="2200" smtClean="0">
                <a:latin typeface="+mn-ea"/>
                <a:ea typeface="+mn-ea"/>
              </a:rPr>
              <a:t>effectively choosing </a:t>
            </a:r>
            <a:r>
              <a:rPr lang="en-US" altLang="ko-KR" sz="2200" smtClean="0">
                <a:latin typeface="+mn-ea"/>
                <a:ea typeface="+mn-ea"/>
              </a:rPr>
              <a:t>the low attachment.</a:t>
            </a:r>
          </a:p>
        </p:txBody>
      </p:sp>
    </p:spTree>
    <p:extLst>
      <p:ext uri="{BB962C8B-B14F-4D97-AF65-F5344CB8AC3E}">
        <p14:creationId xmlns:p14="http://schemas.microsoft.com/office/powerpoint/2010/main" val="22872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Late Closure for Automata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90" y="648603"/>
            <a:ext cx="4486420" cy="57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Same Heuristics, Different Grammar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0"/>
            <a:ext cx="11791950" cy="3354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Fig. 18.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- Alguien disparó contra </a:t>
            </a:r>
            <a:r>
              <a:rPr lang="en-US" altLang="ko-KR" sz="2200" smtClean="0">
                <a:latin typeface="+mn-ea"/>
                <a:ea typeface="+mn-ea"/>
              </a:rPr>
              <a:t>la   criada     de </a:t>
            </a:r>
            <a:r>
              <a:rPr lang="en-US" altLang="ko-KR" sz="2200">
                <a:latin typeface="+mn-ea"/>
                <a:ea typeface="+mn-ea"/>
              </a:rPr>
              <a:t>la </a:t>
            </a:r>
            <a:r>
              <a:rPr lang="en-US" altLang="ko-KR" sz="2200" smtClean="0">
                <a:latin typeface="+mn-ea"/>
                <a:ea typeface="+mn-ea"/>
              </a:rPr>
              <a:t>   actriz    / que </a:t>
            </a:r>
            <a:r>
              <a:rPr lang="en-US" altLang="ko-KR" sz="2200">
                <a:latin typeface="+mn-ea"/>
                <a:ea typeface="+mn-ea"/>
              </a:rPr>
              <a:t>estaba </a:t>
            </a:r>
            <a:r>
              <a:rPr lang="en-US" altLang="ko-KR" sz="2200" smtClean="0">
                <a:latin typeface="+mn-ea"/>
                <a:ea typeface="+mn-ea"/>
              </a:rPr>
              <a:t> en </a:t>
            </a:r>
            <a:r>
              <a:rPr lang="en-US" altLang="ko-KR" sz="2200">
                <a:latin typeface="+mn-ea"/>
                <a:ea typeface="+mn-ea"/>
              </a:rPr>
              <a:t>el </a:t>
            </a:r>
            <a:r>
              <a:rPr lang="en-US" altLang="ko-KR" sz="2200" smtClean="0">
                <a:latin typeface="+mn-ea"/>
                <a:ea typeface="+mn-ea"/>
              </a:rPr>
              <a:t>  balcón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someone shot            the servant(f) of the  actress  / who was     on the balcony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Cuetos and Mitchell (1988) reported that Spanish participants preferred to attach [que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estaba en el balc</a:t>
            </a:r>
            <a:r>
              <a:rPr lang="en-US" altLang="ko-KR" sz="2200" smtClean="0">
                <a:latin typeface="+mn-ea"/>
              </a:rPr>
              <a:t>ón] to the first noun, “la criada”, rather than the second noun “actriz”.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finding undermined the idea of Late Closure as a language-independent, universal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asepect of the human sentence processing mechanism and pointed to an “unappealing”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alternative.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39" y="0"/>
            <a:ext cx="434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Same Heuristics, Different Grammar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60" y="648603"/>
            <a:ext cx="3546880" cy="56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Same Heuristics, Different Grammar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1"/>
            <a:ext cx="11791950" cy="4994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Recently, Grillo and Costa (2014) has highlighted a grammatical point which paves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way for a resolution, using another construction Pesudo-relatives. (Tab. 11)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important point is when a language offers the Pseudo-Relative costruction,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comprehenders seem to perceive it preferentially.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Their work indicates that the relevant grammatical fact is not adjective-noun order but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rather the grammaticality of an entire construction, which fits comfortably into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automata-theoretic framework.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But realistically, we should expect attachment preferences to result from multiple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conflicting factors, as constraint-based lexicalists have long argued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(cf. St</a:t>
            </a:r>
            <a:r>
              <a:rPr lang="en-US" altLang="ko-KR" sz="2200" smtClean="0">
                <a:latin typeface="+mn-ea"/>
                <a:ea typeface="+mn-ea"/>
              </a:rPr>
              <a:t>. John and MeCleland, </a:t>
            </a:r>
            <a:r>
              <a:rPr lang="en-US" altLang="ko-KR" sz="2200" smtClean="0">
                <a:latin typeface="+mn-ea"/>
                <a:ea typeface="+mn-ea"/>
              </a:rPr>
              <a:t>1988)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To achieve a fully mechanistic account, we should employ basic mechanisms that can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deal with this sort of conflict.</a:t>
            </a:r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 smtClean="0">
                <a:latin typeface="+mn-ea"/>
              </a:rPr>
              <a:t>감사합니다</a:t>
            </a:r>
            <a:r>
              <a:rPr lang="en-US" altLang="ko-KR" b="1" dirty="0">
                <a:latin typeface="+mn-ea"/>
              </a:rPr>
              <a:t>!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1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Chapter 4. Garden-Pathing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Garden-pathing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50190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+mn-ea"/>
                <a:ea typeface="+mn-ea"/>
              </a:rPr>
              <a:t>오도문</a:t>
            </a:r>
            <a:r>
              <a:rPr lang="en-US" altLang="ko-KR" sz="2200" b="1" smtClean="0">
                <a:latin typeface="+mn-ea"/>
                <a:ea typeface="+mn-ea"/>
              </a:rPr>
              <a:t>/</a:t>
            </a:r>
            <a:r>
              <a:rPr lang="ko-KR" altLang="en-US" sz="2200" b="1" smtClean="0">
                <a:latin typeface="+mn-ea"/>
                <a:ea typeface="+mn-ea"/>
              </a:rPr>
              <a:t>오인문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200" b="1" dirty="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(1) The horse raced past the barn fell.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                                               (Bever, 1970)</a:t>
            </a:r>
          </a:p>
          <a:p>
            <a:pPr algn="r"/>
            <a:r>
              <a:rPr lang="en-US" altLang="ko-KR" sz="2200" smtClean="0">
                <a:latin typeface="+mn-ea"/>
                <a:ea typeface="+mn-ea"/>
              </a:rPr>
              <a:t>                                                   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(2) </a:t>
            </a:r>
            <a:r>
              <a:rPr lang="ko-KR" altLang="en-US" sz="2200" smtClean="0">
                <a:latin typeface="+mn-ea"/>
                <a:ea typeface="+mn-ea"/>
              </a:rPr>
              <a:t>영희가 아이를 교차로에서 본 소녀에게 맡겼다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                                           (</a:t>
            </a:r>
            <a:r>
              <a:rPr lang="ko-KR" altLang="en-US" sz="2200" smtClean="0">
                <a:latin typeface="+mn-ea"/>
                <a:ea typeface="+mn-ea"/>
              </a:rPr>
              <a:t>권유안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김영진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남기춘</a:t>
            </a:r>
            <a:r>
              <a:rPr lang="en-US" altLang="ko-KR" sz="2200" smtClean="0">
                <a:latin typeface="+mn-ea"/>
                <a:ea typeface="+mn-ea"/>
              </a:rPr>
              <a:t>, 2003)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Comprehension involves recovering a “percept” from the stream of words.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But this percept is only a </a:t>
            </a:r>
            <a:r>
              <a:rPr lang="en-US" altLang="ko-KR" sz="2200" i="1" smtClean="0">
                <a:latin typeface="+mn-ea"/>
                <a:ea typeface="+mn-ea"/>
              </a:rPr>
              <a:t>hypothesis</a:t>
            </a:r>
            <a:r>
              <a:rPr lang="en-US" altLang="ko-KR" sz="2200" smtClean="0">
                <a:latin typeface="+mn-ea"/>
                <a:ea typeface="+mn-ea"/>
              </a:rPr>
              <a:t> about the word stream, one that is tokened inside the mind of the comprehender, and may turn out to be </a:t>
            </a:r>
            <a:r>
              <a:rPr lang="en-US" altLang="ko-KR" sz="2200" b="1" smtClean="0">
                <a:latin typeface="+mn-ea"/>
                <a:ea typeface="+mn-ea"/>
              </a:rPr>
              <a:t>illusory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Garden-pathing is just the selection of the wrong structural alternative.</a:t>
            </a:r>
          </a:p>
        </p:txBody>
      </p:sp>
    </p:spTree>
    <p:extLst>
      <p:ext uri="{BB962C8B-B14F-4D97-AF65-F5344CB8AC3E}">
        <p14:creationId xmlns:p14="http://schemas.microsoft.com/office/powerpoint/2010/main" val="3003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Garden Path Theory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342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most fundamental of the garden path thory is that comprehension is single-path.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parser follows just one “line of reasoning”.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correctway to extend a given line of reasoning may be locally indeterminate.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There may be multiple “attachment sites” available for the current word or phrase, which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is to be indeterminacy in a central part of Garden Path Theory.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One of the famous psycholinguistic model on Garden-pathing is the two-stage model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(Frazier and Fodor, 1978)</a:t>
            </a:r>
          </a:p>
        </p:txBody>
      </p:sp>
    </p:spTree>
    <p:extLst>
      <p:ext uri="{BB962C8B-B14F-4D97-AF65-F5344CB8AC3E}">
        <p14:creationId xmlns:p14="http://schemas.microsoft.com/office/powerpoint/2010/main" val="31825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Garden Path Theory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1"/>
            <a:ext cx="11791950" cy="4046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The Two-Stage model (Frazier and Fodor, 1978)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Syntactic processing is performed through two stages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Stage 1. Preliminary Phrase Package (PPP)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To assign lexical and phrasal nodes to groups of words within the lexical string that is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received.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‘shortsighted’ device.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Insenstive to well-formedness of incoming string.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Stage 2. Sentence Structure Supervisor (SSS)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To combine stuructued phrases into a complete phrase marker for the sentence by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adding higher nonterminal nodes.</a:t>
            </a:r>
          </a:p>
        </p:txBody>
      </p:sp>
    </p:spTree>
    <p:extLst>
      <p:ext uri="{BB962C8B-B14F-4D97-AF65-F5344CB8AC3E}">
        <p14:creationId xmlns:p14="http://schemas.microsoft.com/office/powerpoint/2010/main" val="30633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Garden Path Theory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1"/>
            <a:ext cx="11791950" cy="4046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The Two-Stage model (Frazier and Fodor, 1978)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1. Minimal Attachment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Do not postulate any potentially unnecessary nodes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2. Late Closure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If grammatically permissible, attach new items into the clause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</a:t>
            </a:r>
            <a:r>
              <a:rPr lang="en-US" altLang="ko-KR" sz="2200" smtClean="0">
                <a:latin typeface="+mn-ea"/>
                <a:ea typeface="+mn-ea"/>
              </a:rPr>
              <a:t>or </a:t>
            </a:r>
            <a:r>
              <a:rPr lang="en-US" altLang="ko-KR" sz="2200" smtClean="0">
                <a:latin typeface="+mn-ea"/>
                <a:ea typeface="+mn-ea"/>
              </a:rPr>
              <a:t>phrase </a:t>
            </a:r>
            <a:r>
              <a:rPr lang="en-US" altLang="ko-KR" sz="2200" smtClean="0">
                <a:latin typeface="+mn-ea"/>
                <a:ea typeface="+mn-ea"/>
              </a:rPr>
              <a:t>postulated most </a:t>
            </a:r>
            <a:r>
              <a:rPr lang="en-US" altLang="ko-KR" sz="2200" smtClean="0">
                <a:latin typeface="+mn-ea"/>
                <a:ea typeface="+mn-ea"/>
              </a:rPr>
              <a:t>recently.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  (3) John said Mary went to the cinema yesterday.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(4) While Mary was mending a sock fell on the floor.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(4-1) While Mary was mending, a sock fell on the floor.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62" y="648601"/>
            <a:ext cx="3245213" cy="54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31" y="329512"/>
            <a:ext cx="3598173" cy="593283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Search Space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1"/>
            <a:ext cx="11791950" cy="39893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en-US" altLang="ko-KR" sz="2200" smtClean="0">
                <a:latin typeface="+mn-ea"/>
                <a:ea typeface="+mn-ea"/>
              </a:rPr>
              <a:t>It presents the universe of states that accessible via any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sequence </a:t>
            </a:r>
            <a:r>
              <a:rPr lang="en-US" altLang="ko-KR" sz="2200" smtClean="0">
                <a:latin typeface="+mn-ea"/>
                <a:ea typeface="+mn-ea"/>
              </a:rPr>
              <a:t>of actions, or </a:t>
            </a:r>
            <a:r>
              <a:rPr lang="en-US" altLang="ko-KR" sz="2200" smtClean="0">
                <a:latin typeface="+mn-ea"/>
                <a:ea typeface="+mn-ea"/>
              </a:rPr>
              <a:t>more properly </a:t>
            </a:r>
            <a:r>
              <a:rPr lang="en-US" altLang="ko-KR" sz="2200" smtClean="0">
                <a:latin typeface="+mn-ea"/>
                <a:ea typeface="+mn-ea"/>
              </a:rPr>
              <a:t>“operators”.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It’s important to distinguish this search space from the </a:t>
            </a:r>
            <a:r>
              <a:rPr lang="en-US" altLang="ko-KR" sz="2200" smtClean="0">
                <a:latin typeface="+mn-ea"/>
                <a:ea typeface="+mn-ea"/>
              </a:rPr>
              <a:t>order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in which it is </a:t>
            </a:r>
            <a:r>
              <a:rPr lang="en-US" altLang="ko-KR" sz="2200" smtClean="0">
                <a:latin typeface="+mn-ea"/>
                <a:ea typeface="+mn-ea"/>
              </a:rPr>
              <a:t>actually searched </a:t>
            </a:r>
            <a:r>
              <a:rPr lang="en-US" altLang="ko-KR" sz="2200" smtClean="0">
                <a:latin typeface="+mn-ea"/>
                <a:ea typeface="+mn-ea"/>
              </a:rPr>
              <a:t>by some given procedure.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Whereas the serach tree is implicitly defined by the initial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state </a:t>
            </a:r>
            <a:r>
              <a:rPr lang="en-US" altLang="ko-KR" sz="2200" smtClean="0">
                <a:latin typeface="+mn-ea"/>
                <a:ea typeface="+mn-ea"/>
              </a:rPr>
              <a:t>and the set of </a:t>
            </a:r>
            <a:r>
              <a:rPr lang="en-US" altLang="ko-KR" sz="2200" smtClean="0">
                <a:latin typeface="+mn-ea"/>
                <a:ea typeface="+mn-ea"/>
              </a:rPr>
              <a:t>operators, there </a:t>
            </a:r>
            <a:r>
              <a:rPr lang="en-US" altLang="ko-KR" sz="2200" smtClean="0">
                <a:latin typeface="+mn-ea"/>
                <a:ea typeface="+mn-ea"/>
              </a:rPr>
              <a:t>can be many ways of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exploring </a:t>
            </a:r>
            <a:r>
              <a:rPr lang="en-US" altLang="ko-KR" sz="2200" smtClean="0">
                <a:latin typeface="+mn-ea"/>
                <a:ea typeface="+mn-ea"/>
              </a:rPr>
              <a:t>this tree, differing in the number of states the visit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and </a:t>
            </a:r>
            <a:r>
              <a:rPr lang="en-US" altLang="ko-KR" sz="2200" smtClean="0">
                <a:latin typeface="+mn-ea"/>
                <a:ea typeface="+mn-ea"/>
              </a:rPr>
              <a:t>their relative ordering.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“The parser could compute a single analysis and maintain it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+mn-ea"/>
                <a:ea typeface="+mn-ea"/>
              </a:rPr>
              <a:t>until </a:t>
            </a:r>
            <a:r>
              <a:rPr lang="en-US" altLang="ko-KR" sz="2200" smtClean="0">
                <a:latin typeface="+mn-ea"/>
                <a:ea typeface="+mn-ea"/>
              </a:rPr>
              <a:t>it is contradicted</a:t>
            </a:r>
            <a:r>
              <a:rPr lang="en-US" altLang="ko-KR" sz="2200" smtClean="0">
                <a:latin typeface="+mn-ea"/>
                <a:ea typeface="+mn-ea"/>
              </a:rPr>
              <a:t>.” (</a:t>
            </a:r>
            <a:r>
              <a:rPr lang="en-US" altLang="ko-KR" sz="2200" smtClean="0">
                <a:latin typeface="+mn-ea"/>
                <a:ea typeface="+mn-ea"/>
              </a:rPr>
              <a:t>Frazier and Clifton, 1996)</a:t>
            </a:r>
          </a:p>
        </p:txBody>
      </p:sp>
    </p:spTree>
    <p:extLst>
      <p:ext uri="{BB962C8B-B14F-4D97-AF65-F5344CB8AC3E}">
        <p14:creationId xmlns:p14="http://schemas.microsoft.com/office/powerpoint/2010/main" val="2918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Pereira-Shieber Formalization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1"/>
            <a:ext cx="11791950" cy="5908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Fernando Pereira and Stuart Shieber (1983) formalized the Garden Path Theory within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the framework of shift-reduce parsing.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means that all structure-building is bottom-up.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 recurring question facing an incremental parser of this sort is, should I close this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constituent or not?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To close means applying a </a:t>
            </a:r>
            <a:r>
              <a:rPr lang="en-US" altLang="ko-KR" sz="2200" i="1" smtClean="0">
                <a:latin typeface="+mn-ea"/>
                <a:ea typeface="+mn-ea"/>
              </a:rPr>
              <a:t>reduce</a:t>
            </a:r>
            <a:r>
              <a:rPr lang="en-US" altLang="ko-KR" sz="2200" smtClean="0">
                <a:latin typeface="+mn-ea"/>
                <a:ea typeface="+mn-ea"/>
              </a:rPr>
              <a:t> action, whereas </a:t>
            </a:r>
            <a:r>
              <a:rPr lang="en-US" altLang="ko-KR" sz="2200" i="1" smtClean="0">
                <a:latin typeface="+mn-ea"/>
                <a:ea typeface="+mn-ea"/>
              </a:rPr>
              <a:t>shift </a:t>
            </a:r>
            <a:r>
              <a:rPr lang="en-US" altLang="ko-KR" sz="2200" smtClean="0">
                <a:latin typeface="+mn-ea"/>
                <a:ea typeface="+mn-ea"/>
              </a:rPr>
              <a:t>means going on to the next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word without closing off the current constituent.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1. Minimal Attachment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    </a:t>
            </a:r>
            <a:r>
              <a:rPr lang="en-US" altLang="ko-KR" sz="2200" smtClean="0">
                <a:latin typeface="+mn-ea"/>
                <a:ea typeface="+mn-ea"/>
              </a:rPr>
              <a:t>Solve all reduce-reduce conflicts in favor of the reduce move that pops the most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symbols from the stack.</a:t>
            </a:r>
          </a:p>
          <a:p>
            <a:pPr algn="just"/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2. Late Closure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  </a:t>
            </a:r>
            <a:r>
              <a:rPr lang="en-US" altLang="ko-KR" sz="2200" smtClean="0">
                <a:latin typeface="+mn-ea"/>
                <a:ea typeface="+mn-ea"/>
              </a:rPr>
              <a:t>Solve all shift-reduce conflicts in faor of shifting</a:t>
            </a: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                                                                          </a:t>
            </a:r>
            <a:r>
              <a:rPr lang="en-US" altLang="ko-KR" sz="2200" smtClean="0">
                <a:latin typeface="+mn-ea"/>
                <a:ea typeface="+mn-ea"/>
              </a:rPr>
              <a:t>(Pereira, 1985)</a:t>
            </a: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509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70" y="3245709"/>
            <a:ext cx="4263591" cy="27012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2" y="739047"/>
            <a:ext cx="3098718" cy="52439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Minimal Attachment for Automata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2712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Fig. 14.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Fig. 15.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A shift-reduce parser can either reduce by the ternary rule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</a:t>
            </a:r>
            <a:r>
              <a:rPr lang="en-US" altLang="ko-KR" sz="2200" smtClean="0">
                <a:latin typeface="+mn-ea"/>
                <a:ea typeface="+mn-ea"/>
              </a:rPr>
              <a:t>VP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  <a:ea typeface="+mn-ea"/>
              </a:rPr>
              <a:t>V NP PP, or reduce </a:t>
            </a:r>
            <a:r>
              <a:rPr lang="en-US" altLang="ko-KR" sz="2200" smtClean="0">
                <a:latin typeface="+mn-ea"/>
                <a:ea typeface="+mn-ea"/>
              </a:rPr>
              <a:t>bythe </a:t>
            </a:r>
            <a:r>
              <a:rPr lang="en-US" altLang="ko-KR" sz="2200" smtClean="0">
                <a:latin typeface="+mn-ea"/>
                <a:ea typeface="+mn-ea"/>
              </a:rPr>
              <a:t>binary rule NP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  <a:ea typeface="+mn-ea"/>
              </a:rPr>
              <a:t>NP PP.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- Both of these match the stack. But reducing by the longer,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</a:t>
            </a:r>
            <a:r>
              <a:rPr lang="en-US" altLang="ko-KR" sz="2200" smtClean="0">
                <a:latin typeface="+mn-ea"/>
                <a:ea typeface="+mn-ea"/>
              </a:rPr>
              <a:t>ternary </a:t>
            </a:r>
            <a:r>
              <a:rPr lang="en-US" altLang="ko-KR" sz="2200" smtClean="0">
                <a:latin typeface="+mn-ea"/>
                <a:ea typeface="+mn-ea"/>
              </a:rPr>
              <a:t>rule consumes </a:t>
            </a:r>
            <a:r>
              <a:rPr lang="en-US" altLang="ko-KR" sz="2200" smtClean="0">
                <a:latin typeface="+mn-ea"/>
                <a:ea typeface="+mn-ea"/>
              </a:rPr>
              <a:t>more symbols </a:t>
            </a:r>
            <a:r>
              <a:rPr lang="en-US" altLang="ko-KR" sz="2200" smtClean="0">
                <a:latin typeface="+mn-ea"/>
                <a:ea typeface="+mn-ea"/>
              </a:rPr>
              <a:t>from the stac and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</a:t>
            </a:r>
            <a:r>
              <a:rPr lang="en-US" altLang="ko-KR" sz="2200" smtClean="0">
                <a:latin typeface="+mn-ea"/>
                <a:ea typeface="+mn-ea"/>
              </a:rPr>
              <a:t>leads </a:t>
            </a:r>
            <a:r>
              <a:rPr lang="en-US" altLang="ko-KR" sz="2200" smtClean="0">
                <a:latin typeface="+mn-ea"/>
                <a:ea typeface="+mn-ea"/>
              </a:rPr>
              <a:t>the parser toward minimal analysis in 14(a).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4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18514</TotalTime>
  <Words>1110</Words>
  <Application>Microsoft Office PowerPoint</Application>
  <PresentationFormat>와이드스크린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 Light</vt:lpstr>
      <vt:lpstr>맑은 고딕</vt:lpstr>
      <vt:lpstr>Arial</vt:lpstr>
      <vt:lpstr>Calibri</vt:lpstr>
      <vt:lpstr>Calibri Light</vt:lpstr>
      <vt:lpstr>Times New Roman</vt:lpstr>
      <vt:lpstr>Office 테마</vt:lpstr>
      <vt:lpstr>Automaton Theories of Human Sentence Comprehension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Oscillations of Speech Processing and Language Comprehension: State of the Art and Emerging Mechanisms</dc:title>
  <dc:creator>Kihyo Park</dc:creator>
  <cp:lastModifiedBy>Kihyo Park</cp:lastModifiedBy>
  <cp:revision>1060</cp:revision>
  <dcterms:created xsi:type="dcterms:W3CDTF">2018-01-09T15:11:03Z</dcterms:created>
  <dcterms:modified xsi:type="dcterms:W3CDTF">2020-03-15T05:16:17Z</dcterms:modified>
</cp:coreProperties>
</file>