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655" r:id="rId3"/>
    <p:sldId id="663" r:id="rId4"/>
    <p:sldId id="664" r:id="rId5"/>
    <p:sldId id="665" r:id="rId6"/>
    <p:sldId id="666" r:id="rId7"/>
    <p:sldId id="667" r:id="rId8"/>
    <p:sldId id="669" r:id="rId9"/>
    <p:sldId id="668" r:id="rId10"/>
    <p:sldId id="530" r:id="rId1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79"/>
    <a:srgbClr val="D8D3E0"/>
    <a:srgbClr val="F4E9E9"/>
    <a:srgbClr val="E8D0D0"/>
    <a:srgbClr val="DCE6F2"/>
    <a:srgbClr val="00197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0" autoAdjust="0"/>
    <p:restoredTop sz="84862" autoAdjust="0"/>
  </p:normalViewPr>
  <p:slideViewPr>
    <p:cSldViewPr showGuides="1">
      <p:cViewPr varScale="1">
        <p:scale>
          <a:sx n="94" d="100"/>
          <a:sy n="94" d="100"/>
        </p:scale>
        <p:origin x="35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3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25E3C55C-DB12-49FA-849F-2AB4B61F23B0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6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DE2BC2D4-5ACD-4E44-97A2-7C1038B8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8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6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4946220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/>
          <a:srcRect l="25932" t="48861" r="25932" b="46583"/>
          <a:stretch/>
        </p:blipFill>
        <p:spPr>
          <a:xfrm>
            <a:off x="2403939" y="5322886"/>
            <a:ext cx="4336122" cy="542016"/>
          </a:xfrm>
          <a:prstGeom prst="rect">
            <a:avLst/>
          </a:prstGeom>
        </p:spPr>
      </p:pic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2483768" y="5909209"/>
            <a:ext cx="4352750" cy="400111"/>
            <a:chOff x="2742659" y="5909209"/>
            <a:chExt cx="4352750" cy="400111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3617213" y="5909210"/>
              <a:ext cx="3478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01970"/>
                  </a:solidFill>
                </a:rPr>
                <a:t>Human</a:t>
              </a:r>
              <a:r>
                <a:rPr lang="en-US" altLang="ko-KR" sz="2000" baseline="0" dirty="0" smtClean="0">
                  <a:solidFill>
                    <a:srgbClr val="001970"/>
                  </a:solidFill>
                </a:rPr>
                <a:t> Interface Laboratory</a:t>
              </a:r>
              <a:endParaRPr lang="ko-KR" altLang="en-US" sz="2000">
                <a:solidFill>
                  <a:srgbClr val="001970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659" y="5909209"/>
              <a:ext cx="864096" cy="3840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3841"/>
            <a:ext cx="9144000" cy="449414"/>
          </a:xfrm>
        </p:spPr>
        <p:txBody>
          <a:bodyPr>
            <a:no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7092280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grayscl/>
          </a:blip>
          <a:srcRect l="25932" t="48861" r="25932" b="46583"/>
          <a:stretch/>
        </p:blipFill>
        <p:spPr>
          <a:xfrm>
            <a:off x="107504" y="6479182"/>
            <a:ext cx="2880320" cy="360040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2393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7092280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grayscl/>
          </a:blip>
          <a:srcRect l="25932" t="48861" r="25932" b="46583"/>
          <a:stretch/>
        </p:blipFill>
        <p:spPr>
          <a:xfrm>
            <a:off x="107504" y="6479182"/>
            <a:ext cx="2880320" cy="360040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2393503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323528" y="878910"/>
            <a:ext cx="8496944" cy="1400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78911"/>
            <a:ext cx="8229600" cy="1400385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20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632778"/>
            <a:ext cx="9144000" cy="2393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23528" y="3324758"/>
            <a:ext cx="8496944" cy="1400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24759"/>
            <a:ext cx="8229600" cy="1400385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그림 5" descr="서울대로고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2786082" cy="643938"/>
          </a:xfrm>
          <a:prstGeom prst="rect">
            <a:avLst/>
          </a:prstGeom>
        </p:spPr>
      </p:pic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0" y="2632075"/>
            <a:ext cx="9144000" cy="692150"/>
          </a:xfr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  <p:sldLayoutId id="214748366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_canonical_syste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Automaton Theories of </a:t>
            </a:r>
            <a:br>
              <a:rPr lang="en-US" altLang="ko-KR" sz="2800" dirty="0" smtClean="0"/>
            </a:br>
            <a:r>
              <a:rPr lang="en-US" altLang="ko-KR" sz="2800" dirty="0" smtClean="0"/>
              <a:t>Human Sentence Comprehension</a:t>
            </a:r>
            <a:br>
              <a:rPr lang="en-US" altLang="ko-KR" sz="2800" dirty="0" smtClean="0"/>
            </a:br>
            <a:r>
              <a:rPr lang="en-US" altLang="ko-KR" sz="2800" dirty="0" smtClean="0"/>
              <a:t>- Ch. 5</a:t>
            </a:r>
            <a:r>
              <a:rPr lang="en-US" altLang="ko-KR" sz="2800" dirty="0"/>
              <a:t>: Cognitive Architecture </a:t>
            </a:r>
            <a:r>
              <a:rPr lang="en-US" altLang="ko-KR" sz="2800" dirty="0" smtClean="0"/>
              <a:t>for Linguists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3105160"/>
            <a:ext cx="8640960" cy="1609724"/>
          </a:xfrm>
        </p:spPr>
        <p:txBody>
          <a:bodyPr anchor="ctr"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2020. 02. 14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Won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Ik</a:t>
            </a:r>
            <a:r>
              <a:rPr lang="en-US" altLang="ko-KR" sz="2400" dirty="0" smtClean="0">
                <a:solidFill>
                  <a:schemeClr val="tx1"/>
                </a:solidFill>
              </a:rPr>
              <a:t> Cho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EndOfPresentation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4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Cognitive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Cognitive architecture</a:t>
            </a:r>
          </a:p>
          <a:p>
            <a:pPr lvl="1"/>
            <a:r>
              <a:rPr lang="en-US" altLang="ko-KR" dirty="0" smtClean="0"/>
              <a:t>Term that refers to a collection of </a:t>
            </a:r>
            <a:r>
              <a:rPr lang="en-US" altLang="ko-KR" b="1" dirty="0" smtClean="0"/>
              <a:t>basic elements, or primitives</a:t>
            </a:r>
            <a:r>
              <a:rPr lang="en-US" altLang="ko-KR" dirty="0" smtClean="0"/>
              <a:t>, out of which </a:t>
            </a:r>
            <a:r>
              <a:rPr lang="en-US" altLang="ko-KR" b="1" dirty="0" smtClean="0"/>
              <a:t>theories of intelligent behavior </a:t>
            </a:r>
            <a:r>
              <a:rPr lang="en-US" altLang="ko-KR" dirty="0" smtClean="0"/>
              <a:t>might be fashioned</a:t>
            </a:r>
          </a:p>
          <a:p>
            <a:pPr lvl="1"/>
            <a:r>
              <a:rPr lang="en-US" altLang="ko-KR" dirty="0" smtClean="0"/>
              <a:t>What is the cognitive architecture for the thinking human?</a:t>
            </a:r>
          </a:p>
          <a:p>
            <a:pPr lvl="1"/>
            <a:r>
              <a:rPr lang="en-US" altLang="ko-KR" dirty="0" smtClean="0"/>
              <a:t>What is a good architecture? – </a:t>
            </a:r>
            <a:r>
              <a:rPr lang="en-US" altLang="ko-KR" b="1" dirty="0" smtClean="0"/>
              <a:t>Generalizability?</a:t>
            </a:r>
          </a:p>
          <a:p>
            <a:pPr lvl="2"/>
            <a:r>
              <a:rPr lang="en-US" altLang="ko-KR" dirty="0" smtClean="0"/>
              <a:t>Architecture that allows theorists to re-use the same primitives across domains</a:t>
            </a:r>
          </a:p>
          <a:p>
            <a:pPr lvl="2"/>
            <a:r>
              <a:rPr lang="en-US" altLang="ko-KR" dirty="0" smtClean="0"/>
              <a:t>Models the way humans do multiple tasks that call upon different aspects of their intelligence</a:t>
            </a:r>
          </a:p>
          <a:p>
            <a:pPr lvl="1"/>
            <a:r>
              <a:rPr lang="en-US" altLang="ko-KR" dirty="0" smtClean="0"/>
              <a:t>Re-use of primitive elements across tasks and domains </a:t>
            </a:r>
            <a:br>
              <a:rPr lang="en-US" altLang="ko-KR" dirty="0" smtClean="0"/>
            </a:br>
            <a:r>
              <a:rPr lang="en-US" altLang="ko-KR" dirty="0" smtClean="0"/>
              <a:t>&gt;&gt; They </a:t>
            </a:r>
            <a:r>
              <a:rPr lang="en-US" altLang="ko-KR" b="1" dirty="0" smtClean="0"/>
              <a:t>correspond to something fundamental about the mind</a:t>
            </a:r>
          </a:p>
          <a:p>
            <a:pPr lvl="2"/>
            <a:r>
              <a:rPr lang="en-US" altLang="ko-KR" dirty="0" smtClean="0"/>
              <a:t>e.g., </a:t>
            </a:r>
            <a:r>
              <a:rPr lang="en-US" altLang="ko-KR" b="1" dirty="0" smtClean="0"/>
              <a:t>Newell (1972)</a:t>
            </a:r>
          </a:p>
          <a:p>
            <a:pPr lvl="3"/>
            <a:r>
              <a:rPr lang="en-US" altLang="ko-KR" dirty="0" smtClean="0"/>
              <a:t>Goal: defining a process theory </a:t>
            </a:r>
          </a:p>
          <a:p>
            <a:pPr lvl="3"/>
            <a:r>
              <a:rPr lang="en-US" altLang="ko-KR" dirty="0" smtClean="0"/>
              <a:t>“Posits a set of processes or mechanisms that produce the behavior of the thinking human” </a:t>
            </a:r>
            <a:br>
              <a:rPr lang="en-US" altLang="ko-KR" dirty="0" smtClean="0"/>
            </a:br>
            <a:r>
              <a:rPr lang="en-US" altLang="ko-KR" dirty="0" smtClean="0"/>
              <a:t>↔ </a:t>
            </a:r>
            <a:r>
              <a:rPr lang="en-US" altLang="ko-KR" b="1" dirty="0" smtClean="0"/>
              <a:t>Chomsky?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Cognitive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Newell (</a:t>
            </a:r>
            <a:r>
              <a:rPr lang="en-US" altLang="ko-KR" dirty="0"/>
              <a:t>1972) - Human problem solving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(by Cohen, 1981): Newell used methods alien to cognitive psychology to explore questions alien to AI</a:t>
            </a:r>
          </a:p>
          <a:p>
            <a:pPr lvl="2"/>
            <a:r>
              <a:rPr lang="en-US" altLang="ko-KR" dirty="0" smtClean="0"/>
              <a:t>Not well-known among linguists </a:t>
            </a:r>
          </a:p>
          <a:p>
            <a:pPr lvl="2"/>
            <a:r>
              <a:rPr lang="en-US" altLang="ko-KR" dirty="0" smtClean="0"/>
              <a:t>But offers an elegant way to reconcile generative grammar with the rest of cognitive science</a:t>
            </a:r>
          </a:p>
          <a:p>
            <a:pPr lvl="1"/>
            <a:r>
              <a:rPr lang="en-US" altLang="ko-KR" dirty="0" smtClean="0"/>
              <a:t>Production system: </a:t>
            </a:r>
          </a:p>
          <a:p>
            <a:pPr lvl="2"/>
            <a:r>
              <a:rPr lang="en-US" altLang="ko-KR" b="1" dirty="0" smtClean="0"/>
              <a:t>Scheme for specifying an information processing system</a:t>
            </a:r>
          </a:p>
          <a:p>
            <a:pPr lvl="3"/>
            <a:r>
              <a:rPr lang="en-US" altLang="ko-KR" dirty="0" smtClean="0"/>
              <a:t>Consists of a set of </a:t>
            </a:r>
            <a:r>
              <a:rPr lang="en-US" altLang="ko-KR" b="1" dirty="0" smtClean="0"/>
              <a:t>productions</a:t>
            </a:r>
          </a:p>
          <a:p>
            <a:pPr lvl="3"/>
            <a:r>
              <a:rPr lang="en-US" altLang="ko-KR" dirty="0" smtClean="0"/>
              <a:t>Each production consists of </a:t>
            </a:r>
            <a:r>
              <a:rPr lang="en-US" altLang="ko-KR" b="1" dirty="0" smtClean="0"/>
              <a:t>a condition and an action</a:t>
            </a:r>
          </a:p>
          <a:p>
            <a:pPr lvl="3"/>
            <a:r>
              <a:rPr lang="en-US" altLang="ko-KR" dirty="0" smtClean="0"/>
              <a:t>Also has a collection of data structures - Expressions that encode the info upon which the production system works</a:t>
            </a:r>
          </a:p>
          <a:p>
            <a:pPr lvl="4"/>
            <a:r>
              <a:rPr lang="en-US" altLang="ko-KR" dirty="0" smtClean="0"/>
              <a:t>On which the </a:t>
            </a:r>
            <a:r>
              <a:rPr lang="en-US" altLang="ko-KR" b="1" dirty="0" smtClean="0"/>
              <a:t>actions operate </a:t>
            </a:r>
          </a:p>
          <a:p>
            <a:pPr lvl="4"/>
            <a:r>
              <a:rPr lang="en-US" altLang="ko-KR" dirty="0" smtClean="0"/>
              <a:t>On which the </a:t>
            </a:r>
            <a:r>
              <a:rPr lang="en-US" altLang="ko-KR" b="1" dirty="0" smtClean="0"/>
              <a:t>conditions can be determined to be true or false</a:t>
            </a:r>
          </a:p>
          <a:p>
            <a:pPr lvl="2"/>
            <a:r>
              <a:rPr lang="en-US" altLang="ko-KR" dirty="0" smtClean="0"/>
              <a:t>A program that computes outputs from some given inputs</a:t>
            </a:r>
          </a:p>
          <a:p>
            <a:pPr lvl="3"/>
            <a:r>
              <a:rPr lang="en-US" altLang="ko-KR" dirty="0" smtClean="0"/>
              <a:t>In a way that affords a particularly direct psychological interpretation of the intermediate states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Cognitive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Newell (</a:t>
            </a:r>
            <a:r>
              <a:rPr lang="en-US" altLang="ko-KR" dirty="0"/>
              <a:t>1972) - Human problem solving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 of production rules: IF-THEN</a:t>
            </a:r>
          </a:p>
          <a:p>
            <a:pPr lvl="2"/>
            <a:r>
              <a:rPr lang="en-US" altLang="ko-KR" i="1" dirty="0" smtClean="0"/>
              <a:t>IF you encounter the word “the”</a:t>
            </a:r>
            <a:br>
              <a:rPr lang="en-US" altLang="ko-KR" i="1" dirty="0" smtClean="0"/>
            </a:br>
            <a:r>
              <a:rPr lang="en-US" altLang="ko-KR" i="1" dirty="0" smtClean="0"/>
              <a:t>THEN as an action </a:t>
            </a:r>
            <a:r>
              <a:rPr lang="en-US" altLang="ko-KR" b="1" i="1" dirty="0" smtClean="0"/>
              <a:t>postulate</a:t>
            </a:r>
            <a:r>
              <a:rPr lang="en-US" altLang="ko-KR" i="1" dirty="0" smtClean="0"/>
              <a:t> a noun phrase</a:t>
            </a:r>
          </a:p>
          <a:p>
            <a:pPr lvl="2"/>
            <a:r>
              <a:rPr lang="en-US" altLang="ko-KR" i="1" dirty="0" smtClean="0"/>
              <a:t>IF the goal is to add the first block </a:t>
            </a:r>
            <a:br>
              <a:rPr lang="en-US" altLang="ko-KR" i="1" dirty="0" smtClean="0"/>
            </a:br>
            <a:r>
              <a:rPr lang="en-US" altLang="ko-KR" i="1" dirty="0" smtClean="0"/>
              <a:t>and the heap of blocks is not empty</a:t>
            </a:r>
            <a:br>
              <a:rPr lang="en-US" altLang="ko-KR" i="1" dirty="0" smtClean="0"/>
            </a:br>
            <a:r>
              <a:rPr lang="en-US" altLang="ko-KR" i="1" dirty="0" smtClean="0"/>
              <a:t>THEN </a:t>
            </a:r>
            <a:r>
              <a:rPr lang="en-US" altLang="ko-KR" b="1" i="1" dirty="0" smtClean="0"/>
              <a:t>pick up </a:t>
            </a:r>
            <a:r>
              <a:rPr lang="en-US" altLang="ko-KR" i="1" dirty="0" smtClean="0"/>
              <a:t>the nearest block from the heap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IF-THEN highlight the condition and action part</a:t>
            </a:r>
          </a:p>
          <a:p>
            <a:pPr lvl="3"/>
            <a:r>
              <a:rPr lang="en-US" altLang="ko-KR" dirty="0"/>
              <a:t>C</a:t>
            </a:r>
            <a:r>
              <a:rPr lang="en-US" altLang="ko-KR" dirty="0" smtClean="0"/>
              <a:t>ondition: either T/F in a given situation</a:t>
            </a:r>
          </a:p>
          <a:p>
            <a:pPr lvl="3"/>
            <a:r>
              <a:rPr lang="en-US" altLang="ko-KR" dirty="0" smtClean="0"/>
              <a:t>Action: specifies a list of things to do when condition == True</a:t>
            </a:r>
          </a:p>
          <a:p>
            <a:pPr lvl="2"/>
            <a:r>
              <a:rPr lang="en-US" altLang="ko-KR" dirty="0" smtClean="0"/>
              <a:t>Result: Modifying he current data structures</a:t>
            </a:r>
          </a:p>
          <a:p>
            <a:pPr lvl="3"/>
            <a:r>
              <a:rPr lang="en-US" altLang="ko-KR" dirty="0" smtClean="0"/>
              <a:t>Which leads in the next instance to another (possibly the same) production</a:t>
            </a:r>
          </a:p>
          <a:p>
            <a:pPr lvl="2"/>
            <a:r>
              <a:rPr lang="en-US" altLang="ko-KR" dirty="0" smtClean="0"/>
              <a:t>When process halts</a:t>
            </a:r>
          </a:p>
          <a:p>
            <a:pPr lvl="3"/>
            <a:r>
              <a:rPr lang="en-US" altLang="ko-KR" dirty="0" smtClean="0"/>
              <a:t>When no condition is true (nothing is evoked)</a:t>
            </a:r>
          </a:p>
          <a:p>
            <a:pPr lvl="3"/>
            <a:r>
              <a:rPr lang="en-US" altLang="ko-KR" dirty="0" smtClean="0"/>
              <a:t>When an action containing a stop operation occurs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Cognitive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Newell (</a:t>
            </a:r>
            <a:r>
              <a:rPr lang="en-US" altLang="ko-KR" dirty="0"/>
              <a:t>1972) - Human problem solving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Commonality: Absence of externally-imposed control</a:t>
            </a:r>
          </a:p>
          <a:p>
            <a:pPr lvl="2"/>
            <a:r>
              <a:rPr lang="en-US" altLang="ko-KR" dirty="0" smtClean="0"/>
              <a:t>In case of multiple matches? – Conflict resolution policy: The rule</a:t>
            </a:r>
          </a:p>
          <a:p>
            <a:pPr lvl="3"/>
            <a:r>
              <a:rPr lang="en-US" altLang="ko-KR" dirty="0"/>
              <a:t>w</a:t>
            </a:r>
            <a:r>
              <a:rPr lang="en-US" altLang="ko-KR" dirty="0" smtClean="0"/>
              <a:t>ith most specific consequences</a:t>
            </a:r>
          </a:p>
          <a:p>
            <a:pPr lvl="3"/>
            <a:r>
              <a:rPr lang="en-US" altLang="ko-KR" dirty="0" smtClean="0"/>
              <a:t>that has not fired recently</a:t>
            </a:r>
          </a:p>
          <a:p>
            <a:pPr lvl="3"/>
            <a:r>
              <a:rPr lang="en-US" altLang="ko-KR" dirty="0" smtClean="0"/>
              <a:t>estimated to be most ‘useful’ according to some metric</a:t>
            </a:r>
          </a:p>
          <a:p>
            <a:pPr lvl="1"/>
            <a:r>
              <a:rPr lang="en-US" altLang="ko-KR" dirty="0" smtClean="0"/>
              <a:t>Which ‘Soar’ deals with:	</a:t>
            </a:r>
          </a:p>
          <a:p>
            <a:pPr lvl="2"/>
            <a:r>
              <a:rPr lang="en-US" altLang="ko-KR" dirty="0" smtClean="0"/>
              <a:t>One conceives of </a:t>
            </a:r>
            <a:r>
              <a:rPr lang="en-US" altLang="ko-KR" b="1" dirty="0" smtClean="0"/>
              <a:t>parsing</a:t>
            </a:r>
            <a:r>
              <a:rPr lang="en-US" altLang="ko-KR" dirty="0" smtClean="0"/>
              <a:t> as a skill,</a:t>
            </a:r>
            <a:br>
              <a:rPr lang="en-US" altLang="ko-KR" dirty="0" smtClean="0"/>
            </a:br>
            <a:r>
              <a:rPr lang="en-US" altLang="ko-KR" dirty="0" smtClean="0"/>
              <a:t>as </a:t>
            </a:r>
            <a:r>
              <a:rPr lang="en-US" altLang="ko-KR" b="1" dirty="0" smtClean="0"/>
              <a:t>procedural knowledge encoded in production rules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Then a natural way to model </a:t>
            </a:r>
            <a:r>
              <a:rPr lang="en-US" altLang="ko-KR" b="1" dirty="0" smtClean="0"/>
              <a:t>syntactic processing </a:t>
            </a:r>
            <a:r>
              <a:rPr lang="en-US" altLang="ko-KR" dirty="0" smtClean="0"/>
              <a:t>is to </a:t>
            </a:r>
            <a:br>
              <a:rPr lang="en-US" altLang="ko-KR" dirty="0" smtClean="0"/>
            </a:br>
            <a:r>
              <a:rPr lang="en-US" altLang="ko-KR" dirty="0" smtClean="0"/>
              <a:t>assimilate ambiguity resolution to the underlying production system’s policy</a:t>
            </a:r>
            <a:br>
              <a:rPr lang="en-US" altLang="ko-KR" dirty="0" smtClean="0"/>
            </a:br>
            <a:r>
              <a:rPr lang="en-US" altLang="ko-KR" dirty="0" smtClean="0"/>
              <a:t>for conflict resolution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Cognitive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Newell (</a:t>
            </a:r>
            <a:r>
              <a:rPr lang="en-US" altLang="ko-KR" dirty="0"/>
              <a:t>1972) - Human problem solving</a:t>
            </a:r>
            <a:endParaRPr lang="en-US" altLang="ko-KR" dirty="0" smtClean="0"/>
          </a:p>
          <a:p>
            <a:pPr lvl="1"/>
            <a:r>
              <a:rPr lang="en-US" altLang="ko-KR" dirty="0"/>
              <a:t>Different from past AI/cognitive modeling such as Canonical Systems (1943)</a:t>
            </a:r>
          </a:p>
          <a:p>
            <a:pPr lvl="2"/>
            <a:r>
              <a:rPr lang="en-US" altLang="ko-KR" b="0" dirty="0"/>
              <a:t>A </a:t>
            </a:r>
            <a:r>
              <a:rPr lang="en-US" altLang="ko-KR" dirty="0"/>
              <a:t>Post canonical system</a:t>
            </a:r>
            <a:r>
              <a:rPr lang="en-US" altLang="ko-KR" b="0" dirty="0"/>
              <a:t> is a triplet (</a:t>
            </a:r>
            <a:r>
              <a:rPr lang="en-US" altLang="ko-KR" dirty="0"/>
              <a:t>A</a:t>
            </a:r>
            <a:r>
              <a:rPr lang="en-US" altLang="ko-KR" b="0" dirty="0"/>
              <a:t>,</a:t>
            </a:r>
            <a:r>
              <a:rPr lang="en-US" altLang="ko-KR" dirty="0"/>
              <a:t>I</a:t>
            </a:r>
            <a:r>
              <a:rPr lang="en-US" altLang="ko-KR" b="0" dirty="0"/>
              <a:t>,</a:t>
            </a:r>
            <a:r>
              <a:rPr lang="en-US" altLang="ko-KR" dirty="0"/>
              <a:t>R</a:t>
            </a:r>
            <a:r>
              <a:rPr lang="en-US" altLang="ko-KR" b="0" dirty="0"/>
              <a:t>), where</a:t>
            </a:r>
          </a:p>
          <a:p>
            <a:pPr lvl="3"/>
            <a:r>
              <a:rPr lang="en-US" altLang="ko-KR" dirty="0"/>
              <a:t>A</a:t>
            </a:r>
            <a:r>
              <a:rPr lang="en-US" altLang="ko-KR" b="0" dirty="0"/>
              <a:t> is </a:t>
            </a:r>
            <a:r>
              <a:rPr lang="en-US" altLang="ko-KR" b="1" dirty="0"/>
              <a:t>a finite alphabet</a:t>
            </a:r>
            <a:r>
              <a:rPr lang="en-US" altLang="ko-KR" b="0" dirty="0"/>
              <a:t>, and finite (possibly empty) strings on </a:t>
            </a:r>
            <a:r>
              <a:rPr lang="en-US" altLang="ko-KR" dirty="0"/>
              <a:t>A</a:t>
            </a:r>
            <a:r>
              <a:rPr lang="en-US" altLang="ko-KR" b="0" dirty="0"/>
              <a:t> are called </a:t>
            </a:r>
            <a:r>
              <a:rPr lang="en-US" altLang="ko-KR" b="1" i="1" dirty="0" smtClean="0"/>
              <a:t>words</a:t>
            </a:r>
            <a:endParaRPr lang="en-US" altLang="ko-KR" b="1" dirty="0"/>
          </a:p>
          <a:p>
            <a:pPr lvl="3"/>
            <a:r>
              <a:rPr lang="en-US" altLang="ko-KR" dirty="0"/>
              <a:t>I</a:t>
            </a:r>
            <a:r>
              <a:rPr lang="en-US" altLang="ko-KR" b="0" dirty="0"/>
              <a:t> is </a:t>
            </a:r>
            <a:r>
              <a:rPr lang="en-US" altLang="ko-KR" b="1" dirty="0"/>
              <a:t>a finite set of </a:t>
            </a:r>
            <a:r>
              <a:rPr lang="en-US" altLang="ko-KR" b="1" i="1" dirty="0"/>
              <a:t>initial </a:t>
            </a:r>
            <a:r>
              <a:rPr lang="en-US" altLang="ko-KR" b="1" i="1" dirty="0" smtClean="0"/>
              <a:t>words</a:t>
            </a:r>
            <a:endParaRPr lang="en-US" altLang="ko-KR" b="0" dirty="0"/>
          </a:p>
          <a:p>
            <a:pPr lvl="3"/>
            <a:r>
              <a:rPr lang="en-US" altLang="ko-KR" dirty="0"/>
              <a:t>R</a:t>
            </a:r>
            <a:r>
              <a:rPr lang="en-US" altLang="ko-KR" b="0" dirty="0"/>
              <a:t> is </a:t>
            </a:r>
            <a:r>
              <a:rPr lang="en-US" altLang="ko-KR" b="1" dirty="0"/>
              <a:t>a finite set of string-transforming rules </a:t>
            </a:r>
            <a:r>
              <a:rPr lang="en-US" altLang="ko-KR" b="0" dirty="0"/>
              <a:t>(</a:t>
            </a:r>
            <a:r>
              <a:rPr lang="en-US" altLang="ko-KR" b="0" dirty="0" smtClean="0"/>
              <a:t>called production rules), </a:t>
            </a:r>
            <a:r>
              <a:rPr lang="en-US" altLang="ko-KR" b="0" dirty="0"/>
              <a:t>each rule being of the following form</a:t>
            </a:r>
            <a:r>
              <a:rPr lang="en-US" altLang="ko-KR" b="0" dirty="0" smtClean="0"/>
              <a:t>:</a:t>
            </a:r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r>
              <a:rPr lang="en-US" altLang="ko-KR" dirty="0" smtClean="0"/>
              <a:t>where </a:t>
            </a:r>
            <a:r>
              <a:rPr lang="en-US" altLang="ko-KR" dirty="0"/>
              <a:t>each </a:t>
            </a:r>
            <a:r>
              <a:rPr lang="en-US" altLang="ko-KR" i="1" dirty="0"/>
              <a:t>g</a:t>
            </a:r>
            <a:r>
              <a:rPr lang="en-US" altLang="ko-KR" dirty="0"/>
              <a:t> and </a:t>
            </a:r>
            <a:r>
              <a:rPr lang="en-US" altLang="ko-KR" i="1" dirty="0"/>
              <a:t>h</a:t>
            </a:r>
            <a:r>
              <a:rPr lang="en-US" altLang="ko-KR" dirty="0"/>
              <a:t> is a specified </a:t>
            </a:r>
            <a:r>
              <a:rPr lang="en-US" altLang="ko-KR" u="sng" dirty="0"/>
              <a:t>fixed</a:t>
            </a:r>
            <a:r>
              <a:rPr lang="en-US" altLang="ko-KR" dirty="0"/>
              <a:t> word, and each </a:t>
            </a:r>
            <a:r>
              <a:rPr lang="en-US" altLang="ko-KR" i="1" dirty="0"/>
              <a:t>$</a:t>
            </a:r>
            <a:r>
              <a:rPr lang="en-US" altLang="ko-KR" dirty="0"/>
              <a:t> and </a:t>
            </a:r>
            <a:r>
              <a:rPr lang="en-US" altLang="ko-KR" i="1" dirty="0"/>
              <a:t>$' </a:t>
            </a:r>
            <a:r>
              <a:rPr lang="en-US" altLang="ko-KR" dirty="0"/>
              <a:t>is a </a:t>
            </a:r>
            <a:r>
              <a:rPr lang="en-US" altLang="ko-KR" u="sng" dirty="0"/>
              <a:t>variable</a:t>
            </a:r>
            <a:r>
              <a:rPr lang="en-US" altLang="ko-KR" dirty="0"/>
              <a:t> standing for an arbitrary word. </a:t>
            </a:r>
            <a:endParaRPr lang="en-US" altLang="ko-KR" b="0" dirty="0"/>
          </a:p>
          <a:p>
            <a:pPr lvl="2"/>
            <a:r>
              <a:rPr lang="en-US" altLang="ko-KR" dirty="0" smtClean="0"/>
              <a:t>Which </a:t>
            </a:r>
            <a:r>
              <a:rPr lang="en-US" altLang="ko-KR" dirty="0"/>
              <a:t>is conceptual origin of formalized transformational grammars</a:t>
            </a:r>
          </a:p>
          <a:p>
            <a:pPr lvl="3"/>
            <a:r>
              <a:rPr lang="en-US" altLang="ko-KR" dirty="0"/>
              <a:t>as in Chomsky (1957/1975)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022710"/>
            <a:ext cx="3002604" cy="13849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1560" y="414609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3"/>
              </a:rPr>
              <a:t>https://en.wikipedia.org/wiki/Post_canonical_system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96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Human performance, </a:t>
            </a:r>
            <a:r>
              <a:rPr lang="en-US" altLang="ko-KR" dirty="0" smtClean="0"/>
              <a:t>NL </a:t>
            </a:r>
            <a:r>
              <a:rPr lang="en-US" altLang="ko-KR" dirty="0"/>
              <a:t>Soar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Post: Saw himself as exploring the foundations for mathematics</a:t>
            </a:r>
          </a:p>
          <a:p>
            <a:r>
              <a:rPr lang="en-US" altLang="ko-KR" sz="1800" b="0" dirty="0" smtClean="0"/>
              <a:t>Chomsky: Saw himself as doing the same for the foundations of linguistics</a:t>
            </a:r>
          </a:p>
          <a:p>
            <a:r>
              <a:rPr lang="en-US" altLang="ko-KR" dirty="0" smtClean="0"/>
              <a:t>For Newell and Simon, </a:t>
            </a:r>
          </a:p>
          <a:p>
            <a:pPr lvl="1"/>
            <a:r>
              <a:rPr lang="en-US" altLang="ko-KR" dirty="0" smtClean="0"/>
              <a:t>Production rules took on a psychological interpretation in </a:t>
            </a:r>
            <a:r>
              <a:rPr lang="en-US" altLang="ko-KR" b="1" dirty="0" smtClean="0"/>
              <a:t>models of human performance</a:t>
            </a:r>
          </a:p>
          <a:p>
            <a:pPr lvl="2"/>
            <a:r>
              <a:rPr lang="en-US" altLang="ko-KR" b="1" dirty="0" smtClean="0"/>
              <a:t>What is human performance?</a:t>
            </a:r>
          </a:p>
          <a:p>
            <a:pPr lvl="3"/>
            <a:r>
              <a:rPr lang="en-US" altLang="ko-KR" dirty="0" smtClean="0"/>
              <a:t>For psychologists, refers to ‘the speed and accuracy with which people do things’</a:t>
            </a:r>
          </a:p>
          <a:p>
            <a:pPr lvl="3"/>
            <a:r>
              <a:rPr lang="en-US" altLang="ko-KR" dirty="0" smtClean="0"/>
              <a:t>Boosted up with the military applications</a:t>
            </a:r>
          </a:p>
          <a:p>
            <a:pPr lvl="3"/>
            <a:r>
              <a:rPr lang="en-US" altLang="ko-KR" dirty="0" smtClean="0"/>
              <a:t>Trials such as Memory and ACT-R (by Anderson)</a:t>
            </a:r>
          </a:p>
          <a:p>
            <a:pPr lvl="2"/>
            <a:r>
              <a:rPr lang="en-US" altLang="ko-KR" b="1" dirty="0" smtClean="0"/>
              <a:t>What is Soar?</a:t>
            </a:r>
          </a:p>
          <a:p>
            <a:pPr lvl="3"/>
            <a:r>
              <a:rPr lang="en-US" altLang="ko-KR" b="1" dirty="0" smtClean="0"/>
              <a:t>Cognitive architecture </a:t>
            </a:r>
            <a:r>
              <a:rPr lang="en-US" altLang="ko-KR" dirty="0" smtClean="0"/>
              <a:t>that Newell advanced (1990)</a:t>
            </a:r>
          </a:p>
          <a:p>
            <a:pPr lvl="3"/>
            <a:r>
              <a:rPr lang="en-US" altLang="ko-KR" dirty="0" smtClean="0"/>
              <a:t>Can reason about its own conflict resolution</a:t>
            </a:r>
          </a:p>
          <a:p>
            <a:pPr lvl="4"/>
            <a:r>
              <a:rPr lang="en-US" altLang="ko-KR" dirty="0" smtClean="0"/>
              <a:t>The conflict-resolution policy for Soar is to apply Soar itself to the problem of deciding what to do</a:t>
            </a:r>
          </a:p>
          <a:p>
            <a:pPr lvl="3"/>
            <a:r>
              <a:rPr lang="en-US" altLang="ko-KR" dirty="0" smtClean="0"/>
              <a:t>Reifies the each step of problem-solving in an abstraction called an operator, </a:t>
            </a:r>
            <a:r>
              <a:rPr lang="en-US" altLang="ko-KR" dirty="0"/>
              <a:t>rather than </a:t>
            </a:r>
            <a:r>
              <a:rPr lang="en-US" altLang="ko-KR" dirty="0" smtClean="0"/>
              <a:t>via </a:t>
            </a:r>
            <a:r>
              <a:rPr lang="en-US" altLang="ko-KR" dirty="0"/>
              <a:t>production </a:t>
            </a:r>
            <a:r>
              <a:rPr lang="en-US" altLang="ko-KR" dirty="0" smtClean="0"/>
              <a:t>rules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Human performance, NL Soar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Individual production rules</a:t>
            </a:r>
          </a:p>
          <a:p>
            <a:pPr lvl="1"/>
            <a:r>
              <a:rPr lang="en-US" altLang="ko-KR" dirty="0" smtClean="0"/>
              <a:t>Related to operator proposal, selection, and application</a:t>
            </a:r>
          </a:p>
          <a:p>
            <a:pPr lvl="1"/>
            <a:r>
              <a:rPr lang="en-US" altLang="ko-KR" dirty="0" smtClean="0"/>
              <a:t>What if </a:t>
            </a:r>
            <a:r>
              <a:rPr lang="en-US" altLang="ko-KR" b="1" dirty="0" smtClean="0"/>
              <a:t>no clear winner between competing operators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b="1" dirty="0" smtClean="0"/>
              <a:t>Tie impasse</a:t>
            </a:r>
          </a:p>
          <a:p>
            <a:pPr lvl="3"/>
            <a:r>
              <a:rPr lang="en-US" altLang="ko-KR" dirty="0" smtClean="0"/>
              <a:t>Motivates creation of a </a:t>
            </a:r>
            <a:r>
              <a:rPr lang="en-US" altLang="ko-KR" dirty="0" err="1" smtClean="0"/>
              <a:t>substate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Substate</a:t>
            </a:r>
            <a:r>
              <a:rPr lang="en-US" altLang="ko-KR" dirty="0" smtClean="0"/>
              <a:t> will be destroyed if enough information given to solve the impasse</a:t>
            </a:r>
          </a:p>
          <a:p>
            <a:pPr lvl="2"/>
            <a:r>
              <a:rPr lang="en-US" altLang="ko-KR" dirty="0" smtClean="0"/>
              <a:t>Solving this is the key feature of Soar:</a:t>
            </a:r>
          </a:p>
          <a:p>
            <a:pPr lvl="3"/>
            <a:r>
              <a:rPr lang="en-US" altLang="ko-KR" dirty="0" smtClean="0"/>
              <a:t>Solves its own conflicts using whatever knowledge that is available?</a:t>
            </a:r>
          </a:p>
          <a:p>
            <a:pPr lvl="1"/>
            <a:r>
              <a:rPr lang="en-US" altLang="ko-KR" dirty="0" smtClean="0"/>
              <a:t>The most important for linguists – NL Soar</a:t>
            </a:r>
          </a:p>
          <a:p>
            <a:pPr lvl="2"/>
            <a:r>
              <a:rPr lang="en-US" altLang="ko-KR" dirty="0" smtClean="0"/>
              <a:t>Ambiguity resolution in language processing is simply the resolution of impasse by Soar</a:t>
            </a:r>
          </a:p>
          <a:p>
            <a:pPr lvl="2"/>
            <a:r>
              <a:rPr lang="en-US" altLang="ko-KR" dirty="0" smtClean="0"/>
              <a:t>It does not mean an alternative proposal about grammar</a:t>
            </a:r>
          </a:p>
          <a:p>
            <a:pPr lvl="2"/>
            <a:r>
              <a:rPr lang="en-US" altLang="ko-KR" dirty="0" smtClean="0"/>
              <a:t>Rather, NL Soar shows how </a:t>
            </a:r>
            <a:r>
              <a:rPr lang="en-US" altLang="ko-KR" b="1" dirty="0" smtClean="0"/>
              <a:t>assumptions about grammar and processing could fit together</a:t>
            </a:r>
          </a:p>
          <a:p>
            <a:pPr lvl="2"/>
            <a:r>
              <a:rPr lang="en-US" altLang="ko-KR" dirty="0" smtClean="0"/>
              <a:t>Built on </a:t>
            </a:r>
            <a:r>
              <a:rPr lang="en-US" altLang="ko-KR" dirty="0"/>
              <a:t>a premise that a </a:t>
            </a:r>
            <a:r>
              <a:rPr lang="en-US" altLang="ko-KR" b="1" dirty="0"/>
              <a:t>single decision takes 100ms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Human performance</a:t>
            </a:r>
            <a:r>
              <a:rPr lang="en-US" altLang="ko-KR" smtClean="0"/>
              <a:t>, NL </a:t>
            </a:r>
            <a:r>
              <a:rPr lang="en-US" altLang="ko-KR" dirty="0" smtClean="0"/>
              <a:t>Soar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Applications</a:t>
            </a:r>
          </a:p>
          <a:p>
            <a:pPr lvl="1"/>
            <a:r>
              <a:rPr lang="en-US" altLang="ko-KR" dirty="0" smtClean="0"/>
              <a:t>Lewis (1993)</a:t>
            </a:r>
          </a:p>
          <a:p>
            <a:pPr lvl="2"/>
            <a:r>
              <a:rPr lang="en-US" altLang="ko-KR" b="0" dirty="0" smtClean="0"/>
              <a:t>A theory of garden pathing using NL-Soar in combination with several </a:t>
            </a:r>
            <a:r>
              <a:rPr lang="en-US" altLang="ko-KR" b="0" dirty="0" err="1" smtClean="0"/>
              <a:t>suxiliary</a:t>
            </a:r>
            <a:r>
              <a:rPr lang="en-US" altLang="ko-KR" b="0" dirty="0" smtClean="0"/>
              <a:t> hypothesis</a:t>
            </a:r>
          </a:p>
          <a:p>
            <a:pPr lvl="3"/>
            <a:r>
              <a:rPr lang="en-US" altLang="ko-KR" dirty="0" smtClean="0"/>
              <a:t>Single-path parsing</a:t>
            </a:r>
          </a:p>
          <a:p>
            <a:pPr lvl="3"/>
            <a:r>
              <a:rPr lang="en-US" altLang="ko-KR" b="0" dirty="0" smtClean="0"/>
              <a:t>Limit on the number of attachment sites</a:t>
            </a:r>
          </a:p>
          <a:p>
            <a:pPr lvl="3"/>
            <a:r>
              <a:rPr lang="en-US" altLang="ko-KR" dirty="0" smtClean="0"/>
              <a:t>Multiple levels of representation all the way from lexical referential</a:t>
            </a:r>
          </a:p>
          <a:p>
            <a:pPr lvl="1"/>
            <a:r>
              <a:rPr lang="en-US" altLang="ko-KR" b="0" dirty="0" smtClean="0"/>
              <a:t>Parsing automata - </a:t>
            </a:r>
            <a:r>
              <a:rPr lang="en-US" altLang="ko-KR" dirty="0" smtClean="0"/>
              <a:t>Generalized Left-Corner Parsing</a:t>
            </a:r>
          </a:p>
          <a:p>
            <a:pPr lvl="2"/>
            <a:r>
              <a:rPr lang="en-US" altLang="ko-KR" dirty="0" smtClean="0"/>
              <a:t>Basic idea: </a:t>
            </a:r>
            <a:r>
              <a:rPr lang="en-US" altLang="ko-KR" b="1" dirty="0" smtClean="0"/>
              <a:t>To maintain the pushdown stack in working memory</a:t>
            </a:r>
          </a:p>
          <a:p>
            <a:pPr lvl="3"/>
            <a:r>
              <a:rPr lang="en-US" altLang="ko-KR" b="0" dirty="0" smtClean="0"/>
              <a:t>Will be encoded by several cooperating working memory elements</a:t>
            </a:r>
          </a:p>
          <a:p>
            <a:pPr lvl="4"/>
            <a:r>
              <a:rPr lang="en-US" altLang="ko-KR" dirty="0" smtClean="0"/>
              <a:t>Use the sequence of symbols on top of the stack to condition the operators</a:t>
            </a:r>
          </a:p>
          <a:p>
            <a:pPr lvl="4"/>
            <a:r>
              <a:rPr lang="en-US" altLang="ko-KR" b="0" dirty="0" smtClean="0"/>
              <a:t>IF the top of th</a:t>
            </a:r>
            <a:r>
              <a:rPr lang="en-US" altLang="ko-KR" dirty="0" smtClean="0"/>
              <a:t>e stack reads [V, VP, </a:t>
            </a:r>
            <a:r>
              <a:rPr lang="en-US" altLang="ko-KR" dirty="0" err="1" smtClean="0"/>
              <a:t>Adv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THEN projecting VP → V VP </a:t>
            </a:r>
            <a:r>
              <a:rPr lang="en-US" altLang="ko-KR" dirty="0" err="1" smtClean="0"/>
              <a:t>Adv</a:t>
            </a:r>
            <a:r>
              <a:rPr lang="en-US" altLang="ko-KR" dirty="0" smtClean="0"/>
              <a:t> is an acceptable operator</a:t>
            </a:r>
          </a:p>
          <a:p>
            <a:pPr lvl="4"/>
            <a:r>
              <a:rPr lang="en-US" altLang="ko-KR" dirty="0" smtClean="0"/>
              <a:t>IF projecting </a:t>
            </a:r>
            <a:r>
              <a:rPr lang="en-US" altLang="ko-KR" dirty="0"/>
              <a:t>VP → V VP </a:t>
            </a:r>
            <a:r>
              <a:rPr lang="en-US" altLang="ko-KR" dirty="0" err="1"/>
              <a:t>Adv</a:t>
            </a:r>
            <a:r>
              <a:rPr lang="en-US" altLang="ko-KR" dirty="0"/>
              <a:t> </a:t>
            </a:r>
            <a:r>
              <a:rPr lang="en-US" altLang="ko-KR" dirty="0" smtClean="0"/>
              <a:t>was selected</a:t>
            </a:r>
            <a:br>
              <a:rPr lang="en-US" altLang="ko-KR" dirty="0" smtClean="0"/>
            </a:br>
            <a:r>
              <a:rPr lang="en-US" altLang="ko-KR" dirty="0" smtClean="0"/>
              <a:t>THEN apply it bottom-up by replacing all those symbols with VP</a:t>
            </a:r>
          </a:p>
          <a:p>
            <a:pPr lvl="1"/>
            <a:r>
              <a:rPr lang="en-US" altLang="ko-KR" b="0" dirty="0" smtClean="0"/>
              <a:t>Also used in Attachment, Shift etc.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3BCBA-DAFA-4073-9158-B305124C38E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">
  <a:themeElements>
    <a:clrScheme name="사용자 지정 1">
      <a:dk1>
        <a:sysClr val="windowText" lastClr="000000"/>
      </a:dk1>
      <a:lt1>
        <a:sysClr val="window" lastClr="FFFFFF"/>
      </a:lt1>
      <a:dk2>
        <a:srgbClr val="0000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53154</TotalTime>
  <Words>695</Words>
  <Application>Microsoft Office PowerPoint</Application>
  <PresentationFormat>화면 슬라이드 쇼(4:3)</PresentationFormat>
  <Paragraphs>122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HIL</vt:lpstr>
      <vt:lpstr>Automaton Theories of  Human Sentence Comprehension - Ch. 5: Cognitive Architecture for Linguists</vt:lpstr>
      <vt:lpstr>Cognitive Architecture</vt:lpstr>
      <vt:lpstr>Cognitive Architecture</vt:lpstr>
      <vt:lpstr>Cognitive Architecture</vt:lpstr>
      <vt:lpstr>Cognitive Architecture</vt:lpstr>
      <vt:lpstr>Cognitive Architecture</vt:lpstr>
      <vt:lpstr>Human performance, NL Soar</vt:lpstr>
      <vt:lpstr>Human performance, NL Soar</vt:lpstr>
      <vt:lpstr>Human performance, NL Soar</vt:lpstr>
      <vt:lpstr>Thank you!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tsatsuki</cp:lastModifiedBy>
  <cp:revision>2363</cp:revision>
  <cp:lastPrinted>2016-10-17T14:32:53Z</cp:lastPrinted>
  <dcterms:created xsi:type="dcterms:W3CDTF">2012-08-30T16:26:44Z</dcterms:created>
  <dcterms:modified xsi:type="dcterms:W3CDTF">2020-03-21T13:31:05Z</dcterms:modified>
</cp:coreProperties>
</file>