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71" r:id="rId2"/>
    <p:sldId id="875" r:id="rId3"/>
    <p:sldId id="845" r:id="rId4"/>
    <p:sldId id="876" r:id="rId5"/>
    <p:sldId id="885" r:id="rId6"/>
    <p:sldId id="893" r:id="rId7"/>
    <p:sldId id="886" r:id="rId8"/>
    <p:sldId id="894" r:id="rId9"/>
    <p:sldId id="887" r:id="rId10"/>
    <p:sldId id="888" r:id="rId11"/>
    <p:sldId id="889" r:id="rId12"/>
    <p:sldId id="890" r:id="rId13"/>
    <p:sldId id="891" r:id="rId14"/>
    <p:sldId id="892" r:id="rId15"/>
    <p:sldId id="895" r:id="rId16"/>
    <p:sldId id="8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85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yo Park" initials="KP" lastIdx="6" clrIdx="0">
    <p:extLst>
      <p:ext uri="{19B8F6BF-5375-455C-9EA6-DF929625EA0E}">
        <p15:presenceInfo xmlns:p15="http://schemas.microsoft.com/office/powerpoint/2012/main" userId="Kihyo 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14FC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89667" autoAdjust="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>
        <p:guide pos="3885"/>
        <p:guide orient="horz" pos="22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1A63E-1335-43C7-930D-653466F5B6D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F250A-9C3E-4C76-A278-674D673A7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8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6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02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8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5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2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6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F250A-9C3E-4C76-A278-674D673A7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38CE-52B0-4A24-85B7-450A99EE4F8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38C2D-194F-4F1B-9443-D9F6EE12D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9525" y="0"/>
            <a:ext cx="12201525" cy="36931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8022" y="4864275"/>
            <a:ext cx="5896905" cy="773390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발제자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박기효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smtClean="0">
                <a:latin typeface="+mj-ea"/>
                <a:ea typeface="+mj-ea"/>
              </a:rPr>
              <a:t>2020. 02. 29.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9525" y="435007"/>
            <a:ext cx="12192000" cy="1677878"/>
          </a:xfrm>
          <a:noFill/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Automaton Theories of Human Sentence Comprehension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ê±´êµ­ë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55" y="4459268"/>
            <a:ext cx="1966093" cy="71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-1" r="4036" b="7778"/>
          <a:stretch/>
        </p:blipFill>
        <p:spPr>
          <a:xfrm>
            <a:off x="770555" y="5433617"/>
            <a:ext cx="1686711" cy="650053"/>
          </a:xfrm>
          <a:prstGeom prst="rect">
            <a:avLst/>
          </a:prstGeom>
        </p:spPr>
      </p:pic>
      <p:sp>
        <p:nvSpPr>
          <p:cNvPr id="17" name="부제목 2"/>
          <p:cNvSpPr txBox="1">
            <a:spLocks/>
          </p:cNvSpPr>
          <p:nvPr/>
        </p:nvSpPr>
        <p:spPr>
          <a:xfrm>
            <a:off x="476882" y="2231813"/>
            <a:ext cx="11238236" cy="77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John T. Hale (2014)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3693112"/>
            <a:ext cx="12192000" cy="514499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27" y="2982097"/>
            <a:ext cx="4034750" cy="313958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Informed Serach with a Distance Estimate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599"/>
            <a:ext cx="11791950" cy="46565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There’s a distance factor scaling the +1s and -1s at the end of candidate state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trajectories.</a:t>
            </a: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If any finished state is acceptable, then a rational parser would move along the path whose estimated distance to a finished state is shortest.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200" b="1" smtClean="0">
                <a:latin typeface="+mn-ea"/>
                <a:ea typeface="+mn-ea"/>
              </a:rPr>
              <a:t>Informed Serach</a:t>
            </a: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An estimate of the distance to the goal informs a </a:t>
            </a:r>
            <a:r>
              <a:rPr lang="en-US" altLang="ko-KR" sz="2200" smtClean="0">
                <a:latin typeface="+mn-ea"/>
                <a:ea typeface="+mn-ea"/>
              </a:rPr>
              <a:t>searcher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about </a:t>
            </a:r>
            <a:r>
              <a:rPr lang="en-US" altLang="ko-KR" sz="2200" smtClean="0">
                <a:latin typeface="+mn-ea"/>
                <a:ea typeface="+mn-ea"/>
              </a:rPr>
              <a:t>which state to </a:t>
            </a:r>
            <a:r>
              <a:rPr lang="en-US" altLang="ko-KR" sz="2200" smtClean="0">
                <a:latin typeface="+mn-ea"/>
                <a:ea typeface="+mn-ea"/>
              </a:rPr>
              <a:t>choose.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- Estimate: In parsing, ditances cannot be known with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</a:t>
            </a:r>
            <a:r>
              <a:rPr lang="en-US" altLang="ko-KR" sz="2200" smtClean="0">
                <a:latin typeface="+mn-ea"/>
                <a:ea typeface="+mn-ea"/>
              </a:rPr>
              <a:t>certainty</a:t>
            </a:r>
            <a:r>
              <a:rPr lang="en-US" altLang="ko-KR" sz="2200" smtClean="0">
                <a:latin typeface="+mn-ea"/>
                <a:ea typeface="+mn-ea"/>
              </a:rPr>
              <a:t>.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 </a:t>
            </a:r>
            <a:r>
              <a:rPr lang="en-US" altLang="ko-KR" sz="2200" u="sng" smtClean="0">
                <a:latin typeface="+mn-ea"/>
                <a:ea typeface="+mn-ea"/>
              </a:rPr>
              <a:t>CORPUS</a:t>
            </a:r>
            <a:r>
              <a:rPr lang="en-US" altLang="ko-KR" sz="2200" smtClean="0">
                <a:latin typeface="+mn-ea"/>
                <a:ea typeface="+mn-ea"/>
              </a:rPr>
              <a:t> (Tab. 15)</a:t>
            </a:r>
          </a:p>
          <a:p>
            <a:pPr algn="just"/>
            <a:endParaRPr lang="en-US" altLang="ko-KR" sz="2200" u="sng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Rather than iteratively estimating expected reward,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by </a:t>
            </a:r>
            <a:r>
              <a:rPr lang="en-US" altLang="ko-KR" sz="2200" smtClean="0">
                <a:latin typeface="+mn-ea"/>
                <a:ea typeface="+mn-ea"/>
              </a:rPr>
              <a:t>acquiring tables like tab. 15, </a:t>
            </a:r>
            <a:r>
              <a:rPr lang="en-US" altLang="ko-KR" sz="2200" smtClean="0">
                <a:latin typeface="+mn-ea"/>
                <a:ea typeface="+mn-ea"/>
              </a:rPr>
              <a:t>estimate </a:t>
            </a:r>
            <a:r>
              <a:rPr lang="en-US" altLang="ko-KR" sz="2200" smtClean="0">
                <a:latin typeface="+mn-ea"/>
                <a:ea typeface="+mn-ea"/>
              </a:rPr>
              <a:t>can be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looked-up </a:t>
            </a:r>
            <a:r>
              <a:rPr lang="en-US" altLang="ko-KR" sz="2200" smtClean="0">
                <a:latin typeface="+mn-ea"/>
                <a:ea typeface="+mn-ea"/>
              </a:rPr>
              <a:t>and associated with search states.</a:t>
            </a:r>
            <a:endParaRPr lang="en-US" altLang="ko-KR" sz="2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1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The A* Formulation and Multipath Parsing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599"/>
            <a:ext cx="11791950" cy="5126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In a sigle-path parser like the Soar models, it ultimately results in </a:t>
            </a:r>
            <a:r>
              <a:rPr lang="en-US" altLang="ko-KR" sz="2200" i="1" smtClean="0">
                <a:latin typeface="+mn-ea"/>
                <a:ea typeface="+mn-ea"/>
              </a:rPr>
              <a:t>one</a:t>
            </a:r>
            <a:r>
              <a:rPr lang="en-US" altLang="ko-KR" sz="2200" smtClean="0">
                <a:latin typeface="+mn-ea"/>
                <a:ea typeface="+mn-ea"/>
              </a:rPr>
              <a:t> operator being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applied.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A multipath arrangement maintains the fringe of the serach tree, the set of parser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states that have been reached but whose successors have not yet been explored.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A parser state that is farther along in the sentence will presumably have a smaller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heuristic distance estimate than a state that is less far along.</a:t>
            </a: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</a:t>
            </a:r>
            <a:r>
              <a:rPr lang="en-US" altLang="ko-KR" sz="2200" smtClean="0">
                <a:latin typeface="+mn-ea"/>
                <a:ea typeface="+mn-ea"/>
              </a:rPr>
              <a:t>A* algorithm offers a gurantee that the shortest path will be found in the fewest number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of steps.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□ </a:t>
            </a:r>
            <a:r>
              <a:rPr lang="en-US" altLang="ko-KR" sz="2200" smtClean="0">
                <a:latin typeface="+mn-ea"/>
                <a:ea typeface="+mn-ea"/>
              </a:rPr>
              <a:t>‘Admissibility’ that amounts to a promise never to underestimate the true distance.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16" y="3211661"/>
            <a:ext cx="6191568" cy="14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5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The A* Formulation and Multipath Parsing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599"/>
            <a:ext cx="11791950" cy="3404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Two interesting points of the A* Formulation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1. A shorter, simpler analysis being preferable.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2. It saves the cognitive modeler from having to separately specify the exact number of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paths that are pursued simultaneously in multipath parsing, i.e. to be determined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indirectly by the heuristic.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If the heuristic is very “sharp”, then A* will behave more like depth-first serach (single-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path)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On the other hand, if the heuristic is not so sharp, then A* will degenerate into breadth-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first serach (multi-path)</a:t>
            </a:r>
          </a:p>
        </p:txBody>
      </p:sp>
    </p:spTree>
    <p:extLst>
      <p:ext uri="{BB962C8B-B14F-4D97-AF65-F5344CB8AC3E}">
        <p14:creationId xmlns:p14="http://schemas.microsoft.com/office/powerpoint/2010/main" val="43685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Informed Serach Emulating Late Closure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3"/>
            <a:ext cx="11791950" cy="2580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“While Mary was mending a sock fell on the floor”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Figure 30 </a:t>
            </a:r>
            <a:r>
              <a:rPr lang="en-US" altLang="ko-KR" sz="2200" smtClean="0">
                <a:latin typeface="+mn-ea"/>
                <a:ea typeface="+mn-ea"/>
              </a:rPr>
              <a:t>(right next) shows </a:t>
            </a:r>
            <a:r>
              <a:rPr lang="en-US" altLang="ko-KR" sz="2200" smtClean="0">
                <a:latin typeface="+mn-ea"/>
                <a:ea typeface="+mn-ea"/>
              </a:rPr>
              <a:t>the entire serach tree.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□</a:t>
            </a:r>
            <a:r>
              <a:rPr lang="en-US" altLang="ko-KR" sz="2200" smtClean="0">
                <a:latin typeface="+mn-ea"/>
                <a:ea typeface="+mn-ea"/>
              </a:rPr>
              <a:t> Heavy lines: glollay-correct pathway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□</a:t>
            </a:r>
            <a:r>
              <a:rPr lang="en-US" altLang="ko-KR" sz="2200" smtClean="0">
                <a:latin typeface="+mn-ea"/>
                <a:ea typeface="+mn-ea"/>
              </a:rPr>
              <a:t> Doted lines: the garden-path analysis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In Figure 31, the essential point is that prior experience makes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the </a:t>
            </a:r>
            <a:r>
              <a:rPr lang="en-US" altLang="ko-KR" sz="2200" smtClean="0">
                <a:latin typeface="+mn-ea"/>
                <a:ea typeface="+mn-ea"/>
              </a:rPr>
              <a:t>garden-path more </a:t>
            </a:r>
            <a:r>
              <a:rPr lang="en-US" altLang="ko-KR" sz="2200" smtClean="0">
                <a:latin typeface="+mn-ea"/>
                <a:ea typeface="+mn-ea"/>
              </a:rPr>
              <a:t>attractive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  <a:endParaRPr lang="en-US" altLang="ko-KR" sz="220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845" y="742824"/>
            <a:ext cx="2820175" cy="5616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72" y="3256766"/>
            <a:ext cx="3595388" cy="30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Informed Serach and the Appearance of Parallel Processing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3"/>
            <a:ext cx="11791950" cy="3058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In cases where the heuristic is not so sure what to do, exploration begins to look more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and </a:t>
            </a:r>
            <a:r>
              <a:rPr lang="en-US" altLang="ko-KR" sz="2200" smtClean="0">
                <a:latin typeface="+mn-ea"/>
                <a:ea typeface="+mn-ea"/>
              </a:rPr>
              <a:t>more like breadth-first search.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Where differenced in hat </a:t>
            </a:r>
            <a:r>
              <a:rPr lang="en-US" altLang="ko-KR" sz="2200" i="1" smtClean="0">
                <a:latin typeface="+mn-ea"/>
                <a:ea typeface="+mn-ea"/>
              </a:rPr>
              <a:t>f</a:t>
            </a:r>
            <a:r>
              <a:rPr lang="en-US" altLang="ko-KR" sz="2200" smtClean="0">
                <a:latin typeface="+mn-ea"/>
                <a:ea typeface="+mn-ea"/>
              </a:rPr>
              <a:t> are small, informed serach can derive a kind of parallel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processing even though it is extending just one state at a time.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It does so by flitting back and both between different analyses.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This is one way that informed search could explain the absence of garden path effects in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sentences where fixed heuristics would imply that they should exist</a:t>
            </a:r>
            <a:r>
              <a:rPr lang="en-US" altLang="ko-KR" sz="2200" smtClean="0">
                <a:latin typeface="+mn-ea"/>
                <a:ea typeface="+mn-ea"/>
              </a:rPr>
              <a:t>.</a:t>
            </a:r>
            <a:endParaRPr lang="en-US" altLang="ko-KR" sz="22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39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Informed Serach and the Appearance of Parallel Processing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3"/>
            <a:ext cx="11791950" cy="2605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</a:t>
            </a:r>
            <a:r>
              <a:rPr lang="en-US" altLang="ko-KR" sz="2200" smtClean="0">
                <a:latin typeface="+mn-ea"/>
                <a:ea typeface="+mn-ea"/>
              </a:rPr>
              <a:t>Figrue 32.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 </a:t>
            </a:r>
            <a:r>
              <a:rPr lang="en-US" altLang="ko-KR" sz="2200" smtClean="0">
                <a:latin typeface="+mn-ea"/>
              </a:rPr>
              <a:t>No matter which was fixed preferences are formulated, they derive a prediction of </a:t>
            </a:r>
          </a:p>
          <a:p>
            <a:pPr algn="just"/>
            <a:r>
              <a:rPr lang="en-US" altLang="ko-KR" sz="2200">
                <a:latin typeface="+mn-ea"/>
              </a:rPr>
              <a:t> </a:t>
            </a:r>
            <a:r>
              <a:rPr lang="en-US" altLang="ko-KR" sz="2200" smtClean="0">
                <a:latin typeface="+mn-ea"/>
              </a:rPr>
              <a:t>     garden-pathing on half the items.</a:t>
            </a: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One way out of the dilemma is to say that both analysises are built in parallel (Fig. 33)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This interleaving mimics (apparent) parallel parsing by switching back and forth between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alternative analysis paths.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92" y="2989619"/>
            <a:ext cx="1867146" cy="32650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93" y="2989619"/>
            <a:ext cx="2251926" cy="330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55127" y="3145951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 smtClean="0">
                <a:latin typeface="+mn-ea"/>
              </a:rPr>
              <a:t>감사합니다</a:t>
            </a:r>
            <a:r>
              <a:rPr lang="en-US" altLang="ko-KR" b="1" dirty="0">
                <a:latin typeface="+mn-ea"/>
              </a:rPr>
              <a:t>!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1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55127" y="3145951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Chapter 6. Experience as a Control Strategy for Incremental Parsing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Introduction</a:t>
            </a:r>
            <a:endParaRPr lang="en-US" b="1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2"/>
            <a:ext cx="11791950" cy="48954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The heuristics from the Pereira-Shiber fomalization of Garden-Path Theory</a:t>
            </a: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 </a:t>
            </a:r>
            <a:r>
              <a:rPr lang="en-US" altLang="ko-KR" sz="2200" smtClean="0">
                <a:latin typeface="+mn-ea"/>
              </a:rPr>
              <a:t>Compatible with lots of human processing, especially on the garden-path sentences.</a:t>
            </a: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    But when applied more widely, to free text, their performance is disappointing.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</a:t>
            </a: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Franz (1996): No set of fixed heuristic pricinples performs well enough to be taken as a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             psycholinguistic law, or to help much in a natural-language computer 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             system.   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It appeared that quite a lot of rules woud be needed to approximate the syntactic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attachment preferenes of even a monolingual speaker.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 </a:t>
            </a:r>
            <a:r>
              <a:rPr lang="en-US" altLang="ko-KR" sz="2200" smtClean="0">
                <a:latin typeface="+mn-ea"/>
                <a:ea typeface="+mn-ea"/>
              </a:rPr>
              <a:t>Alternative views: To theorize not the attachment preferences themselves, but rather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                       their relationship to experiences that a hearer in the relevant 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                       language community would have (Mitchell et al, 1995; Jurafsky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                       1996)</a:t>
            </a:r>
            <a:endParaRPr lang="en-US" altLang="ko-KR" sz="2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32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Introduction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2"/>
            <a:ext cx="11791950" cy="3140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Two examples of how learning might fit into incremental parsing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 1. Reinforcement Learning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- A new model whose syntactic attachment preferences do in fact change with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 experiences.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 2. Batch approach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- Experience with a text corpus is summarized in large table.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- Alleviate the restriction to single-path parsing to show how the </a:t>
            </a:r>
            <a:r>
              <a:rPr lang="en-US" altLang="ko-KR" sz="2200" i="1" smtClean="0">
                <a:latin typeface="+mn-ea"/>
                <a:ea typeface="+mn-ea"/>
              </a:rPr>
              <a:t>appearance </a:t>
            </a:r>
            <a:r>
              <a:rPr lang="en-US" altLang="ko-KR" sz="2200" smtClean="0">
                <a:latin typeface="+mn-ea"/>
                <a:ea typeface="+mn-ea"/>
              </a:rPr>
              <a:t>of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     parallel processing might emerge as a result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31825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Reinforcement-learning 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2"/>
            <a:ext cx="11791950" cy="3264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Figure 26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Considering each of the rules of this grammar, we adopt the parsing strategy, i.e., the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left-corner parsing.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 </a:t>
            </a: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 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→ </a:t>
            </a:r>
            <a:r>
              <a:rPr lang="en-US" altLang="ko-KR" sz="2200" smtClean="0">
                <a:latin typeface="+mn-ea"/>
                <a:ea typeface="+mn-ea"/>
              </a:rPr>
              <a:t>They are announced as soon as the first daughter symbols has been found bottom-up.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In these automaton models, ambiguity becomes nondeterminism about selecting the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next parser ation.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508" y="3229175"/>
            <a:ext cx="4150984" cy="30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01" y="826190"/>
            <a:ext cx="4510176" cy="54496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Reinforcement-learning 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936927"/>
            <a:ext cx="11791950" cy="1419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The correct sequence of actions is congruous with a traversal of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 </a:t>
            </a:r>
            <a:r>
              <a:rPr lang="en-US" altLang="ko-KR" sz="2200" smtClean="0">
                <a:latin typeface="+mn-ea"/>
                <a:ea typeface="+mn-ea"/>
              </a:rPr>
              <a:t>the </a:t>
            </a:r>
            <a:r>
              <a:rPr lang="en-US" altLang="ko-KR" sz="2200" smtClean="0">
                <a:latin typeface="+mn-ea"/>
                <a:ea typeface="+mn-ea"/>
              </a:rPr>
              <a:t>globally-correct tree. </a:t>
            </a:r>
            <a:r>
              <a:rPr lang="en-US" altLang="ko-KR" sz="2200" smtClean="0">
                <a:latin typeface="+mn-ea"/>
                <a:ea typeface="+mn-ea"/>
              </a:rPr>
              <a:t>(</a:t>
            </a:r>
            <a:r>
              <a:rPr lang="en-US" altLang="ko-KR" sz="2200" smtClean="0">
                <a:latin typeface="+mn-ea"/>
                <a:ea typeface="+mn-ea"/>
              </a:rPr>
              <a:t>Fig. 28)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Sine qua non: The odds of hitting upon exactly this sequence are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not </a:t>
            </a:r>
            <a:r>
              <a:rPr lang="en-US" altLang="ko-KR" sz="2200" smtClean="0">
                <a:latin typeface="+mn-ea"/>
                <a:ea typeface="+mn-ea"/>
              </a:rPr>
              <a:t>good.</a:t>
            </a:r>
          </a:p>
        </p:txBody>
      </p:sp>
    </p:spTree>
    <p:extLst>
      <p:ext uri="{BB962C8B-B14F-4D97-AF65-F5344CB8AC3E}">
        <p14:creationId xmlns:p14="http://schemas.microsoft.com/office/powerpoint/2010/main" val="210721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597" y="586812"/>
            <a:ext cx="3074378" cy="566152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Reinforcement-learning 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243" y="2288988"/>
            <a:ext cx="11791950" cy="2257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These bad odds reflect the preponderance of choice points (Fig. 29)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A Soar model destructively updates the contents of working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memory</a:t>
            </a:r>
            <a:r>
              <a:rPr lang="en-US" altLang="ko-KR" sz="2200" smtClean="0">
                <a:latin typeface="+mn-ea"/>
                <a:ea typeface="+mn-ea"/>
              </a:rPr>
              <a:t>, maintain </a:t>
            </a:r>
            <a:r>
              <a:rPr lang="en-US" altLang="ko-KR" sz="2200" smtClean="0">
                <a:latin typeface="+mn-ea"/>
                <a:ea typeface="+mn-ea"/>
              </a:rPr>
              <a:t>exactly one </a:t>
            </a:r>
            <a:r>
              <a:rPr lang="en-US" altLang="ko-KR" sz="2200" smtClean="0">
                <a:latin typeface="+mn-ea"/>
                <a:ea typeface="+mn-ea"/>
              </a:rPr>
              <a:t>stack of sought/found grammar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symbols </a:t>
            </a:r>
            <a:r>
              <a:rPr lang="en-US" altLang="ko-KR" sz="2200" smtClean="0">
                <a:latin typeface="+mn-ea"/>
                <a:ea typeface="+mn-ea"/>
              </a:rPr>
              <a:t>and basing its decisions on whatever </a:t>
            </a:r>
            <a:r>
              <a:rPr lang="en-US" altLang="ko-KR" sz="2200" smtClean="0">
                <a:latin typeface="+mn-ea"/>
                <a:ea typeface="+mn-ea"/>
              </a:rPr>
              <a:t>knowledge </a:t>
            </a:r>
            <a:r>
              <a:rPr lang="en-US" altLang="ko-KR" sz="2200" smtClean="0">
                <a:latin typeface="+mn-ea"/>
                <a:ea typeface="+mn-ea"/>
              </a:rPr>
              <a:t>is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available</a:t>
            </a:r>
            <a:r>
              <a:rPr lang="en-US" altLang="ko-KR" sz="2200" smtClean="0">
                <a:latin typeface="+mn-ea"/>
                <a:ea typeface="+mn-ea"/>
              </a:rPr>
              <a:t>, but there is no knowledge available so Soar is indifferent.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51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Reinforcement-learning 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27" y="648601"/>
            <a:ext cx="11791950" cy="4022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We can define a schedule of rewards and punishments for Soar’s built-in RL facility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(Tab. 14)</a:t>
            </a:r>
          </a:p>
          <a:p>
            <a:pPr algn="just"/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Positive numbers: reward </a:t>
            </a:r>
            <a:r>
              <a:rPr lang="en-US" altLang="ko-KR" sz="220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↔ </a:t>
            </a:r>
            <a:r>
              <a:rPr lang="en-US" altLang="ko-KR" sz="2200" smtClean="0">
                <a:latin typeface="+mn-ea"/>
                <a:ea typeface="+mn-ea"/>
              </a:rPr>
              <a:t>negative ones: punishments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This feedback is meted out only at the end, but via Soar’s built-in RL facilities they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come to tune the choice of all operators seleted throughout the analysis process.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At the end of a failed run, the model goes back to the beginning of the sentence and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tries again.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Each choicepoint is a tie impasse whose resolution gets rcecorded in a chunck, which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express preferences.</a:t>
            </a:r>
            <a:endParaRPr lang="en-US" altLang="ko-KR" sz="220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76" y="4887753"/>
            <a:ext cx="4826248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6453378"/>
            <a:ext cx="12192000" cy="404621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0025" y="132406"/>
            <a:ext cx="11791950" cy="51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smtClean="0">
                <a:latin typeface="+mn-ea"/>
              </a:rPr>
              <a:t>Reinforcement-learning </a:t>
            </a:r>
            <a:endParaRPr lang="en-US" b="1" dirty="0" smtClean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5127" y="6453379"/>
            <a:ext cx="4760886" cy="27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127" y="648600"/>
            <a:ext cx="11791950" cy="4615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200" smtClean="0">
                <a:latin typeface="+mn-ea"/>
                <a:ea typeface="+mn-ea"/>
              </a:rPr>
              <a:t>- In this particular model, these chunks have a numerical strength parameter: Q-learning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Q-learning iteratively estimates the expected reward that would come from taking an 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action in a state.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Since reward in this formulation comes only at the end, the model learns backwards: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first </a:t>
            </a:r>
            <a:r>
              <a:rPr lang="en-US" altLang="ko-KR" sz="2200" smtClean="0">
                <a:latin typeface="+mn-ea"/>
                <a:ea typeface="+mn-ea"/>
              </a:rPr>
              <a:t>it straightenes out the the last choice point, then the next-to-last, the </a:t>
            </a:r>
            <a:r>
              <a:rPr lang="en-US" altLang="ko-KR" sz="2200" smtClean="0">
                <a:latin typeface="+mn-ea"/>
                <a:ea typeface="+mn-ea"/>
              </a:rPr>
              <a:t>next-to-next-</a:t>
            </a: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to-last</a:t>
            </a:r>
            <a:r>
              <a:rPr lang="en-US" altLang="ko-KR" sz="2200" smtClean="0">
                <a:latin typeface="+mn-ea"/>
                <a:ea typeface="+mn-ea"/>
              </a:rPr>
              <a:t>, et cetra.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Although the model does learn, when extended to larger grammars, this method seems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unrealisitically </a:t>
            </a:r>
            <a:r>
              <a:rPr lang="en-US" altLang="ko-KR" sz="2200" smtClean="0">
                <a:latin typeface="+mn-ea"/>
                <a:ea typeface="+mn-ea"/>
              </a:rPr>
              <a:t>slow probably due to the over-simple notion of feedback (just) at the end.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  <a:p>
            <a:pPr algn="just"/>
            <a:r>
              <a:rPr lang="en-US" altLang="ko-KR" sz="2200" smtClean="0">
                <a:latin typeface="+mn-ea"/>
                <a:ea typeface="+mn-ea"/>
              </a:rPr>
              <a:t>- It remains an open research question how best to formulate a notion of feedback that </a:t>
            </a:r>
            <a:endParaRPr lang="en-US" altLang="ko-KR" sz="2200" smtClean="0">
              <a:latin typeface="+mn-ea"/>
              <a:ea typeface="+mn-ea"/>
            </a:endParaRPr>
          </a:p>
          <a:p>
            <a:pPr algn="just"/>
            <a:r>
              <a:rPr lang="en-US" altLang="ko-KR" sz="220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 </a:t>
            </a:r>
            <a:r>
              <a:rPr lang="en-US" altLang="ko-KR" sz="2200" smtClean="0">
                <a:latin typeface="+mn-ea"/>
                <a:ea typeface="+mn-ea"/>
              </a:rPr>
              <a:t>leads </a:t>
            </a:r>
            <a:r>
              <a:rPr lang="en-US" altLang="ko-KR" sz="2200" smtClean="0">
                <a:latin typeface="+mn-ea"/>
                <a:ea typeface="+mn-ea"/>
              </a:rPr>
              <a:t>to preferring one syntactic structure over another.</a:t>
            </a:r>
          </a:p>
          <a:p>
            <a:pPr algn="just"/>
            <a:endParaRPr lang="en-US" altLang="ko-KR" sz="2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94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18828</TotalTime>
  <Words>1295</Words>
  <Application>Microsoft Office PowerPoint</Application>
  <PresentationFormat>와이드스크린</PresentationFormat>
  <Paragraphs>177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나눔바른고딕 Light</vt:lpstr>
      <vt:lpstr>맑은 고딕</vt:lpstr>
      <vt:lpstr>Arial</vt:lpstr>
      <vt:lpstr>Calibri</vt:lpstr>
      <vt:lpstr>Calibri Light</vt:lpstr>
      <vt:lpstr>Times New Roman</vt:lpstr>
      <vt:lpstr>Office 테마</vt:lpstr>
      <vt:lpstr>Automaton Theories of Human Sentence Comprehension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Neural Oscillations of Speech Processing and Language Comprehension: State of the Art and Emerging Mechanisms</dc:title>
  <dc:creator>Kihyo Park</dc:creator>
  <cp:lastModifiedBy>Kihyo Park</cp:lastModifiedBy>
  <cp:revision>1087</cp:revision>
  <dcterms:created xsi:type="dcterms:W3CDTF">2018-01-09T15:11:03Z</dcterms:created>
  <dcterms:modified xsi:type="dcterms:W3CDTF">2020-03-15T05:37:12Z</dcterms:modified>
</cp:coreProperties>
</file>