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71" r:id="rId2"/>
    <p:sldId id="875" r:id="rId3"/>
    <p:sldId id="845" r:id="rId4"/>
    <p:sldId id="876" r:id="rId5"/>
    <p:sldId id="877" r:id="rId6"/>
    <p:sldId id="878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C1F5E6-FAF2-4713-9110-A75016C23DDB}">
          <p14:sldIdLst>
            <p14:sldId id="371"/>
            <p14:sldId id="875"/>
            <p14:sldId id="845"/>
            <p14:sldId id="876"/>
            <p14:sldId id="877"/>
            <p14:sldId id="878"/>
            <p14:sldId id="881"/>
            <p14:sldId id="882"/>
            <p14:sldId id="883"/>
            <p14:sldId id="884"/>
            <p14:sldId id="885"/>
            <p14:sldId id="886"/>
            <p14:sldId id="887"/>
            <p14:sldId id="850"/>
          </p14:sldIdLst>
        </p14:section>
      </p14:sectionLst>
    </p:ex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yo Park" initials="KP" lastIdx="6" clrIdx="0">
    <p:extLst>
      <p:ext uri="{19B8F6BF-5375-455C-9EA6-DF929625EA0E}">
        <p15:presenceInfo xmlns:p15="http://schemas.microsoft.com/office/powerpoint/2012/main" userId="Kihyo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14FC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1" autoAdjust="0"/>
    <p:restoredTop sz="89667" autoAdjust="0"/>
  </p:normalViewPr>
  <p:slideViewPr>
    <p:cSldViewPr snapToGrid="0">
      <p:cViewPr varScale="1">
        <p:scale>
          <a:sx n="120" d="100"/>
          <a:sy n="120" d="100"/>
        </p:scale>
        <p:origin x="300" y="114"/>
      </p:cViewPr>
      <p:guideLst>
        <p:guide pos="3885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A63E-1335-43C7-930D-653466F5B6D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250A-9C3E-4C76-A278-674D673A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9525" y="0"/>
            <a:ext cx="12201525" cy="36931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8022" y="4864275"/>
            <a:ext cx="5896905" cy="773390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발제자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박기효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smtClean="0">
                <a:latin typeface="+mj-ea"/>
                <a:ea typeface="+mj-ea"/>
              </a:rPr>
              <a:t>2020. 03. 15.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9525" y="435007"/>
            <a:ext cx="12192000" cy="1677878"/>
          </a:xfrm>
          <a:noFill/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Automaton Theories of Human Sentence Comprehension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ê±´êµ­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5" y="4459268"/>
            <a:ext cx="1966093" cy="7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-1" r="4036" b="7778"/>
          <a:stretch/>
        </p:blipFill>
        <p:spPr>
          <a:xfrm>
            <a:off x="770555" y="5433617"/>
            <a:ext cx="1686711" cy="650053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476882" y="2231813"/>
            <a:ext cx="11238236" cy="77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T. Hale (2014)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693112"/>
            <a:ext cx="12192000" cy="51449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Discussion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3092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Another more developmental question has to do with: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b="1" smtClean="0">
                <a:latin typeface="+mn-ea"/>
                <a:ea typeface="+mn-ea"/>
              </a:rPr>
              <a:t>Lifetime exposure</a:t>
            </a: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-</a:t>
            </a:r>
            <a:r>
              <a:rPr lang="en-US" altLang="ko-KR" sz="2200" b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If language comprehension is really a procedural skill that gets tuned by use, then we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should expect that the number of times a person has heard a construction in a given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context should predict the amount of time it takes him or her to comprehend.</a:t>
            </a:r>
          </a:p>
          <a:p>
            <a:pPr algn="just"/>
            <a:r>
              <a:rPr lang="en-US" altLang="ko-KR" sz="2200" b="1" i="1" smtClean="0">
                <a:latin typeface="+mn-ea"/>
                <a:ea typeface="+mn-ea"/>
              </a:rPr>
              <a:t>  </a:t>
            </a:r>
          </a:p>
          <a:p>
            <a:pPr algn="just"/>
            <a:r>
              <a:rPr lang="en-US" altLang="ko-KR" sz="2200" b="1" i="1">
                <a:latin typeface="+mn-ea"/>
                <a:ea typeface="+mn-ea"/>
              </a:rPr>
              <a:t> </a:t>
            </a:r>
            <a:r>
              <a:rPr lang="en-US" altLang="ko-KR" sz="2200" b="1" i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- Evaluate this claim using longitudinal data to estimate as precisely as possible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number of times that individual children have heard particular constructions that are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within, or proximal to their linguistic competence.</a:t>
            </a:r>
            <a:endParaRPr lang="en-US" altLang="ko-KR" sz="2200" b="1" i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7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Conclusion (Ch. 9)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3092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automaton view laid out in this book is menat to bridge tha gap: How do grammar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and parser interrelate?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proposed answer is that a grammar rule should label the name of a </a:t>
            </a:r>
            <a:r>
              <a:rPr lang="en-US" altLang="ko-KR" sz="2200" smtClean="0">
                <a:latin typeface="+mn-ea"/>
                <a:ea typeface="+mn-ea"/>
              </a:rPr>
              <a:t>structure-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building </a:t>
            </a:r>
            <a:r>
              <a:rPr lang="en-US" altLang="ko-KR" sz="2200" smtClean="0">
                <a:latin typeface="+mn-ea"/>
                <a:ea typeface="+mn-ea"/>
              </a:rPr>
              <a:t>action.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automaton’s transition causally does something, whereas the grammar rule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interprets </a:t>
            </a:r>
            <a:r>
              <a:rPr lang="en-US" altLang="ko-KR" sz="2200" smtClean="0">
                <a:latin typeface="+mn-ea"/>
                <a:ea typeface="+mn-ea"/>
              </a:rPr>
              <a:t>the linguistic significance of that action.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Remainig (particular) questions:</a:t>
            </a:r>
          </a:p>
        </p:txBody>
      </p:sp>
    </p:spTree>
    <p:extLst>
      <p:ext uri="{BB962C8B-B14F-4D97-AF65-F5344CB8AC3E}">
        <p14:creationId xmlns:p14="http://schemas.microsoft.com/office/powerpoint/2010/main" val="19398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Conclusion (Ch. 9)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5137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Remainig (particular) questions: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b="1" smtClean="0">
                <a:latin typeface="+mn-ea"/>
                <a:ea typeface="+mn-ea"/>
              </a:rPr>
              <a:t>1. Which grammar is the right one?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One might imagine that data on language behavior could reach back up through a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formalized theory of performance to help linguists decide which grammar is the right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one.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One some level this is true, but it also invites a category mistake.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- The empirical finding that a parituclar construction is easy rather than hard does not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speak to the raw possibility of that construction in a language, which does not speak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to the relationship between the construction and the its typological cousins on other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languages.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- The true bite of the automaton view is the proposal that individual rules are the right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granularity for processor operators, which is an attractive opening bid as it keeps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things simple.</a:t>
            </a:r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1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Conclusion (Ch. 9)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2851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Remainig (particular) questions: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2</a:t>
            </a:r>
            <a:r>
              <a:rPr lang="en-US" altLang="ko-KR" sz="2200" b="1" smtClean="0">
                <a:latin typeface="+mn-ea"/>
                <a:ea typeface="+mn-ea"/>
              </a:rPr>
              <a:t>. Neural realization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What does it mean for a grammatical relation to be “tokened” in the mind?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- What brain-state transitions are characteristic of a comprehension episode?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- These questions, about the physical basis of syntactic </a:t>
            </a:r>
            <a:r>
              <a:rPr lang="en-US" altLang="ko-KR" sz="2200" smtClean="0">
                <a:latin typeface="+mn-ea"/>
                <a:ea typeface="+mn-ea"/>
              </a:rPr>
              <a:t>distintions</a:t>
            </a:r>
            <a:r>
              <a:rPr lang="en-US" altLang="ko-KR" sz="2200" smtClean="0">
                <a:latin typeface="+mn-ea"/>
                <a:ea typeface="+mn-ea"/>
              </a:rPr>
              <a:t>, are analogous to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phonetic questions about the </a:t>
            </a:r>
            <a:r>
              <a:rPr lang="en-US" altLang="ko-KR" sz="2200" smtClean="0">
                <a:latin typeface="+mn-ea"/>
                <a:ea typeface="+mn-ea"/>
              </a:rPr>
              <a:t>physical </a:t>
            </a:r>
            <a:r>
              <a:rPr lang="en-US" altLang="ko-KR" sz="2200" smtClean="0">
                <a:latin typeface="+mn-ea"/>
                <a:ea typeface="+mn-ea"/>
              </a:rPr>
              <a:t>basis of speech sounds.</a:t>
            </a:r>
          </a:p>
        </p:txBody>
      </p:sp>
    </p:spTree>
    <p:extLst>
      <p:ext uri="{BB962C8B-B14F-4D97-AF65-F5344CB8AC3E}">
        <p14:creationId xmlns:p14="http://schemas.microsoft.com/office/powerpoint/2010/main" val="34804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 smtClean="0">
                <a:latin typeface="+mn-ea"/>
              </a:rPr>
              <a:t>감사합니다</a:t>
            </a:r>
            <a:r>
              <a:rPr lang="en-US" altLang="ko-KR" b="1" dirty="0">
                <a:latin typeface="+mn-ea"/>
              </a:rPr>
              <a:t>!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1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Chapter 8-9. Surpisal and </a:t>
            </a:r>
            <a:r>
              <a:rPr lang="en-US" b="1" smtClean="0">
                <a:latin typeface="+mn-ea"/>
              </a:rPr>
              <a:t>Chunking </a:t>
            </a:r>
            <a:r>
              <a:rPr lang="en-US" b="1" smtClean="0">
                <a:latin typeface="+mn-ea"/>
              </a:rPr>
              <a:t>+ Conclusion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Introduction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1570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Chunking Theory of </a:t>
            </a:r>
            <a:r>
              <a:rPr lang="en-US" altLang="ko-KR" sz="2200" smtClean="0">
                <a:latin typeface="+mn-ea"/>
                <a:ea typeface="+mn-ea"/>
              </a:rPr>
              <a:t>Learning (CTL)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1. Chuncking to account for the power law of practice – the logarithm of the reaction time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for a particular task decreases linearly with the logarithm of the number of practice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trials taken.</a:t>
            </a:r>
          </a:p>
        </p:txBody>
      </p:sp>
      <p:pic>
        <p:nvPicPr>
          <p:cNvPr id="1026" name="Picture 2" descr="power law of practic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07" y="2735696"/>
            <a:ext cx="3785770" cy="30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5127" y="2418405"/>
            <a:ext cx="11791950" cy="723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2. Language use as a highly-practiced skill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  <a:ea typeface="+mn-ea"/>
              </a:rPr>
              <a:t>Ubiquitous frequency effects at all scales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5127" y="3341117"/>
            <a:ext cx="7888226" cy="1701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The combination of CTL and Generalized Left-Corner pasing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</a:t>
            </a:r>
            <a:r>
              <a:rPr lang="en-US" altLang="ko-KR" sz="2200" smtClean="0">
                <a:latin typeface="+mn-ea"/>
                <a:ea typeface="+mn-ea"/>
              </a:rPr>
              <a:t> To simulataneosurly explain: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i. How parsing happens.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ii. How it becomes frequency-sensitive.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iii. </a:t>
            </a:r>
            <a:r>
              <a:rPr lang="en-US" altLang="ko-KR" sz="2200" smtClean="0">
                <a:latin typeface="+mn-ea"/>
                <a:ea typeface="+mn-ea"/>
              </a:rPr>
              <a:t>Wh</a:t>
            </a:r>
            <a:r>
              <a:rPr lang="en-US" altLang="ko-KR" sz="2200" smtClean="0">
                <a:latin typeface="+mn-ea"/>
                <a:ea typeface="+mn-ea"/>
              </a:rPr>
              <a:t>at </a:t>
            </a:r>
            <a:r>
              <a:rPr lang="en-US" altLang="ko-KR" sz="2200" smtClean="0">
                <a:latin typeface="+mn-ea"/>
                <a:ea typeface="+mn-ea"/>
              </a:rPr>
              <a:t>its relationship to grammar is.</a:t>
            </a:r>
          </a:p>
        </p:txBody>
      </p:sp>
    </p:spTree>
    <p:extLst>
      <p:ext uri="{BB962C8B-B14F-4D97-AF65-F5344CB8AC3E}">
        <p14:creationId xmlns:p14="http://schemas.microsoft.com/office/powerpoint/2010/main" val="3003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How chunking applies to parsing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8249288" cy="41145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</a:t>
            </a:r>
            <a:r>
              <a:rPr lang="en-US" altLang="ko-KR" sz="2200" smtClean="0">
                <a:latin typeface="+mn-ea"/>
                <a:ea typeface="+mn-ea"/>
              </a:rPr>
              <a:t>CTL’s </a:t>
            </a:r>
            <a:r>
              <a:rPr lang="en-US" altLang="ko-KR" sz="2200" smtClean="0">
                <a:latin typeface="+mn-ea"/>
                <a:ea typeface="+mn-ea"/>
              </a:rPr>
              <a:t>basic idea is that subtasks of a cognitive process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+mn-ea"/>
                <a:ea typeface="+mn-ea"/>
              </a:rPr>
              <a:t>may be combined, yielding a new operator that </a:t>
            </a:r>
            <a:r>
              <a:rPr lang="en-US" altLang="ko-KR" sz="2200" smtClean="0">
                <a:latin typeface="+mn-ea"/>
                <a:ea typeface="+mn-ea"/>
              </a:rPr>
              <a:t>excutes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more quickly than its components (Figure 36)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sense of chuncking is slightly different than the one in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ch. 5, where chunkcs recorded the outcome of decisions that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were made at choicepoints.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In fig. 36, rather each chunk presents a new macro-operator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that combines several old operators into a single new one.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With these macro-operators now available, the </a:t>
            </a:r>
            <a:r>
              <a:rPr lang="en-US" altLang="ko-KR" sz="2200" smtClean="0">
                <a:latin typeface="+mn-ea"/>
                <a:ea typeface="+mn-ea"/>
              </a:rPr>
              <a:t>search </a:t>
            </a:r>
            <a:r>
              <a:rPr lang="en-US" altLang="ko-KR" sz="2200" smtClean="0">
                <a:latin typeface="+mn-ea"/>
                <a:ea typeface="+mn-ea"/>
              </a:rPr>
              <a:t>space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is coarser (36(b)) than it was before (36(a)).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4708" r="8623" b="10940"/>
          <a:stretch/>
        </p:blipFill>
        <p:spPr>
          <a:xfrm>
            <a:off x="8404166" y="804561"/>
            <a:ext cx="3682538" cy="55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Identifying good chunks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2393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example chunks in fig. 36 were motivated by intuitive notions of predictability.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We can standardize the identification of good chunks by viewing a Treebank as a stream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of parser actions.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In table 16, </a:t>
            </a:r>
            <a:r>
              <a:rPr lang="en-US" altLang="ko-KR" sz="2200" b="1" smtClean="0">
                <a:latin typeface="+mn-ea"/>
                <a:ea typeface="+mn-ea"/>
              </a:rPr>
              <a:t>‘cohesion’</a:t>
            </a:r>
            <a:r>
              <a:rPr lang="en-US" altLang="ko-KR" sz="2200" smtClean="0">
                <a:latin typeface="+mn-ea"/>
                <a:ea typeface="+mn-ea"/>
              </a:rPr>
              <a:t> give a log-likelihood ratio </a:t>
            </a:r>
            <a:r>
              <a:rPr lang="en-US" altLang="ko-KR" sz="2200" smtClean="0">
                <a:latin typeface="+mn-ea"/>
                <a:ea typeface="+mn-ea"/>
              </a:rPr>
              <a:t>between </a:t>
            </a:r>
            <a:r>
              <a:rPr lang="en-US" altLang="ko-KR" sz="2200">
                <a:latin typeface="+mn-ea"/>
                <a:ea typeface="+mn-ea"/>
              </a:rPr>
              <a:t>t</a:t>
            </a:r>
            <a:r>
              <a:rPr lang="en-US" altLang="ko-KR" sz="2200" smtClean="0">
                <a:latin typeface="+mn-ea"/>
                <a:ea typeface="+mn-ea"/>
              </a:rPr>
              <a:t>he </a:t>
            </a:r>
            <a:r>
              <a:rPr lang="en-US" altLang="ko-KR" sz="2200" smtClean="0">
                <a:latin typeface="+mn-ea"/>
                <a:ea typeface="+mn-ea"/>
              </a:rPr>
              <a:t>value that should have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been expected </a:t>
            </a:r>
            <a:r>
              <a:rPr lang="en-US" altLang="ko-KR" sz="2200" smtClean="0">
                <a:latin typeface="+mn-ea"/>
                <a:ea typeface="+mn-ea"/>
              </a:rPr>
              <a:t>if each of the three parsing actions were (probabilistically) independent,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compared to the observed number of attestations of this triple.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6" y="3232959"/>
            <a:ext cx="6382078" cy="270523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5127" y="3274041"/>
            <a:ext cx="5612959" cy="1630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A parser-action tiple with high cohesion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is likely to become </a:t>
            </a:r>
            <a:r>
              <a:rPr lang="en-US" altLang="ko-KR" sz="2200" smtClean="0">
                <a:latin typeface="+mn-ea"/>
                <a:ea typeface="+mn-ea"/>
              </a:rPr>
              <a:t>a macro operator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under CTL.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Same results in French (Table. 17).</a:t>
            </a:r>
          </a:p>
        </p:txBody>
      </p:sp>
    </p:spTree>
    <p:extLst>
      <p:ext uri="{BB962C8B-B14F-4D97-AF65-F5344CB8AC3E}">
        <p14:creationId xmlns:p14="http://schemas.microsoft.com/office/powerpoint/2010/main" val="344795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Reading faster when the chunk is familiar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4605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CTL explains speedup due to practice in terms of new mental representations: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b="1">
                <a:latin typeface="+mn-ea"/>
                <a:ea typeface="+mn-ea"/>
              </a:rPr>
              <a:t>P</a:t>
            </a:r>
            <a:r>
              <a:rPr lang="en-US" altLang="ko-KR" sz="2200" b="1" smtClean="0">
                <a:latin typeface="+mn-ea"/>
                <a:ea typeface="+mn-ea"/>
              </a:rPr>
              <a:t>erformance Assumption</a:t>
            </a: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The performance program of the system is coded in terms of high-level chunks, with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time to process a chunk being less than the time to process its constituent chunks.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While the </a:t>
            </a:r>
            <a:r>
              <a:rPr lang="en-US" altLang="ko-KR" sz="2200" smtClean="0">
                <a:latin typeface="+mn-ea"/>
                <a:ea typeface="+mn-ea"/>
              </a:rPr>
              <a:t>exact </a:t>
            </a:r>
            <a:r>
              <a:rPr lang="en-US" altLang="ko-KR" sz="2200" smtClean="0">
                <a:latin typeface="+mn-ea"/>
                <a:ea typeface="+mn-ea"/>
              </a:rPr>
              <a:t>threshold between having a chunk and not-having chunk will depend on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the </a:t>
            </a:r>
            <a:r>
              <a:rPr lang="en-US" altLang="ko-KR" sz="2200" smtClean="0">
                <a:latin typeface="+mn-ea"/>
                <a:ea typeface="+mn-ea"/>
              </a:rPr>
              <a:t>details </a:t>
            </a:r>
            <a:r>
              <a:rPr lang="en-US" altLang="ko-KR" sz="2200" smtClean="0">
                <a:latin typeface="+mn-ea"/>
                <a:ea typeface="+mn-ea"/>
              </a:rPr>
              <a:t>of a particular algorithm, what is clear is that parser-action triples with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higher cohesion values are more likely to get chunked.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If a human reader is using the chunks rather than the individual component GLC parsing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actions, it should be read faster under the CTL performance assumption.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To evaluate this idea, we used linear regression to predict eye-fixation durations in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eyetracking copora.</a:t>
            </a:r>
          </a:p>
        </p:txBody>
      </p:sp>
    </p:spTree>
    <p:extLst>
      <p:ext uri="{BB962C8B-B14F-4D97-AF65-F5344CB8AC3E}">
        <p14:creationId xmlns:p14="http://schemas.microsoft.com/office/powerpoint/2010/main" val="42015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English &amp; French study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603" t="14248" r="5592"/>
          <a:stretch/>
        </p:blipFill>
        <p:spPr>
          <a:xfrm>
            <a:off x="138773" y="1886209"/>
            <a:ext cx="5292948" cy="10168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979" r="3559"/>
          <a:stretch/>
        </p:blipFill>
        <p:spPr>
          <a:xfrm>
            <a:off x="55127" y="3542690"/>
            <a:ext cx="5503026" cy="1532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00" y="1886209"/>
            <a:ext cx="638842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Discussion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3374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These two studies lend support to the idea of chunks as psychologically real sequences of parser actions that make reading go faster.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Via the CTL, one can say that constructions get stronger with usage, while at the same time interpreting them with respect to particular rules of a generative grammar.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An important tradition in computational linguistics has considered larger chunks of phrase structure as grammatical entities.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approach taken here, inspired by the CTL, is different in that the chunking happens at the level of parser actions rather than the grammar.</a:t>
            </a:r>
          </a:p>
        </p:txBody>
      </p:sp>
    </p:spTree>
    <p:extLst>
      <p:ext uri="{BB962C8B-B14F-4D97-AF65-F5344CB8AC3E}">
        <p14:creationId xmlns:p14="http://schemas.microsoft.com/office/powerpoint/2010/main" val="11098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Discussion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2"/>
            <a:ext cx="11791950" cy="4339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Although the results are promising, many questions remain open. One is mathematical in nature: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b="1" smtClean="0">
                <a:latin typeface="+mn-ea"/>
                <a:ea typeface="+mn-ea"/>
              </a:rPr>
              <a:t>How suprsials change</a:t>
            </a: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 </a:t>
            </a:r>
            <a:r>
              <a:rPr lang="en-US" altLang="ko-KR" sz="2200" b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For a given probabilistic grammar </a:t>
            </a:r>
            <a:r>
              <a:rPr lang="en-US" altLang="ko-KR" sz="2200" i="1" smtClean="0">
                <a:latin typeface="+mn-ea"/>
                <a:ea typeface="+mn-ea"/>
              </a:rPr>
              <a:t>G,</a:t>
            </a:r>
            <a:r>
              <a:rPr lang="en-US" altLang="ko-KR" sz="2200" smtClean="0">
                <a:latin typeface="+mn-ea"/>
                <a:ea typeface="+mn-ea"/>
              </a:rPr>
              <a:t> choose a canonical transistion machine </a:t>
            </a:r>
            <a:r>
              <a:rPr lang="en-US" altLang="ko-KR" sz="2200" i="1" smtClean="0">
                <a:latin typeface="+mn-ea"/>
                <a:ea typeface="+mn-ea"/>
              </a:rPr>
              <a:t>M(G)</a:t>
            </a:r>
            <a:r>
              <a:rPr lang="en-US" altLang="ko-KR" sz="2200" smtClean="0">
                <a:latin typeface="+mn-ea"/>
                <a:ea typeface="+mn-ea"/>
              </a:rPr>
              <a:t> that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assigns the same probabilities as </a:t>
            </a:r>
            <a:r>
              <a:rPr lang="en-US" altLang="ko-KR" sz="2200" i="1" smtClean="0">
                <a:latin typeface="+mn-ea"/>
                <a:ea typeface="+mn-ea"/>
              </a:rPr>
              <a:t>G</a:t>
            </a:r>
            <a:r>
              <a:rPr lang="en-US" altLang="ko-KR" sz="2200" smtClean="0">
                <a:latin typeface="+mn-ea"/>
                <a:ea typeface="+mn-ea"/>
              </a:rPr>
              <a:t> does to its language, </a:t>
            </a:r>
            <a:r>
              <a:rPr lang="en-US" altLang="ko-KR" sz="2200" i="1" smtClean="0">
                <a:latin typeface="+mn-ea"/>
                <a:ea typeface="+mn-ea"/>
              </a:rPr>
              <a:t>L(G):</a:t>
            </a:r>
            <a:endParaRPr lang="en-US" altLang="ko-KR" sz="2200" b="1" i="1" smtClean="0">
              <a:latin typeface="+mn-ea"/>
              <a:ea typeface="+mn-ea"/>
            </a:endParaRPr>
          </a:p>
          <a:p>
            <a:pPr algn="just"/>
            <a:r>
              <a:rPr lang="en-US" altLang="ko-KR" sz="2200" b="1" i="1">
                <a:latin typeface="+mn-ea"/>
                <a:ea typeface="+mn-ea"/>
              </a:rPr>
              <a:t> </a:t>
            </a:r>
            <a:r>
              <a:rPr lang="en-US" altLang="ko-KR" sz="2200" b="1" i="1" smtClean="0"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ko-KR" sz="2200" b="1" i="1">
                <a:latin typeface="+mn-ea"/>
                <a:ea typeface="+mn-ea"/>
              </a:rPr>
              <a:t> </a:t>
            </a:r>
            <a:r>
              <a:rPr lang="en-US" altLang="ko-KR" sz="2200" b="1" i="1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1. How do the surprisal values assignend to sentences in </a:t>
            </a:r>
            <a:r>
              <a:rPr lang="en-US" altLang="ko-KR" sz="2200" i="1" smtClean="0">
                <a:latin typeface="+mn-ea"/>
                <a:ea typeface="+mn-ea"/>
              </a:rPr>
              <a:t>L(G)</a:t>
            </a:r>
            <a:r>
              <a:rPr lang="en-US" altLang="ko-KR" sz="2200" smtClean="0">
                <a:latin typeface="+mn-ea"/>
                <a:ea typeface="+mn-ea"/>
              </a:rPr>
              <a:t> change with the addition,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via </a:t>
            </a:r>
            <a:r>
              <a:rPr lang="en-US" altLang="ko-KR" sz="2200" smtClean="0">
                <a:latin typeface="+mn-ea"/>
                <a:ea typeface="+mn-ea"/>
              </a:rPr>
              <a:t>chunking</a:t>
            </a:r>
            <a:r>
              <a:rPr lang="en-US" altLang="ko-KR" sz="2200" smtClean="0">
                <a:latin typeface="+mn-ea"/>
                <a:ea typeface="+mn-ea"/>
              </a:rPr>
              <a:t>, of additional transitions summarizing sequences of previously-extant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transitions?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2. How should renomalization take place to ensure that the probability model remains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well-defined?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3. How quickly does the distribution assigned by the transition-based representation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start to diverge from that assigned by </a:t>
            </a:r>
            <a:r>
              <a:rPr lang="en-US" altLang="ko-KR" sz="2200" i="1" smtClean="0">
                <a:latin typeface="+mn-ea"/>
                <a:ea typeface="+mn-ea"/>
              </a:rPr>
              <a:t>G</a:t>
            </a:r>
            <a:r>
              <a:rPr lang="en-US" altLang="ko-KR" sz="2200" smtClean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5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19069</TotalTime>
  <Words>1182</Words>
  <Application>Microsoft Office PowerPoint</Application>
  <PresentationFormat>와이드스크린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 Light</vt:lpstr>
      <vt:lpstr>맑은 고딕</vt:lpstr>
      <vt:lpstr>Arial</vt:lpstr>
      <vt:lpstr>Calibri</vt:lpstr>
      <vt:lpstr>Calibri Light</vt:lpstr>
      <vt:lpstr>Times New Roman</vt:lpstr>
      <vt:lpstr>Office 테마</vt:lpstr>
      <vt:lpstr>Automaton Theories of Human Sentence Comprehension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Oscillations of Speech Processing and Language Comprehension: State of the Art and Emerging Mechanisms</dc:title>
  <dc:creator>Kihyo Park</dc:creator>
  <cp:lastModifiedBy>Kihyo Park</cp:lastModifiedBy>
  <cp:revision>1103</cp:revision>
  <dcterms:created xsi:type="dcterms:W3CDTF">2018-01-09T15:11:03Z</dcterms:created>
  <dcterms:modified xsi:type="dcterms:W3CDTF">2020-03-15T03:14:30Z</dcterms:modified>
</cp:coreProperties>
</file>