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462"/>
  </p:normalViewPr>
  <p:slideViewPr>
    <p:cSldViewPr snapToGrid="0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237A-53E2-64D1-51F0-80297ABD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510E7-B122-516C-CD61-87B1B4D4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983DD-1C96-5417-83A3-AFEA1845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CE6CF-21F6-DF6A-A9C8-CE98BBA9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D098C-BBB2-60EA-8EC5-805F6FA5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2F6E1-9420-1349-09DB-A4848C6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A5A6D-FD02-6F7C-6201-86C2DECC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6199C-0967-5F27-EAC6-2F44EA1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504AF-AAE0-2C9F-6352-0374E178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BF5D0-EFDF-6612-90C2-48C51D2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9064F6-C6D0-42CD-7EAF-1B37EC4F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A9557-43EC-ECB2-F084-8F199622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440C5-3593-9A91-37CA-9444C1EC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5749A-DED4-4883-3BD0-B9FBAD02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10D87-3353-5456-83EA-28658E03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6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958851" y="898525"/>
            <a:ext cx="10318749" cy="63658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58851" y="1654176"/>
            <a:ext cx="5056716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218768" y="1654176"/>
            <a:ext cx="5058833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958851" y="4256088"/>
            <a:ext cx="5056716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8768" y="4256088"/>
            <a:ext cx="5058833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7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F57D2-B26E-9502-FD21-CCC247E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67341-61D9-5573-FEB3-07C27E3D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867AB-ACE2-835B-5CA9-CED483E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FDB6A-EB70-7DE7-7AEB-2D3496E4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FAB73-98AB-30D8-1A7A-FB3615A0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18F7-41B6-569F-3FCB-B31D8C3D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7DC34-8892-EAC0-E6F6-BF84EA77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E3FC8-969B-9BDC-5EFE-AB776E7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2BC98-FFA0-C248-B6A7-434E38C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FE67B-708F-37C4-EFCB-EA3CD39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49A8-5833-43BA-0A2A-C071744A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37CF8-2C0F-665A-2CCE-B053FEC7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8CFF60-BB07-27BD-BDF8-0EE6E6C6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DD8E4-C589-F3F9-2E84-9B7E56E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DCF74-46A9-6ECC-C088-C632DBC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17DC3-D39E-6EC6-A6AC-64B93722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F687-10D3-82E7-A86B-CCEEE3E1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3B47F-286D-3E2A-61F8-31DC84D5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1C211-2848-9B53-5433-D233DA27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FAD389-DDE2-4246-F8EF-7672573D5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BC114F-1593-F002-CC12-9D036F6F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3DAAEA-46BA-D07C-9E43-7A2986B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DA55E4-5660-1819-3D21-6518AC8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AD8713-66AA-607E-ABD5-D97CE8B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C813-03D5-7F37-85F6-6F85B4D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CB2F49-6395-A7C7-5EA5-E6B41FEE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53C32F-E6D7-C388-C42E-754EA861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3EDAD-DB8A-6209-600D-CD955D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FF5A19-0F70-F711-EC00-056C1A5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2A565-89D5-AF79-FFA8-33EDECB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23AB8-8C01-F1EA-A176-92431EB6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3F4D1-4349-DDCE-7DF7-1E0056E9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E9B8F-BB27-B860-9E57-9A80769A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7E2780-5286-50CB-9C55-50B3A774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4A2F9-CDB4-FAB1-7412-F12A770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BE1FAC-648F-5486-9191-56BFD408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AA0B7-E87E-2EFA-1C4B-ECAD728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2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782E-4A43-5E0C-678E-576A32BC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C1EFDB-6164-DC67-AB8B-6015DD1EC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F0117-5350-FCAA-63A7-6676AB60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C14B74-82CE-B241-F435-7736AEB6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3890A2-0DA4-65FB-13EF-4826C0D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1C930-C0A8-C5C5-6E26-2592F5B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8C06D8-0D9A-0655-0A4A-BDC9EC5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6CA3-5D89-281F-B3AF-FA8DF59C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6EDB3-0B77-F98B-5195-6B2DCFC15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2ABF0-CD14-9DF0-8E27-C0A03DCED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8B0A-35CD-F117-7954-F71E7D41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4FB9956-96AD-B60B-B731-222462B0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 i="1">
                <a:ea typeface="ＭＳ Ｐゴシック" panose="020B0600070205080204" pitchFamily="34" charset="-128"/>
              </a:rPr>
              <a:t>target variable : Peaks of population density </a:t>
            </a: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40D2976C-5876-5214-0A56-F656156E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773238"/>
            <a:ext cx="5545137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 b="1">
                <a:solidFill>
                  <a:srgbClr val="000000"/>
                </a:solidFill>
              </a:rPr>
              <a:t>A peak of population density</a:t>
            </a:r>
            <a:r>
              <a:rPr lang="en-GB" altLang="fr-FR" sz="2400">
                <a:solidFill>
                  <a:srgbClr val="000000"/>
                </a:solidFill>
              </a:rPr>
              <a:t> appears when the density is higher in local neighbourhood V1 than in global neighbourhood V2</a:t>
            </a: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n-GB" altLang="fr-FR" sz="240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>
                <a:solidFill>
                  <a:srgbClr val="000000"/>
                </a:solidFill>
              </a:rPr>
              <a:t>In this case, it is possible to define the </a:t>
            </a:r>
            <a:r>
              <a:rPr lang="en-GB" altLang="fr-FR" sz="2400" b="1">
                <a:solidFill>
                  <a:srgbClr val="000000"/>
                </a:solidFill>
              </a:rPr>
              <a:t>spatial concentration</a:t>
            </a:r>
            <a:r>
              <a:rPr lang="en-GB" altLang="fr-FR" sz="2400">
                <a:solidFill>
                  <a:srgbClr val="000000"/>
                </a:solidFill>
              </a:rPr>
              <a:t> as </a:t>
            </a:r>
            <a:r>
              <a:rPr lang="en-GB" altLang="fr-FR" sz="2400" i="1">
                <a:solidFill>
                  <a:srgbClr val="000000"/>
                </a:solidFill>
              </a:rPr>
              <a:t>the quantity of population P which should move from V1 to V2 in order to obtain an equilibrium of population  density in V1 and V2</a:t>
            </a:r>
          </a:p>
        </p:txBody>
      </p:sp>
      <p:grpSp>
        <p:nvGrpSpPr>
          <p:cNvPr id="103428" name="Group 8">
            <a:extLst>
              <a:ext uri="{FF2B5EF4-FFF2-40B4-BE49-F238E27FC236}">
                <a16:creationId xmlns:a16="http://schemas.microsoft.com/office/drawing/2014/main" id="{ECF7108C-2126-9482-25D9-C2943BAFA3B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73238"/>
            <a:ext cx="1828800" cy="1752600"/>
            <a:chOff x="288" y="768"/>
            <a:chExt cx="1152" cy="1104"/>
          </a:xfrm>
        </p:grpSpPr>
        <p:sp>
          <p:nvSpPr>
            <p:cNvPr id="103437" name="AutoShape 9">
              <a:extLst>
                <a:ext uri="{FF2B5EF4-FFF2-40B4-BE49-F238E27FC236}">
                  <a16:creationId xmlns:a16="http://schemas.microsoft.com/office/drawing/2014/main" id="{DFD03CC6-E554-C5E9-CBB0-08AF4D6F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8" name="Oval 10">
              <a:extLst>
                <a:ext uri="{FF2B5EF4-FFF2-40B4-BE49-F238E27FC236}">
                  <a16:creationId xmlns:a16="http://schemas.microsoft.com/office/drawing/2014/main" id="{36D431C8-238D-C513-D0B8-F1D64CF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864" cy="816"/>
            </a:xfrm>
            <a:prstGeom prst="ellipse">
              <a:avLst/>
            </a:prstGeom>
            <a:solidFill>
              <a:srgbClr val="FF996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9" name="Oval 11">
              <a:extLst>
                <a:ext uri="{FF2B5EF4-FFF2-40B4-BE49-F238E27FC236}">
                  <a16:creationId xmlns:a16="http://schemas.microsoft.com/office/drawing/2014/main" id="{A31BC548-C1D0-4958-B4AE-B3BA02E6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480" cy="432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40" name="AutoShape 12">
              <a:extLst>
                <a:ext uri="{FF2B5EF4-FFF2-40B4-BE49-F238E27FC236}">
                  <a16:creationId xmlns:a16="http://schemas.microsoft.com/office/drawing/2014/main" id="{1E646EA1-8008-56EF-A237-ABF6BFAF2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41" name="AutoShape 13">
              <a:extLst>
                <a:ext uri="{FF2B5EF4-FFF2-40B4-BE49-F238E27FC236}">
                  <a16:creationId xmlns:a16="http://schemas.microsoft.com/office/drawing/2014/main" id="{5F0601FC-DD0A-A247-C8FF-76EFBDF8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42" name="AutoShape 14">
              <a:extLst>
                <a:ext uri="{FF2B5EF4-FFF2-40B4-BE49-F238E27FC236}">
                  <a16:creationId xmlns:a16="http://schemas.microsoft.com/office/drawing/2014/main" id="{B9E85A8E-E91E-4B25-5AD7-CB5A70F4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grpSp>
        <p:nvGrpSpPr>
          <p:cNvPr id="103429" name="Group 15">
            <a:extLst>
              <a:ext uri="{FF2B5EF4-FFF2-40B4-BE49-F238E27FC236}">
                <a16:creationId xmlns:a16="http://schemas.microsoft.com/office/drawing/2014/main" id="{7E4D8CDF-A24E-FAE2-43AE-B19FE06C9AFA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059238"/>
            <a:ext cx="1828800" cy="1752600"/>
            <a:chOff x="288" y="2208"/>
            <a:chExt cx="1152" cy="1104"/>
          </a:xfrm>
        </p:grpSpPr>
        <p:sp>
          <p:nvSpPr>
            <p:cNvPr id="103431" name="AutoShape 16">
              <a:extLst>
                <a:ext uri="{FF2B5EF4-FFF2-40B4-BE49-F238E27FC236}">
                  <a16:creationId xmlns:a16="http://schemas.microsoft.com/office/drawing/2014/main" id="{8E0222C2-BEF2-8C50-1E80-1C410EC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5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2" name="Oval 17">
              <a:extLst>
                <a:ext uri="{FF2B5EF4-FFF2-40B4-BE49-F238E27FC236}">
                  <a16:creationId xmlns:a16="http://schemas.microsoft.com/office/drawing/2014/main" id="{B5FA383F-BCD6-EA3A-2049-E7852200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864" cy="816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3" name="Oval 18">
              <a:extLst>
                <a:ext uri="{FF2B5EF4-FFF2-40B4-BE49-F238E27FC236}">
                  <a16:creationId xmlns:a16="http://schemas.microsoft.com/office/drawing/2014/main" id="{418793F0-D230-90AD-9A84-2792C863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480" cy="432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4" name="AutoShape 19">
              <a:extLst>
                <a:ext uri="{FF2B5EF4-FFF2-40B4-BE49-F238E27FC236}">
                  <a16:creationId xmlns:a16="http://schemas.microsoft.com/office/drawing/2014/main" id="{833662B2-977A-4A88-C168-0F4B1377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35" name="AutoShape 20">
              <a:extLst>
                <a:ext uri="{FF2B5EF4-FFF2-40B4-BE49-F238E27FC236}">
                  <a16:creationId xmlns:a16="http://schemas.microsoft.com/office/drawing/2014/main" id="{02F17650-6E04-1FC3-F7DD-B4A79D7D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36" name="AutoShape 21">
              <a:extLst>
                <a:ext uri="{FF2B5EF4-FFF2-40B4-BE49-F238E27FC236}">
                  <a16:creationId xmlns:a16="http://schemas.microsoft.com/office/drawing/2014/main" id="{9BB117DA-9A8D-8A1E-345B-EB039BB9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3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sp>
        <p:nvSpPr>
          <p:cNvPr id="103430" name="Line 22">
            <a:extLst>
              <a:ext uri="{FF2B5EF4-FFF2-40B4-BE49-F238E27FC236}">
                <a16:creationId xmlns:a16="http://schemas.microsoft.com/office/drawing/2014/main" id="{253FC402-5F37-2FA6-D64C-747D32DC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9" y="3602038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0FAC639-AC4D-EA8D-5BDF-021A6168B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 (zoom)</a:t>
            </a:r>
          </a:p>
        </p:txBody>
      </p:sp>
      <p:pic>
        <p:nvPicPr>
          <p:cNvPr id="112643" name="Picture 3" descr="Denpop50100zoom">
            <a:extLst>
              <a:ext uri="{FF2B5EF4-FFF2-40B4-BE49-F238E27FC236}">
                <a16:creationId xmlns:a16="http://schemas.microsoft.com/office/drawing/2014/main" id="{072901EF-4197-19BD-9D5D-4D71129C9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2900" y="1654176"/>
            <a:ext cx="6457950" cy="505142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7D52576-C18D-2002-D67E-B005E5B3A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</a:t>
            </a:r>
          </a:p>
        </p:txBody>
      </p:sp>
      <p:pic>
        <p:nvPicPr>
          <p:cNvPr id="113667" name="Picture 3" descr="Denpop100200">
            <a:extLst>
              <a:ext uri="{FF2B5EF4-FFF2-40B4-BE49-F238E27FC236}">
                <a16:creationId xmlns:a16="http://schemas.microsoft.com/office/drawing/2014/main" id="{B0C6BD1D-C5EE-AC33-EB3A-1D166D1B4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3400" y="1827213"/>
            <a:ext cx="6076950" cy="470535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F7A3EBE-4A08-9116-DF86-6946E6CF5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(zoom)</a:t>
            </a:r>
          </a:p>
        </p:txBody>
      </p:sp>
      <p:pic>
        <p:nvPicPr>
          <p:cNvPr id="114691" name="Picture 3" descr="Denpop100200zoom">
            <a:extLst>
              <a:ext uri="{FF2B5EF4-FFF2-40B4-BE49-F238E27FC236}">
                <a16:creationId xmlns:a16="http://schemas.microsoft.com/office/drawing/2014/main" id="{6F19A70A-18D6-4BE5-7ECF-37611177D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5" y="1654176"/>
            <a:ext cx="6478588" cy="5051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1F5051E-AFDF-90EC-6414-78CE5AEDC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 Delimitation of polycentric area of population concentration</a:t>
            </a:r>
          </a:p>
        </p:txBody>
      </p:sp>
      <p:pic>
        <p:nvPicPr>
          <p:cNvPr id="115715" name="Picture 3" descr="polycentric_morpho">
            <a:extLst>
              <a:ext uri="{FF2B5EF4-FFF2-40B4-BE49-F238E27FC236}">
                <a16:creationId xmlns:a16="http://schemas.microsoft.com/office/drawing/2014/main" id="{F567593C-133C-97D7-BC38-DC5F3FD43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654176"/>
            <a:ext cx="6350000" cy="50514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524077-6A06-D194-8362-4CA9AEE9C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400" b="1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837489C-DC8B-0EC7-6DC9-534C7A1A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evaluation of the potential of european regions should not be based only on their </a:t>
            </a:r>
            <a:r>
              <a:rPr lang="fr-FR" altLang="fr-FR" sz="2400" b="1">
                <a:ea typeface="ＭＳ Ｐゴシック" panose="020B0600070205080204" pitchFamily="34" charset="-128"/>
              </a:rPr>
              <a:t>internal situation according to NUTS.</a:t>
            </a: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</a:t>
            </a:r>
            <a:r>
              <a:rPr lang="fr-FR" altLang="fr-FR" sz="2400" b="1">
                <a:ea typeface="ＭＳ Ｐゴシック" panose="020B0600070205080204" pitchFamily="34" charset="-128"/>
              </a:rPr>
              <a:t>situation of neighbouring regions</a:t>
            </a:r>
            <a:r>
              <a:rPr lang="fr-FR" altLang="fr-FR" sz="2400">
                <a:ea typeface="ＭＳ Ｐゴシック" panose="020B0600070205080204" pitchFamily="34" charset="-128"/>
              </a:rPr>
              <a:t> should be taken into account by appropriate spatial analysis tools (discontinuities, smoothing methods, …).</a:t>
            </a: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fact that </a:t>
            </a:r>
            <a:r>
              <a:rPr lang="fr-FR" altLang="fr-FR" sz="2400" b="1">
                <a:ea typeface="ＭＳ Ｐゴシック" panose="020B0600070205080204" pitchFamily="34" charset="-128"/>
              </a:rPr>
              <a:t>political action</a:t>
            </a:r>
            <a:r>
              <a:rPr lang="fr-FR" altLang="fr-FR" sz="2400">
                <a:ea typeface="ＭＳ Ｐゴシック" panose="020B0600070205080204" pitchFamily="34" charset="-128"/>
              </a:rPr>
              <a:t> takes place in NUTS2 and NUTS3 units does not necessary mean that the </a:t>
            </a:r>
            <a:r>
              <a:rPr lang="fr-FR" altLang="fr-FR" sz="2400" b="1">
                <a:ea typeface="ＭＳ Ｐゴシック" panose="020B0600070205080204" pitchFamily="34" charset="-128"/>
              </a:rPr>
              <a:t>scientific diagnosis</a:t>
            </a:r>
            <a:r>
              <a:rPr lang="fr-FR" altLang="fr-FR" sz="2400">
                <a:ea typeface="ＭＳ Ｐゴシック" panose="020B0600070205080204" pitchFamily="34" charset="-128"/>
              </a:rPr>
              <a:t> should be realised in this territorial framework.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500B98-F60B-549C-2BA2-70C55EBA436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>
                <a:ea typeface="ＭＳ Ｐゴシック" panose="020B0600070205080204" pitchFamily="34" charset="-128"/>
              </a:rPr>
              <a:t>Summary of the scale transformations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E0C08A4B-6E16-73BD-8C87-A9A43071CA6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284538"/>
            <a:ext cx="1619250" cy="1517650"/>
          </a:xfrm>
          <a:noFill/>
        </p:spPr>
      </p:pic>
      <p:pic>
        <p:nvPicPr>
          <p:cNvPr id="104452" name="Picture 4">
            <a:extLst>
              <a:ext uri="{FF2B5EF4-FFF2-40B4-BE49-F238E27FC236}">
                <a16:creationId xmlns:a16="http://schemas.microsoft.com/office/drawing/2014/main" id="{FE0EB2F6-5AAB-03E7-7748-AB384F8208C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1628775"/>
            <a:ext cx="1619250" cy="1555750"/>
          </a:xfrm>
          <a:noFill/>
        </p:spPr>
      </p:pic>
      <p:pic>
        <p:nvPicPr>
          <p:cNvPr id="104453" name="Picture 5">
            <a:extLst>
              <a:ext uri="{FF2B5EF4-FFF2-40B4-BE49-F238E27FC236}">
                <a16:creationId xmlns:a16="http://schemas.microsoft.com/office/drawing/2014/main" id="{D0B980EC-CEEC-1F9E-2884-CD37F3C9E3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3284538"/>
            <a:ext cx="1619250" cy="1566862"/>
          </a:xfrm>
          <a:noFill/>
        </p:spPr>
      </p:pic>
      <p:pic>
        <p:nvPicPr>
          <p:cNvPr id="104454" name="Picture 6">
            <a:extLst>
              <a:ext uri="{FF2B5EF4-FFF2-40B4-BE49-F238E27FC236}">
                <a16:creationId xmlns:a16="http://schemas.microsoft.com/office/drawing/2014/main" id="{007C8544-787D-E6D5-653B-7370638D39F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5013325"/>
            <a:ext cx="1619250" cy="1563688"/>
          </a:xfrm>
          <a:noFill/>
        </p:spPr>
      </p:pic>
      <p:pic>
        <p:nvPicPr>
          <p:cNvPr id="104455" name="Picture 7" descr="Denpop50100">
            <a:extLst>
              <a:ext uri="{FF2B5EF4-FFF2-40B4-BE49-F238E27FC236}">
                <a16:creationId xmlns:a16="http://schemas.microsoft.com/office/drawing/2014/main" id="{8DED0694-F081-22DD-1F78-A7D45222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36839"/>
            <a:ext cx="1619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8" descr="Denpop100200">
            <a:extLst>
              <a:ext uri="{FF2B5EF4-FFF2-40B4-BE49-F238E27FC236}">
                <a16:creationId xmlns:a16="http://schemas.microsoft.com/office/drawing/2014/main" id="{D080A62E-5964-26ED-6AB5-9BFD48B7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365626"/>
            <a:ext cx="16192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9" descr="polycentric_morpho">
            <a:extLst>
              <a:ext uri="{FF2B5EF4-FFF2-40B4-BE49-F238E27FC236}">
                <a16:creationId xmlns:a16="http://schemas.microsoft.com/office/drawing/2014/main" id="{E10B5763-CF25-F67C-77B2-4325D7BE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500438"/>
            <a:ext cx="16192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8" name="Line 10">
            <a:extLst>
              <a:ext uri="{FF2B5EF4-FFF2-40B4-BE49-F238E27FC236}">
                <a16:creationId xmlns:a16="http://schemas.microsoft.com/office/drawing/2014/main" id="{86E9389A-D780-E191-606B-2744D5F55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2924176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59" name="Line 11">
            <a:extLst>
              <a:ext uri="{FF2B5EF4-FFF2-40B4-BE49-F238E27FC236}">
                <a16:creationId xmlns:a16="http://schemas.microsoft.com/office/drawing/2014/main" id="{5F0571A1-793F-15F3-BDC1-C8399B832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id="{34AB60A1-455C-914E-99B7-FBA039E58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3"/>
            <a:ext cx="360363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1" name="Line 13">
            <a:extLst>
              <a:ext uri="{FF2B5EF4-FFF2-40B4-BE49-F238E27FC236}">
                <a16:creationId xmlns:a16="http://schemas.microsoft.com/office/drawing/2014/main" id="{08A89277-83D5-7F7D-6986-24F0D578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8688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2" name="Line 14">
            <a:extLst>
              <a:ext uri="{FF2B5EF4-FFF2-40B4-BE49-F238E27FC236}">
                <a16:creationId xmlns:a16="http://schemas.microsoft.com/office/drawing/2014/main" id="{21A3BF3E-FD7A-D99C-A666-BDB35AC09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4188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3" name="Line 15">
            <a:extLst>
              <a:ext uri="{FF2B5EF4-FFF2-40B4-BE49-F238E27FC236}">
                <a16:creationId xmlns:a16="http://schemas.microsoft.com/office/drawing/2014/main" id="{CD1BE996-29EC-2DA1-81A6-75DB1CE7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4"/>
            <a:ext cx="360363" cy="288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4" name="Line 16">
            <a:extLst>
              <a:ext uri="{FF2B5EF4-FFF2-40B4-BE49-F238E27FC236}">
                <a16:creationId xmlns:a16="http://schemas.microsoft.com/office/drawing/2014/main" id="{59618A7E-5CDB-D0AB-F740-945199225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36449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5" name="Line 17">
            <a:extLst>
              <a:ext uri="{FF2B5EF4-FFF2-40B4-BE49-F238E27FC236}">
                <a16:creationId xmlns:a16="http://schemas.microsoft.com/office/drawing/2014/main" id="{057647FD-AB68-3C6B-4DD5-8ED481A00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2924176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6" name="Line 18">
            <a:extLst>
              <a:ext uri="{FF2B5EF4-FFF2-40B4-BE49-F238E27FC236}">
                <a16:creationId xmlns:a16="http://schemas.microsoft.com/office/drawing/2014/main" id="{0F648C22-9EE4-1153-2337-79A375B8F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45815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7" name="Line 19">
            <a:extLst>
              <a:ext uri="{FF2B5EF4-FFF2-40B4-BE49-F238E27FC236}">
                <a16:creationId xmlns:a16="http://schemas.microsoft.com/office/drawing/2014/main" id="{715FEED8-3F84-07A4-9D3F-F266C9AD7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53006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279E6CBB-79C2-439B-D3ED-28426E54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716338"/>
            <a:ext cx="3603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01DF3753-3D4D-C64C-4A17-C769A108E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4581526"/>
            <a:ext cx="3603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56050D7-FCDA-405B-4872-41934093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pic>
        <p:nvPicPr>
          <p:cNvPr id="105475" name="Picture 13">
            <a:extLst>
              <a:ext uri="{FF2B5EF4-FFF2-40B4-BE49-F238E27FC236}">
                <a16:creationId xmlns:a16="http://schemas.microsoft.com/office/drawing/2014/main" id="{5B4DBF5A-412B-425C-A248-E8FBBF9B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2175" y="1628775"/>
            <a:ext cx="5257800" cy="5048250"/>
          </a:xfrm>
          <a:noFill/>
        </p:spPr>
      </p:pic>
      <p:sp>
        <p:nvSpPr>
          <p:cNvPr id="105476" name="Line 18">
            <a:extLst>
              <a:ext uri="{FF2B5EF4-FFF2-40B4-BE49-F238E27FC236}">
                <a16:creationId xmlns:a16="http://schemas.microsoft.com/office/drawing/2014/main" id="{89F68518-66BD-7628-BFC5-60DBE2FF4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8789EDD8-6F71-8CC0-412A-FDE9482B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7F8AF5E0-01C2-31AF-A06E-A954D8F903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1260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7F8AF5E0-01C2-31AF-A06E-A954D8F90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E6ED4C1-FA1E-AFD4-F65A-8E850101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pic>
        <p:nvPicPr>
          <p:cNvPr id="107523" name="Picture 13">
            <a:extLst>
              <a:ext uri="{FF2B5EF4-FFF2-40B4-BE49-F238E27FC236}">
                <a16:creationId xmlns:a16="http://schemas.microsoft.com/office/drawing/2014/main" id="{F28B6286-6EF7-DC5A-016F-DCD5089CE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2025" y="1654176"/>
            <a:ext cx="5221288" cy="5051425"/>
          </a:xfrm>
          <a:noFill/>
        </p:spPr>
      </p:pic>
      <p:sp>
        <p:nvSpPr>
          <p:cNvPr id="107524" name="Line 15">
            <a:extLst>
              <a:ext uri="{FF2B5EF4-FFF2-40B4-BE49-F238E27FC236}">
                <a16:creationId xmlns:a16="http://schemas.microsoft.com/office/drawing/2014/main" id="{E2B54A62-972C-8688-F0F4-214777F44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B2BB5B24-6914-53AD-9BD4-B3D37D456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148578D3-E608-A51B-A8BD-CA9715C44C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9796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8546" name="Object 2">
                        <a:extLst>
                          <a:ext uri="{FF2B5EF4-FFF2-40B4-BE49-F238E27FC236}">
                            <a16:creationId xmlns:a16="http://schemas.microsoft.com/office/drawing/2014/main" id="{148578D3-E608-A51B-A8BD-CA9715C44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E585B9C2-9ADC-BDF7-1CD2-B3476193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053296F3-1024-4432-B3D7-A44DB46A439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416997"/>
              </p:ext>
            </p:extLst>
          </p:nvPr>
        </p:nvGraphicFramePr>
        <p:xfrm>
          <a:off x="3495675" y="1654176"/>
          <a:ext cx="52324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3492500" imgH="3371850" progId="Paint.Picture">
                  <p:embed/>
                </p:oleObj>
              </mc:Choice>
              <mc:Fallback>
                <p:oleObj name="Image bitmap" r:id="rId2" imgW="3492500" imgH="3371850" progId="Paint.Picture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053296F3-1024-4432-B3D7-A44DB46A4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654176"/>
                        <a:ext cx="523240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Line 7">
            <a:extLst>
              <a:ext uri="{FF2B5EF4-FFF2-40B4-BE49-F238E27FC236}">
                <a16:creationId xmlns:a16="http://schemas.microsoft.com/office/drawing/2014/main" id="{17C6A721-4A9F-1456-4FE0-D228DAC3A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>
            <a:extLst>
              <a:ext uri="{FF2B5EF4-FFF2-40B4-BE49-F238E27FC236}">
                <a16:creationId xmlns:a16="http://schemas.microsoft.com/office/drawing/2014/main" id="{80ED8430-263D-97B5-6B94-EE43D079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970596E7-86BD-0245-1A7F-DF560F4E3E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789088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970596E7-86BD-0245-1A7F-DF560F4E3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146ADFD-FD88-3AA5-74ED-D0CF1E57A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</a:t>
            </a:r>
          </a:p>
        </p:txBody>
      </p:sp>
      <p:pic>
        <p:nvPicPr>
          <p:cNvPr id="111619" name="Picture 3" descr="Denpop50100">
            <a:extLst>
              <a:ext uri="{FF2B5EF4-FFF2-40B4-BE49-F238E27FC236}">
                <a16:creationId xmlns:a16="http://schemas.microsoft.com/office/drawing/2014/main" id="{32C42141-C2A8-D4DB-2D6E-BDDA13D01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2925" y="1822451"/>
            <a:ext cx="6057900" cy="471487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328</Words>
  <Application>Microsoft Macintosh PowerPoint</Application>
  <PresentationFormat>Grand écran</PresentationFormat>
  <Paragraphs>29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StarSymbol</vt:lpstr>
      <vt:lpstr>Times New Roman</vt:lpstr>
      <vt:lpstr>Thème Office</vt:lpstr>
      <vt:lpstr>Graphique</vt:lpstr>
      <vt:lpstr>Image bitmap</vt:lpstr>
      <vt:lpstr>EXAMPLE OF MULTISCALAR SPATIAL ANALYSIS target variable : Peaks of population density </vt:lpstr>
      <vt:lpstr>EXAMPLE OF MULTISCALAR SPATIAL ANALYSIS Summary of the scale transformations</vt:lpstr>
      <vt:lpstr>EXAMPLE OF MULTISCALAR SPATIAL ANALYSIS  Population density in a gaussian neighbourhood span 50 km</vt:lpstr>
      <vt:lpstr>EXAMPLE OF MULTISCALAR SPATIAL ANALYSIS  Population density in a gaussian neighbourhood span 50 km</vt:lpstr>
      <vt:lpstr>EXAMPLE OF MULTISCALAR SPATIAL ANALYSIS  Population density in a gaussian neighbourhood span 100 km</vt:lpstr>
      <vt:lpstr>EXAMPLE OF MULTISCALAR SPATIAL ANALYSIS  Population density in a gaussian neighbourhood span 100 km</vt:lpstr>
      <vt:lpstr>EXAMPLE OF MULTISCALAR SPATIAL ANALYSIS  Population density in a gaussian neighbourhood span 200 km</vt:lpstr>
      <vt:lpstr>EXAMPLE OF MULTISCALAR SPATIAL ANALYSIS  Population density in a gaussian neighbourhood span 200 km</vt:lpstr>
      <vt:lpstr>EXAMPLE OF MULTISCALAR SPATIAL ANALYSIS  Peaks of population for neighbourhoods of 50-100 km</vt:lpstr>
      <vt:lpstr>EXAMPLE OF MULTISCALAR SPATIAL ANALYSIS  Peaks of population for neighbourhoods of 50-100 km (zoom)</vt:lpstr>
      <vt:lpstr>EXAMPLE OF MULTISCALAR SPATIAL ANALYSIS  Peaks of population for neighbourhoods of 100-200 km </vt:lpstr>
      <vt:lpstr>EXAMPLE OF MULTISCALAR SPATIAL ANALYSIS  Peaks of population for neighbourhoods of 100-200 km (zoom)</vt:lpstr>
      <vt:lpstr>EXAMPLE OF MULTISCALAR SPATIAL ANALYSIS  Delimitation of polycentric area of population concentration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MULTISCALAR SPATIAL ANALYSIS target variable : Peaks of population density </dc:title>
  <dc:creator>Direction CIST</dc:creator>
  <cp:lastModifiedBy>Direction CIST</cp:lastModifiedBy>
  <cp:revision>1</cp:revision>
  <dcterms:created xsi:type="dcterms:W3CDTF">2024-02-08T08:58:45Z</dcterms:created>
  <dcterms:modified xsi:type="dcterms:W3CDTF">2024-02-08T09:06:38Z</dcterms:modified>
</cp:coreProperties>
</file>