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5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462"/>
  </p:normalViewPr>
  <p:slideViewPr>
    <p:cSldViewPr snapToGrid="0">
      <p:cViewPr varScale="1">
        <p:scale>
          <a:sx n="102" d="100"/>
          <a:sy n="102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3237A-53E2-64D1-51F0-80297ABD5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18510E7-B122-516C-CD61-87B1B4D493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1983DD-1C96-5417-83A3-AFEA1845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DCE6CF-21F6-DF6A-A9C8-CE98BBA96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7D098C-BBB2-60EA-8EC5-805F6FA5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140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12F6E1-9420-1349-09DB-A4848C6E0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5A5A6D-FD02-6F7C-6201-86C2DECC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56199C-0967-5F27-EAC6-2F44EA18B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0504AF-AAE0-2C9F-6352-0374E178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0BF5D0-EFDF-6612-90C2-48C51D290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4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9064F6-C6D0-42CD-7EAF-1B37EC4F8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4EA9557-43EC-ECB2-F084-8F199622CB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C440C5-3593-9A91-37CA-9444C1ECA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55749A-DED4-4883-3BD0-B9FBAD027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610D87-3353-5456-83EA-28658E03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62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re et 4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sz="quarter"/>
          </p:nvPr>
        </p:nvSpPr>
        <p:spPr>
          <a:xfrm>
            <a:off x="958851" y="898525"/>
            <a:ext cx="10318749" cy="636588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>
          <a:xfrm>
            <a:off x="958851" y="1654176"/>
            <a:ext cx="5056716" cy="244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6218768" y="1654176"/>
            <a:ext cx="5058833" cy="24495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958851" y="4256088"/>
            <a:ext cx="5056716" cy="2449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218768" y="4256088"/>
            <a:ext cx="5058833" cy="24495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019759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5F57D2-B26E-9502-FD21-CCC247E5E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367341-61D9-5573-FEB3-07C27E3D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79867AB-ACE2-835B-5CA9-CED483E5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4FDB6A-EB70-7DE7-7AEB-2D3496E46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FAB73-98AB-30D8-1A7A-FB3615A00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10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0118F7-41B6-569F-3FCB-B31D8C3DE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0B7DC34-8892-EAC0-E6F6-BF84EA773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E3FC8-969B-9BDC-5EFE-AB776E7F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32BC98-FFA0-C248-B6A7-434E38C6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AFE67B-708F-37C4-EFCB-EA3CD3927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0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F549A8-5833-43BA-0A2A-C071744A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837CF8-2C0F-665A-2CCE-B053FEC70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8CFF60-BB07-27BD-BDF8-0EE6E6C65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8DD8E4-C589-F3F9-2E84-9B7E56EF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5DCF74-46A9-6ECC-C088-C632DBCC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817DC3-D39E-6EC6-A6AC-64B93722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63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7FF687-10D3-82E7-A86B-CCEEE3E1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03B47F-286D-3E2A-61F8-31DC84D5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91C211-2848-9B53-5433-D233DA2757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7FAD389-DDE2-4246-F8EF-7672573D5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BC114F-1593-F002-CC12-9D036F6FC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33DAAEA-46BA-D07C-9E43-7A2986B0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9DA55E4-5660-1819-3D21-6518AC83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8AD8713-66AA-607E-ABD5-D97CE8B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50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EC813-03D5-7F37-85F6-6F85B4D3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3CB2F49-6395-A7C7-5EA5-E6B41FEEF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53C32F-E6D7-C388-C42E-754EA861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863EDAD-DB8A-6209-600D-CD955D66C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2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FF5A19-0F70-F711-EC00-056C1A5A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72A565-89D5-AF79-FFA8-33EDECB72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3123AB8-8C01-F1EA-A176-92431EB66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889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03F4D1-4349-DDCE-7DF7-1E0056E94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8E9B8F-BB27-B860-9E57-9A80769A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67E2780-5286-50CB-9C55-50B3A774C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424A2F9-CDB4-FAB1-7412-F12A77048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BE1FAC-648F-5486-9191-56BFD408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3CAA0B7-E87E-2EFA-1C4B-ECAD72809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12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85782E-4A43-5E0C-678E-576A32BC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C1EFDB-6164-DC67-AB8B-6015DD1EC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5AF0117-5350-FCAA-63A7-6676AB60A5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FC14B74-82CE-B241-F435-7736AEB69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D3890A2-0DA4-65FB-13EF-4826C0D3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F1C930-C0A8-C5C5-6E26-2592F5BEF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18C06D8-0D9A-0655-0A4A-BDC9EC5AB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6CA3-5D89-281F-B3AF-FA8DF59C2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2D6EDB3-0B77-F98B-5195-6B2DCFC15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9CAEF-FE38-2A4F-8832-0C19AEDAE49E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B2ABF0-CD14-9DF0-8E27-C0A03DCED4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1A8B0A-35CD-F117-7954-F71E7D41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F8838-5A97-D145-9965-17F42F74F577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65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54FB9956-96AD-B60B-B731-222462B0CE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 sz="2000" i="1">
                <a:ea typeface="ＭＳ Ｐゴシック" panose="020B0600070205080204" pitchFamily="34" charset="-128"/>
              </a:rPr>
              <a:t>target variable : Peaks of population density </a:t>
            </a:r>
          </a:p>
        </p:txBody>
      </p:sp>
      <p:sp>
        <p:nvSpPr>
          <p:cNvPr id="103427" name="Rectangle 7">
            <a:extLst>
              <a:ext uri="{FF2B5EF4-FFF2-40B4-BE49-F238E27FC236}">
                <a16:creationId xmlns:a16="http://schemas.microsoft.com/office/drawing/2014/main" id="{40D2976C-5876-5214-0A56-F656156E0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4" y="1773238"/>
            <a:ext cx="5545137" cy="411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7" rIns="92075" bIns="46037">
            <a:spAutoFit/>
          </a:bodyPr>
          <a:lstStyle>
            <a:lvl1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GB" altLang="fr-FR" sz="2400" b="1">
                <a:solidFill>
                  <a:srgbClr val="000000"/>
                </a:solidFill>
              </a:rPr>
              <a:t>A peak of population density</a:t>
            </a:r>
            <a:r>
              <a:rPr lang="en-GB" altLang="fr-FR" sz="2400">
                <a:solidFill>
                  <a:srgbClr val="000000"/>
                </a:solidFill>
              </a:rPr>
              <a:t> appears when the density is higher in local neighbourhood V1 than in global neighbourhood V2</a:t>
            </a:r>
          </a:p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endParaRPr lang="en-GB" altLang="fr-FR" sz="2400">
              <a:solidFill>
                <a:srgbClr val="000000"/>
              </a:solidFill>
            </a:endParaRPr>
          </a:p>
          <a:p>
            <a:pPr>
              <a:lnSpc>
                <a:spcPct val="95000"/>
              </a:lnSpc>
              <a:spcBef>
                <a:spcPts val="800"/>
              </a:spcBef>
              <a:buClr>
                <a:srgbClr val="000000"/>
              </a:buClr>
              <a:buSzPct val="100000"/>
            </a:pPr>
            <a:r>
              <a:rPr lang="en-GB" altLang="fr-FR" sz="2400">
                <a:solidFill>
                  <a:srgbClr val="000000"/>
                </a:solidFill>
              </a:rPr>
              <a:t>In this case, it is possible to define the </a:t>
            </a:r>
            <a:r>
              <a:rPr lang="en-GB" altLang="fr-FR" sz="2400" b="1">
                <a:solidFill>
                  <a:srgbClr val="000000"/>
                </a:solidFill>
              </a:rPr>
              <a:t>spatial concentration</a:t>
            </a:r>
            <a:r>
              <a:rPr lang="en-GB" altLang="fr-FR" sz="2400">
                <a:solidFill>
                  <a:srgbClr val="000000"/>
                </a:solidFill>
              </a:rPr>
              <a:t> as </a:t>
            </a:r>
            <a:r>
              <a:rPr lang="en-GB" altLang="fr-FR" sz="2400" i="1">
                <a:solidFill>
                  <a:srgbClr val="000000"/>
                </a:solidFill>
              </a:rPr>
              <a:t>the quantity of population P which should move from V1 to V2 in order to obtain an equilibrium of population  density in V1 and V2</a:t>
            </a:r>
          </a:p>
        </p:txBody>
      </p:sp>
      <p:grpSp>
        <p:nvGrpSpPr>
          <p:cNvPr id="103428" name="Group 8">
            <a:extLst>
              <a:ext uri="{FF2B5EF4-FFF2-40B4-BE49-F238E27FC236}">
                <a16:creationId xmlns:a16="http://schemas.microsoft.com/office/drawing/2014/main" id="{ECF7108C-2126-9482-25D9-C2943BAFA3BF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1773238"/>
            <a:ext cx="1828800" cy="1752600"/>
            <a:chOff x="288" y="768"/>
            <a:chExt cx="1152" cy="1104"/>
          </a:xfrm>
        </p:grpSpPr>
        <p:sp>
          <p:nvSpPr>
            <p:cNvPr id="103437" name="AutoShape 9">
              <a:extLst>
                <a:ext uri="{FF2B5EF4-FFF2-40B4-BE49-F238E27FC236}">
                  <a16:creationId xmlns:a16="http://schemas.microsoft.com/office/drawing/2014/main" id="{DFD03CC6-E554-C5E9-CBB0-08AF4D6F51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16"/>
              <a:ext cx="1152" cy="1056"/>
            </a:xfrm>
            <a:prstGeom prst="roundRect">
              <a:avLst>
                <a:gd name="adj" fmla="val 9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8" name="Oval 10">
              <a:extLst>
                <a:ext uri="{FF2B5EF4-FFF2-40B4-BE49-F238E27FC236}">
                  <a16:creationId xmlns:a16="http://schemas.microsoft.com/office/drawing/2014/main" id="{36D431C8-238D-C513-D0B8-F1D64CF5B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960"/>
              <a:ext cx="864" cy="816"/>
            </a:xfrm>
            <a:prstGeom prst="ellipse">
              <a:avLst/>
            </a:prstGeom>
            <a:solidFill>
              <a:srgbClr val="FF9966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9" name="Oval 11">
              <a:extLst>
                <a:ext uri="{FF2B5EF4-FFF2-40B4-BE49-F238E27FC236}">
                  <a16:creationId xmlns:a16="http://schemas.microsoft.com/office/drawing/2014/main" id="{A31BC548-C1D0-4958-B4AE-B3BA02E670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152"/>
              <a:ext cx="480" cy="432"/>
            </a:xfrm>
            <a:prstGeom prst="ellipse">
              <a:avLst/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40" name="AutoShape 12">
              <a:extLst>
                <a:ext uri="{FF2B5EF4-FFF2-40B4-BE49-F238E27FC236}">
                  <a16:creationId xmlns:a16="http://schemas.microsoft.com/office/drawing/2014/main" id="{1E646EA1-8008-56EF-A237-ABF6BFAF2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00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03441" name="AutoShape 13">
              <a:extLst>
                <a:ext uri="{FF2B5EF4-FFF2-40B4-BE49-F238E27FC236}">
                  <a16:creationId xmlns:a16="http://schemas.microsoft.com/office/drawing/2014/main" id="{5F0601FC-DD0A-A247-C8FF-76EFBDF87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76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03442" name="AutoShape 14">
              <a:extLst>
                <a:ext uri="{FF2B5EF4-FFF2-40B4-BE49-F238E27FC236}">
                  <a16:creationId xmlns:a16="http://schemas.microsoft.com/office/drawing/2014/main" id="{B9E85A8E-E91E-4B25-5AD7-CB5A70F4FD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296"/>
              <a:ext cx="20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. i</a:t>
              </a:r>
            </a:p>
          </p:txBody>
        </p:sp>
      </p:grpSp>
      <p:grpSp>
        <p:nvGrpSpPr>
          <p:cNvPr id="103429" name="Group 15">
            <a:extLst>
              <a:ext uri="{FF2B5EF4-FFF2-40B4-BE49-F238E27FC236}">
                <a16:creationId xmlns:a16="http://schemas.microsoft.com/office/drawing/2014/main" id="{7E4D8CDF-A24E-FAE2-43AE-B19FE06C9AFA}"/>
              </a:ext>
            </a:extLst>
          </p:cNvPr>
          <p:cNvGrpSpPr>
            <a:grpSpLocks/>
          </p:cNvGrpSpPr>
          <p:nvPr/>
        </p:nvGrpSpPr>
        <p:grpSpPr bwMode="auto">
          <a:xfrm>
            <a:off x="2351088" y="4059238"/>
            <a:ext cx="1828800" cy="1752600"/>
            <a:chOff x="288" y="2208"/>
            <a:chExt cx="1152" cy="1104"/>
          </a:xfrm>
        </p:grpSpPr>
        <p:sp>
          <p:nvSpPr>
            <p:cNvPr id="103431" name="AutoShape 16">
              <a:extLst>
                <a:ext uri="{FF2B5EF4-FFF2-40B4-BE49-F238E27FC236}">
                  <a16:creationId xmlns:a16="http://schemas.microsoft.com/office/drawing/2014/main" id="{8E0222C2-BEF2-8C50-1E80-1C410ECC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256"/>
              <a:ext cx="1152" cy="1056"/>
            </a:xfrm>
            <a:prstGeom prst="roundRect">
              <a:avLst>
                <a:gd name="adj" fmla="val 93"/>
              </a:avLst>
            </a:prstGeom>
            <a:solidFill>
              <a:srgbClr val="FFFFFF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2" name="Oval 17">
              <a:extLst>
                <a:ext uri="{FF2B5EF4-FFF2-40B4-BE49-F238E27FC236}">
                  <a16:creationId xmlns:a16="http://schemas.microsoft.com/office/drawing/2014/main" id="{B5FA383F-BCD6-EA3A-2049-E78522002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400"/>
              <a:ext cx="864" cy="816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3" name="Oval 18">
              <a:extLst>
                <a:ext uri="{FF2B5EF4-FFF2-40B4-BE49-F238E27FC236}">
                  <a16:creationId xmlns:a16="http://schemas.microsoft.com/office/drawing/2014/main" id="{418793F0-D230-90AD-9A84-2792C8639C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592"/>
              <a:ext cx="480" cy="432"/>
            </a:xfrm>
            <a:prstGeom prst="ellipse">
              <a:avLst/>
            </a:prstGeom>
            <a:solidFill>
              <a:srgbClr val="FF6600"/>
            </a:solidFill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fr-FR" altLang="fr-FR"/>
            </a:p>
          </p:txBody>
        </p:sp>
        <p:sp>
          <p:nvSpPr>
            <p:cNvPr id="103434" name="AutoShape 19">
              <a:extLst>
                <a:ext uri="{FF2B5EF4-FFF2-40B4-BE49-F238E27FC236}">
                  <a16:creationId xmlns:a16="http://schemas.microsoft.com/office/drawing/2014/main" id="{833662B2-977A-4A88-C168-0F4B1377E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44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V1</a:t>
              </a:r>
            </a:p>
          </p:txBody>
        </p:sp>
        <p:sp>
          <p:nvSpPr>
            <p:cNvPr id="103435" name="AutoShape 20">
              <a:extLst>
                <a:ext uri="{FF2B5EF4-FFF2-40B4-BE49-F238E27FC236}">
                  <a16:creationId xmlns:a16="http://schemas.microsoft.com/office/drawing/2014/main" id="{02F17650-6E04-1FC3-F7DD-B4A79D7DF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208"/>
              <a:ext cx="25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V2</a:t>
              </a:r>
            </a:p>
          </p:txBody>
        </p:sp>
        <p:sp>
          <p:nvSpPr>
            <p:cNvPr id="103436" name="AutoShape 21">
              <a:extLst>
                <a:ext uri="{FF2B5EF4-FFF2-40B4-BE49-F238E27FC236}">
                  <a16:creationId xmlns:a16="http://schemas.microsoft.com/office/drawing/2014/main" id="{9BB117DA-9A8D-8A1E-345B-EB039BB98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2736"/>
              <a:ext cx="203" cy="185"/>
            </a:xfrm>
            <a:prstGeom prst="roundRect">
              <a:avLst>
                <a:gd name="adj" fmla="val 51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defRPr sz="44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altLang="fr-FR" sz="1400">
                  <a:latin typeface="Times New Roman" panose="02020603050405020304" pitchFamily="18" charset="0"/>
                </a:rPr>
                <a:t>. i</a:t>
              </a:r>
            </a:p>
          </p:txBody>
        </p:sp>
      </p:grpSp>
      <p:sp>
        <p:nvSpPr>
          <p:cNvPr id="103430" name="Line 22">
            <a:extLst>
              <a:ext uri="{FF2B5EF4-FFF2-40B4-BE49-F238E27FC236}">
                <a16:creationId xmlns:a16="http://schemas.microsoft.com/office/drawing/2014/main" id="{253FC402-5F37-2FA6-D64C-747D32DCD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65489" y="3602038"/>
            <a:ext cx="1587" cy="3810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B0FAC639-AC4D-EA8D-5BDF-021A6168B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50-100 km (zoom)</a:t>
            </a:r>
          </a:p>
        </p:txBody>
      </p:sp>
      <p:pic>
        <p:nvPicPr>
          <p:cNvPr id="112643" name="Picture 3" descr="Denpop50100zoom">
            <a:extLst>
              <a:ext uri="{FF2B5EF4-FFF2-40B4-BE49-F238E27FC236}">
                <a16:creationId xmlns:a16="http://schemas.microsoft.com/office/drawing/2014/main" id="{072901EF-4197-19BD-9D5D-4D71129C9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2900" y="1654176"/>
            <a:ext cx="6457950" cy="5051425"/>
          </a:xfr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27D52576-C18D-2002-D67E-B005E5B3A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100-200 km </a:t>
            </a:r>
          </a:p>
        </p:txBody>
      </p:sp>
      <p:pic>
        <p:nvPicPr>
          <p:cNvPr id="113667" name="Picture 3" descr="Denpop100200">
            <a:extLst>
              <a:ext uri="{FF2B5EF4-FFF2-40B4-BE49-F238E27FC236}">
                <a16:creationId xmlns:a16="http://schemas.microsoft.com/office/drawing/2014/main" id="{B0C6BD1D-C5EE-AC33-EB3A-1D166D1B4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73400" y="1827213"/>
            <a:ext cx="6076950" cy="4705350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FF7A3EBE-4A08-9116-DF86-6946E6CF58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100-200 km (zoom)</a:t>
            </a:r>
          </a:p>
        </p:txBody>
      </p:sp>
      <p:pic>
        <p:nvPicPr>
          <p:cNvPr id="114691" name="Picture 3" descr="Denpop100200zoom">
            <a:extLst>
              <a:ext uri="{FF2B5EF4-FFF2-40B4-BE49-F238E27FC236}">
                <a16:creationId xmlns:a16="http://schemas.microsoft.com/office/drawing/2014/main" id="{6F19A70A-18D6-4BE5-7ECF-37611177D4F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3375" y="1654176"/>
            <a:ext cx="6478588" cy="5051425"/>
          </a:xfr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B1F5051E-AFDF-90EC-6414-78CE5AEDC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 Delimitation of polycentric area of population concentration</a:t>
            </a:r>
          </a:p>
        </p:txBody>
      </p:sp>
      <p:pic>
        <p:nvPicPr>
          <p:cNvPr id="115715" name="Picture 3" descr="polycentric_morpho">
            <a:extLst>
              <a:ext uri="{FF2B5EF4-FFF2-40B4-BE49-F238E27FC236}">
                <a16:creationId xmlns:a16="http://schemas.microsoft.com/office/drawing/2014/main" id="{F567593C-133C-97D7-BC38-DC5F3FD433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936875" y="1654176"/>
            <a:ext cx="6350000" cy="5051425"/>
          </a:xfr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1F524077-6A06-D194-8362-4CA9AEE9C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sz="2400" b="1">
                <a:ea typeface="ＭＳ Ｐゴシック" panose="020B0600070205080204" pitchFamily="34" charset="-128"/>
              </a:rPr>
              <a:t>CONCLUSION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A837489C-DC8B-0EC7-6DC9-534C7A1A8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evaluation of the potential of european regions should not be based only on their </a:t>
            </a:r>
            <a:r>
              <a:rPr lang="fr-FR" altLang="fr-FR" sz="2400" b="1">
                <a:ea typeface="ＭＳ Ｐゴシック" panose="020B0600070205080204" pitchFamily="34" charset="-128"/>
              </a:rPr>
              <a:t>internal situation according to NUTS.</a:t>
            </a: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</a:t>
            </a:r>
            <a:r>
              <a:rPr lang="fr-FR" altLang="fr-FR" sz="2400" b="1">
                <a:ea typeface="ＭＳ Ｐゴシック" panose="020B0600070205080204" pitchFamily="34" charset="-128"/>
              </a:rPr>
              <a:t>situation of neighbouring regions</a:t>
            </a:r>
            <a:r>
              <a:rPr lang="fr-FR" altLang="fr-FR" sz="2400">
                <a:ea typeface="ＭＳ Ｐゴシック" panose="020B0600070205080204" pitchFamily="34" charset="-128"/>
              </a:rPr>
              <a:t> should be taken into account by appropriate spatial analysis tools (discontinuities, smoothing methods, …).</a:t>
            </a:r>
          </a:p>
          <a:p>
            <a:pPr>
              <a:lnSpc>
                <a:spcPct val="90000"/>
              </a:lnSpc>
            </a:pPr>
            <a:endParaRPr lang="fr-FR" altLang="fr-FR" sz="240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fr-FR" altLang="fr-FR" sz="2400">
                <a:ea typeface="ＭＳ Ｐゴシック" panose="020B0600070205080204" pitchFamily="34" charset="-128"/>
              </a:rPr>
              <a:t>The fact that </a:t>
            </a:r>
            <a:r>
              <a:rPr lang="fr-FR" altLang="fr-FR" sz="2400" b="1">
                <a:ea typeface="ＭＳ Ｐゴシック" panose="020B0600070205080204" pitchFamily="34" charset="-128"/>
              </a:rPr>
              <a:t>political action</a:t>
            </a:r>
            <a:r>
              <a:rPr lang="fr-FR" altLang="fr-FR" sz="2400">
                <a:ea typeface="ＭＳ Ｐゴシック" panose="020B0600070205080204" pitchFamily="34" charset="-128"/>
              </a:rPr>
              <a:t> takes place in NUTS2 and NUTS3 units does not necessary mean that the </a:t>
            </a:r>
            <a:r>
              <a:rPr lang="fr-FR" altLang="fr-FR" sz="2400" b="1">
                <a:ea typeface="ＭＳ Ｐゴシック" panose="020B0600070205080204" pitchFamily="34" charset="-128"/>
              </a:rPr>
              <a:t>scientific diagnosis</a:t>
            </a:r>
            <a:r>
              <a:rPr lang="fr-FR" altLang="fr-FR" sz="2400">
                <a:ea typeface="ＭＳ Ｐゴシック" panose="020B0600070205080204" pitchFamily="34" charset="-128"/>
              </a:rPr>
              <a:t> should be realised in this territorial framework.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5E500B98-F60B-549C-2BA2-70C55EBA436C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br>
              <a:rPr lang="fr-FR" altLang="fr-FR" sz="2000" b="1">
                <a:ea typeface="ＭＳ Ｐゴシック" panose="020B0600070205080204" pitchFamily="34" charset="-128"/>
              </a:rPr>
            </a:br>
            <a:r>
              <a:rPr lang="fr-FR" altLang="fr-FR" sz="2000">
                <a:ea typeface="ＭＳ Ｐゴシック" panose="020B0600070205080204" pitchFamily="34" charset="-128"/>
              </a:rPr>
              <a:t>Summary of the scale transformations</a:t>
            </a:r>
          </a:p>
        </p:txBody>
      </p:sp>
      <p:pic>
        <p:nvPicPr>
          <p:cNvPr id="104451" name="Picture 3">
            <a:extLst>
              <a:ext uri="{FF2B5EF4-FFF2-40B4-BE49-F238E27FC236}">
                <a16:creationId xmlns:a16="http://schemas.microsoft.com/office/drawing/2014/main" id="{E0C08A4B-6E16-73BD-8C87-A9A43071CA6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92313" y="3284538"/>
            <a:ext cx="1619250" cy="1517650"/>
          </a:xfrm>
          <a:noFill/>
        </p:spPr>
      </p:pic>
      <p:pic>
        <p:nvPicPr>
          <p:cNvPr id="104452" name="Picture 4">
            <a:extLst>
              <a:ext uri="{FF2B5EF4-FFF2-40B4-BE49-F238E27FC236}">
                <a16:creationId xmlns:a16="http://schemas.microsoft.com/office/drawing/2014/main" id="{FE0EB2F6-5AAB-03E7-7748-AB384F8208C6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1628775"/>
            <a:ext cx="1619250" cy="1555750"/>
          </a:xfrm>
          <a:noFill/>
        </p:spPr>
      </p:pic>
      <p:pic>
        <p:nvPicPr>
          <p:cNvPr id="104453" name="Picture 5">
            <a:extLst>
              <a:ext uri="{FF2B5EF4-FFF2-40B4-BE49-F238E27FC236}">
                <a16:creationId xmlns:a16="http://schemas.microsoft.com/office/drawing/2014/main" id="{D0B980EC-CEEC-1F9E-2884-CD37F3C9E3D1}"/>
              </a:ext>
            </a:extLst>
          </p:cNvPr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3284538"/>
            <a:ext cx="1619250" cy="1566862"/>
          </a:xfrm>
          <a:noFill/>
        </p:spPr>
      </p:pic>
      <p:pic>
        <p:nvPicPr>
          <p:cNvPr id="104454" name="Picture 6">
            <a:extLst>
              <a:ext uri="{FF2B5EF4-FFF2-40B4-BE49-F238E27FC236}">
                <a16:creationId xmlns:a16="http://schemas.microsoft.com/office/drawing/2014/main" id="{007C8544-787D-E6D5-653B-7370638D39F2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79875" y="5013325"/>
            <a:ext cx="1619250" cy="1563688"/>
          </a:xfrm>
          <a:noFill/>
        </p:spPr>
      </p:pic>
      <p:pic>
        <p:nvPicPr>
          <p:cNvPr id="104455" name="Picture 7" descr="Denpop50100">
            <a:extLst>
              <a:ext uri="{FF2B5EF4-FFF2-40B4-BE49-F238E27FC236}">
                <a16:creationId xmlns:a16="http://schemas.microsoft.com/office/drawing/2014/main" id="{8DED0694-F081-22DD-1F78-A7D45222A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2636839"/>
            <a:ext cx="16192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6" name="Picture 8" descr="Denpop100200">
            <a:extLst>
              <a:ext uri="{FF2B5EF4-FFF2-40B4-BE49-F238E27FC236}">
                <a16:creationId xmlns:a16="http://schemas.microsoft.com/office/drawing/2014/main" id="{D080A62E-5964-26ED-6AB5-9BFD48B7C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0" y="4365626"/>
            <a:ext cx="1619250" cy="125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7" name="Picture 9" descr="polycentric_morpho">
            <a:extLst>
              <a:ext uri="{FF2B5EF4-FFF2-40B4-BE49-F238E27FC236}">
                <a16:creationId xmlns:a16="http://schemas.microsoft.com/office/drawing/2014/main" id="{E10B5763-CF25-F67C-77B2-4325D7BE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2488" y="3500438"/>
            <a:ext cx="1619250" cy="128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8" name="Line 10">
            <a:extLst>
              <a:ext uri="{FF2B5EF4-FFF2-40B4-BE49-F238E27FC236}">
                <a16:creationId xmlns:a16="http://schemas.microsoft.com/office/drawing/2014/main" id="{86E9389A-D780-E191-606B-2744D5F550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2924176"/>
            <a:ext cx="433388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59" name="Line 11">
            <a:extLst>
              <a:ext uri="{FF2B5EF4-FFF2-40B4-BE49-F238E27FC236}">
                <a16:creationId xmlns:a16="http://schemas.microsoft.com/office/drawing/2014/main" id="{5F0571A1-793F-15F3-BDC1-C8399B8324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3" y="4005263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0" name="Line 12">
            <a:extLst>
              <a:ext uri="{FF2B5EF4-FFF2-40B4-BE49-F238E27FC236}">
                <a16:creationId xmlns:a16="http://schemas.microsoft.com/office/drawing/2014/main" id="{34AB60A1-455C-914E-99B7-FBA039E5888B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4868863"/>
            <a:ext cx="360363" cy="360362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1" name="Line 13">
            <a:extLst>
              <a:ext uri="{FF2B5EF4-FFF2-40B4-BE49-F238E27FC236}">
                <a16:creationId xmlns:a16="http://schemas.microsoft.com/office/drawing/2014/main" id="{08A89277-83D5-7F7D-6986-24F0D5781E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868863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2" name="Line 14">
            <a:extLst>
              <a:ext uri="{FF2B5EF4-FFF2-40B4-BE49-F238E27FC236}">
                <a16:creationId xmlns:a16="http://schemas.microsoft.com/office/drawing/2014/main" id="{21A3BF3E-FD7A-D99C-A666-BDB35AC098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5" y="4941888"/>
            <a:ext cx="28733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3" name="Line 15">
            <a:extLst>
              <a:ext uri="{FF2B5EF4-FFF2-40B4-BE49-F238E27FC236}">
                <a16:creationId xmlns:a16="http://schemas.microsoft.com/office/drawing/2014/main" id="{CD1BE996-29EC-2DA1-81A6-75DB1CE73EB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48076" y="4868864"/>
            <a:ext cx="360363" cy="288925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4" name="Line 16">
            <a:extLst>
              <a:ext uri="{FF2B5EF4-FFF2-40B4-BE49-F238E27FC236}">
                <a16:creationId xmlns:a16="http://schemas.microsoft.com/office/drawing/2014/main" id="{59618A7E-5CDB-D0AB-F740-945199225C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3644900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5" name="Line 17">
            <a:extLst>
              <a:ext uri="{FF2B5EF4-FFF2-40B4-BE49-F238E27FC236}">
                <a16:creationId xmlns:a16="http://schemas.microsoft.com/office/drawing/2014/main" id="{057647FD-AB68-3C6B-4DD5-8ED481A009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2924176"/>
            <a:ext cx="43180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6" name="Line 18">
            <a:extLst>
              <a:ext uri="{FF2B5EF4-FFF2-40B4-BE49-F238E27FC236}">
                <a16:creationId xmlns:a16="http://schemas.microsoft.com/office/drawing/2014/main" id="{0F648C22-9EE4-1153-2337-79A375B8F4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08663" y="4581525"/>
            <a:ext cx="43180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7" name="Line 19">
            <a:extLst>
              <a:ext uri="{FF2B5EF4-FFF2-40B4-BE49-F238E27FC236}">
                <a16:creationId xmlns:a16="http://schemas.microsoft.com/office/drawing/2014/main" id="{715FEED8-3F84-07A4-9D3F-F266C9AD799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08663" y="5300663"/>
            <a:ext cx="4318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8" name="Line 20">
            <a:extLst>
              <a:ext uri="{FF2B5EF4-FFF2-40B4-BE49-F238E27FC236}">
                <a16:creationId xmlns:a16="http://schemas.microsoft.com/office/drawing/2014/main" id="{279E6CBB-79C2-439B-D3ED-28426E547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40688" y="3716338"/>
            <a:ext cx="360362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  <p:sp>
        <p:nvSpPr>
          <p:cNvPr id="104469" name="Line 21">
            <a:extLst>
              <a:ext uri="{FF2B5EF4-FFF2-40B4-BE49-F238E27FC236}">
                <a16:creationId xmlns:a16="http://schemas.microsoft.com/office/drawing/2014/main" id="{01DF3753-3D4D-C64C-4A17-C769A108E2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40688" y="4581526"/>
            <a:ext cx="360362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456050D7-FCDA-405B-4872-4193409361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50 km</a:t>
            </a:r>
          </a:p>
        </p:txBody>
      </p:sp>
      <p:pic>
        <p:nvPicPr>
          <p:cNvPr id="105475" name="Picture 13">
            <a:extLst>
              <a:ext uri="{FF2B5EF4-FFF2-40B4-BE49-F238E27FC236}">
                <a16:creationId xmlns:a16="http://schemas.microsoft.com/office/drawing/2014/main" id="{5B4DBF5A-412B-425C-A248-E8FBBF9B1C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432175" y="1628775"/>
            <a:ext cx="5257800" cy="5048250"/>
          </a:xfrm>
          <a:noFill/>
        </p:spPr>
      </p:pic>
      <p:sp>
        <p:nvSpPr>
          <p:cNvPr id="105476" name="Line 18">
            <a:extLst>
              <a:ext uri="{FF2B5EF4-FFF2-40B4-BE49-F238E27FC236}">
                <a16:creationId xmlns:a16="http://schemas.microsoft.com/office/drawing/2014/main" id="{89F68518-66BD-7628-BFC5-60DBE2FF4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2">
            <a:extLst>
              <a:ext uri="{FF2B5EF4-FFF2-40B4-BE49-F238E27FC236}">
                <a16:creationId xmlns:a16="http://schemas.microsoft.com/office/drawing/2014/main" id="{8789EDD8-6F71-8CC0-412A-FDE9482B3F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50 km</a:t>
            </a:r>
          </a:p>
        </p:txBody>
      </p:sp>
      <p:graphicFrame>
        <p:nvGraphicFramePr>
          <p:cNvPr id="106498" name="Object 2">
            <a:extLst>
              <a:ext uri="{FF2B5EF4-FFF2-40B4-BE49-F238E27FC236}">
                <a16:creationId xmlns:a16="http://schemas.microsoft.com/office/drawing/2014/main" id="{7F8AF5E0-01C2-31AF-A06E-A954D8F9030D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61260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06498" name="Object 2">
                        <a:extLst>
                          <a:ext uri="{FF2B5EF4-FFF2-40B4-BE49-F238E27FC236}">
                            <a16:creationId xmlns:a16="http://schemas.microsoft.com/office/drawing/2014/main" id="{7F8AF5E0-01C2-31AF-A06E-A954D8F903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E6ED4C1-FA1E-AFD4-F65A-8E8501014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100 km</a:t>
            </a:r>
          </a:p>
        </p:txBody>
      </p:sp>
      <p:pic>
        <p:nvPicPr>
          <p:cNvPr id="107523" name="Picture 13">
            <a:extLst>
              <a:ext uri="{FF2B5EF4-FFF2-40B4-BE49-F238E27FC236}">
                <a16:creationId xmlns:a16="http://schemas.microsoft.com/office/drawing/2014/main" id="{F28B6286-6EF7-DC5A-016F-DCD5089CEF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2025" y="1654176"/>
            <a:ext cx="5221288" cy="5051425"/>
          </a:xfrm>
          <a:noFill/>
        </p:spPr>
      </p:pic>
      <p:sp>
        <p:nvSpPr>
          <p:cNvPr id="107524" name="Line 15">
            <a:extLst>
              <a:ext uri="{FF2B5EF4-FFF2-40B4-BE49-F238E27FC236}">
                <a16:creationId xmlns:a16="http://schemas.microsoft.com/office/drawing/2014/main" id="{E2B54A62-972C-8688-F0F4-214777F44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7" name="Rectangle 2">
            <a:extLst>
              <a:ext uri="{FF2B5EF4-FFF2-40B4-BE49-F238E27FC236}">
                <a16:creationId xmlns:a16="http://schemas.microsoft.com/office/drawing/2014/main" id="{B2BB5B24-6914-53AD-9BD4-B3D37D4560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100 km</a:t>
            </a:r>
          </a:p>
        </p:txBody>
      </p:sp>
      <p:graphicFrame>
        <p:nvGraphicFramePr>
          <p:cNvPr id="108546" name="Object 2">
            <a:extLst>
              <a:ext uri="{FF2B5EF4-FFF2-40B4-BE49-F238E27FC236}">
                <a16:creationId xmlns:a16="http://schemas.microsoft.com/office/drawing/2014/main" id="{148578D3-E608-A51B-A8BD-CA9715C44CDE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399796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08546" name="Object 2">
                        <a:extLst>
                          <a:ext uri="{FF2B5EF4-FFF2-40B4-BE49-F238E27FC236}">
                            <a16:creationId xmlns:a16="http://schemas.microsoft.com/office/drawing/2014/main" id="{148578D3-E608-A51B-A8BD-CA9715C44C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2">
            <a:extLst>
              <a:ext uri="{FF2B5EF4-FFF2-40B4-BE49-F238E27FC236}">
                <a16:creationId xmlns:a16="http://schemas.microsoft.com/office/drawing/2014/main" id="{E585B9C2-9ADC-BDF7-1CD2-B3476193DF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200 km</a:t>
            </a:r>
          </a:p>
        </p:txBody>
      </p:sp>
      <p:graphicFrame>
        <p:nvGraphicFramePr>
          <p:cNvPr id="109570" name="Object 2">
            <a:extLst>
              <a:ext uri="{FF2B5EF4-FFF2-40B4-BE49-F238E27FC236}">
                <a16:creationId xmlns:a16="http://schemas.microsoft.com/office/drawing/2014/main" id="{053296F3-1024-4432-B3D7-A44DB46A439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0416997"/>
              </p:ext>
            </p:extLst>
          </p:nvPr>
        </p:nvGraphicFramePr>
        <p:xfrm>
          <a:off x="3495675" y="1654176"/>
          <a:ext cx="5232400" cy="505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2" imgW="3492500" imgH="3371850" progId="Paint.Picture">
                  <p:embed/>
                </p:oleObj>
              </mc:Choice>
              <mc:Fallback>
                <p:oleObj name="Image bitmap" r:id="rId2" imgW="3492500" imgH="3371850" progId="Paint.Picture">
                  <p:embed/>
                  <p:pic>
                    <p:nvPicPr>
                      <p:cNvPr id="109570" name="Object 2">
                        <a:extLst>
                          <a:ext uri="{FF2B5EF4-FFF2-40B4-BE49-F238E27FC236}">
                            <a16:creationId xmlns:a16="http://schemas.microsoft.com/office/drawing/2014/main" id="{053296F3-1024-4432-B3D7-A44DB46A43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1654176"/>
                        <a:ext cx="5232400" cy="505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2" name="Line 7">
            <a:extLst>
              <a:ext uri="{FF2B5EF4-FFF2-40B4-BE49-F238E27FC236}">
                <a16:creationId xmlns:a16="http://schemas.microsoft.com/office/drawing/2014/main" id="{17C6A721-4A9F-1456-4FE0-D228DAC3A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1313" y="4652963"/>
            <a:ext cx="2951162" cy="0"/>
          </a:xfrm>
          <a:prstGeom prst="line">
            <a:avLst/>
          </a:prstGeom>
          <a:noFill/>
          <a:ln w="22225">
            <a:solidFill>
              <a:srgbClr val="99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7" rIns="92075" bIns="46037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2">
            <a:extLst>
              <a:ext uri="{FF2B5EF4-FFF2-40B4-BE49-F238E27FC236}">
                <a16:creationId xmlns:a16="http://schemas.microsoft.com/office/drawing/2014/main" id="{80ED8430-263D-97B5-6B94-EE43D0797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Population density in a gaussian neighbourhood span 200 km</a:t>
            </a:r>
          </a:p>
        </p:txBody>
      </p:sp>
      <p:graphicFrame>
        <p:nvGraphicFramePr>
          <p:cNvPr id="110594" name="Object 2">
            <a:extLst>
              <a:ext uri="{FF2B5EF4-FFF2-40B4-BE49-F238E27FC236}">
                <a16:creationId xmlns:a16="http://schemas.microsoft.com/office/drawing/2014/main" id="{970596E7-86BD-0245-1A7F-DF560F4E3E45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789088"/>
              </p:ext>
            </p:extLst>
          </p:nvPr>
        </p:nvGraphicFramePr>
        <p:xfrm>
          <a:off x="2243138" y="1912938"/>
          <a:ext cx="7739062" cy="453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ique" r:id="rId2" imgW="6629400" imgH="3886200" progId="Excel.Chart.8">
                  <p:embed/>
                </p:oleObj>
              </mc:Choice>
              <mc:Fallback>
                <p:oleObj name="Graphique" r:id="rId2" imgW="6629400" imgH="3886200" progId="Excel.Chart.8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970596E7-86BD-0245-1A7F-DF560F4E3E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3138" y="1912938"/>
                        <a:ext cx="7739062" cy="4532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4146ADFD-FD88-3AA5-74ED-D0CF1E57A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altLang="fr-FR" sz="2000" b="1">
                <a:ea typeface="ＭＳ Ｐゴシック" panose="020B0600070205080204" pitchFamily="34" charset="-128"/>
              </a:rPr>
              <a:t>EXAMPLE OF MULTISCALAR SPATIAL ANALYSIS</a:t>
            </a:r>
            <a:r>
              <a:rPr lang="fr-FR" altLang="fr-FR">
                <a:ea typeface="ＭＳ Ｐゴシック" panose="020B0600070205080204" pitchFamily="34" charset="-128"/>
              </a:rPr>
              <a:t> </a:t>
            </a:r>
            <a:br>
              <a:rPr lang="fr-FR" altLang="fr-FR">
                <a:ea typeface="ＭＳ Ｐゴシック" panose="020B0600070205080204" pitchFamily="34" charset="-128"/>
              </a:rPr>
            </a:br>
            <a:r>
              <a:rPr lang="fr-FR" altLang="fr-FR">
                <a:ea typeface="ＭＳ Ｐゴシック" panose="020B0600070205080204" pitchFamily="34" charset="-128"/>
              </a:rPr>
              <a:t>Peaks of population for neighbourhoods of 50-100 km</a:t>
            </a:r>
          </a:p>
        </p:txBody>
      </p:sp>
      <p:pic>
        <p:nvPicPr>
          <p:cNvPr id="111619" name="Picture 3" descr="Denpop50100">
            <a:extLst>
              <a:ext uri="{FF2B5EF4-FFF2-40B4-BE49-F238E27FC236}">
                <a16:creationId xmlns:a16="http://schemas.microsoft.com/office/drawing/2014/main" id="{32C42141-C2A8-D4DB-2D6E-BDDA13D012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2925" y="1822451"/>
            <a:ext cx="6057900" cy="4714875"/>
          </a:xfr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328</Words>
  <Application>Microsoft Macintosh PowerPoint</Application>
  <PresentationFormat>Grand écran</PresentationFormat>
  <Paragraphs>29</Paragraphs>
  <Slides>14</Slides>
  <Notes>0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2</vt:i4>
      </vt:variant>
      <vt:variant>
        <vt:lpstr>Titres des diapositives</vt:lpstr>
      </vt:variant>
      <vt:variant>
        <vt:i4>14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StarSymbol</vt:lpstr>
      <vt:lpstr>Times New Roman</vt:lpstr>
      <vt:lpstr>Thème Office</vt:lpstr>
      <vt:lpstr>Graphique</vt:lpstr>
      <vt:lpstr>Image bitmap</vt:lpstr>
      <vt:lpstr>EXAMPLE OF MULTISCALAR SPATIAL ANALYSIS target variable : Peaks of population density </vt:lpstr>
      <vt:lpstr>EXAMPLE OF MULTISCALAR SPATIAL ANALYSIS Summary of the scale transformations</vt:lpstr>
      <vt:lpstr>EXAMPLE OF MULTISCALAR SPATIAL ANALYSIS  Population density in a gaussian neighbourhood span 50 km</vt:lpstr>
      <vt:lpstr>EXAMPLE OF MULTISCALAR SPATIAL ANALYSIS  Population density in a gaussian neighbourhood span 50 km</vt:lpstr>
      <vt:lpstr>EXAMPLE OF MULTISCALAR SPATIAL ANALYSIS  Population density in a gaussian neighbourhood span 100 km</vt:lpstr>
      <vt:lpstr>EXAMPLE OF MULTISCALAR SPATIAL ANALYSIS  Population density in a gaussian neighbourhood span 100 km</vt:lpstr>
      <vt:lpstr>EXAMPLE OF MULTISCALAR SPATIAL ANALYSIS  Population density in a gaussian neighbourhood span 200 km</vt:lpstr>
      <vt:lpstr>EXAMPLE OF MULTISCALAR SPATIAL ANALYSIS  Population density in a gaussian neighbourhood span 200 km</vt:lpstr>
      <vt:lpstr>EXAMPLE OF MULTISCALAR SPATIAL ANALYSIS  Peaks of population for neighbourhoods of 50-100 km</vt:lpstr>
      <vt:lpstr>EXAMPLE OF MULTISCALAR SPATIAL ANALYSIS  Peaks of population for neighbourhoods of 50-100 km (zoom)</vt:lpstr>
      <vt:lpstr>EXAMPLE OF MULTISCALAR SPATIAL ANALYSIS  Peaks of population for neighbourhoods of 100-200 km </vt:lpstr>
      <vt:lpstr>EXAMPLE OF MULTISCALAR SPATIAL ANALYSIS  Peaks of population for neighbourhoods of 100-200 km (zoom)</vt:lpstr>
      <vt:lpstr>EXAMPLE OF MULTISCALAR SPATIAL ANALYSIS  Delimitation of polycentric area of population concentration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MULTISCALAR SPATIAL ANALYSIS target variable : Peaks of population density </dc:title>
  <dc:creator>Direction CIST</dc:creator>
  <cp:lastModifiedBy>Direction CIST</cp:lastModifiedBy>
  <cp:revision>1</cp:revision>
  <dcterms:created xsi:type="dcterms:W3CDTF">2024-02-08T08:58:45Z</dcterms:created>
  <dcterms:modified xsi:type="dcterms:W3CDTF">2024-02-08T09:07:16Z</dcterms:modified>
</cp:coreProperties>
</file>