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handoutMasterIdLst>
    <p:handoutMasterId r:id="rId26"/>
  </p:handoutMasterIdLst>
  <p:sldIdLst>
    <p:sldId id="256" r:id="rId5"/>
    <p:sldId id="259" r:id="rId6"/>
    <p:sldId id="261" r:id="rId7"/>
    <p:sldId id="303" r:id="rId8"/>
    <p:sldId id="310" r:id="rId9"/>
    <p:sldId id="311" r:id="rId10"/>
    <p:sldId id="312" r:id="rId11"/>
    <p:sldId id="313" r:id="rId12"/>
    <p:sldId id="314" r:id="rId13"/>
    <p:sldId id="321" r:id="rId14"/>
    <p:sldId id="322" r:id="rId15"/>
    <p:sldId id="324" r:id="rId16"/>
    <p:sldId id="325" r:id="rId17"/>
    <p:sldId id="316" r:id="rId18"/>
    <p:sldId id="317" r:id="rId19"/>
    <p:sldId id="318" r:id="rId20"/>
    <p:sldId id="326" r:id="rId21"/>
    <p:sldId id="328" r:id="rId22"/>
    <p:sldId id="327" r:id="rId23"/>
    <p:sldId id="329" r:id="rId24"/>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6" autoAdjust="0"/>
  </p:normalViewPr>
  <p:slideViewPr>
    <p:cSldViewPr snapToGrid="0">
      <p:cViewPr varScale="1">
        <p:scale>
          <a:sx n="114" d="100"/>
          <a:sy n="114" d="100"/>
        </p:scale>
        <p:origin x="474" y="102"/>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41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3/26/2021</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3/26/2021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ltLang="zh-TW"/>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dirty="0">
                <a:solidFill>
                  <a:schemeClr val="tx1">
                    <a:lumMod val="50000"/>
                    <a:lumOff val="50000"/>
                  </a:schemeClr>
                </a:solidFill>
              </a:rPr>
              <a:t>© 20</a:t>
            </a:r>
            <a:r>
              <a:rPr lang="en-US" sz="900" dirty="0">
                <a:solidFill>
                  <a:schemeClr val="tx1">
                    <a:lumMod val="50000"/>
                    <a:lumOff val="50000"/>
                  </a:schemeClr>
                </a:solidFill>
              </a:rPr>
              <a:t>20</a:t>
            </a:r>
            <a:r>
              <a:rPr sz="900" dirty="0">
                <a:solidFill>
                  <a:schemeClr val="tx1">
                    <a:lumMod val="50000"/>
                    <a:lumOff val="50000"/>
                  </a:schemeClr>
                </a:solidFill>
              </a:rPr>
              <a:t>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55465"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ltLang="zh-TW"/>
              <a:t>Click to edit Master title style</a:t>
            </a:r>
            <a:endParaRPr lang="en-US"/>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a:p>
        </p:txBody>
      </p:sp>
    </p:spTree>
    <p:extLst>
      <p:ext uri="{BB962C8B-B14F-4D97-AF65-F5344CB8AC3E}">
        <p14:creationId xmlns:p14="http://schemas.microsoft.com/office/powerpoint/2010/main" val="40691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21</a:t>
            </a:r>
            <a:r>
              <a:rPr sz="800" dirty="0">
                <a:solidFill>
                  <a:schemeClr val="tx1">
                    <a:lumMod val="50000"/>
                    <a:lumOff val="50000"/>
                  </a:schemeClr>
                </a:solidFill>
              </a:rPr>
              <a:t>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rmAutofit/>
          </a:bodyPr>
          <a:lstStyle/>
          <a:p>
            <a:r>
              <a:rPr lang="en-US" altLang="zh-TW"/>
              <a:t>Click to edit Master title style</a:t>
            </a:r>
            <a:endParaRPr/>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21</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7369E-50B9-489B-897C-533AB8D3484C}"/>
              </a:ext>
            </a:extLst>
          </p:cNvPr>
          <p:cNvSpPr>
            <a:spLocks noGrp="1"/>
          </p:cNvSpPr>
          <p:nvPr>
            <p:ph type="body" sz="quarter" idx="10"/>
          </p:nvPr>
        </p:nvSpPr>
        <p:spPr>
          <a:xfrm>
            <a:off x="456698" y="3970142"/>
            <a:ext cx="5524972" cy="731520"/>
          </a:xfrm>
        </p:spPr>
        <p:txBody>
          <a:bodyPr>
            <a:normAutofit fontScale="92500" lnSpcReduction="10000"/>
          </a:bodyPr>
          <a:lstStyle/>
          <a:p>
            <a:r>
              <a:rPr lang="en-US" dirty="0"/>
              <a:t>Prof. Ren-Shuo Liu</a:t>
            </a:r>
            <a:br>
              <a:rPr lang="en-US" dirty="0"/>
            </a:br>
            <a:r>
              <a:rPr lang="en-US" dirty="0"/>
              <a:t>Willie Tsai</a:t>
            </a:r>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a:xfrm>
            <a:off x="456555" y="4701662"/>
            <a:ext cx="5525117" cy="396815"/>
          </a:xfrm>
        </p:spPr>
        <p:txBody>
          <a:bodyPr/>
          <a:lstStyle/>
          <a:p>
            <a:endParaRPr lang="en-US" dirty="0"/>
          </a:p>
        </p:txBody>
      </p:sp>
      <p:sp>
        <p:nvSpPr>
          <p:cNvPr id="4" name="Subtitle 3">
            <a:extLst>
              <a:ext uri="{FF2B5EF4-FFF2-40B4-BE49-F238E27FC236}">
                <a16:creationId xmlns:a16="http://schemas.microsoft.com/office/drawing/2014/main" id="{E77041CB-0015-4473-BA18-07F260E5006D}"/>
              </a:ext>
            </a:extLst>
          </p:cNvPr>
          <p:cNvSpPr>
            <a:spLocks noGrp="1"/>
          </p:cNvSpPr>
          <p:nvPr>
            <p:ph type="subTitle" idx="1"/>
          </p:nvPr>
        </p:nvSpPr>
        <p:spPr>
          <a:xfrm>
            <a:off x="456556" y="2982484"/>
            <a:ext cx="11278565" cy="990600"/>
          </a:xfrm>
        </p:spPr>
        <p:txBody>
          <a:bodyPr/>
          <a:lstStyle/>
          <a:p>
            <a:endParaRPr lang="en-US" dirty="0"/>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a:xfrm>
            <a:off x="456555" y="1147394"/>
            <a:ext cx="11278567" cy="1828800"/>
          </a:xfrm>
        </p:spPr>
        <p:txBody>
          <a:bodyPr/>
          <a:lstStyle/>
          <a:p>
            <a:r>
              <a:rPr lang="en-US" dirty="0"/>
              <a:t>Tutorial </a:t>
            </a:r>
            <a:r>
              <a:rPr lang="en-US" altLang="zh-TW" dirty="0"/>
              <a:t>3</a:t>
            </a:r>
            <a:r>
              <a:rPr lang="zh-TW" altLang="en-US" dirty="0"/>
              <a:t> </a:t>
            </a:r>
            <a:r>
              <a:rPr lang="en-US" dirty="0"/>
              <a:t>– </a:t>
            </a:r>
            <a:r>
              <a:rPr lang="en-US" altLang="zh-TW" dirty="0"/>
              <a:t>TensorFlow Project Environment Setup &amp; </a:t>
            </a:r>
            <a:br>
              <a:rPr lang="en-US" altLang="zh-TW" dirty="0"/>
            </a:br>
            <a:r>
              <a:rPr lang="en-US" altLang="zh-TW" dirty="0"/>
              <a:t>			                                   Development Flow</a:t>
            </a:r>
            <a:r>
              <a:rPr lang="en-US" dirty="0"/>
              <a:t> </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703C5-5FEF-4470-B011-F0513CDA998C}"/>
              </a:ext>
            </a:extLst>
          </p:cNvPr>
          <p:cNvSpPr>
            <a:spLocks noGrp="1"/>
          </p:cNvSpPr>
          <p:nvPr>
            <p:ph type="title"/>
          </p:nvPr>
        </p:nvSpPr>
        <p:spPr/>
        <p:txBody>
          <a:bodyPr>
            <a:normAutofit/>
          </a:bodyPr>
          <a:lstStyle/>
          <a:p>
            <a:r>
              <a:rPr lang="en-US" altLang="zh-TW" sz="4400" dirty="0" err="1"/>
              <a:t>Tensorflow</a:t>
            </a:r>
            <a:r>
              <a:rPr lang="en-US" altLang="zh-TW" sz="4400" dirty="0"/>
              <a:t> Environment Setup</a:t>
            </a:r>
            <a:endParaRPr lang="zh-TW" altLang="en-US" sz="4400" dirty="0"/>
          </a:p>
        </p:txBody>
      </p:sp>
      <p:pic>
        <p:nvPicPr>
          <p:cNvPr id="3" name="圖片 2"/>
          <p:cNvPicPr>
            <a:picLocks noChangeAspect="1"/>
          </p:cNvPicPr>
          <p:nvPr/>
        </p:nvPicPr>
        <p:blipFill rotWithShape="1">
          <a:blip r:embed="rId2"/>
          <a:srcRect t="20721"/>
          <a:stretch/>
        </p:blipFill>
        <p:spPr>
          <a:xfrm>
            <a:off x="534286" y="1609691"/>
            <a:ext cx="4665035" cy="5002293"/>
          </a:xfrm>
          <a:prstGeom prst="rect">
            <a:avLst/>
          </a:prstGeom>
        </p:spPr>
      </p:pic>
      <p:sp>
        <p:nvSpPr>
          <p:cNvPr id="13" name="矩形 12"/>
          <p:cNvSpPr/>
          <p:nvPr/>
        </p:nvSpPr>
        <p:spPr>
          <a:xfrm>
            <a:off x="1158949" y="4740440"/>
            <a:ext cx="2264736" cy="3525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14" name="內容版面配置區 3"/>
          <p:cNvSpPr txBox="1">
            <a:spLocks/>
          </p:cNvSpPr>
          <p:nvPr/>
        </p:nvSpPr>
        <p:spPr>
          <a:xfrm>
            <a:off x="457200" y="1129178"/>
            <a:ext cx="11278244" cy="4846320"/>
          </a:xfrm>
          <a:prstGeom prst="rect">
            <a:avLst/>
          </a:prstGeom>
        </p:spPr>
        <p:txBody>
          <a:bodyPr>
            <a:normAutofit/>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TW" altLang="en-US" sz="2600" dirty="0"/>
              <a:t>開始 </a:t>
            </a:r>
            <a:r>
              <a:rPr lang="en-US" altLang="zh-TW" sz="2600" dirty="0"/>
              <a:t>&gt;</a:t>
            </a:r>
            <a:r>
              <a:rPr lang="zh-TW" altLang="en-US" sz="2600" dirty="0"/>
              <a:t> </a:t>
            </a:r>
            <a:r>
              <a:rPr lang="en-US" altLang="zh-TW" sz="2600" dirty="0"/>
              <a:t>Anaconda3 (64-bit) &gt; Anaconda Prompt (anaconda</a:t>
            </a:r>
            <a:r>
              <a:rPr lang="en-US" altLang="zh-TW" sz="2600" dirty="0">
                <a:solidFill>
                  <a:schemeClr val="accent4"/>
                </a:solidFill>
              </a:rPr>
              <a:t>3</a:t>
            </a:r>
            <a:r>
              <a:rPr lang="en-US" altLang="zh-TW" sz="2600" dirty="0"/>
              <a:t>)</a:t>
            </a:r>
          </a:p>
        </p:txBody>
      </p:sp>
      <p:pic>
        <p:nvPicPr>
          <p:cNvPr id="4" name="圖片 3"/>
          <p:cNvPicPr>
            <a:picLocks noChangeAspect="1"/>
          </p:cNvPicPr>
          <p:nvPr/>
        </p:nvPicPr>
        <p:blipFill>
          <a:blip r:embed="rId3"/>
          <a:stretch>
            <a:fillRect/>
          </a:stretch>
        </p:blipFill>
        <p:spPr>
          <a:xfrm>
            <a:off x="5377153" y="2232837"/>
            <a:ext cx="6516108" cy="4379147"/>
          </a:xfrm>
          <a:prstGeom prst="rect">
            <a:avLst/>
          </a:prstGeom>
        </p:spPr>
      </p:pic>
    </p:spTree>
    <p:extLst>
      <p:ext uri="{BB962C8B-B14F-4D97-AF65-F5344CB8AC3E}">
        <p14:creationId xmlns:p14="http://schemas.microsoft.com/office/powerpoint/2010/main" val="2993682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703C5-5FEF-4470-B011-F0513CDA998C}"/>
              </a:ext>
            </a:extLst>
          </p:cNvPr>
          <p:cNvSpPr>
            <a:spLocks noGrp="1"/>
          </p:cNvSpPr>
          <p:nvPr>
            <p:ph type="title"/>
          </p:nvPr>
        </p:nvSpPr>
        <p:spPr/>
        <p:txBody>
          <a:bodyPr>
            <a:normAutofit/>
          </a:bodyPr>
          <a:lstStyle/>
          <a:p>
            <a:r>
              <a:rPr lang="en-US" altLang="zh-TW" sz="4400" dirty="0" err="1"/>
              <a:t>Tensorflow</a:t>
            </a:r>
            <a:r>
              <a:rPr lang="en-US" altLang="zh-TW" sz="4400" dirty="0"/>
              <a:t> Environment Setup</a:t>
            </a:r>
            <a:endParaRPr lang="zh-TW" altLang="en-US" sz="4400" dirty="0"/>
          </a:p>
        </p:txBody>
      </p:sp>
      <p:sp>
        <p:nvSpPr>
          <p:cNvPr id="14" name="內容版面配置區 3"/>
          <p:cNvSpPr txBox="1">
            <a:spLocks/>
          </p:cNvSpPr>
          <p:nvPr/>
        </p:nvSpPr>
        <p:spPr>
          <a:xfrm>
            <a:off x="457200" y="1129178"/>
            <a:ext cx="11278244" cy="4846320"/>
          </a:xfrm>
          <a:prstGeom prst="rect">
            <a:avLst/>
          </a:prstGeom>
        </p:spPr>
        <p:txBody>
          <a:bodyPr>
            <a:normAutofit/>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514350" indent="-514350">
              <a:buFont typeface="+mj-lt"/>
              <a:buAutoNum type="arabicPeriod"/>
            </a:pPr>
            <a:endParaRPr lang="en-US" altLang="zh-TW" sz="2600" dirty="0"/>
          </a:p>
        </p:txBody>
      </p:sp>
      <p:pic>
        <p:nvPicPr>
          <p:cNvPr id="5" name="圖片 4"/>
          <p:cNvPicPr>
            <a:picLocks noChangeAspect="1"/>
          </p:cNvPicPr>
          <p:nvPr/>
        </p:nvPicPr>
        <p:blipFill>
          <a:blip r:embed="rId2"/>
          <a:stretch>
            <a:fillRect/>
          </a:stretch>
        </p:blipFill>
        <p:spPr>
          <a:xfrm>
            <a:off x="644" y="2206699"/>
            <a:ext cx="5943600" cy="3681569"/>
          </a:xfrm>
          <a:prstGeom prst="rect">
            <a:avLst/>
          </a:prstGeom>
        </p:spPr>
      </p:pic>
      <p:pic>
        <p:nvPicPr>
          <p:cNvPr id="6" name="圖片 5"/>
          <p:cNvPicPr>
            <a:picLocks noChangeAspect="1"/>
          </p:cNvPicPr>
          <p:nvPr/>
        </p:nvPicPr>
        <p:blipFill>
          <a:blip r:embed="rId3"/>
          <a:stretch>
            <a:fillRect/>
          </a:stretch>
        </p:blipFill>
        <p:spPr>
          <a:xfrm>
            <a:off x="5944244" y="2234314"/>
            <a:ext cx="5957556" cy="3626338"/>
          </a:xfrm>
          <a:prstGeom prst="rect">
            <a:avLst/>
          </a:prstGeom>
        </p:spPr>
      </p:pic>
      <p:sp>
        <p:nvSpPr>
          <p:cNvPr id="9" name="內容版面配置區 3"/>
          <p:cNvSpPr txBox="1">
            <a:spLocks/>
          </p:cNvSpPr>
          <p:nvPr/>
        </p:nvSpPr>
        <p:spPr>
          <a:xfrm>
            <a:off x="290844" y="1131305"/>
            <a:ext cx="11278244" cy="4846320"/>
          </a:xfrm>
          <a:prstGeom prst="rect">
            <a:avLst/>
          </a:prstGeom>
        </p:spPr>
        <p:txBody>
          <a:bodyPr>
            <a:normAutofit/>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ltLang="zh-TW" sz="2600" dirty="0">
                <a:solidFill>
                  <a:srgbClr val="C92C2C"/>
                </a:solidFill>
                <a:latin typeface="Consolas" panose="020B0609020204030204" pitchFamily="49" charset="0"/>
              </a:rPr>
              <a:t>$ </a:t>
            </a:r>
            <a:r>
              <a:rPr lang="en-US" altLang="zh-TW" sz="2600" dirty="0">
                <a:solidFill>
                  <a:srgbClr val="00B0F0"/>
                </a:solidFill>
              </a:rPr>
              <a:t>md \</a:t>
            </a:r>
            <a:r>
              <a:rPr lang="en-US" altLang="zh-TW" sz="2600" dirty="0" err="1">
                <a:solidFill>
                  <a:srgbClr val="00B0F0"/>
                </a:solidFill>
              </a:rPr>
              <a:t>pythonwork</a:t>
            </a:r>
            <a:r>
              <a:rPr lang="en-US" altLang="zh-TW" sz="2600" dirty="0">
                <a:solidFill>
                  <a:srgbClr val="00B0F0"/>
                </a:solidFill>
              </a:rPr>
              <a:t> </a:t>
            </a:r>
            <a:r>
              <a:rPr lang="en-US" altLang="zh-TW" sz="2600" dirty="0"/>
              <a:t>(</a:t>
            </a:r>
            <a:r>
              <a:rPr lang="zh-TW" altLang="en-US" sz="2600" dirty="0"/>
              <a:t>建立工作資料夾</a:t>
            </a:r>
            <a:r>
              <a:rPr lang="en-US" altLang="zh-TW" sz="2600" dirty="0" err="1"/>
              <a:t>pythonwork</a:t>
            </a:r>
            <a:r>
              <a:rPr lang="en-US" altLang="zh-TW" sz="2600" dirty="0"/>
              <a:t>) </a:t>
            </a:r>
          </a:p>
          <a:p>
            <a:pPr marL="0" lvl="0" indent="0" defTabSz="457200">
              <a:spcBef>
                <a:spcPts val="0"/>
              </a:spcBef>
              <a:buClrTx/>
              <a:buNone/>
            </a:pPr>
            <a:r>
              <a:rPr lang="en-US" altLang="zh-TW" sz="2600" dirty="0">
                <a:solidFill>
                  <a:srgbClr val="C92C2C"/>
                </a:solidFill>
                <a:latin typeface="Consolas" panose="020B0609020204030204" pitchFamily="49" charset="0"/>
              </a:rPr>
              <a:t>$ </a:t>
            </a:r>
            <a:r>
              <a:rPr lang="en-US" altLang="zh-TW" sz="2600" dirty="0">
                <a:solidFill>
                  <a:srgbClr val="00B0F0"/>
                </a:solidFill>
              </a:rPr>
              <a:t>cd \</a:t>
            </a:r>
            <a:r>
              <a:rPr lang="en-US" altLang="zh-TW" sz="2600" dirty="0" err="1">
                <a:solidFill>
                  <a:srgbClr val="00B0F0"/>
                </a:solidFill>
              </a:rPr>
              <a:t>pythonwork</a:t>
            </a:r>
            <a:r>
              <a:rPr lang="en-US" altLang="zh-TW" sz="2600" dirty="0">
                <a:solidFill>
                  <a:srgbClr val="00B0F0"/>
                </a:solidFill>
              </a:rPr>
              <a:t> </a:t>
            </a:r>
          </a:p>
          <a:p>
            <a:pPr marL="0" indent="0">
              <a:buNone/>
            </a:pPr>
            <a:endParaRPr lang="en-US" altLang="zh-TW" sz="2600" dirty="0"/>
          </a:p>
        </p:txBody>
      </p:sp>
    </p:spTree>
    <p:extLst>
      <p:ext uri="{BB962C8B-B14F-4D97-AF65-F5344CB8AC3E}">
        <p14:creationId xmlns:p14="http://schemas.microsoft.com/office/powerpoint/2010/main" val="342567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703C5-5FEF-4470-B011-F0513CDA998C}"/>
              </a:ext>
            </a:extLst>
          </p:cNvPr>
          <p:cNvSpPr>
            <a:spLocks noGrp="1"/>
          </p:cNvSpPr>
          <p:nvPr>
            <p:ph type="title"/>
          </p:nvPr>
        </p:nvSpPr>
        <p:spPr/>
        <p:txBody>
          <a:bodyPr>
            <a:normAutofit/>
          </a:bodyPr>
          <a:lstStyle/>
          <a:p>
            <a:r>
              <a:rPr lang="en-US" altLang="zh-TW" sz="4400" dirty="0" err="1"/>
              <a:t>Tensorflow</a:t>
            </a:r>
            <a:r>
              <a:rPr lang="en-US" altLang="zh-TW" sz="4400" dirty="0"/>
              <a:t> Environment Setup</a:t>
            </a:r>
            <a:endParaRPr lang="zh-TW" altLang="en-US" sz="4400" dirty="0"/>
          </a:p>
        </p:txBody>
      </p:sp>
      <p:sp>
        <p:nvSpPr>
          <p:cNvPr id="14" name="內容版面配置區 3"/>
          <p:cNvSpPr txBox="1">
            <a:spLocks/>
          </p:cNvSpPr>
          <p:nvPr/>
        </p:nvSpPr>
        <p:spPr>
          <a:xfrm>
            <a:off x="457200" y="1129178"/>
            <a:ext cx="11278244" cy="4846320"/>
          </a:xfrm>
          <a:prstGeom prst="rect">
            <a:avLst/>
          </a:prstGeom>
        </p:spPr>
        <p:txBody>
          <a:bodyPr>
            <a:normAutofit/>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514350" indent="-514350">
              <a:buFont typeface="+mj-lt"/>
              <a:buAutoNum type="arabicPeriod"/>
            </a:pPr>
            <a:endParaRPr lang="en-US" altLang="zh-TW" sz="2600" dirty="0"/>
          </a:p>
        </p:txBody>
      </p:sp>
      <p:sp>
        <p:nvSpPr>
          <p:cNvPr id="9" name="內容版面配置區 3"/>
          <p:cNvSpPr txBox="1">
            <a:spLocks/>
          </p:cNvSpPr>
          <p:nvPr/>
        </p:nvSpPr>
        <p:spPr>
          <a:xfrm>
            <a:off x="290844" y="1131305"/>
            <a:ext cx="11278244" cy="4846320"/>
          </a:xfrm>
          <a:prstGeom prst="rect">
            <a:avLst/>
          </a:prstGeom>
        </p:spPr>
        <p:txBody>
          <a:bodyPr>
            <a:normAutofit/>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TW" altLang="en-US" sz="2600" dirty="0"/>
              <a:t>使用 </a:t>
            </a:r>
            <a:r>
              <a:rPr lang="en-US" altLang="zh-TW" sz="2600" dirty="0" err="1"/>
              <a:t>conda</a:t>
            </a:r>
            <a:r>
              <a:rPr lang="en-US" altLang="zh-TW" sz="2600" dirty="0"/>
              <a:t> </a:t>
            </a:r>
            <a:r>
              <a:rPr lang="zh-TW" altLang="en-US" sz="2600" dirty="0"/>
              <a:t>命令來建立一個命名為 </a:t>
            </a:r>
            <a:r>
              <a:rPr lang="en-US" altLang="zh-TW" sz="2600" dirty="0" err="1"/>
              <a:t>tensorflow</a:t>
            </a:r>
            <a:r>
              <a:rPr lang="en-US" altLang="zh-TW" sz="2600" dirty="0"/>
              <a:t> </a:t>
            </a:r>
            <a:r>
              <a:rPr lang="zh-TW" altLang="en-US" sz="2600" dirty="0"/>
              <a:t>的虛擬環境</a:t>
            </a:r>
            <a:br>
              <a:rPr lang="en-US" altLang="zh-TW" sz="2600" dirty="0"/>
            </a:br>
            <a:r>
              <a:rPr lang="zh-TW" altLang="en-US" sz="2600" dirty="0"/>
              <a:t>並在裡面安裝 </a:t>
            </a:r>
            <a:r>
              <a:rPr lang="en-US" altLang="zh-TW" sz="2600" dirty="0"/>
              <a:t>Python 3.8 </a:t>
            </a:r>
            <a:r>
              <a:rPr lang="zh-TW" altLang="en-US" sz="2600" dirty="0"/>
              <a:t>版本</a:t>
            </a:r>
            <a:endParaRPr lang="en-US" altLang="zh-TW" sz="2600" dirty="0">
              <a:solidFill>
                <a:srgbClr val="C92C2C"/>
              </a:solidFill>
              <a:latin typeface="Consolas" panose="020B0609020204030204" pitchFamily="49" charset="0"/>
            </a:endParaRPr>
          </a:p>
          <a:p>
            <a:pPr marL="0" indent="0">
              <a:buNone/>
            </a:pPr>
            <a:r>
              <a:rPr lang="en-US" altLang="zh-TW" sz="2800" dirty="0">
                <a:solidFill>
                  <a:srgbClr val="C92C2C"/>
                </a:solidFill>
                <a:latin typeface="Consolas" panose="020B0609020204030204" pitchFamily="49" charset="0"/>
              </a:rPr>
              <a:t>$ </a:t>
            </a:r>
            <a:r>
              <a:rPr lang="en-US" altLang="zh-TW" sz="2800" dirty="0" err="1">
                <a:solidFill>
                  <a:srgbClr val="00B0F0"/>
                </a:solidFill>
              </a:rPr>
              <a:t>conda</a:t>
            </a:r>
            <a:r>
              <a:rPr lang="en-US" altLang="zh-TW" sz="2800" dirty="0">
                <a:solidFill>
                  <a:srgbClr val="00B0F0"/>
                </a:solidFill>
              </a:rPr>
              <a:t> create --name </a:t>
            </a:r>
            <a:r>
              <a:rPr lang="en-US" altLang="zh-TW" sz="2800" dirty="0" err="1">
                <a:solidFill>
                  <a:srgbClr val="00B0F0"/>
                </a:solidFill>
              </a:rPr>
              <a:t>tensorflow</a:t>
            </a:r>
            <a:r>
              <a:rPr lang="en-US" altLang="zh-TW" sz="2800" dirty="0">
                <a:solidFill>
                  <a:srgbClr val="00B0F0"/>
                </a:solidFill>
              </a:rPr>
              <a:t> python=3.8</a:t>
            </a:r>
          </a:p>
          <a:p>
            <a:pPr marL="0" indent="0">
              <a:buNone/>
            </a:pPr>
            <a:endParaRPr lang="en-US" altLang="zh-TW" sz="2600" dirty="0">
              <a:solidFill>
                <a:srgbClr val="00B0F0"/>
              </a:solidFill>
            </a:endParaRPr>
          </a:p>
        </p:txBody>
      </p:sp>
      <p:pic>
        <p:nvPicPr>
          <p:cNvPr id="3" name="圖片 2"/>
          <p:cNvPicPr>
            <a:picLocks noChangeAspect="1"/>
          </p:cNvPicPr>
          <p:nvPr/>
        </p:nvPicPr>
        <p:blipFill>
          <a:blip r:embed="rId2"/>
          <a:stretch>
            <a:fillRect/>
          </a:stretch>
        </p:blipFill>
        <p:spPr>
          <a:xfrm>
            <a:off x="4033936" y="2680578"/>
            <a:ext cx="7130682" cy="3705617"/>
          </a:xfrm>
          <a:prstGeom prst="rect">
            <a:avLst/>
          </a:prstGeom>
        </p:spPr>
      </p:pic>
      <p:sp>
        <p:nvSpPr>
          <p:cNvPr id="4" name="矩形 3"/>
          <p:cNvSpPr/>
          <p:nvPr/>
        </p:nvSpPr>
        <p:spPr>
          <a:xfrm>
            <a:off x="192883" y="3367671"/>
            <a:ext cx="3674697" cy="830997"/>
          </a:xfrm>
          <a:prstGeom prst="rect">
            <a:avLst/>
          </a:prstGeom>
        </p:spPr>
        <p:txBody>
          <a:bodyPr wrap="square">
            <a:spAutoFit/>
          </a:bodyPr>
          <a:lstStyle/>
          <a:p>
            <a:r>
              <a:rPr lang="zh-TW" altLang="en-US" sz="2400" dirty="0">
                <a:solidFill>
                  <a:srgbClr val="292929"/>
                </a:solidFill>
                <a:latin typeface="charter"/>
              </a:rPr>
              <a:t>畫面出現</a:t>
            </a:r>
            <a:r>
              <a:rPr lang="en-US" altLang="zh-TW" sz="2400" dirty="0">
                <a:solidFill>
                  <a:srgbClr val="292929"/>
                </a:solidFill>
                <a:latin typeface="charter"/>
              </a:rPr>
              <a:t>“Proceed([y]/n)?”</a:t>
            </a:r>
            <a:r>
              <a:rPr lang="zh-TW" altLang="en-US" sz="2400" dirty="0">
                <a:solidFill>
                  <a:srgbClr val="292929"/>
                </a:solidFill>
                <a:latin typeface="charter"/>
              </a:rPr>
              <a:t> </a:t>
            </a:r>
            <a:endParaRPr lang="en-US" altLang="zh-TW" sz="2400" dirty="0">
              <a:solidFill>
                <a:srgbClr val="292929"/>
              </a:solidFill>
              <a:latin typeface="charter"/>
            </a:endParaRPr>
          </a:p>
          <a:p>
            <a:r>
              <a:rPr lang="zh-TW" altLang="en-US" sz="2400" dirty="0">
                <a:solidFill>
                  <a:srgbClr val="292929"/>
                </a:solidFill>
                <a:latin typeface="charter"/>
              </a:rPr>
              <a:t>請按 </a:t>
            </a:r>
            <a:r>
              <a:rPr lang="en-US" altLang="zh-TW" sz="2400" dirty="0">
                <a:solidFill>
                  <a:srgbClr val="00B0F0"/>
                </a:solidFill>
                <a:latin typeface="charter"/>
              </a:rPr>
              <a:t>y</a:t>
            </a:r>
            <a:r>
              <a:rPr lang="zh-TW" altLang="en-US" sz="2400" dirty="0">
                <a:solidFill>
                  <a:srgbClr val="292929"/>
                </a:solidFill>
                <a:latin typeface="charter"/>
              </a:rPr>
              <a:t> 繼續</a:t>
            </a:r>
            <a:endParaRPr lang="zh-TW" altLang="en-US" sz="2400" dirty="0"/>
          </a:p>
        </p:txBody>
      </p:sp>
    </p:spTree>
    <p:extLst>
      <p:ext uri="{BB962C8B-B14F-4D97-AF65-F5344CB8AC3E}">
        <p14:creationId xmlns:p14="http://schemas.microsoft.com/office/powerpoint/2010/main" val="3913226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703C5-5FEF-4470-B011-F0513CDA998C}"/>
              </a:ext>
            </a:extLst>
          </p:cNvPr>
          <p:cNvSpPr>
            <a:spLocks noGrp="1"/>
          </p:cNvSpPr>
          <p:nvPr>
            <p:ph type="title"/>
          </p:nvPr>
        </p:nvSpPr>
        <p:spPr/>
        <p:txBody>
          <a:bodyPr>
            <a:normAutofit/>
          </a:bodyPr>
          <a:lstStyle/>
          <a:p>
            <a:r>
              <a:rPr lang="en-US" altLang="zh-TW" sz="4400" dirty="0"/>
              <a:t>TensorFlow Environment Setup</a:t>
            </a:r>
            <a:endParaRPr lang="zh-TW" altLang="en-US" sz="4400" dirty="0"/>
          </a:p>
        </p:txBody>
      </p:sp>
      <p:sp>
        <p:nvSpPr>
          <p:cNvPr id="14" name="內容版面配置區 3"/>
          <p:cNvSpPr txBox="1">
            <a:spLocks/>
          </p:cNvSpPr>
          <p:nvPr/>
        </p:nvSpPr>
        <p:spPr>
          <a:xfrm>
            <a:off x="457200" y="1129178"/>
            <a:ext cx="11278244" cy="4846320"/>
          </a:xfrm>
          <a:prstGeom prst="rect">
            <a:avLst/>
          </a:prstGeom>
        </p:spPr>
        <p:txBody>
          <a:bodyPr>
            <a:normAutofit/>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514350" indent="-514350">
              <a:buFont typeface="+mj-lt"/>
              <a:buAutoNum type="arabicPeriod"/>
            </a:pPr>
            <a:endParaRPr lang="en-US" altLang="zh-TW" sz="2600" dirty="0"/>
          </a:p>
        </p:txBody>
      </p:sp>
      <p:sp>
        <p:nvSpPr>
          <p:cNvPr id="9" name="內容版面配置區 3"/>
          <p:cNvSpPr txBox="1">
            <a:spLocks/>
          </p:cNvSpPr>
          <p:nvPr/>
        </p:nvSpPr>
        <p:spPr>
          <a:xfrm>
            <a:off x="290844" y="1131304"/>
            <a:ext cx="11278244" cy="5454054"/>
          </a:xfrm>
          <a:prstGeom prst="rect">
            <a:avLst/>
          </a:prstGeom>
        </p:spPr>
        <p:txBody>
          <a:bodyPr>
            <a:normAutofit fontScale="92500" lnSpcReduction="10000"/>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514350" indent="-514350">
              <a:buFont typeface="+mj-lt"/>
              <a:buAutoNum type="arabicPeriod"/>
            </a:pPr>
            <a:r>
              <a:rPr lang="zh-TW" altLang="en-US" sz="2800" dirty="0"/>
              <a:t>啟動剛建立的</a:t>
            </a:r>
            <a:r>
              <a:rPr lang="en-US" altLang="zh-TW" sz="2800" dirty="0"/>
              <a:t>anaconda</a:t>
            </a:r>
            <a:r>
              <a:rPr lang="zh-TW" altLang="en-US" sz="2800" dirty="0"/>
              <a:t>虛擬環境</a:t>
            </a:r>
            <a:endParaRPr lang="en-US" altLang="zh-TW" sz="2800" dirty="0"/>
          </a:p>
          <a:p>
            <a:pPr marL="0" indent="0">
              <a:buNone/>
            </a:pPr>
            <a:r>
              <a:rPr lang="en-US" altLang="zh-TW" sz="2800" dirty="0">
                <a:solidFill>
                  <a:srgbClr val="C92C2C"/>
                </a:solidFill>
                <a:latin typeface="Consolas" panose="020B0609020204030204" pitchFamily="49" charset="0"/>
              </a:rPr>
              <a:t>$ </a:t>
            </a:r>
            <a:r>
              <a:rPr lang="en-US" altLang="zh-TW" sz="2800" dirty="0" err="1">
                <a:solidFill>
                  <a:srgbClr val="00B0F0"/>
                </a:solidFill>
              </a:rPr>
              <a:t>conda</a:t>
            </a:r>
            <a:r>
              <a:rPr lang="en-US" altLang="zh-TW" sz="2800" dirty="0">
                <a:solidFill>
                  <a:srgbClr val="00B0F0"/>
                </a:solidFill>
              </a:rPr>
              <a:t> activate </a:t>
            </a:r>
            <a:r>
              <a:rPr lang="en-US" altLang="zh-TW" sz="2800" dirty="0" err="1">
                <a:solidFill>
                  <a:srgbClr val="00B0F0"/>
                </a:solidFill>
              </a:rPr>
              <a:t>tensorflow</a:t>
            </a:r>
            <a:endParaRPr lang="en-US" altLang="zh-TW" sz="2800" dirty="0">
              <a:solidFill>
                <a:srgbClr val="00B0F0"/>
              </a:solidFill>
            </a:endParaRPr>
          </a:p>
          <a:p>
            <a:pPr marL="514350" indent="-514350">
              <a:buFont typeface="+mj-lt"/>
              <a:buAutoNum type="arabicPeriod" startAt="2"/>
            </a:pPr>
            <a:r>
              <a:rPr lang="zh-TW" altLang="en-US" sz="2800" dirty="0"/>
              <a:t>安裝 </a:t>
            </a:r>
            <a:r>
              <a:rPr lang="en-US" altLang="zh-TW" sz="2800" dirty="0" err="1"/>
              <a:t>Tensorflow</a:t>
            </a:r>
            <a:endParaRPr lang="en-US" altLang="zh-TW" sz="2800" dirty="0"/>
          </a:p>
          <a:p>
            <a:pPr marL="0" indent="0">
              <a:buNone/>
            </a:pPr>
            <a:r>
              <a:rPr lang="en-US" altLang="zh-TW" sz="2800" dirty="0">
                <a:solidFill>
                  <a:srgbClr val="C92C2C"/>
                </a:solidFill>
                <a:latin typeface="Consolas" panose="020B0609020204030204" pitchFamily="49" charset="0"/>
              </a:rPr>
              <a:t>$ </a:t>
            </a:r>
            <a:r>
              <a:rPr lang="en-US" altLang="zh-TW" sz="2800" dirty="0" err="1">
                <a:solidFill>
                  <a:srgbClr val="00B0F0"/>
                </a:solidFill>
              </a:rPr>
              <a:t>conda</a:t>
            </a:r>
            <a:r>
              <a:rPr lang="en-US" altLang="zh-TW" sz="2800" dirty="0">
                <a:solidFill>
                  <a:srgbClr val="00B0F0"/>
                </a:solidFill>
              </a:rPr>
              <a:t> install </a:t>
            </a:r>
            <a:r>
              <a:rPr lang="en-US" altLang="zh-TW" sz="2800" dirty="0" err="1">
                <a:solidFill>
                  <a:srgbClr val="00B0F0"/>
                </a:solidFill>
              </a:rPr>
              <a:t>tensorflow</a:t>
            </a:r>
            <a:r>
              <a:rPr lang="en-US" altLang="zh-TW" sz="2800" dirty="0">
                <a:solidFill>
                  <a:srgbClr val="00B0F0"/>
                </a:solidFill>
              </a:rPr>
              <a:t>==2.3.0</a:t>
            </a:r>
          </a:p>
          <a:p>
            <a:pPr marL="514350" lvl="0" indent="-514350" defTabSz="457200">
              <a:spcBef>
                <a:spcPts val="0"/>
              </a:spcBef>
              <a:buClrTx/>
              <a:buFont typeface="+mj-lt"/>
              <a:buAutoNum type="arabicPeriod" startAt="3"/>
            </a:pPr>
            <a:r>
              <a:rPr lang="zh-TW" altLang="en-US" sz="2800" dirty="0">
                <a:solidFill>
                  <a:prstClr val="black"/>
                </a:solidFill>
              </a:rPr>
              <a:t>安裝 </a:t>
            </a:r>
            <a:r>
              <a:rPr lang="en-US" altLang="zh-TW" sz="2800" dirty="0" err="1">
                <a:solidFill>
                  <a:prstClr val="black"/>
                </a:solidFill>
              </a:rPr>
              <a:t>Keras</a:t>
            </a:r>
            <a:endParaRPr lang="en-US" altLang="zh-TW" sz="2800" dirty="0">
              <a:solidFill>
                <a:prstClr val="black"/>
              </a:solidFill>
            </a:endParaRPr>
          </a:p>
          <a:p>
            <a:pPr marL="0" indent="0">
              <a:buNone/>
            </a:pPr>
            <a:r>
              <a:rPr lang="en-US" altLang="zh-TW" sz="2800" dirty="0">
                <a:solidFill>
                  <a:srgbClr val="C92C2C"/>
                </a:solidFill>
                <a:latin typeface="Consolas" panose="020B0609020204030204" pitchFamily="49" charset="0"/>
              </a:rPr>
              <a:t>$ </a:t>
            </a:r>
            <a:r>
              <a:rPr lang="en-US" altLang="zh-TW" sz="2800" dirty="0" err="1">
                <a:solidFill>
                  <a:srgbClr val="00B0F0"/>
                </a:solidFill>
              </a:rPr>
              <a:t>conda</a:t>
            </a:r>
            <a:r>
              <a:rPr lang="en-US" altLang="zh-TW" sz="2800" dirty="0">
                <a:solidFill>
                  <a:srgbClr val="00B0F0"/>
                </a:solidFill>
              </a:rPr>
              <a:t> install –c </a:t>
            </a:r>
            <a:r>
              <a:rPr lang="en-US" altLang="zh-TW" sz="2800" dirty="0" err="1">
                <a:solidFill>
                  <a:srgbClr val="00B0F0"/>
                </a:solidFill>
              </a:rPr>
              <a:t>conda</a:t>
            </a:r>
            <a:r>
              <a:rPr lang="en-US" altLang="zh-TW" sz="2800" dirty="0">
                <a:solidFill>
                  <a:srgbClr val="00B0F0"/>
                </a:solidFill>
              </a:rPr>
              <a:t>-forge </a:t>
            </a:r>
            <a:r>
              <a:rPr lang="en-US" altLang="zh-TW" sz="2800" dirty="0" err="1">
                <a:solidFill>
                  <a:srgbClr val="00B0F0"/>
                </a:solidFill>
              </a:rPr>
              <a:t>keras</a:t>
            </a:r>
            <a:r>
              <a:rPr lang="en-US" altLang="zh-TW" sz="2800" dirty="0">
                <a:solidFill>
                  <a:srgbClr val="00B0F0"/>
                </a:solidFill>
              </a:rPr>
              <a:t>==2.2.4</a:t>
            </a:r>
          </a:p>
          <a:p>
            <a:pPr marL="514350" lvl="0" indent="-514350" defTabSz="457200">
              <a:spcBef>
                <a:spcPts val="0"/>
              </a:spcBef>
              <a:buClrTx/>
              <a:buFont typeface="+mj-lt"/>
              <a:buAutoNum type="arabicPeriod" startAt="4"/>
            </a:pPr>
            <a:r>
              <a:rPr lang="zh-TW" altLang="en-US" sz="2800" dirty="0">
                <a:solidFill>
                  <a:prstClr val="black"/>
                </a:solidFill>
              </a:rPr>
              <a:t>安裝 </a:t>
            </a:r>
            <a:r>
              <a:rPr lang="en-US" altLang="zh-TW" sz="2800" dirty="0" err="1">
                <a:solidFill>
                  <a:prstClr val="black"/>
                </a:solidFill>
              </a:rPr>
              <a:t>matplotlib</a:t>
            </a:r>
            <a:endParaRPr lang="en-US" altLang="zh-TW" sz="2800" dirty="0">
              <a:solidFill>
                <a:prstClr val="black"/>
              </a:solidFill>
            </a:endParaRPr>
          </a:p>
          <a:p>
            <a:pPr marL="0" indent="0">
              <a:buNone/>
            </a:pPr>
            <a:r>
              <a:rPr lang="en-US" altLang="zh-TW" sz="2800" dirty="0">
                <a:solidFill>
                  <a:srgbClr val="C92C2C"/>
                </a:solidFill>
                <a:latin typeface="Consolas" panose="020B0609020204030204" pitchFamily="49" charset="0"/>
              </a:rPr>
              <a:t>$ </a:t>
            </a:r>
            <a:r>
              <a:rPr lang="en-US" altLang="zh-TW" sz="2800" dirty="0" err="1">
                <a:solidFill>
                  <a:srgbClr val="00B0F0"/>
                </a:solidFill>
              </a:rPr>
              <a:t>conda</a:t>
            </a:r>
            <a:r>
              <a:rPr lang="en-US" altLang="zh-TW" sz="2800" dirty="0">
                <a:solidFill>
                  <a:srgbClr val="00B0F0"/>
                </a:solidFill>
              </a:rPr>
              <a:t> install </a:t>
            </a:r>
            <a:r>
              <a:rPr lang="en-US" altLang="zh-TW" sz="2800" dirty="0" err="1">
                <a:solidFill>
                  <a:srgbClr val="00B0F0"/>
                </a:solidFill>
              </a:rPr>
              <a:t>matplotlib</a:t>
            </a:r>
            <a:endParaRPr lang="en-US" altLang="zh-TW" sz="2800" dirty="0">
              <a:solidFill>
                <a:srgbClr val="00B0F0"/>
              </a:solidFill>
            </a:endParaRPr>
          </a:p>
          <a:p>
            <a:pPr marL="514350" lvl="0" indent="-514350" defTabSz="457200">
              <a:spcBef>
                <a:spcPts val="0"/>
              </a:spcBef>
              <a:buClrTx/>
              <a:buFont typeface="+mj-lt"/>
              <a:buAutoNum type="arabicPeriod" startAt="5"/>
            </a:pPr>
            <a:r>
              <a:rPr lang="zh-TW" altLang="en-US" sz="2800" dirty="0">
                <a:solidFill>
                  <a:prstClr val="black"/>
                </a:solidFill>
              </a:rPr>
              <a:t>安裝 </a:t>
            </a:r>
            <a:r>
              <a:rPr lang="en-US" altLang="zh-TW" sz="2800" dirty="0" err="1">
                <a:solidFill>
                  <a:prstClr val="black"/>
                </a:solidFill>
              </a:rPr>
              <a:t>numpy</a:t>
            </a:r>
            <a:endParaRPr lang="en-US" altLang="zh-TW" sz="2800" dirty="0">
              <a:solidFill>
                <a:prstClr val="black"/>
              </a:solidFill>
            </a:endParaRPr>
          </a:p>
          <a:p>
            <a:pPr marL="0" indent="0">
              <a:buNone/>
            </a:pPr>
            <a:r>
              <a:rPr lang="en-US" altLang="zh-TW" sz="2800" dirty="0">
                <a:solidFill>
                  <a:srgbClr val="C92C2C"/>
                </a:solidFill>
                <a:latin typeface="Consolas" panose="020B0609020204030204" pitchFamily="49" charset="0"/>
              </a:rPr>
              <a:t>$ </a:t>
            </a:r>
            <a:r>
              <a:rPr lang="en-US" altLang="zh-TW" sz="2800" dirty="0" err="1">
                <a:solidFill>
                  <a:srgbClr val="00B0F0"/>
                </a:solidFill>
              </a:rPr>
              <a:t>conda</a:t>
            </a:r>
            <a:r>
              <a:rPr lang="en-US" altLang="zh-TW" sz="2800" dirty="0">
                <a:solidFill>
                  <a:srgbClr val="00B0F0"/>
                </a:solidFill>
              </a:rPr>
              <a:t> install </a:t>
            </a:r>
            <a:r>
              <a:rPr lang="en-US" altLang="zh-TW" sz="2800" dirty="0" err="1">
                <a:solidFill>
                  <a:srgbClr val="00B0F0"/>
                </a:solidFill>
              </a:rPr>
              <a:t>numpy</a:t>
            </a:r>
            <a:endParaRPr lang="en-US" altLang="zh-TW" sz="2800" dirty="0">
              <a:solidFill>
                <a:srgbClr val="00B0F0"/>
              </a:solidFill>
            </a:endParaRPr>
          </a:p>
          <a:p>
            <a:pPr marL="514350" lvl="0" indent="-514350" defTabSz="457200">
              <a:spcBef>
                <a:spcPts val="0"/>
              </a:spcBef>
              <a:buClrTx/>
              <a:buFont typeface="+mj-lt"/>
              <a:buAutoNum type="arabicPeriod" startAt="6"/>
            </a:pPr>
            <a:r>
              <a:rPr lang="zh-TW" altLang="en-US" sz="2800" dirty="0">
                <a:solidFill>
                  <a:prstClr val="black"/>
                </a:solidFill>
              </a:rPr>
              <a:t>安裝 </a:t>
            </a:r>
            <a:r>
              <a:rPr lang="en-US" altLang="zh-TW" sz="2800" dirty="0" err="1">
                <a:solidFill>
                  <a:prstClr val="black"/>
                </a:solidFill>
              </a:rPr>
              <a:t>emnist</a:t>
            </a:r>
            <a:endParaRPr lang="en-US" altLang="zh-TW" sz="2800" dirty="0">
              <a:solidFill>
                <a:prstClr val="black"/>
              </a:solidFill>
            </a:endParaRPr>
          </a:p>
          <a:p>
            <a:pPr marL="0" indent="0">
              <a:lnSpc>
                <a:spcPct val="110000"/>
              </a:lnSpc>
              <a:buNone/>
            </a:pPr>
            <a:r>
              <a:rPr lang="en-US" altLang="zh-TW" sz="2800" dirty="0">
                <a:solidFill>
                  <a:srgbClr val="C92C2C"/>
                </a:solidFill>
                <a:latin typeface="Consolas" panose="020B0609020204030204" pitchFamily="49" charset="0"/>
              </a:rPr>
              <a:t>$ </a:t>
            </a:r>
            <a:r>
              <a:rPr lang="en-US" altLang="zh-TW" sz="2800" dirty="0">
                <a:solidFill>
                  <a:srgbClr val="00B0F0"/>
                </a:solidFill>
              </a:rPr>
              <a:t>pip install </a:t>
            </a:r>
            <a:r>
              <a:rPr lang="en-US" altLang="zh-TW" sz="2800" dirty="0" err="1">
                <a:solidFill>
                  <a:srgbClr val="00B0F0"/>
                </a:solidFill>
              </a:rPr>
              <a:t>emnist</a:t>
            </a:r>
            <a:endParaRPr lang="en-US" altLang="zh-TW" sz="2800" dirty="0">
              <a:solidFill>
                <a:srgbClr val="00B0F0"/>
              </a:solidFill>
            </a:endParaRPr>
          </a:p>
          <a:p>
            <a:pPr>
              <a:lnSpc>
                <a:spcPct val="110000"/>
              </a:lnSpc>
            </a:pPr>
            <a:r>
              <a:rPr lang="zh-TW" altLang="en-US" sz="2800" dirty="0">
                <a:solidFill>
                  <a:prstClr val="black"/>
                </a:solidFill>
              </a:rPr>
              <a:t>如果安裝過程遇到問題，可以上網查詢相關</a:t>
            </a:r>
            <a:r>
              <a:rPr lang="zh-TW" altLang="en-US" sz="2800" dirty="0">
                <a:solidFill>
                  <a:srgbClr val="FF0000"/>
                </a:solidFill>
              </a:rPr>
              <a:t>強制</a:t>
            </a:r>
            <a:r>
              <a:rPr lang="zh-TW" altLang="en-US" sz="2800" dirty="0">
                <a:solidFill>
                  <a:prstClr val="black"/>
                </a:solidFill>
              </a:rPr>
              <a:t>安裝指令。</a:t>
            </a:r>
            <a:endParaRPr lang="en-US" altLang="zh-TW" sz="2800" dirty="0">
              <a:solidFill>
                <a:prstClr val="black"/>
              </a:solidFill>
            </a:endParaRPr>
          </a:p>
          <a:p>
            <a:pPr marL="0" indent="0">
              <a:buNone/>
            </a:pPr>
            <a:endParaRPr lang="en-US" altLang="zh-TW" sz="2800" dirty="0">
              <a:solidFill>
                <a:srgbClr val="00B0F0"/>
              </a:solidFill>
            </a:endParaRPr>
          </a:p>
          <a:p>
            <a:pPr marL="0" indent="0">
              <a:buNone/>
            </a:pPr>
            <a:endParaRPr lang="en-US" altLang="zh-TW" sz="2800" dirty="0"/>
          </a:p>
          <a:p>
            <a:pPr marL="514350" indent="-514350">
              <a:buFont typeface="+mj-lt"/>
              <a:buAutoNum type="arabicPeriod" startAt="2"/>
            </a:pPr>
            <a:endParaRPr lang="en-US" altLang="zh-TW" sz="2800" dirty="0"/>
          </a:p>
        </p:txBody>
      </p:sp>
    </p:spTree>
    <p:extLst>
      <p:ext uri="{BB962C8B-B14F-4D97-AF65-F5344CB8AC3E}">
        <p14:creationId xmlns:p14="http://schemas.microsoft.com/office/powerpoint/2010/main" val="138402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57200" y="1129178"/>
            <a:ext cx="11278244" cy="4846320"/>
          </a:xfrm>
        </p:spPr>
        <p:txBody>
          <a:bodyPr>
            <a:normAutofit/>
          </a:bodyPr>
          <a:lstStyle/>
          <a:p>
            <a:pPr marL="514350" indent="-514350">
              <a:buFont typeface="+mj-lt"/>
              <a:buAutoNum type="arabicPeriod"/>
            </a:pPr>
            <a:r>
              <a:rPr lang="zh-TW" altLang="en-US" sz="2600" dirty="0"/>
              <a:t>複製資料夾 </a:t>
            </a:r>
            <a:br>
              <a:rPr lang="en-US" altLang="zh-TW" sz="2600" dirty="0"/>
            </a:br>
            <a:r>
              <a:rPr lang="en-US" altLang="zh-TW" sz="2200" dirty="0"/>
              <a:t>“C:\workshop\</a:t>
            </a:r>
            <a:r>
              <a:rPr lang="en-US" altLang="zh-TW" sz="2200" dirty="0" err="1"/>
              <a:t>himax_tflm</a:t>
            </a:r>
            <a:r>
              <a:rPr lang="en-US" altLang="zh-TW" sz="2200" dirty="0"/>
              <a:t>\</a:t>
            </a:r>
            <a:r>
              <a:rPr lang="en-US" altLang="zh-TW" sz="2200" dirty="0" err="1"/>
              <a:t>Synopsys_WEI</a:t>
            </a:r>
            <a:r>
              <a:rPr lang="en-US" altLang="zh-TW" sz="2200" dirty="0"/>
              <a:t>\</a:t>
            </a:r>
            <a:r>
              <a:rPr lang="en-US" altLang="zh-TW" sz="2200" dirty="0" err="1"/>
              <a:t>Example_Project</a:t>
            </a:r>
            <a:r>
              <a:rPr lang="en-US" altLang="zh-TW" sz="2200" dirty="0"/>
              <a:t>\Lab5_tflm_conversion_tutorial”</a:t>
            </a:r>
            <a:r>
              <a:rPr lang="zh-TW" altLang="en-US" sz="2200" dirty="0"/>
              <a:t> </a:t>
            </a:r>
            <a:br>
              <a:rPr lang="en-US" altLang="zh-TW" sz="2600" dirty="0"/>
            </a:br>
            <a:r>
              <a:rPr lang="zh-TW" altLang="en-US" sz="2600" dirty="0"/>
              <a:t>到資料夾 </a:t>
            </a:r>
            <a:r>
              <a:rPr lang="en-US" altLang="zh-TW" sz="2600" dirty="0"/>
              <a:t>“C:\Users\{</a:t>
            </a:r>
            <a:r>
              <a:rPr lang="en-US" altLang="zh-TW" sz="2600" dirty="0">
                <a:solidFill>
                  <a:srgbClr val="0070C0"/>
                </a:solidFill>
              </a:rPr>
              <a:t>username</a:t>
            </a:r>
            <a:r>
              <a:rPr lang="en-US" altLang="zh-TW" sz="2600" dirty="0"/>
              <a:t>}\”</a:t>
            </a:r>
            <a:br>
              <a:rPr lang="en-US" altLang="zh-TW" sz="2600" dirty="0"/>
            </a:br>
            <a:r>
              <a:rPr lang="en-US" altLang="zh-TW" sz="2600" dirty="0"/>
              <a:t>(</a:t>
            </a:r>
            <a:r>
              <a:rPr lang="en-US" altLang="zh-TW" sz="2600" dirty="0" err="1"/>
              <a:t>Jupyter</a:t>
            </a:r>
            <a:r>
              <a:rPr lang="zh-TW" altLang="en-US" sz="2600" dirty="0"/>
              <a:t> </a:t>
            </a:r>
            <a:r>
              <a:rPr lang="en-US" altLang="zh-TW" sz="2600" dirty="0"/>
              <a:t>Notebook</a:t>
            </a:r>
            <a:r>
              <a:rPr lang="zh-TW" altLang="en-US" sz="2600" dirty="0"/>
              <a:t>預設路徑</a:t>
            </a:r>
            <a:r>
              <a:rPr lang="en-US" altLang="zh-TW" sz="2600" dirty="0"/>
              <a:t>)</a:t>
            </a:r>
          </a:p>
          <a:p>
            <a:pPr marL="514350" indent="-514350">
              <a:buFont typeface="+mj-lt"/>
              <a:buAutoNum type="arabicPeriod"/>
            </a:pPr>
            <a:r>
              <a:rPr lang="zh-TW" altLang="en-US" sz="2600" dirty="0"/>
              <a:t>開始 </a:t>
            </a:r>
            <a:r>
              <a:rPr lang="en-US" altLang="zh-TW" sz="2600" dirty="0"/>
              <a:t>&gt;</a:t>
            </a:r>
            <a:r>
              <a:rPr lang="zh-TW" altLang="en-US" sz="2600" dirty="0"/>
              <a:t> </a:t>
            </a:r>
            <a:r>
              <a:rPr lang="en-US" altLang="zh-TW" sz="2600" dirty="0"/>
              <a:t>Aanaconda3 (64-bit) &gt; </a:t>
            </a:r>
            <a:r>
              <a:rPr lang="en-US" altLang="zh-TW" sz="2600" dirty="0" err="1"/>
              <a:t>Jupyter</a:t>
            </a:r>
            <a:r>
              <a:rPr lang="en-US" altLang="zh-TW" sz="2600" dirty="0"/>
              <a:t> Notebook </a:t>
            </a:r>
            <a:r>
              <a:rPr lang="en-US" altLang="zh-TW" sz="2600" dirty="0">
                <a:solidFill>
                  <a:srgbClr val="0070C0"/>
                </a:solidFill>
              </a:rPr>
              <a:t>(</a:t>
            </a:r>
            <a:r>
              <a:rPr lang="en-US" altLang="zh-TW" sz="2600" dirty="0" err="1">
                <a:solidFill>
                  <a:srgbClr val="0070C0"/>
                </a:solidFill>
              </a:rPr>
              <a:t>tensorflow</a:t>
            </a:r>
            <a:r>
              <a:rPr lang="en-US" altLang="zh-TW" sz="2600" dirty="0">
                <a:solidFill>
                  <a:srgbClr val="0070C0"/>
                </a:solidFill>
              </a:rPr>
              <a:t>)</a:t>
            </a:r>
            <a:endParaRPr lang="en-US" altLang="zh-TW" sz="2600" dirty="0"/>
          </a:p>
          <a:p>
            <a:pPr marL="0" indent="0">
              <a:buNone/>
            </a:pPr>
            <a:endParaRPr lang="zh-TW" altLang="en-US" sz="2600" dirty="0"/>
          </a:p>
        </p:txBody>
      </p:sp>
      <p:sp>
        <p:nvSpPr>
          <p:cNvPr id="2" name="標題 1"/>
          <p:cNvSpPr>
            <a:spLocks noGrp="1"/>
          </p:cNvSpPr>
          <p:nvPr>
            <p:ph type="title"/>
          </p:nvPr>
        </p:nvSpPr>
        <p:spPr/>
        <p:txBody>
          <a:bodyPr>
            <a:normAutofit/>
          </a:bodyPr>
          <a:lstStyle/>
          <a:p>
            <a:r>
              <a:rPr lang="en-US" altLang="zh-TW" sz="4400" dirty="0"/>
              <a:t>TensorFlow Environment Test</a:t>
            </a:r>
            <a:endParaRPr lang="zh-TW" altLang="en-US" sz="4400" dirty="0"/>
          </a:p>
        </p:txBody>
      </p:sp>
      <p:pic>
        <p:nvPicPr>
          <p:cNvPr id="5" name="Picture 4">
            <a:extLst>
              <a:ext uri="{FF2B5EF4-FFF2-40B4-BE49-F238E27FC236}">
                <a16:creationId xmlns:a16="http://schemas.microsoft.com/office/drawing/2014/main" id="{30CE143B-0CF0-4E27-ADB5-77D2F46AA87E}"/>
              </a:ext>
            </a:extLst>
          </p:cNvPr>
          <p:cNvPicPr>
            <a:picLocks noChangeAspect="1"/>
          </p:cNvPicPr>
          <p:nvPr/>
        </p:nvPicPr>
        <p:blipFill rotWithShape="1">
          <a:blip r:embed="rId2"/>
          <a:srcRect t="10684" r="4697" b="48289"/>
          <a:stretch/>
        </p:blipFill>
        <p:spPr>
          <a:xfrm>
            <a:off x="286327" y="3662647"/>
            <a:ext cx="11619345" cy="2657302"/>
          </a:xfrm>
          <a:prstGeom prst="rect">
            <a:avLst/>
          </a:prstGeom>
        </p:spPr>
      </p:pic>
    </p:spTree>
    <p:extLst>
      <p:ext uri="{BB962C8B-B14F-4D97-AF65-F5344CB8AC3E}">
        <p14:creationId xmlns:p14="http://schemas.microsoft.com/office/powerpoint/2010/main" val="1281272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4DE3D6-6035-49A7-BA02-FA50D3D86792}"/>
              </a:ext>
            </a:extLst>
          </p:cNvPr>
          <p:cNvPicPr>
            <a:picLocks noChangeAspect="1"/>
          </p:cNvPicPr>
          <p:nvPr/>
        </p:nvPicPr>
        <p:blipFill rotWithShape="1">
          <a:blip r:embed="rId2"/>
          <a:srcRect l="3744" t="19725" r="2982" b="35073"/>
          <a:stretch/>
        </p:blipFill>
        <p:spPr>
          <a:xfrm>
            <a:off x="362879" y="2894201"/>
            <a:ext cx="11371921" cy="2927759"/>
          </a:xfrm>
          <a:prstGeom prst="rect">
            <a:avLst/>
          </a:prstGeom>
        </p:spPr>
      </p:pic>
      <p:sp>
        <p:nvSpPr>
          <p:cNvPr id="4" name="內容版面配置區 3"/>
          <p:cNvSpPr>
            <a:spLocks noGrp="1"/>
          </p:cNvSpPr>
          <p:nvPr>
            <p:ph idx="1"/>
          </p:nvPr>
        </p:nvSpPr>
        <p:spPr>
          <a:xfrm>
            <a:off x="457200" y="1129178"/>
            <a:ext cx="11278244" cy="4846320"/>
          </a:xfrm>
        </p:spPr>
        <p:txBody>
          <a:bodyPr>
            <a:normAutofit/>
          </a:bodyPr>
          <a:lstStyle/>
          <a:p>
            <a:pPr marL="514350" indent="-514350">
              <a:buAutoNum type="arabicPeriod"/>
            </a:pPr>
            <a:r>
              <a:rPr lang="zh-TW" altLang="en-US" sz="2600" dirty="0"/>
              <a:t>回到 </a:t>
            </a:r>
            <a:r>
              <a:rPr lang="en-US" altLang="zh-TW" sz="2600" dirty="0" err="1"/>
              <a:t>Jupyter</a:t>
            </a:r>
            <a:r>
              <a:rPr lang="zh-TW" altLang="en-US" sz="2600" dirty="0"/>
              <a:t> </a:t>
            </a:r>
            <a:r>
              <a:rPr lang="en-US" altLang="zh-TW" sz="2600" dirty="0"/>
              <a:t>Notebook</a:t>
            </a:r>
          </a:p>
          <a:p>
            <a:pPr marL="514350" indent="-514350">
              <a:buAutoNum type="arabicPeriod"/>
            </a:pPr>
            <a:r>
              <a:rPr lang="zh-TW" altLang="en-US" sz="2600" dirty="0"/>
              <a:t>點選資料夾 </a:t>
            </a:r>
            <a:r>
              <a:rPr lang="en-US" altLang="zh-TW" sz="2600" dirty="0"/>
              <a:t>Lab5_tflm_conversion_tutorial</a:t>
            </a:r>
          </a:p>
          <a:p>
            <a:pPr marL="514350" indent="-514350">
              <a:buAutoNum type="arabicPeriod"/>
            </a:pPr>
            <a:r>
              <a:rPr lang="zh-TW" altLang="en-US" sz="2600" dirty="0"/>
              <a:t>開啟 </a:t>
            </a:r>
            <a:r>
              <a:rPr lang="en-US" altLang="zh-TW" sz="2600" dirty="0" err="1"/>
              <a:t>model_conversion.ipynb</a:t>
            </a:r>
            <a:endParaRPr lang="en-US" altLang="zh-TW" sz="2600" dirty="0"/>
          </a:p>
          <a:p>
            <a:pPr marL="0" indent="0">
              <a:buNone/>
            </a:pPr>
            <a:endParaRPr lang="zh-TW" altLang="en-US" sz="2600" dirty="0"/>
          </a:p>
        </p:txBody>
      </p:sp>
      <p:sp>
        <p:nvSpPr>
          <p:cNvPr id="2" name="標題 1"/>
          <p:cNvSpPr>
            <a:spLocks noGrp="1"/>
          </p:cNvSpPr>
          <p:nvPr>
            <p:ph type="title"/>
          </p:nvPr>
        </p:nvSpPr>
        <p:spPr/>
        <p:txBody>
          <a:bodyPr>
            <a:normAutofit/>
          </a:bodyPr>
          <a:lstStyle/>
          <a:p>
            <a:r>
              <a:rPr lang="en-US" altLang="zh-TW" sz="4400" dirty="0"/>
              <a:t>TensorFlow Environment Test</a:t>
            </a:r>
            <a:endParaRPr lang="zh-TW" altLang="en-US" sz="4400" dirty="0"/>
          </a:p>
        </p:txBody>
      </p:sp>
      <p:sp>
        <p:nvSpPr>
          <p:cNvPr id="11" name="矩形 10"/>
          <p:cNvSpPr/>
          <p:nvPr/>
        </p:nvSpPr>
        <p:spPr>
          <a:xfrm>
            <a:off x="555137" y="4631895"/>
            <a:ext cx="2870790" cy="318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Tree>
    <p:extLst>
      <p:ext uri="{BB962C8B-B14F-4D97-AF65-F5344CB8AC3E}">
        <p14:creationId xmlns:p14="http://schemas.microsoft.com/office/powerpoint/2010/main" val="358443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57200" y="1129178"/>
            <a:ext cx="11278244" cy="4846320"/>
          </a:xfrm>
        </p:spPr>
        <p:txBody>
          <a:bodyPr>
            <a:normAutofit/>
          </a:bodyPr>
          <a:lstStyle/>
          <a:p>
            <a:pPr marL="514350" indent="-514350" algn="l">
              <a:buFont typeface="+mj-lt"/>
              <a:buAutoNum type="arabicPeriod" startAt="4"/>
            </a:pPr>
            <a:r>
              <a:rPr lang="zh-TW" altLang="en-US" sz="2600" dirty="0"/>
              <a:t>請先確認</a:t>
            </a:r>
            <a:r>
              <a:rPr lang="zh-TW" altLang="en-US" sz="2600" dirty="0">
                <a:solidFill>
                  <a:schemeClr val="accent4"/>
                </a:solidFill>
              </a:rPr>
              <a:t>紅框</a:t>
            </a:r>
            <a:r>
              <a:rPr lang="zh-TW" altLang="en-US" sz="2600" dirty="0"/>
              <a:t>內是否顯示</a:t>
            </a:r>
            <a:r>
              <a:rPr lang="en-US" altLang="zh-TW" sz="2600" dirty="0"/>
              <a:t>Python</a:t>
            </a:r>
            <a:r>
              <a:rPr lang="zh-TW" altLang="en-US" sz="2600" dirty="0"/>
              <a:t> </a:t>
            </a:r>
            <a:r>
              <a:rPr lang="en-US" altLang="zh-TW" sz="2600" dirty="0"/>
              <a:t>(</a:t>
            </a:r>
            <a:r>
              <a:rPr lang="en-US" altLang="zh-TW" sz="2600" dirty="0" err="1"/>
              <a:t>tensorflow</a:t>
            </a:r>
            <a:r>
              <a:rPr lang="en-US" altLang="zh-TW" sz="2600" dirty="0"/>
              <a:t>)</a:t>
            </a:r>
            <a:r>
              <a:rPr lang="zh-TW" altLang="en-US" sz="2600" dirty="0"/>
              <a:t>，且</a:t>
            </a:r>
            <a:r>
              <a:rPr lang="en-US" altLang="zh-TW" sz="2600" dirty="0"/>
              <a:t>()</a:t>
            </a:r>
            <a:r>
              <a:rPr lang="zh-TW" altLang="en-US" sz="2600" dirty="0"/>
              <a:t>中的環境是否正確</a:t>
            </a:r>
          </a:p>
        </p:txBody>
      </p:sp>
      <p:sp>
        <p:nvSpPr>
          <p:cNvPr id="2" name="標題 1"/>
          <p:cNvSpPr>
            <a:spLocks noGrp="1"/>
          </p:cNvSpPr>
          <p:nvPr>
            <p:ph type="title"/>
          </p:nvPr>
        </p:nvSpPr>
        <p:spPr/>
        <p:txBody>
          <a:bodyPr>
            <a:normAutofit/>
          </a:bodyPr>
          <a:lstStyle/>
          <a:p>
            <a:r>
              <a:rPr lang="en-US" altLang="zh-TW" sz="4400" dirty="0"/>
              <a:t>TensorFlow Environment Test</a:t>
            </a:r>
            <a:endParaRPr lang="zh-TW" altLang="en-US" sz="4400" dirty="0"/>
          </a:p>
        </p:txBody>
      </p:sp>
      <p:pic>
        <p:nvPicPr>
          <p:cNvPr id="3" name="圖片 2"/>
          <p:cNvPicPr>
            <a:picLocks noChangeAspect="1"/>
          </p:cNvPicPr>
          <p:nvPr/>
        </p:nvPicPr>
        <p:blipFill>
          <a:blip r:embed="rId2"/>
          <a:stretch>
            <a:fillRect/>
          </a:stretch>
        </p:blipFill>
        <p:spPr>
          <a:xfrm>
            <a:off x="1293738" y="1610965"/>
            <a:ext cx="9477043" cy="5006584"/>
          </a:xfrm>
          <a:prstGeom prst="rect">
            <a:avLst/>
          </a:prstGeom>
        </p:spPr>
      </p:pic>
      <p:sp>
        <p:nvSpPr>
          <p:cNvPr id="7" name="矩形 6"/>
          <p:cNvSpPr/>
          <p:nvPr/>
        </p:nvSpPr>
        <p:spPr>
          <a:xfrm>
            <a:off x="7899991" y="1977656"/>
            <a:ext cx="2870790" cy="318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cxnSp>
        <p:nvCxnSpPr>
          <p:cNvPr id="9" name="直線單箭頭接點 8"/>
          <p:cNvCxnSpPr/>
          <p:nvPr/>
        </p:nvCxnSpPr>
        <p:spPr>
          <a:xfrm>
            <a:off x="8920716" y="1512380"/>
            <a:ext cx="297712" cy="4525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17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57200" y="1129178"/>
            <a:ext cx="11278244" cy="4846320"/>
          </a:xfrm>
        </p:spPr>
        <p:txBody>
          <a:bodyPr>
            <a:normAutofit/>
          </a:bodyPr>
          <a:lstStyle/>
          <a:p>
            <a:pPr marL="514350" indent="-514350" algn="l">
              <a:buFont typeface="+mj-lt"/>
              <a:buAutoNum type="arabicPeriod" startAt="5"/>
            </a:pPr>
            <a:r>
              <a:rPr lang="zh-TW" altLang="en-US" sz="2600" dirty="0"/>
              <a:t>若執行過程有錯誤，請確認下列</a:t>
            </a:r>
            <a:r>
              <a:rPr lang="en-US" altLang="zh-TW" sz="2600" dirty="0"/>
              <a:t>module</a:t>
            </a:r>
            <a:r>
              <a:rPr lang="zh-TW" altLang="en-US" sz="2600" dirty="0"/>
              <a:t>是否有安裝，或版本正確。</a:t>
            </a:r>
            <a:br>
              <a:rPr lang="en-US" altLang="zh-TW" sz="2600" dirty="0"/>
            </a:br>
            <a:r>
              <a:rPr lang="en-US" altLang="zh-TW" sz="2600" dirty="0" err="1"/>
              <a:t>Numpy</a:t>
            </a:r>
            <a:r>
              <a:rPr lang="en-US" altLang="zh-TW" sz="2600" dirty="0"/>
              <a:t>&gt;=1.16.4</a:t>
            </a:r>
            <a:br>
              <a:rPr lang="en-US" altLang="zh-TW" sz="2600" dirty="0"/>
            </a:br>
            <a:r>
              <a:rPr lang="en-US" altLang="zh-TW" sz="2600" dirty="0" err="1"/>
              <a:t>matplotlibjupyterlab</a:t>
            </a:r>
            <a:r>
              <a:rPr lang="en-US" altLang="zh-TW" sz="2600" dirty="0"/>
              <a:t>&gt;=1.1.0</a:t>
            </a:r>
            <a:br>
              <a:rPr lang="en-US" altLang="zh-TW" sz="2600" dirty="0"/>
            </a:br>
            <a:r>
              <a:rPr lang="en-US" altLang="zh-TW" sz="2600" dirty="0" err="1"/>
              <a:t>tensorflow</a:t>
            </a:r>
            <a:r>
              <a:rPr lang="en-US" altLang="zh-TW" sz="2600" dirty="0"/>
              <a:t>==2.3.0</a:t>
            </a:r>
            <a:br>
              <a:rPr lang="en-US" altLang="zh-TW" sz="2600" dirty="0"/>
            </a:br>
            <a:r>
              <a:rPr lang="en-US" altLang="zh-TW" sz="2600" dirty="0" err="1"/>
              <a:t>keras</a:t>
            </a:r>
            <a:r>
              <a:rPr lang="en-US" altLang="zh-TW" sz="2600" dirty="0"/>
              <a:t>&gt;=2.2.4</a:t>
            </a:r>
            <a:br>
              <a:rPr lang="en-US" altLang="zh-TW" sz="2600" dirty="0"/>
            </a:br>
            <a:r>
              <a:rPr lang="en-US" altLang="zh-TW" sz="2600" dirty="0" err="1"/>
              <a:t>emnist</a:t>
            </a:r>
            <a:endParaRPr lang="zh-TW" altLang="en-US" sz="2600" dirty="0"/>
          </a:p>
        </p:txBody>
      </p:sp>
      <p:sp>
        <p:nvSpPr>
          <p:cNvPr id="2" name="標題 1"/>
          <p:cNvSpPr>
            <a:spLocks noGrp="1"/>
          </p:cNvSpPr>
          <p:nvPr>
            <p:ph type="title"/>
          </p:nvPr>
        </p:nvSpPr>
        <p:spPr/>
        <p:txBody>
          <a:bodyPr>
            <a:normAutofit/>
          </a:bodyPr>
          <a:lstStyle/>
          <a:p>
            <a:r>
              <a:rPr lang="en-US" altLang="zh-TW" sz="4400" dirty="0"/>
              <a:t>TensorFlow Environment Test</a:t>
            </a:r>
            <a:endParaRPr lang="zh-TW" altLang="en-US" sz="4400" dirty="0"/>
          </a:p>
        </p:txBody>
      </p:sp>
    </p:spTree>
    <p:extLst>
      <p:ext uri="{BB962C8B-B14F-4D97-AF65-F5344CB8AC3E}">
        <p14:creationId xmlns:p14="http://schemas.microsoft.com/office/powerpoint/2010/main" val="180872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57200" y="1129178"/>
            <a:ext cx="11278244" cy="4846320"/>
          </a:xfrm>
        </p:spPr>
        <p:txBody>
          <a:bodyPr>
            <a:normAutofit/>
          </a:bodyPr>
          <a:lstStyle/>
          <a:p>
            <a:pPr marL="514350" indent="-514350" algn="l">
              <a:buFont typeface="+mj-lt"/>
              <a:buAutoNum type="arabicPeriod" startAt="6"/>
            </a:pPr>
            <a:r>
              <a:rPr lang="en-US" altLang="zh-TW" sz="2600" dirty="0" err="1"/>
              <a:t>evaluate_model</a:t>
            </a:r>
            <a:r>
              <a:rPr lang="zh-TW" altLang="en-US" sz="2600" dirty="0"/>
              <a:t>會執行較久，請耐心等候</a:t>
            </a:r>
            <a:br>
              <a:rPr lang="en-US" altLang="zh-TW" sz="2600" dirty="0"/>
            </a:br>
            <a:r>
              <a:rPr lang="en-US" altLang="zh-TW" sz="2600" dirty="0"/>
              <a:t>You can see your </a:t>
            </a:r>
            <a:r>
              <a:rPr lang="en-US" altLang="zh-TW" sz="2600"/>
              <a:t>model accuracy about 91.6875%</a:t>
            </a:r>
            <a:endParaRPr lang="zh-TW" altLang="en-US" sz="2600" dirty="0"/>
          </a:p>
        </p:txBody>
      </p:sp>
      <p:sp>
        <p:nvSpPr>
          <p:cNvPr id="2" name="標題 1"/>
          <p:cNvSpPr>
            <a:spLocks noGrp="1"/>
          </p:cNvSpPr>
          <p:nvPr>
            <p:ph type="title"/>
          </p:nvPr>
        </p:nvSpPr>
        <p:spPr/>
        <p:txBody>
          <a:bodyPr>
            <a:normAutofit/>
          </a:bodyPr>
          <a:lstStyle/>
          <a:p>
            <a:r>
              <a:rPr lang="en-US" altLang="zh-TW" sz="4400" dirty="0"/>
              <a:t>TensorFlow Environment Test</a:t>
            </a:r>
            <a:endParaRPr lang="zh-TW" altLang="en-US" sz="4400" dirty="0"/>
          </a:p>
        </p:txBody>
      </p:sp>
      <p:pic>
        <p:nvPicPr>
          <p:cNvPr id="5" name="Picture 4">
            <a:extLst>
              <a:ext uri="{FF2B5EF4-FFF2-40B4-BE49-F238E27FC236}">
                <a16:creationId xmlns:a16="http://schemas.microsoft.com/office/drawing/2014/main" id="{BA7BECB8-FB48-4D26-901B-D3B6827B9C75}"/>
              </a:ext>
            </a:extLst>
          </p:cNvPr>
          <p:cNvPicPr>
            <a:picLocks noChangeAspect="1"/>
          </p:cNvPicPr>
          <p:nvPr/>
        </p:nvPicPr>
        <p:blipFill rotWithShape="1">
          <a:blip r:embed="rId2"/>
          <a:srcRect t="30713" b="9394"/>
          <a:stretch/>
        </p:blipFill>
        <p:spPr>
          <a:xfrm>
            <a:off x="0" y="2179782"/>
            <a:ext cx="12192000" cy="3879273"/>
          </a:xfrm>
          <a:prstGeom prst="rect">
            <a:avLst/>
          </a:prstGeom>
        </p:spPr>
      </p:pic>
    </p:spTree>
    <p:extLst>
      <p:ext uri="{BB962C8B-B14F-4D97-AF65-F5344CB8AC3E}">
        <p14:creationId xmlns:p14="http://schemas.microsoft.com/office/powerpoint/2010/main" val="153133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57200" y="1129178"/>
            <a:ext cx="11278244" cy="5321956"/>
          </a:xfrm>
        </p:spPr>
        <p:txBody>
          <a:bodyPr>
            <a:normAutofit/>
          </a:bodyPr>
          <a:lstStyle/>
          <a:p>
            <a:pPr marL="514350" indent="-514350" algn="l">
              <a:buFont typeface="+mj-lt"/>
              <a:buAutoNum type="arabicPeriod" startAt="7"/>
            </a:pPr>
            <a:r>
              <a:rPr lang="zh-TW" altLang="en-US" sz="2600" dirty="0"/>
              <a:t>執行完成後，回到</a:t>
            </a:r>
            <a:r>
              <a:rPr lang="en-US" altLang="zh-TW" sz="2600" dirty="0"/>
              <a:t>Lab5_tflm_conversion_tutorial</a:t>
            </a:r>
            <a:r>
              <a:rPr lang="zh-TW" altLang="en-US" sz="2600" dirty="0"/>
              <a:t>資料夾</a:t>
            </a:r>
            <a:br>
              <a:rPr lang="en-US" altLang="zh-TW" sz="2600" dirty="0"/>
            </a:br>
            <a:r>
              <a:rPr lang="zh-TW" altLang="en-US" sz="2600" dirty="0"/>
              <a:t>會產生</a:t>
            </a:r>
            <a:r>
              <a:rPr lang="en-US" altLang="zh-TW" sz="2600" dirty="0">
                <a:solidFill>
                  <a:srgbClr val="00B0F0"/>
                </a:solidFill>
              </a:rPr>
              <a:t>generated/emnist_model_int8.tflite</a:t>
            </a:r>
            <a:r>
              <a:rPr lang="zh-TW" altLang="en-US" sz="2600" dirty="0"/>
              <a:t>與</a:t>
            </a:r>
            <a:r>
              <a:rPr lang="en-US" altLang="zh-TW" sz="2600" dirty="0">
                <a:solidFill>
                  <a:srgbClr val="00B0F0"/>
                </a:solidFill>
              </a:rPr>
              <a:t>test_samples.cc</a:t>
            </a:r>
            <a:br>
              <a:rPr lang="en-US" altLang="zh-TW" sz="2600" dirty="0"/>
            </a:br>
            <a:r>
              <a:rPr lang="zh-TW" altLang="en-US" sz="2600" dirty="0"/>
              <a:t>代表</a:t>
            </a:r>
            <a:r>
              <a:rPr lang="en-US" altLang="zh-TW" sz="2800" dirty="0"/>
              <a:t>TensorFlow</a:t>
            </a:r>
            <a:r>
              <a:rPr lang="zh-TW" altLang="en-US" sz="2600" dirty="0"/>
              <a:t>開發環境已經安裝完成</a:t>
            </a:r>
            <a:br>
              <a:rPr lang="en-US" altLang="zh-TW" sz="2600" dirty="0"/>
            </a:br>
            <a:r>
              <a:rPr lang="en-US" altLang="zh-TW" sz="2600" dirty="0"/>
              <a:t>Lab5_tflm_conversion_tutorial</a:t>
            </a:r>
            <a:br>
              <a:rPr lang="en-US" altLang="zh-TW" sz="2600" dirty="0"/>
            </a:br>
            <a:r>
              <a:rPr lang="en-US" altLang="zh-TW" sz="2600" dirty="0"/>
              <a:t>|</a:t>
            </a:r>
            <a:br>
              <a:rPr lang="en-US" altLang="zh-TW" sz="2600" dirty="0"/>
            </a:br>
            <a:r>
              <a:rPr lang="en-US" altLang="zh-TW" sz="2600" dirty="0"/>
              <a:t>----mli_cnn_bn.h5</a:t>
            </a:r>
            <a:br>
              <a:rPr lang="en-US" altLang="zh-TW" sz="2600" dirty="0"/>
            </a:br>
            <a:r>
              <a:rPr lang="en-US" altLang="zh-TW" sz="2600" dirty="0"/>
              <a:t>----</a:t>
            </a:r>
            <a:r>
              <a:rPr lang="en-US" altLang="zh-TW" sz="2600" dirty="0" err="1"/>
              <a:t>model_conversion.ipynb</a:t>
            </a:r>
            <a:br>
              <a:rPr lang="en-US" altLang="zh-TW" sz="2600" dirty="0"/>
            </a:br>
            <a:r>
              <a:rPr lang="en-US" altLang="zh-TW" sz="2600" dirty="0"/>
              <a:t>----requirements</a:t>
            </a:r>
            <a:r>
              <a:rPr lang="en-US" altLang="zh-TW" sz="2600"/>
              <a:t>.txt</a:t>
            </a:r>
            <a:br>
              <a:rPr lang="en-US" altLang="zh-TW" sz="2600" dirty="0"/>
            </a:br>
            <a:r>
              <a:rPr lang="en-US" altLang="zh-TW" sz="2600" dirty="0"/>
              <a:t>----generated</a:t>
            </a:r>
            <a:br>
              <a:rPr lang="en-US" altLang="zh-TW" sz="2600" dirty="0"/>
            </a:br>
            <a:r>
              <a:rPr lang="en-US" altLang="zh-TW" sz="2600" dirty="0"/>
              <a:t>	|</a:t>
            </a:r>
            <a:br>
              <a:rPr lang="en-US" altLang="zh-TW" sz="2600" dirty="0"/>
            </a:br>
            <a:r>
              <a:rPr lang="en-US" altLang="zh-TW" sz="2600" dirty="0"/>
              <a:t>	---- emnist_model_int8</a:t>
            </a:r>
            <a:r>
              <a:rPr lang="en-US" altLang="zh-TW" sz="2600"/>
              <a:t>.tflite</a:t>
            </a:r>
            <a:br>
              <a:rPr lang="en-US" altLang="zh-TW" sz="2600"/>
            </a:br>
            <a:r>
              <a:rPr lang="en-US" altLang="zh-TW" sz="2600"/>
              <a:t>	---- test_samples.cc</a:t>
            </a:r>
            <a:br>
              <a:rPr lang="en-US" altLang="zh-TW" sz="2600" dirty="0"/>
            </a:br>
            <a:endParaRPr lang="zh-TW" altLang="en-US" sz="2600" dirty="0"/>
          </a:p>
        </p:txBody>
      </p:sp>
      <p:sp>
        <p:nvSpPr>
          <p:cNvPr id="2" name="標題 1"/>
          <p:cNvSpPr>
            <a:spLocks noGrp="1"/>
          </p:cNvSpPr>
          <p:nvPr>
            <p:ph type="title"/>
          </p:nvPr>
        </p:nvSpPr>
        <p:spPr/>
        <p:txBody>
          <a:bodyPr>
            <a:normAutofit/>
          </a:bodyPr>
          <a:lstStyle/>
          <a:p>
            <a:r>
              <a:rPr lang="en-US" altLang="zh-TW" sz="4400" dirty="0"/>
              <a:t>TensorFlow Environment Test</a:t>
            </a:r>
            <a:endParaRPr lang="zh-TW" altLang="en-US" sz="4400" dirty="0"/>
          </a:p>
        </p:txBody>
      </p:sp>
    </p:spTree>
    <p:extLst>
      <p:ext uri="{BB962C8B-B14F-4D97-AF65-F5344CB8AC3E}">
        <p14:creationId xmlns:p14="http://schemas.microsoft.com/office/powerpoint/2010/main" val="118263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normAutofit/>
          </a:bodyPr>
          <a:lstStyle/>
          <a:p>
            <a:r>
              <a:rPr lang="en-US" sz="4400" dirty="0"/>
              <a:t>Project Development Flow</a:t>
            </a:r>
          </a:p>
        </p:txBody>
      </p:sp>
      <p:sp>
        <p:nvSpPr>
          <p:cNvPr id="7" name="Rectangle: Rounded Corners 6">
            <a:extLst>
              <a:ext uri="{FF2B5EF4-FFF2-40B4-BE49-F238E27FC236}">
                <a16:creationId xmlns:a16="http://schemas.microsoft.com/office/drawing/2014/main" id="{E9F5A32B-B941-4D4B-A43A-AE438AC531B7}"/>
              </a:ext>
            </a:extLst>
          </p:cNvPr>
          <p:cNvSpPr/>
          <p:nvPr/>
        </p:nvSpPr>
        <p:spPr>
          <a:xfrm>
            <a:off x="963507" y="1051204"/>
            <a:ext cx="24892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TensorFlow</a:t>
            </a:r>
          </a:p>
          <a:p>
            <a:pPr algn="ctr"/>
            <a:r>
              <a:rPr lang="en-US" altLang="zh-TW" sz="2600" dirty="0"/>
              <a:t>Model</a:t>
            </a:r>
          </a:p>
          <a:p>
            <a:pPr algn="ctr"/>
            <a:r>
              <a:rPr lang="en-US" altLang="zh-TW" sz="2600" dirty="0"/>
              <a:t>Development</a:t>
            </a:r>
            <a:endParaRPr lang="zh-TW" altLang="en-US" sz="2600" dirty="0"/>
          </a:p>
        </p:txBody>
      </p:sp>
      <p:sp>
        <p:nvSpPr>
          <p:cNvPr id="8" name="Rectangle: Rounded Corners 7">
            <a:extLst>
              <a:ext uri="{FF2B5EF4-FFF2-40B4-BE49-F238E27FC236}">
                <a16:creationId xmlns:a16="http://schemas.microsoft.com/office/drawing/2014/main" id="{CB20FA52-4A33-4A23-AF31-1F0D22A5D548}"/>
              </a:ext>
            </a:extLst>
          </p:cNvPr>
          <p:cNvSpPr/>
          <p:nvPr/>
        </p:nvSpPr>
        <p:spPr>
          <a:xfrm>
            <a:off x="4851400" y="1069340"/>
            <a:ext cx="24892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Firmware</a:t>
            </a:r>
          </a:p>
          <a:p>
            <a:pPr algn="ctr"/>
            <a:r>
              <a:rPr lang="en-US" altLang="zh-TW" sz="2600" dirty="0"/>
              <a:t>Development</a:t>
            </a:r>
            <a:endParaRPr lang="zh-TW" altLang="en-US" sz="2600" dirty="0"/>
          </a:p>
        </p:txBody>
      </p:sp>
      <p:sp>
        <p:nvSpPr>
          <p:cNvPr id="9" name="Rectangle: Rounded Corners 8">
            <a:extLst>
              <a:ext uri="{FF2B5EF4-FFF2-40B4-BE49-F238E27FC236}">
                <a16:creationId xmlns:a16="http://schemas.microsoft.com/office/drawing/2014/main" id="{0E07D017-3E9C-4B36-A557-C20264886797}"/>
              </a:ext>
            </a:extLst>
          </p:cNvPr>
          <p:cNvSpPr/>
          <p:nvPr/>
        </p:nvSpPr>
        <p:spPr>
          <a:xfrm>
            <a:off x="8739293" y="1069340"/>
            <a:ext cx="24892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Running</a:t>
            </a:r>
          </a:p>
          <a:p>
            <a:pPr algn="ctr"/>
            <a:r>
              <a:rPr lang="en-US" altLang="zh-TW" sz="2600" dirty="0"/>
              <a:t>Application</a:t>
            </a:r>
          </a:p>
          <a:p>
            <a:pPr algn="ctr"/>
            <a:r>
              <a:rPr lang="en-US" altLang="zh-TW" sz="2600" dirty="0"/>
              <a:t>On WE-I</a:t>
            </a:r>
            <a:endParaRPr lang="zh-TW" altLang="en-US" sz="2600" dirty="0"/>
          </a:p>
        </p:txBody>
      </p:sp>
      <p:cxnSp>
        <p:nvCxnSpPr>
          <p:cNvPr id="12" name="Straight Arrow Connector 11">
            <a:extLst>
              <a:ext uri="{FF2B5EF4-FFF2-40B4-BE49-F238E27FC236}">
                <a16:creationId xmlns:a16="http://schemas.microsoft.com/office/drawing/2014/main" id="{5CDAEF96-3BB7-4FD0-B7B3-9997EFA03BE6}"/>
              </a:ext>
            </a:extLst>
          </p:cNvPr>
          <p:cNvCxnSpPr>
            <a:stCxn id="7" idx="3"/>
            <a:endCxn id="8" idx="1"/>
          </p:cNvCxnSpPr>
          <p:nvPr/>
        </p:nvCxnSpPr>
        <p:spPr>
          <a:xfrm>
            <a:off x="3452707" y="1907184"/>
            <a:ext cx="1398693" cy="1813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CD9E5D4-24A3-4FC5-BDF8-134E6A600993}"/>
              </a:ext>
            </a:extLst>
          </p:cNvPr>
          <p:cNvCxnSpPr>
            <a:cxnSpLocks/>
            <a:stCxn id="8" idx="3"/>
            <a:endCxn id="9" idx="1"/>
          </p:cNvCxnSpPr>
          <p:nvPr/>
        </p:nvCxnSpPr>
        <p:spPr>
          <a:xfrm>
            <a:off x="7340600" y="1925320"/>
            <a:ext cx="139869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9" name="Connector: Elbow 18">
            <a:extLst>
              <a:ext uri="{FF2B5EF4-FFF2-40B4-BE49-F238E27FC236}">
                <a16:creationId xmlns:a16="http://schemas.microsoft.com/office/drawing/2014/main" id="{E9BB7FF4-62E3-4AA1-9125-043BCF80A50D}"/>
              </a:ext>
            </a:extLst>
          </p:cNvPr>
          <p:cNvCxnSpPr>
            <a:stCxn id="9" idx="2"/>
            <a:endCxn id="8" idx="2"/>
          </p:cNvCxnSpPr>
          <p:nvPr/>
        </p:nvCxnSpPr>
        <p:spPr>
          <a:xfrm rot="5400000">
            <a:off x="8039947" y="837354"/>
            <a:ext cx="12700" cy="3887893"/>
          </a:xfrm>
          <a:prstGeom prst="bentConnector3">
            <a:avLst>
              <a:gd name="adj1" fmla="val 4000000"/>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a:extLst>
              <a:ext uri="{FF2B5EF4-FFF2-40B4-BE49-F238E27FC236}">
                <a16:creationId xmlns:a16="http://schemas.microsoft.com/office/drawing/2014/main" id="{DD27EA58-3006-4895-9DC5-BE101DB139BF}"/>
              </a:ext>
            </a:extLst>
          </p:cNvPr>
          <p:cNvCxnSpPr>
            <a:cxnSpLocks/>
            <a:stCxn id="8" idx="2"/>
            <a:endCxn id="7" idx="2"/>
          </p:cNvCxnSpPr>
          <p:nvPr/>
        </p:nvCxnSpPr>
        <p:spPr>
          <a:xfrm rot="5400000" flipH="1">
            <a:off x="4142986" y="828286"/>
            <a:ext cx="18136" cy="3887893"/>
          </a:xfrm>
          <a:prstGeom prst="bentConnector3">
            <a:avLst>
              <a:gd name="adj1" fmla="val -2754384"/>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27E9FCA9-9BE5-46B8-B7AA-666448B16AAB}"/>
              </a:ext>
            </a:extLst>
          </p:cNvPr>
          <p:cNvSpPr txBox="1"/>
          <p:nvPr/>
        </p:nvSpPr>
        <p:spPr>
          <a:xfrm>
            <a:off x="7307576" y="1106161"/>
            <a:ext cx="1497754" cy="769441"/>
          </a:xfrm>
          <a:prstGeom prst="rect">
            <a:avLst/>
          </a:prstGeom>
          <a:noFill/>
        </p:spPr>
        <p:txBody>
          <a:bodyPr wrap="square" rtlCol="0">
            <a:spAutoFit/>
          </a:bodyPr>
          <a:lstStyle/>
          <a:p>
            <a:pPr algn="ctr"/>
            <a:r>
              <a:rPr lang="en-US" altLang="zh-TW" sz="2200" dirty="0"/>
              <a:t>Download</a:t>
            </a:r>
            <a:br>
              <a:rPr lang="en-US" altLang="zh-TW" sz="2200" dirty="0"/>
            </a:br>
            <a:r>
              <a:rPr lang="en-US" altLang="zh-TW" sz="2200" dirty="0" err="1"/>
              <a:t>img</a:t>
            </a:r>
            <a:r>
              <a:rPr lang="en-US" altLang="zh-TW" sz="2200" dirty="0"/>
              <a:t> file</a:t>
            </a:r>
            <a:endParaRPr lang="zh-TW" altLang="en-US" sz="2200" dirty="0"/>
          </a:p>
        </p:txBody>
      </p:sp>
      <p:sp>
        <p:nvSpPr>
          <p:cNvPr id="32" name="TextBox 31">
            <a:extLst>
              <a:ext uri="{FF2B5EF4-FFF2-40B4-BE49-F238E27FC236}">
                <a16:creationId xmlns:a16="http://schemas.microsoft.com/office/drawing/2014/main" id="{DC19F488-B35E-4CFE-BE89-C45FD14934ED}"/>
              </a:ext>
            </a:extLst>
          </p:cNvPr>
          <p:cNvSpPr txBox="1"/>
          <p:nvPr/>
        </p:nvSpPr>
        <p:spPr>
          <a:xfrm>
            <a:off x="7291069" y="2836309"/>
            <a:ext cx="1497754" cy="430887"/>
          </a:xfrm>
          <a:prstGeom prst="rect">
            <a:avLst/>
          </a:prstGeom>
          <a:noFill/>
        </p:spPr>
        <p:txBody>
          <a:bodyPr wrap="square" rtlCol="0">
            <a:spAutoFit/>
          </a:bodyPr>
          <a:lstStyle/>
          <a:p>
            <a:pPr algn="ctr"/>
            <a:r>
              <a:rPr lang="en-US" altLang="zh-TW" sz="2200" dirty="0"/>
              <a:t>Debug</a:t>
            </a:r>
            <a:endParaRPr lang="zh-TW" altLang="en-US" sz="2200" dirty="0"/>
          </a:p>
        </p:txBody>
      </p:sp>
      <p:sp>
        <p:nvSpPr>
          <p:cNvPr id="33" name="TextBox 32">
            <a:extLst>
              <a:ext uri="{FF2B5EF4-FFF2-40B4-BE49-F238E27FC236}">
                <a16:creationId xmlns:a16="http://schemas.microsoft.com/office/drawing/2014/main" id="{4172700A-A351-43CA-BD5E-BE3E216EBDD6}"/>
              </a:ext>
            </a:extLst>
          </p:cNvPr>
          <p:cNvSpPr txBox="1"/>
          <p:nvPr/>
        </p:nvSpPr>
        <p:spPr>
          <a:xfrm>
            <a:off x="3364676" y="1484878"/>
            <a:ext cx="1497754" cy="430887"/>
          </a:xfrm>
          <a:prstGeom prst="rect">
            <a:avLst/>
          </a:prstGeom>
          <a:noFill/>
        </p:spPr>
        <p:txBody>
          <a:bodyPr wrap="square" rtlCol="0">
            <a:spAutoFit/>
          </a:bodyPr>
          <a:lstStyle/>
          <a:p>
            <a:pPr algn="ctr"/>
            <a:r>
              <a:rPr lang="en-US" altLang="zh-TW" sz="2200" dirty="0"/>
              <a:t>Convert</a:t>
            </a:r>
            <a:endParaRPr lang="zh-TW" altLang="en-US" sz="2200" dirty="0"/>
          </a:p>
        </p:txBody>
      </p:sp>
      <p:graphicFrame>
        <p:nvGraphicFramePr>
          <p:cNvPr id="36" name="Table 36">
            <a:extLst>
              <a:ext uri="{FF2B5EF4-FFF2-40B4-BE49-F238E27FC236}">
                <a16:creationId xmlns:a16="http://schemas.microsoft.com/office/drawing/2014/main" id="{8B71179A-D190-4D91-BF92-75193C3EF560}"/>
              </a:ext>
            </a:extLst>
          </p:cNvPr>
          <p:cNvGraphicFramePr>
            <a:graphicFrameLocks noGrp="1"/>
          </p:cNvGraphicFramePr>
          <p:nvPr/>
        </p:nvGraphicFramePr>
        <p:xfrm>
          <a:off x="457200" y="3460752"/>
          <a:ext cx="11228492" cy="3140723"/>
        </p:xfrm>
        <a:graphic>
          <a:graphicData uri="http://schemas.openxmlformats.org/drawingml/2006/table">
            <a:tbl>
              <a:tblPr firstRow="1" bandRow="1">
                <a:tableStyleId>{5C22544A-7EE6-4342-B048-85BDC9FD1C3A}</a:tableStyleId>
              </a:tblPr>
              <a:tblGrid>
                <a:gridCol w="2181225">
                  <a:extLst>
                    <a:ext uri="{9D8B030D-6E8A-4147-A177-3AD203B41FA5}">
                      <a16:colId xmlns:a16="http://schemas.microsoft.com/office/drawing/2014/main" val="648957265"/>
                    </a:ext>
                  </a:extLst>
                </a:gridCol>
                <a:gridCol w="3219450">
                  <a:extLst>
                    <a:ext uri="{9D8B030D-6E8A-4147-A177-3AD203B41FA5}">
                      <a16:colId xmlns:a16="http://schemas.microsoft.com/office/drawing/2014/main" val="624020875"/>
                    </a:ext>
                  </a:extLst>
                </a:gridCol>
                <a:gridCol w="3829050">
                  <a:extLst>
                    <a:ext uri="{9D8B030D-6E8A-4147-A177-3AD203B41FA5}">
                      <a16:colId xmlns:a16="http://schemas.microsoft.com/office/drawing/2014/main" val="2209684831"/>
                    </a:ext>
                  </a:extLst>
                </a:gridCol>
                <a:gridCol w="1998767">
                  <a:extLst>
                    <a:ext uri="{9D8B030D-6E8A-4147-A177-3AD203B41FA5}">
                      <a16:colId xmlns:a16="http://schemas.microsoft.com/office/drawing/2014/main" val="2950162006"/>
                    </a:ext>
                  </a:extLst>
                </a:gridCol>
              </a:tblGrid>
              <a:tr h="984026">
                <a:tc>
                  <a:txBody>
                    <a:bodyPr/>
                    <a:lstStyle/>
                    <a:p>
                      <a:pPr algn="ctr"/>
                      <a:r>
                        <a:rPr lang="en-US" altLang="zh-TW" sz="2200" dirty="0">
                          <a:solidFill>
                            <a:schemeClr val="tx1"/>
                          </a:solidFill>
                        </a:rPr>
                        <a:t>Stage</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TensorFlow</a:t>
                      </a:r>
                    </a:p>
                    <a:p>
                      <a:pPr algn="ctr"/>
                      <a:r>
                        <a:rPr lang="en-US" altLang="zh-TW" sz="2200" dirty="0">
                          <a:solidFill>
                            <a:schemeClr val="tx1"/>
                          </a:solidFill>
                        </a:rPr>
                        <a:t>Model</a:t>
                      </a:r>
                    </a:p>
                    <a:p>
                      <a:pPr algn="ctr"/>
                      <a:r>
                        <a:rPr lang="en-US" altLang="zh-TW" sz="2200" dirty="0">
                          <a:solidFill>
                            <a:schemeClr val="tx1"/>
                          </a:solidFill>
                        </a:rPr>
                        <a:t>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Firmware</a:t>
                      </a:r>
                    </a:p>
                    <a:p>
                      <a:pPr algn="ctr"/>
                      <a:r>
                        <a:rPr lang="en-US" altLang="zh-TW" sz="2200" dirty="0">
                          <a:solidFill>
                            <a:schemeClr val="tx1"/>
                          </a:solidFill>
                        </a:rPr>
                        <a:t>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Running</a:t>
                      </a:r>
                    </a:p>
                    <a:p>
                      <a:pPr algn="ctr"/>
                      <a:r>
                        <a:rPr lang="en-US" altLang="zh-TW" sz="2200" dirty="0">
                          <a:solidFill>
                            <a:schemeClr val="tx1"/>
                          </a:solidFill>
                        </a:rPr>
                        <a:t>Application</a:t>
                      </a:r>
                    </a:p>
                    <a:p>
                      <a:pPr algn="ctr"/>
                      <a:r>
                        <a:rPr lang="en-US" altLang="zh-TW" sz="2200" dirty="0">
                          <a:solidFill>
                            <a:schemeClr val="tx1"/>
                          </a:solidFill>
                        </a:rPr>
                        <a:t>On WE-I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0618991"/>
                  </a:ext>
                </a:extLst>
              </a:tr>
              <a:tr h="9840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solidFill>
                            <a:schemeClr val="tx1"/>
                          </a:solidFill>
                        </a:rPr>
                        <a:t>Tool</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Anaconda</a:t>
                      </a:r>
                    </a:p>
                    <a:p>
                      <a:pPr algn="ctr"/>
                      <a:r>
                        <a:rPr lang="en-US" altLang="zh-TW" sz="2200" dirty="0">
                          <a:solidFill>
                            <a:schemeClr val="tx1"/>
                          </a:solidFill>
                        </a:rPr>
                        <a:t>Cygwin</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Cygwin</a:t>
                      </a:r>
                    </a:p>
                    <a:p>
                      <a:pPr algn="ctr"/>
                      <a:r>
                        <a:rPr lang="en-US" altLang="zh-TW" sz="2200" dirty="0" err="1">
                          <a:solidFill>
                            <a:schemeClr val="tx1"/>
                          </a:solidFill>
                        </a:rPr>
                        <a:t>Metaware</a:t>
                      </a:r>
                      <a:r>
                        <a:rPr lang="en-US" altLang="zh-TW" sz="2200" dirty="0">
                          <a:solidFill>
                            <a:schemeClr val="tx1"/>
                          </a:solidFill>
                        </a:rPr>
                        <a:t> or ARC GNU </a:t>
                      </a:r>
                    </a:p>
                    <a:p>
                      <a:pPr algn="ctr"/>
                      <a:r>
                        <a:rPr lang="en-US" altLang="zh-TW" sz="2200" dirty="0">
                          <a:solidFill>
                            <a:schemeClr val="tx1"/>
                          </a:solidFill>
                        </a:rPr>
                        <a:t>VirtualBox (Ubuntu)</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Tera Term</a:t>
                      </a:r>
                      <a:br>
                        <a:rPr lang="en-US" altLang="zh-TW" sz="2200" dirty="0">
                          <a:solidFill>
                            <a:schemeClr val="tx1"/>
                          </a:solidFill>
                        </a:rPr>
                      </a:br>
                      <a:r>
                        <a:rPr lang="en-US" altLang="zh-TW" sz="2200" dirty="0">
                          <a:solidFill>
                            <a:schemeClr val="tx1"/>
                          </a:solidFill>
                        </a:rPr>
                        <a:t>USB Micro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7702073"/>
                  </a:ext>
                </a:extLst>
              </a:tr>
              <a:tr h="946163">
                <a:tc>
                  <a:txBody>
                    <a:bodyPr/>
                    <a:lstStyle/>
                    <a:p>
                      <a:pPr algn="ctr"/>
                      <a:r>
                        <a:rPr lang="en-US" altLang="zh-TW" sz="2200" dirty="0">
                          <a:solidFill>
                            <a:schemeClr val="tx1"/>
                          </a:solidFill>
                        </a:rPr>
                        <a:t>Language</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t>Python 3</a:t>
                      </a:r>
                      <a:endParaRPr lang="zh-TW" altLang="en-US" sz="2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t>C language</a:t>
                      </a:r>
                      <a:br>
                        <a:rPr lang="en-US" altLang="zh-TW" sz="2200" dirty="0"/>
                      </a:br>
                      <a:r>
                        <a:rPr lang="en-US" altLang="zh-TW" sz="2200" dirty="0"/>
                        <a:t>C++ language</a:t>
                      </a:r>
                      <a:endParaRPr lang="zh-TW" altLang="en-US" sz="2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562035"/>
                  </a:ext>
                </a:extLst>
              </a:tr>
            </a:tbl>
          </a:graphicData>
        </a:graphic>
      </p:graphicFrame>
      <p:sp>
        <p:nvSpPr>
          <p:cNvPr id="14" name="Rectangle 13">
            <a:extLst>
              <a:ext uri="{FF2B5EF4-FFF2-40B4-BE49-F238E27FC236}">
                <a16:creationId xmlns:a16="http://schemas.microsoft.com/office/drawing/2014/main" id="{74D8F01D-EBCD-4049-9651-5EA8E27E3E5C}"/>
              </a:ext>
            </a:extLst>
          </p:cNvPr>
          <p:cNvSpPr/>
          <p:nvPr/>
        </p:nvSpPr>
        <p:spPr>
          <a:xfrm>
            <a:off x="856152" y="956628"/>
            <a:ext cx="2671340" cy="1901112"/>
          </a:xfrm>
          <a:prstGeom prst="rect">
            <a:avLst/>
          </a:prstGeom>
          <a:noFill/>
          <a:ln w="57150">
            <a:solidFill>
              <a:srgbClr val="F5050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Tree>
    <p:custDataLst>
      <p:tags r:id="rId1"/>
    </p:custDataLst>
    <p:extLst>
      <p:ext uri="{BB962C8B-B14F-4D97-AF65-F5344CB8AC3E}">
        <p14:creationId xmlns:p14="http://schemas.microsoft.com/office/powerpoint/2010/main" val="77164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57200" y="1129178"/>
            <a:ext cx="11278244" cy="5321956"/>
          </a:xfrm>
        </p:spPr>
        <p:txBody>
          <a:bodyPr>
            <a:normAutofit/>
          </a:bodyPr>
          <a:lstStyle/>
          <a:p>
            <a:pPr marL="514350" indent="-514350">
              <a:buFont typeface="+mj-lt"/>
              <a:buAutoNum type="arabicPeriod" startAt="7"/>
            </a:pPr>
            <a:r>
              <a:rPr lang="zh-TW" altLang="en-US" sz="2600" dirty="0"/>
              <a:t>開啟</a:t>
            </a:r>
            <a:r>
              <a:rPr lang="en-US" altLang="zh-TW" sz="2600" dirty="0"/>
              <a:t>Cygwin</a:t>
            </a:r>
            <a:r>
              <a:rPr lang="zh-TW" altLang="en-US" sz="2600" dirty="0"/>
              <a:t>，並移動到</a:t>
            </a:r>
            <a:r>
              <a:rPr lang="en-US" altLang="zh-TW" sz="2600" dirty="0"/>
              <a:t>Lab5_tflm_conversion_tutorial/generated</a:t>
            </a:r>
            <a:br>
              <a:rPr lang="en-US" altLang="zh-TW" sz="2600" dirty="0"/>
            </a:br>
            <a:r>
              <a:rPr lang="en-US" altLang="zh-TW" sz="2400" dirty="0">
                <a:solidFill>
                  <a:srgbClr val="C92C2C"/>
                </a:solidFill>
                <a:latin typeface="Consolas" panose="020B0609020204030204" pitchFamily="49" charset="0"/>
              </a:rPr>
              <a:t>$ </a:t>
            </a:r>
            <a:r>
              <a:rPr lang="en-US" altLang="zh-TW" sz="2600" dirty="0">
                <a:solidFill>
                  <a:srgbClr val="00B0F0"/>
                </a:solidFill>
              </a:rPr>
              <a:t>cd</a:t>
            </a:r>
            <a:r>
              <a:rPr lang="en-US" altLang="zh-TW" sz="2600" dirty="0"/>
              <a:t> </a:t>
            </a:r>
            <a:r>
              <a:rPr lang="en-US" altLang="zh-TW" sz="2600" dirty="0">
                <a:solidFill>
                  <a:srgbClr val="00B0F0"/>
                </a:solidFill>
              </a:rPr>
              <a:t>c:</a:t>
            </a:r>
            <a:br>
              <a:rPr lang="en-US" altLang="zh-TW" sz="2600" dirty="0"/>
            </a:br>
            <a:r>
              <a:rPr lang="en-US" altLang="zh-TW" sz="2400" dirty="0">
                <a:solidFill>
                  <a:srgbClr val="C92C2C"/>
                </a:solidFill>
                <a:latin typeface="Consolas" panose="020B0609020204030204" pitchFamily="49" charset="0"/>
              </a:rPr>
              <a:t>$ </a:t>
            </a:r>
            <a:r>
              <a:rPr lang="en-US" altLang="zh-TW" sz="2600" dirty="0">
                <a:solidFill>
                  <a:srgbClr val="00B0F0"/>
                </a:solidFill>
              </a:rPr>
              <a:t>cd</a:t>
            </a:r>
            <a:r>
              <a:rPr lang="en-US" altLang="zh-TW" sz="2600" dirty="0"/>
              <a:t> </a:t>
            </a:r>
            <a:r>
              <a:rPr lang="en-US" altLang="zh-TW" sz="2600" dirty="0">
                <a:solidFill>
                  <a:srgbClr val="00B0F0"/>
                </a:solidFill>
              </a:rPr>
              <a:t>Users/{username}/ </a:t>
            </a:r>
            <a:r>
              <a:rPr lang="en-US" altLang="zh-TW" sz="2600" dirty="0"/>
              <a:t>(</a:t>
            </a:r>
            <a:r>
              <a:rPr lang="en-US" altLang="zh-TW" sz="2600" dirty="0" err="1"/>
              <a:t>Jupyter</a:t>
            </a:r>
            <a:r>
              <a:rPr lang="en-US" altLang="zh-TW" sz="2600" dirty="0"/>
              <a:t> Notebook Path) </a:t>
            </a:r>
            <a:br>
              <a:rPr lang="en-US" altLang="zh-TW" sz="2600" dirty="0"/>
            </a:br>
            <a:r>
              <a:rPr lang="en-US" altLang="zh-TW" sz="2400" dirty="0">
                <a:solidFill>
                  <a:srgbClr val="C92C2C"/>
                </a:solidFill>
                <a:latin typeface="Consolas" panose="020B0609020204030204" pitchFamily="49" charset="0"/>
              </a:rPr>
              <a:t>$ </a:t>
            </a:r>
            <a:r>
              <a:rPr lang="en-US" altLang="zh-TW" sz="2600" dirty="0">
                <a:solidFill>
                  <a:srgbClr val="00B0F0"/>
                </a:solidFill>
              </a:rPr>
              <a:t>cd Lab5_tflm_conversion_tutorial/generated/</a:t>
            </a:r>
          </a:p>
          <a:p>
            <a:pPr marL="514350" indent="-514350">
              <a:buFont typeface="+mj-lt"/>
              <a:buAutoNum type="arabicPeriod" startAt="7"/>
            </a:pPr>
            <a:r>
              <a:rPr lang="en-US" altLang="zh-TW" sz="2600" dirty="0"/>
              <a:t>Convert </a:t>
            </a:r>
            <a:r>
              <a:rPr lang="en-US" altLang="zh-TW" sz="2600" dirty="0" err="1"/>
              <a:t>tflite</a:t>
            </a:r>
            <a:r>
              <a:rPr lang="en-US" altLang="zh-TW" sz="2600" dirty="0"/>
              <a:t> to C model</a:t>
            </a:r>
            <a:br>
              <a:rPr lang="en-US" altLang="zh-TW" sz="2600" dirty="0"/>
            </a:br>
            <a:r>
              <a:rPr lang="en-US" altLang="zh-TW" sz="2400" dirty="0">
                <a:solidFill>
                  <a:srgbClr val="C92C2C"/>
                </a:solidFill>
                <a:latin typeface="Consolas" panose="020B0609020204030204" pitchFamily="49" charset="0"/>
              </a:rPr>
              <a:t>$ </a:t>
            </a:r>
            <a:r>
              <a:rPr lang="en-US" altLang="zh-TW" sz="2600" dirty="0">
                <a:solidFill>
                  <a:srgbClr val="00B0F0"/>
                </a:solidFill>
              </a:rPr>
              <a:t>cd Lab5_tflm_conversion_tutorial/generated/</a:t>
            </a:r>
            <a:br>
              <a:rPr lang="en-US" altLang="zh-TW" sz="2600" dirty="0">
                <a:solidFill>
                  <a:srgbClr val="00B0F0"/>
                </a:solidFill>
              </a:rPr>
            </a:br>
            <a:r>
              <a:rPr lang="en-US" altLang="zh-TW" sz="2800" dirty="0">
                <a:solidFill>
                  <a:srgbClr val="C92C2C"/>
                </a:solidFill>
                <a:latin typeface="Consolas" panose="020B0609020204030204" pitchFamily="49" charset="0"/>
              </a:rPr>
              <a:t>$ </a:t>
            </a:r>
            <a:r>
              <a:rPr lang="en-US" altLang="zh-TW" sz="2600" dirty="0" err="1">
                <a:solidFill>
                  <a:srgbClr val="00B0F0"/>
                </a:solidFill>
              </a:rPr>
              <a:t>xxd</a:t>
            </a:r>
            <a:r>
              <a:rPr lang="en-US" altLang="zh-TW" sz="2600" dirty="0">
                <a:solidFill>
                  <a:srgbClr val="00B0F0"/>
                </a:solidFill>
              </a:rPr>
              <a:t> -</a:t>
            </a:r>
            <a:r>
              <a:rPr lang="en-US" altLang="zh-TW" sz="2600" dirty="0" err="1">
                <a:solidFill>
                  <a:srgbClr val="00B0F0"/>
                </a:solidFill>
              </a:rPr>
              <a:t>i</a:t>
            </a:r>
            <a:r>
              <a:rPr lang="en-US" altLang="zh-TW" sz="2600" dirty="0">
                <a:solidFill>
                  <a:srgbClr val="00B0F0"/>
                </a:solidFill>
              </a:rPr>
              <a:t> emnist_model_int8.tflite &gt; </a:t>
            </a:r>
            <a:r>
              <a:rPr lang="en-US" altLang="zh-TW" sz="2600" dirty="0" err="1">
                <a:solidFill>
                  <a:srgbClr val="00B0F0"/>
                </a:solidFill>
              </a:rPr>
              <a:t>model.h</a:t>
            </a:r>
            <a:endParaRPr lang="en-US" altLang="zh-TW" sz="2600" dirty="0">
              <a:solidFill>
                <a:srgbClr val="00B0F0"/>
              </a:solidFill>
            </a:endParaRPr>
          </a:p>
          <a:p>
            <a:pPr marL="514350" indent="-514350">
              <a:buFont typeface="+mj-lt"/>
              <a:buAutoNum type="arabicPeriod" startAt="7"/>
            </a:pPr>
            <a:r>
              <a:rPr lang="en-US" altLang="zh-TW" sz="2600" dirty="0"/>
              <a:t>You will see your TensorFlow model file </a:t>
            </a:r>
            <a:r>
              <a:rPr lang="en-US" altLang="zh-TW" sz="2600" dirty="0" err="1"/>
              <a:t>model.h</a:t>
            </a:r>
            <a:endParaRPr lang="en-US" altLang="zh-TW" sz="2600" dirty="0"/>
          </a:p>
          <a:p>
            <a:pPr marL="514350" indent="-514350">
              <a:buFont typeface="+mj-lt"/>
              <a:buAutoNum type="arabicPeriod" startAt="7"/>
            </a:pPr>
            <a:r>
              <a:rPr lang="en-US" altLang="zh-TW" sz="2600" dirty="0"/>
              <a:t>Integrate </a:t>
            </a:r>
            <a:r>
              <a:rPr lang="en-US" altLang="zh-TW" sz="2600" dirty="0" err="1"/>
              <a:t>model.h</a:t>
            </a:r>
            <a:r>
              <a:rPr lang="en-US" altLang="zh-TW" sz="2600" dirty="0"/>
              <a:t> and test_samples.cc to your WE-I project</a:t>
            </a:r>
            <a:br>
              <a:rPr lang="en-US" altLang="zh-TW" sz="2600" dirty="0"/>
            </a:br>
            <a:r>
              <a:rPr lang="en-US" altLang="zh-TW" sz="2600" dirty="0"/>
              <a:t>(Later tutorial)</a:t>
            </a:r>
            <a:br>
              <a:rPr lang="en-US" altLang="zh-TW" sz="2600" dirty="0"/>
            </a:br>
            <a:endParaRPr lang="zh-TW" altLang="en-US" sz="2600" dirty="0"/>
          </a:p>
        </p:txBody>
      </p:sp>
      <p:sp>
        <p:nvSpPr>
          <p:cNvPr id="2" name="標題 1"/>
          <p:cNvSpPr>
            <a:spLocks noGrp="1"/>
          </p:cNvSpPr>
          <p:nvPr>
            <p:ph type="title"/>
          </p:nvPr>
        </p:nvSpPr>
        <p:spPr/>
        <p:txBody>
          <a:bodyPr>
            <a:normAutofit/>
          </a:bodyPr>
          <a:lstStyle/>
          <a:p>
            <a:r>
              <a:rPr lang="en-US" altLang="zh-TW" sz="4400" dirty="0"/>
              <a:t>TensorFlow Environment Test</a:t>
            </a:r>
            <a:endParaRPr lang="zh-TW" altLang="en-US" sz="4400" dirty="0"/>
          </a:p>
        </p:txBody>
      </p:sp>
    </p:spTree>
    <p:extLst>
      <p:ext uri="{BB962C8B-B14F-4D97-AF65-F5344CB8AC3E}">
        <p14:creationId xmlns:p14="http://schemas.microsoft.com/office/powerpoint/2010/main" val="168996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normAutofit/>
          </a:bodyPr>
          <a:lstStyle/>
          <a:p>
            <a:r>
              <a:rPr lang="en-US" sz="4400" dirty="0"/>
              <a:t>TensorFlow Model Development</a:t>
            </a:r>
          </a:p>
        </p:txBody>
      </p:sp>
      <p:sp>
        <p:nvSpPr>
          <p:cNvPr id="7" name="Rectangle: Rounded Corners 6">
            <a:extLst>
              <a:ext uri="{FF2B5EF4-FFF2-40B4-BE49-F238E27FC236}">
                <a16:creationId xmlns:a16="http://schemas.microsoft.com/office/drawing/2014/main" id="{E9F5A32B-B941-4D4B-A43A-AE438AC531B7}"/>
              </a:ext>
            </a:extLst>
          </p:cNvPr>
          <p:cNvSpPr/>
          <p:nvPr/>
        </p:nvSpPr>
        <p:spPr>
          <a:xfrm>
            <a:off x="190377" y="383378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Create</a:t>
            </a:r>
          </a:p>
          <a:p>
            <a:pPr algn="ctr"/>
            <a:r>
              <a:rPr lang="en-US" altLang="zh-TW" sz="2600" dirty="0"/>
              <a:t>Model</a:t>
            </a:r>
            <a:endParaRPr lang="zh-TW" altLang="en-US" sz="2600" dirty="0"/>
          </a:p>
        </p:txBody>
      </p:sp>
      <p:sp>
        <p:nvSpPr>
          <p:cNvPr id="8" name="Rectangle: Rounded Corners 7">
            <a:extLst>
              <a:ext uri="{FF2B5EF4-FFF2-40B4-BE49-F238E27FC236}">
                <a16:creationId xmlns:a16="http://schemas.microsoft.com/office/drawing/2014/main" id="{CB20FA52-4A33-4A23-AF31-1F0D22A5D548}"/>
              </a:ext>
            </a:extLst>
          </p:cNvPr>
          <p:cNvSpPr/>
          <p:nvPr/>
        </p:nvSpPr>
        <p:spPr>
          <a:xfrm>
            <a:off x="2328016" y="383378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Training Model</a:t>
            </a:r>
            <a:endParaRPr lang="zh-TW" altLang="en-US" sz="2600" dirty="0"/>
          </a:p>
        </p:txBody>
      </p:sp>
      <p:cxnSp>
        <p:nvCxnSpPr>
          <p:cNvPr id="12" name="Straight Arrow Connector 11">
            <a:extLst>
              <a:ext uri="{FF2B5EF4-FFF2-40B4-BE49-F238E27FC236}">
                <a16:creationId xmlns:a16="http://schemas.microsoft.com/office/drawing/2014/main" id="{5CDAEF96-3BB7-4FD0-B7B3-9997EFA03BE6}"/>
              </a:ext>
            </a:extLst>
          </p:cNvPr>
          <p:cNvCxnSpPr>
            <a:stCxn id="7" idx="3"/>
            <a:endCxn id="8" idx="1"/>
          </p:cNvCxnSpPr>
          <p:nvPr/>
        </p:nvCxnSpPr>
        <p:spPr>
          <a:xfrm>
            <a:off x="1990377" y="4689762"/>
            <a:ext cx="33763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a:extLst>
              <a:ext uri="{FF2B5EF4-FFF2-40B4-BE49-F238E27FC236}">
                <a16:creationId xmlns:a16="http://schemas.microsoft.com/office/drawing/2014/main" id="{DD27EA58-3006-4895-9DC5-BE101DB139BF}"/>
              </a:ext>
            </a:extLst>
          </p:cNvPr>
          <p:cNvCxnSpPr>
            <a:cxnSpLocks/>
            <a:stCxn id="22" idx="2"/>
            <a:endCxn id="7" idx="2"/>
          </p:cNvCxnSpPr>
          <p:nvPr/>
        </p:nvCxnSpPr>
        <p:spPr>
          <a:xfrm rot="5400000">
            <a:off x="3228016" y="3408103"/>
            <a:ext cx="12700" cy="4275278"/>
          </a:xfrm>
          <a:prstGeom prst="bentConnector3">
            <a:avLst>
              <a:gd name="adj1" fmla="val 3770528"/>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27E9FCA9-9BE5-46B8-B7AA-666448B16AAB}"/>
              </a:ext>
            </a:extLst>
          </p:cNvPr>
          <p:cNvSpPr txBox="1"/>
          <p:nvPr/>
        </p:nvSpPr>
        <p:spPr>
          <a:xfrm>
            <a:off x="10540933" y="3920321"/>
            <a:ext cx="1355792" cy="769441"/>
          </a:xfrm>
          <a:prstGeom prst="rect">
            <a:avLst/>
          </a:prstGeom>
          <a:noFill/>
        </p:spPr>
        <p:txBody>
          <a:bodyPr wrap="square" rtlCol="0">
            <a:spAutoFit/>
          </a:bodyPr>
          <a:lstStyle/>
          <a:p>
            <a:pPr algn="ctr"/>
            <a:r>
              <a:rPr lang="en-US" altLang="zh-TW" sz="2200" dirty="0"/>
              <a:t>Convert</a:t>
            </a:r>
            <a:br>
              <a:rPr lang="en-US" altLang="zh-TW" sz="2200" dirty="0"/>
            </a:br>
            <a:r>
              <a:rPr lang="en-US" altLang="zh-TW" sz="2200" dirty="0"/>
              <a:t>Model</a:t>
            </a:r>
            <a:endParaRPr lang="zh-TW" altLang="en-US" sz="2200" dirty="0"/>
          </a:p>
        </p:txBody>
      </p:sp>
      <p:sp>
        <p:nvSpPr>
          <p:cNvPr id="22" name="Rectangle: Rounded Corners 21">
            <a:extLst>
              <a:ext uri="{FF2B5EF4-FFF2-40B4-BE49-F238E27FC236}">
                <a16:creationId xmlns:a16="http://schemas.microsoft.com/office/drawing/2014/main" id="{8C31B6F4-A15B-4D81-8BF7-CA1B07992F48}"/>
              </a:ext>
            </a:extLst>
          </p:cNvPr>
          <p:cNvSpPr/>
          <p:nvPr/>
        </p:nvSpPr>
        <p:spPr>
          <a:xfrm>
            <a:off x="4465655" y="383378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Evaluate Model</a:t>
            </a:r>
            <a:endParaRPr lang="zh-TW" altLang="en-US" sz="2600" dirty="0"/>
          </a:p>
        </p:txBody>
      </p:sp>
      <p:sp>
        <p:nvSpPr>
          <p:cNvPr id="24" name="Rectangle: Rounded Corners 23">
            <a:extLst>
              <a:ext uri="{FF2B5EF4-FFF2-40B4-BE49-F238E27FC236}">
                <a16:creationId xmlns:a16="http://schemas.microsoft.com/office/drawing/2014/main" id="{530293C1-4994-47F5-B1AD-C00D2FC6F5C3}"/>
              </a:ext>
            </a:extLst>
          </p:cNvPr>
          <p:cNvSpPr/>
          <p:nvPr/>
        </p:nvSpPr>
        <p:spPr>
          <a:xfrm>
            <a:off x="4472005" y="163443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Dataset</a:t>
            </a:r>
            <a:endParaRPr lang="zh-TW" altLang="en-US" sz="2600" dirty="0"/>
          </a:p>
        </p:txBody>
      </p:sp>
      <p:sp>
        <p:nvSpPr>
          <p:cNvPr id="34" name="Rectangle: Rounded Corners 33">
            <a:extLst>
              <a:ext uri="{FF2B5EF4-FFF2-40B4-BE49-F238E27FC236}">
                <a16:creationId xmlns:a16="http://schemas.microsoft.com/office/drawing/2014/main" id="{90953809-7C5D-42EF-B102-CE6DA110D0EA}"/>
              </a:ext>
            </a:extLst>
          </p:cNvPr>
          <p:cNvSpPr/>
          <p:nvPr/>
        </p:nvSpPr>
        <p:spPr>
          <a:xfrm>
            <a:off x="6603294" y="383378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Quantize</a:t>
            </a:r>
            <a:br>
              <a:rPr lang="en-US" altLang="zh-TW" sz="2600" dirty="0"/>
            </a:br>
            <a:r>
              <a:rPr lang="en-US" altLang="zh-TW" sz="2600" dirty="0"/>
              <a:t>Model</a:t>
            </a:r>
            <a:endParaRPr lang="zh-TW" altLang="en-US" sz="2600" dirty="0"/>
          </a:p>
        </p:txBody>
      </p:sp>
      <p:sp>
        <p:nvSpPr>
          <p:cNvPr id="35" name="Rectangle: Rounded Corners 34">
            <a:extLst>
              <a:ext uri="{FF2B5EF4-FFF2-40B4-BE49-F238E27FC236}">
                <a16:creationId xmlns:a16="http://schemas.microsoft.com/office/drawing/2014/main" id="{9364E336-C658-4276-9DD3-F3C8195DE169}"/>
              </a:ext>
            </a:extLst>
          </p:cNvPr>
          <p:cNvSpPr/>
          <p:nvPr/>
        </p:nvSpPr>
        <p:spPr>
          <a:xfrm>
            <a:off x="8740933" y="383378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Evaluate Model</a:t>
            </a:r>
            <a:endParaRPr lang="zh-TW" altLang="en-US" sz="2600" dirty="0"/>
          </a:p>
        </p:txBody>
      </p:sp>
      <p:cxnSp>
        <p:nvCxnSpPr>
          <p:cNvPr id="50" name="Connector: Elbow 49">
            <a:extLst>
              <a:ext uri="{FF2B5EF4-FFF2-40B4-BE49-F238E27FC236}">
                <a16:creationId xmlns:a16="http://schemas.microsoft.com/office/drawing/2014/main" id="{96FA8E4D-1457-496E-A763-D45E7E0F88E4}"/>
              </a:ext>
            </a:extLst>
          </p:cNvPr>
          <p:cNvCxnSpPr>
            <a:cxnSpLocks/>
            <a:stCxn id="35" idx="2"/>
            <a:endCxn id="7" idx="2"/>
          </p:cNvCxnSpPr>
          <p:nvPr/>
        </p:nvCxnSpPr>
        <p:spPr>
          <a:xfrm rot="5400000">
            <a:off x="5365655" y="1270464"/>
            <a:ext cx="12700" cy="8550556"/>
          </a:xfrm>
          <a:prstGeom prst="bentConnector3">
            <a:avLst>
              <a:gd name="adj1" fmla="val 3846315"/>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57" name="Rectangle: Rounded Corners 56">
            <a:extLst>
              <a:ext uri="{FF2B5EF4-FFF2-40B4-BE49-F238E27FC236}">
                <a16:creationId xmlns:a16="http://schemas.microsoft.com/office/drawing/2014/main" id="{2D50443F-6E81-4D6B-8981-03BE172B1C0F}"/>
              </a:ext>
            </a:extLst>
          </p:cNvPr>
          <p:cNvSpPr/>
          <p:nvPr/>
        </p:nvSpPr>
        <p:spPr>
          <a:xfrm>
            <a:off x="2323882" y="163443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Training</a:t>
            </a:r>
            <a:br>
              <a:rPr lang="en-US" altLang="zh-TW" sz="2600" dirty="0"/>
            </a:br>
            <a:r>
              <a:rPr lang="en-US" altLang="zh-TW" sz="2600" dirty="0"/>
              <a:t>Dataset</a:t>
            </a:r>
            <a:endParaRPr lang="zh-TW" altLang="en-US" sz="2600" dirty="0"/>
          </a:p>
        </p:txBody>
      </p:sp>
      <p:sp>
        <p:nvSpPr>
          <p:cNvPr id="58" name="Rectangle: Rounded Corners 57">
            <a:extLst>
              <a:ext uri="{FF2B5EF4-FFF2-40B4-BE49-F238E27FC236}">
                <a16:creationId xmlns:a16="http://schemas.microsoft.com/office/drawing/2014/main" id="{F8BFE552-6BBD-4133-A4DC-AF2A3F018903}"/>
              </a:ext>
            </a:extLst>
          </p:cNvPr>
          <p:cNvSpPr/>
          <p:nvPr/>
        </p:nvSpPr>
        <p:spPr>
          <a:xfrm>
            <a:off x="6603294" y="163443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Testing</a:t>
            </a:r>
            <a:br>
              <a:rPr lang="en-US" altLang="zh-TW" sz="2600" dirty="0"/>
            </a:br>
            <a:r>
              <a:rPr lang="en-US" altLang="zh-TW" sz="2600" dirty="0"/>
              <a:t>Dataset</a:t>
            </a:r>
            <a:endParaRPr lang="zh-TW" altLang="en-US" sz="2600" dirty="0"/>
          </a:p>
        </p:txBody>
      </p:sp>
      <p:cxnSp>
        <p:nvCxnSpPr>
          <p:cNvPr id="59" name="Straight Arrow Connector 58">
            <a:extLst>
              <a:ext uri="{FF2B5EF4-FFF2-40B4-BE49-F238E27FC236}">
                <a16:creationId xmlns:a16="http://schemas.microsoft.com/office/drawing/2014/main" id="{0C518455-1640-4BD6-91F6-11F8DEDAAE72}"/>
              </a:ext>
            </a:extLst>
          </p:cNvPr>
          <p:cNvCxnSpPr>
            <a:cxnSpLocks/>
            <a:stCxn id="57" idx="2"/>
            <a:endCxn id="8" idx="0"/>
          </p:cNvCxnSpPr>
          <p:nvPr/>
        </p:nvCxnSpPr>
        <p:spPr>
          <a:xfrm>
            <a:off x="3223882" y="3346392"/>
            <a:ext cx="4134" cy="4873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a:extLst>
              <a:ext uri="{FF2B5EF4-FFF2-40B4-BE49-F238E27FC236}">
                <a16:creationId xmlns:a16="http://schemas.microsoft.com/office/drawing/2014/main" id="{5758152E-848F-4BB8-A0F2-0AE02854A054}"/>
              </a:ext>
            </a:extLst>
          </p:cNvPr>
          <p:cNvCxnSpPr>
            <a:cxnSpLocks/>
            <a:stCxn id="58" idx="2"/>
            <a:endCxn id="22" idx="0"/>
          </p:cNvCxnSpPr>
          <p:nvPr/>
        </p:nvCxnSpPr>
        <p:spPr>
          <a:xfrm rot="5400000">
            <a:off x="6190780" y="2521268"/>
            <a:ext cx="487390" cy="2137639"/>
          </a:xfrm>
          <a:prstGeom prst="bentConnector3">
            <a:avLst>
              <a:gd name="adj1" fmla="val 33258"/>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8" name="Connector: Elbow 67">
            <a:extLst>
              <a:ext uri="{FF2B5EF4-FFF2-40B4-BE49-F238E27FC236}">
                <a16:creationId xmlns:a16="http://schemas.microsoft.com/office/drawing/2014/main" id="{54FED4D0-99B2-44F6-9E1A-28DFDB4DEEDE}"/>
              </a:ext>
            </a:extLst>
          </p:cNvPr>
          <p:cNvCxnSpPr>
            <a:cxnSpLocks/>
            <a:stCxn id="58" idx="2"/>
            <a:endCxn id="35" idx="0"/>
          </p:cNvCxnSpPr>
          <p:nvPr/>
        </p:nvCxnSpPr>
        <p:spPr>
          <a:xfrm rot="16200000" flipH="1">
            <a:off x="8328418" y="2521267"/>
            <a:ext cx="487390" cy="2137639"/>
          </a:xfrm>
          <a:prstGeom prst="bentConnector3">
            <a:avLst>
              <a:gd name="adj1" fmla="val 33323"/>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27638936-7A47-4928-BBE9-15C74E8F17FB}"/>
              </a:ext>
            </a:extLst>
          </p:cNvPr>
          <p:cNvCxnSpPr>
            <a:cxnSpLocks/>
            <a:stCxn id="24" idx="1"/>
            <a:endCxn id="57" idx="3"/>
          </p:cNvCxnSpPr>
          <p:nvPr/>
        </p:nvCxnSpPr>
        <p:spPr>
          <a:xfrm flipH="1">
            <a:off x="4123882" y="2490412"/>
            <a:ext cx="34812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7" name="Straight Arrow Connector 76">
            <a:extLst>
              <a:ext uri="{FF2B5EF4-FFF2-40B4-BE49-F238E27FC236}">
                <a16:creationId xmlns:a16="http://schemas.microsoft.com/office/drawing/2014/main" id="{FD88833B-5ECE-40DC-B042-E13F2BF54970}"/>
              </a:ext>
            </a:extLst>
          </p:cNvPr>
          <p:cNvCxnSpPr>
            <a:cxnSpLocks/>
            <a:stCxn id="24" idx="3"/>
            <a:endCxn id="58" idx="1"/>
          </p:cNvCxnSpPr>
          <p:nvPr/>
        </p:nvCxnSpPr>
        <p:spPr>
          <a:xfrm>
            <a:off x="6272005" y="2490412"/>
            <a:ext cx="33128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2" name="Straight Arrow Connector 81">
            <a:extLst>
              <a:ext uri="{FF2B5EF4-FFF2-40B4-BE49-F238E27FC236}">
                <a16:creationId xmlns:a16="http://schemas.microsoft.com/office/drawing/2014/main" id="{511B1C05-2C9E-446E-AA27-55A53C8EAD35}"/>
              </a:ext>
            </a:extLst>
          </p:cNvPr>
          <p:cNvCxnSpPr>
            <a:cxnSpLocks/>
            <a:stCxn id="35" idx="3"/>
          </p:cNvCxnSpPr>
          <p:nvPr/>
        </p:nvCxnSpPr>
        <p:spPr>
          <a:xfrm>
            <a:off x="10540933" y="4689762"/>
            <a:ext cx="1355792"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D8ECB423-7022-4A2B-8104-AE0949C5D05B}"/>
              </a:ext>
            </a:extLst>
          </p:cNvPr>
          <p:cNvCxnSpPr>
            <a:cxnSpLocks/>
            <a:stCxn id="58" idx="3"/>
          </p:cNvCxnSpPr>
          <p:nvPr/>
        </p:nvCxnSpPr>
        <p:spPr>
          <a:xfrm>
            <a:off x="8403294" y="2490412"/>
            <a:ext cx="3331506"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90" name="TextBox 89">
            <a:extLst>
              <a:ext uri="{FF2B5EF4-FFF2-40B4-BE49-F238E27FC236}">
                <a16:creationId xmlns:a16="http://schemas.microsoft.com/office/drawing/2014/main" id="{72FA9BEE-59D7-4917-93DF-6C89AEB9EA1C}"/>
              </a:ext>
            </a:extLst>
          </p:cNvPr>
          <p:cNvSpPr txBox="1"/>
          <p:nvPr/>
        </p:nvSpPr>
        <p:spPr>
          <a:xfrm>
            <a:off x="10540933" y="1353518"/>
            <a:ext cx="1355792" cy="1107996"/>
          </a:xfrm>
          <a:prstGeom prst="rect">
            <a:avLst/>
          </a:prstGeom>
          <a:noFill/>
        </p:spPr>
        <p:txBody>
          <a:bodyPr wrap="square" rtlCol="0">
            <a:spAutoFit/>
          </a:bodyPr>
          <a:lstStyle/>
          <a:p>
            <a:pPr algn="ctr"/>
            <a:r>
              <a:rPr lang="en-US" altLang="zh-TW" sz="2200" dirty="0"/>
              <a:t>Convert</a:t>
            </a:r>
            <a:br>
              <a:rPr lang="en-US" altLang="zh-TW" sz="2200" dirty="0"/>
            </a:br>
            <a:r>
              <a:rPr lang="en-US" altLang="zh-TW" sz="2200" dirty="0"/>
              <a:t>Testing</a:t>
            </a:r>
            <a:br>
              <a:rPr lang="en-US" altLang="zh-TW" sz="2200" dirty="0"/>
            </a:br>
            <a:r>
              <a:rPr lang="en-US" altLang="zh-TW" sz="2200" dirty="0"/>
              <a:t>Dataset</a:t>
            </a:r>
            <a:endParaRPr lang="zh-TW" altLang="en-US" sz="2200" dirty="0"/>
          </a:p>
        </p:txBody>
      </p:sp>
      <p:cxnSp>
        <p:nvCxnSpPr>
          <p:cNvPr id="91" name="Straight Arrow Connector 90">
            <a:extLst>
              <a:ext uri="{FF2B5EF4-FFF2-40B4-BE49-F238E27FC236}">
                <a16:creationId xmlns:a16="http://schemas.microsoft.com/office/drawing/2014/main" id="{E8EB369B-19BA-4560-AAC9-318FE643A677}"/>
              </a:ext>
            </a:extLst>
          </p:cNvPr>
          <p:cNvCxnSpPr>
            <a:cxnSpLocks/>
            <a:stCxn id="8" idx="3"/>
            <a:endCxn id="22" idx="1"/>
          </p:cNvCxnSpPr>
          <p:nvPr/>
        </p:nvCxnSpPr>
        <p:spPr>
          <a:xfrm>
            <a:off x="4128016" y="4689762"/>
            <a:ext cx="33763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94" name="Straight Arrow Connector 93">
            <a:extLst>
              <a:ext uri="{FF2B5EF4-FFF2-40B4-BE49-F238E27FC236}">
                <a16:creationId xmlns:a16="http://schemas.microsoft.com/office/drawing/2014/main" id="{989A3D8B-3999-481D-BC24-9FCBBF04CBAC}"/>
              </a:ext>
            </a:extLst>
          </p:cNvPr>
          <p:cNvCxnSpPr>
            <a:cxnSpLocks/>
            <a:stCxn id="22" idx="3"/>
            <a:endCxn id="34" idx="1"/>
          </p:cNvCxnSpPr>
          <p:nvPr/>
        </p:nvCxnSpPr>
        <p:spPr>
          <a:xfrm>
            <a:off x="6265655" y="4689762"/>
            <a:ext cx="33763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97" name="Straight Arrow Connector 96">
            <a:extLst>
              <a:ext uri="{FF2B5EF4-FFF2-40B4-BE49-F238E27FC236}">
                <a16:creationId xmlns:a16="http://schemas.microsoft.com/office/drawing/2014/main" id="{0B713BE2-C8DA-4C2B-961C-7171E10535D6}"/>
              </a:ext>
            </a:extLst>
          </p:cNvPr>
          <p:cNvCxnSpPr>
            <a:cxnSpLocks/>
            <a:stCxn id="34" idx="3"/>
            <a:endCxn id="35" idx="1"/>
          </p:cNvCxnSpPr>
          <p:nvPr/>
        </p:nvCxnSpPr>
        <p:spPr>
          <a:xfrm>
            <a:off x="8403294" y="4689762"/>
            <a:ext cx="33763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38728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703C5-5FEF-4470-B011-F0513CDA998C}"/>
              </a:ext>
            </a:extLst>
          </p:cNvPr>
          <p:cNvSpPr>
            <a:spLocks noGrp="1"/>
          </p:cNvSpPr>
          <p:nvPr>
            <p:ph type="title"/>
          </p:nvPr>
        </p:nvSpPr>
        <p:spPr/>
        <p:txBody>
          <a:bodyPr>
            <a:normAutofit/>
          </a:bodyPr>
          <a:lstStyle/>
          <a:p>
            <a:r>
              <a:rPr lang="en-US" altLang="zh-TW" sz="4400" dirty="0"/>
              <a:t>Download</a:t>
            </a:r>
            <a:endParaRPr lang="zh-TW" altLang="en-US" sz="4400" dirty="0"/>
          </a:p>
        </p:txBody>
      </p:sp>
      <p:sp>
        <p:nvSpPr>
          <p:cNvPr id="4" name="TextBox 21">
            <a:extLst>
              <a:ext uri="{FF2B5EF4-FFF2-40B4-BE49-F238E27FC236}">
                <a16:creationId xmlns:a16="http://schemas.microsoft.com/office/drawing/2014/main" id="{D6FCCD28-3D05-4D3D-B911-F988E37A4F58}"/>
              </a:ext>
            </a:extLst>
          </p:cNvPr>
          <p:cNvSpPr txBox="1"/>
          <p:nvPr/>
        </p:nvSpPr>
        <p:spPr>
          <a:xfrm>
            <a:off x="457200" y="1164134"/>
            <a:ext cx="10650354" cy="492443"/>
          </a:xfrm>
          <a:prstGeom prst="rect">
            <a:avLst/>
          </a:prstGeom>
          <a:noFill/>
        </p:spPr>
        <p:txBody>
          <a:bodyPr wrap="square" rtlCol="0">
            <a:spAutoFit/>
          </a:bodyPr>
          <a:lstStyle/>
          <a:p>
            <a:r>
              <a:rPr lang="en-US" altLang="zh-TW" sz="2600" dirty="0"/>
              <a:t>ANACONDA URL:</a:t>
            </a:r>
            <a:r>
              <a:rPr lang="zh-TW" altLang="en-US" sz="2600" dirty="0"/>
              <a:t> </a:t>
            </a:r>
            <a:r>
              <a:rPr lang="en-US" altLang="zh-TW" sz="2600" dirty="0">
                <a:hlinkClick r:id="rId2"/>
              </a:rPr>
              <a:t>https://www.anaconda.com/products/individual</a:t>
            </a:r>
            <a:endParaRPr lang="en-US" altLang="zh-TW" sz="2600" dirty="0"/>
          </a:p>
        </p:txBody>
      </p:sp>
      <p:pic>
        <p:nvPicPr>
          <p:cNvPr id="3" name="圖片 2"/>
          <p:cNvPicPr>
            <a:picLocks noChangeAspect="1"/>
          </p:cNvPicPr>
          <p:nvPr/>
        </p:nvPicPr>
        <p:blipFill>
          <a:blip r:embed="rId3"/>
          <a:stretch>
            <a:fillRect/>
          </a:stretch>
        </p:blipFill>
        <p:spPr>
          <a:xfrm>
            <a:off x="457200" y="1814872"/>
            <a:ext cx="6194073" cy="4602879"/>
          </a:xfrm>
          <a:prstGeom prst="rect">
            <a:avLst/>
          </a:prstGeom>
        </p:spPr>
      </p:pic>
      <p:pic>
        <p:nvPicPr>
          <p:cNvPr id="7" name="圖片 6"/>
          <p:cNvPicPr>
            <a:picLocks noChangeAspect="1"/>
          </p:cNvPicPr>
          <p:nvPr/>
        </p:nvPicPr>
        <p:blipFill>
          <a:blip r:embed="rId4"/>
          <a:stretch>
            <a:fillRect/>
          </a:stretch>
        </p:blipFill>
        <p:spPr>
          <a:xfrm>
            <a:off x="5818904" y="2296498"/>
            <a:ext cx="5773412" cy="4121253"/>
          </a:xfrm>
          <a:prstGeom prst="rect">
            <a:avLst/>
          </a:prstGeom>
        </p:spPr>
      </p:pic>
    </p:spTree>
    <p:extLst>
      <p:ext uri="{BB962C8B-B14F-4D97-AF65-F5344CB8AC3E}">
        <p14:creationId xmlns:p14="http://schemas.microsoft.com/office/powerpoint/2010/main" val="147836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703C5-5FEF-4470-B011-F0513CDA998C}"/>
              </a:ext>
            </a:extLst>
          </p:cNvPr>
          <p:cNvSpPr>
            <a:spLocks noGrp="1"/>
          </p:cNvSpPr>
          <p:nvPr>
            <p:ph type="title"/>
          </p:nvPr>
        </p:nvSpPr>
        <p:spPr/>
        <p:txBody>
          <a:bodyPr>
            <a:normAutofit/>
          </a:bodyPr>
          <a:lstStyle/>
          <a:p>
            <a:r>
              <a:rPr lang="en-US" altLang="zh-TW" sz="4400" dirty="0"/>
              <a:t>Anaconda3 Setup</a:t>
            </a:r>
            <a:endParaRPr lang="zh-TW" altLang="en-US" sz="4400" dirty="0"/>
          </a:p>
        </p:txBody>
      </p:sp>
      <p:pic>
        <p:nvPicPr>
          <p:cNvPr id="5" name="圖片 4"/>
          <p:cNvPicPr>
            <a:picLocks noChangeAspect="1"/>
          </p:cNvPicPr>
          <p:nvPr/>
        </p:nvPicPr>
        <p:blipFill>
          <a:blip r:embed="rId2"/>
          <a:stretch>
            <a:fillRect/>
          </a:stretch>
        </p:blipFill>
        <p:spPr>
          <a:xfrm>
            <a:off x="309966" y="1763651"/>
            <a:ext cx="5438244" cy="4287237"/>
          </a:xfrm>
          <a:prstGeom prst="rect">
            <a:avLst/>
          </a:prstGeom>
        </p:spPr>
      </p:pic>
      <p:pic>
        <p:nvPicPr>
          <p:cNvPr id="6" name="圖片 5"/>
          <p:cNvPicPr>
            <a:picLocks noChangeAspect="1"/>
          </p:cNvPicPr>
          <p:nvPr/>
        </p:nvPicPr>
        <p:blipFill>
          <a:blip r:embed="rId3"/>
          <a:stretch>
            <a:fillRect/>
          </a:stretch>
        </p:blipFill>
        <p:spPr>
          <a:xfrm>
            <a:off x="6247593" y="1763651"/>
            <a:ext cx="5425536" cy="4287237"/>
          </a:xfrm>
          <a:prstGeom prst="rect">
            <a:avLst/>
          </a:prstGeom>
        </p:spPr>
      </p:pic>
      <p:sp>
        <p:nvSpPr>
          <p:cNvPr id="8" name="矩形 7"/>
          <p:cNvSpPr/>
          <p:nvPr/>
        </p:nvSpPr>
        <p:spPr>
          <a:xfrm>
            <a:off x="3719593" y="5509647"/>
            <a:ext cx="968644" cy="3719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10" name="矩形 9"/>
          <p:cNvSpPr/>
          <p:nvPr/>
        </p:nvSpPr>
        <p:spPr>
          <a:xfrm>
            <a:off x="9637363" y="5531694"/>
            <a:ext cx="968644" cy="3719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Tree>
    <p:extLst>
      <p:ext uri="{BB962C8B-B14F-4D97-AF65-F5344CB8AC3E}">
        <p14:creationId xmlns:p14="http://schemas.microsoft.com/office/powerpoint/2010/main" val="369689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703C5-5FEF-4470-B011-F0513CDA998C}"/>
              </a:ext>
            </a:extLst>
          </p:cNvPr>
          <p:cNvSpPr>
            <a:spLocks noGrp="1"/>
          </p:cNvSpPr>
          <p:nvPr>
            <p:ph type="title"/>
          </p:nvPr>
        </p:nvSpPr>
        <p:spPr/>
        <p:txBody>
          <a:bodyPr>
            <a:normAutofit/>
          </a:bodyPr>
          <a:lstStyle/>
          <a:p>
            <a:r>
              <a:rPr lang="en-US" altLang="zh-TW" sz="4400" dirty="0"/>
              <a:t>Anaconda3 Setup</a:t>
            </a:r>
            <a:endParaRPr lang="zh-TW" altLang="en-US" sz="4400" dirty="0"/>
          </a:p>
        </p:txBody>
      </p:sp>
      <p:pic>
        <p:nvPicPr>
          <p:cNvPr id="3" name="圖片 2"/>
          <p:cNvPicPr>
            <a:picLocks noChangeAspect="1"/>
          </p:cNvPicPr>
          <p:nvPr/>
        </p:nvPicPr>
        <p:blipFill>
          <a:blip r:embed="rId2"/>
          <a:stretch>
            <a:fillRect/>
          </a:stretch>
        </p:blipFill>
        <p:spPr>
          <a:xfrm>
            <a:off x="227712" y="1760222"/>
            <a:ext cx="5514410" cy="4331983"/>
          </a:xfrm>
          <a:prstGeom prst="rect">
            <a:avLst/>
          </a:prstGeom>
        </p:spPr>
      </p:pic>
      <p:pic>
        <p:nvPicPr>
          <p:cNvPr id="4" name="圖片 3"/>
          <p:cNvPicPr>
            <a:picLocks noChangeAspect="1"/>
          </p:cNvPicPr>
          <p:nvPr/>
        </p:nvPicPr>
        <p:blipFill>
          <a:blip r:embed="rId3"/>
          <a:stretch>
            <a:fillRect/>
          </a:stretch>
        </p:blipFill>
        <p:spPr>
          <a:xfrm>
            <a:off x="5976371" y="1760222"/>
            <a:ext cx="5509505" cy="4331983"/>
          </a:xfrm>
          <a:prstGeom prst="rect">
            <a:avLst/>
          </a:prstGeom>
        </p:spPr>
      </p:pic>
      <p:sp>
        <p:nvSpPr>
          <p:cNvPr id="9" name="矩形 8"/>
          <p:cNvSpPr/>
          <p:nvPr/>
        </p:nvSpPr>
        <p:spPr>
          <a:xfrm>
            <a:off x="9446217" y="5571640"/>
            <a:ext cx="968644" cy="3719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11" name="矩形 10"/>
          <p:cNvSpPr/>
          <p:nvPr/>
        </p:nvSpPr>
        <p:spPr>
          <a:xfrm>
            <a:off x="3680847" y="5563891"/>
            <a:ext cx="968644" cy="3719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7" name="文字方塊 6"/>
          <p:cNvSpPr txBox="1"/>
          <p:nvPr/>
        </p:nvSpPr>
        <p:spPr>
          <a:xfrm>
            <a:off x="7462435" y="4068305"/>
            <a:ext cx="2952426" cy="400110"/>
          </a:xfrm>
          <a:prstGeom prst="rect">
            <a:avLst/>
          </a:prstGeom>
          <a:noFill/>
        </p:spPr>
        <p:txBody>
          <a:bodyPr wrap="square" rtlCol="0">
            <a:spAutoFit/>
          </a:bodyPr>
          <a:lstStyle/>
          <a:p>
            <a:pPr algn="l"/>
            <a:r>
              <a:rPr lang="en-US" altLang="zh-TW" sz="2000" dirty="0">
                <a:solidFill>
                  <a:srgbClr val="0070C0"/>
                </a:solidFill>
              </a:rPr>
              <a:t>your own default path</a:t>
            </a:r>
            <a:endParaRPr lang="zh-TW" altLang="en-US" sz="2000" dirty="0">
              <a:solidFill>
                <a:srgbClr val="0070C0"/>
              </a:solidFill>
            </a:endParaRPr>
          </a:p>
        </p:txBody>
      </p:sp>
    </p:spTree>
    <p:extLst>
      <p:ext uri="{BB962C8B-B14F-4D97-AF65-F5344CB8AC3E}">
        <p14:creationId xmlns:p14="http://schemas.microsoft.com/office/powerpoint/2010/main" val="350970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703C5-5FEF-4470-B011-F0513CDA998C}"/>
              </a:ext>
            </a:extLst>
          </p:cNvPr>
          <p:cNvSpPr>
            <a:spLocks noGrp="1"/>
          </p:cNvSpPr>
          <p:nvPr>
            <p:ph type="title"/>
          </p:nvPr>
        </p:nvSpPr>
        <p:spPr/>
        <p:txBody>
          <a:bodyPr>
            <a:normAutofit/>
          </a:bodyPr>
          <a:lstStyle/>
          <a:p>
            <a:r>
              <a:rPr lang="en-US" altLang="zh-TW" sz="4400" dirty="0"/>
              <a:t>Anaconda3 Setup</a:t>
            </a:r>
            <a:endParaRPr lang="zh-TW" altLang="en-US" sz="4400" dirty="0"/>
          </a:p>
        </p:txBody>
      </p:sp>
      <p:pic>
        <p:nvPicPr>
          <p:cNvPr id="5" name="圖片 4"/>
          <p:cNvPicPr>
            <a:picLocks noChangeAspect="1"/>
          </p:cNvPicPr>
          <p:nvPr/>
        </p:nvPicPr>
        <p:blipFill>
          <a:blip r:embed="rId2"/>
          <a:stretch>
            <a:fillRect/>
          </a:stretch>
        </p:blipFill>
        <p:spPr>
          <a:xfrm>
            <a:off x="325465" y="1909394"/>
            <a:ext cx="5356440" cy="4178857"/>
          </a:xfrm>
          <a:prstGeom prst="rect">
            <a:avLst/>
          </a:prstGeom>
        </p:spPr>
      </p:pic>
      <p:sp>
        <p:nvSpPr>
          <p:cNvPr id="10" name="矩形 9"/>
          <p:cNvSpPr/>
          <p:nvPr/>
        </p:nvSpPr>
        <p:spPr>
          <a:xfrm>
            <a:off x="3686014" y="5571640"/>
            <a:ext cx="968644" cy="3719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pic>
        <p:nvPicPr>
          <p:cNvPr id="6" name="圖片 5"/>
          <p:cNvPicPr>
            <a:picLocks noChangeAspect="1"/>
          </p:cNvPicPr>
          <p:nvPr/>
        </p:nvPicPr>
        <p:blipFill>
          <a:blip r:embed="rId3"/>
          <a:stretch>
            <a:fillRect/>
          </a:stretch>
        </p:blipFill>
        <p:spPr>
          <a:xfrm>
            <a:off x="6096161" y="1909394"/>
            <a:ext cx="5438408" cy="4235684"/>
          </a:xfrm>
          <a:prstGeom prst="rect">
            <a:avLst/>
          </a:prstGeom>
        </p:spPr>
      </p:pic>
    </p:spTree>
    <p:extLst>
      <p:ext uri="{BB962C8B-B14F-4D97-AF65-F5344CB8AC3E}">
        <p14:creationId xmlns:p14="http://schemas.microsoft.com/office/powerpoint/2010/main" val="279111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703C5-5FEF-4470-B011-F0513CDA998C}"/>
              </a:ext>
            </a:extLst>
          </p:cNvPr>
          <p:cNvSpPr>
            <a:spLocks noGrp="1"/>
          </p:cNvSpPr>
          <p:nvPr>
            <p:ph type="title"/>
          </p:nvPr>
        </p:nvSpPr>
        <p:spPr/>
        <p:txBody>
          <a:bodyPr>
            <a:normAutofit/>
          </a:bodyPr>
          <a:lstStyle/>
          <a:p>
            <a:r>
              <a:rPr lang="en-US" altLang="zh-TW" sz="4400" dirty="0"/>
              <a:t>Anaconda3 Setup</a:t>
            </a:r>
            <a:endParaRPr lang="zh-TW" altLang="en-US" sz="4400" dirty="0"/>
          </a:p>
        </p:txBody>
      </p:sp>
      <p:pic>
        <p:nvPicPr>
          <p:cNvPr id="3" name="圖片 2"/>
          <p:cNvPicPr>
            <a:picLocks noChangeAspect="1"/>
          </p:cNvPicPr>
          <p:nvPr/>
        </p:nvPicPr>
        <p:blipFill>
          <a:blip r:embed="rId2"/>
          <a:stretch>
            <a:fillRect/>
          </a:stretch>
        </p:blipFill>
        <p:spPr>
          <a:xfrm>
            <a:off x="278970" y="1836549"/>
            <a:ext cx="5540395" cy="4331776"/>
          </a:xfrm>
          <a:prstGeom prst="rect">
            <a:avLst/>
          </a:prstGeom>
        </p:spPr>
      </p:pic>
      <p:pic>
        <p:nvPicPr>
          <p:cNvPr id="4" name="圖片 3"/>
          <p:cNvPicPr>
            <a:picLocks noChangeAspect="1"/>
          </p:cNvPicPr>
          <p:nvPr/>
        </p:nvPicPr>
        <p:blipFill>
          <a:blip r:embed="rId3"/>
          <a:stretch>
            <a:fillRect/>
          </a:stretch>
        </p:blipFill>
        <p:spPr>
          <a:xfrm>
            <a:off x="6160651" y="1836549"/>
            <a:ext cx="5574471" cy="4331776"/>
          </a:xfrm>
          <a:prstGeom prst="rect">
            <a:avLst/>
          </a:prstGeom>
        </p:spPr>
      </p:pic>
      <p:sp>
        <p:nvSpPr>
          <p:cNvPr id="8" name="矩形 7"/>
          <p:cNvSpPr/>
          <p:nvPr/>
        </p:nvSpPr>
        <p:spPr>
          <a:xfrm>
            <a:off x="9645112" y="5625884"/>
            <a:ext cx="968644" cy="3719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9" name="矩形 8"/>
          <p:cNvSpPr/>
          <p:nvPr/>
        </p:nvSpPr>
        <p:spPr>
          <a:xfrm>
            <a:off x="3748007" y="5625884"/>
            <a:ext cx="968644" cy="3719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Tree>
    <p:extLst>
      <p:ext uri="{BB962C8B-B14F-4D97-AF65-F5344CB8AC3E}">
        <p14:creationId xmlns:p14="http://schemas.microsoft.com/office/powerpoint/2010/main" val="143443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703C5-5FEF-4470-B011-F0513CDA998C}"/>
              </a:ext>
            </a:extLst>
          </p:cNvPr>
          <p:cNvSpPr>
            <a:spLocks noGrp="1"/>
          </p:cNvSpPr>
          <p:nvPr>
            <p:ph type="title"/>
          </p:nvPr>
        </p:nvSpPr>
        <p:spPr/>
        <p:txBody>
          <a:bodyPr>
            <a:normAutofit/>
          </a:bodyPr>
          <a:lstStyle/>
          <a:p>
            <a:r>
              <a:rPr lang="en-US" altLang="zh-TW" sz="4400" dirty="0"/>
              <a:t>Anaconda3 Setup</a:t>
            </a:r>
            <a:endParaRPr lang="zh-TW" altLang="en-US" sz="4400" dirty="0"/>
          </a:p>
        </p:txBody>
      </p:sp>
      <p:pic>
        <p:nvPicPr>
          <p:cNvPr id="5" name="圖片 4"/>
          <p:cNvPicPr>
            <a:picLocks noChangeAspect="1"/>
          </p:cNvPicPr>
          <p:nvPr/>
        </p:nvPicPr>
        <p:blipFill>
          <a:blip r:embed="rId2"/>
          <a:stretch>
            <a:fillRect/>
          </a:stretch>
        </p:blipFill>
        <p:spPr>
          <a:xfrm>
            <a:off x="3082954" y="1573769"/>
            <a:ext cx="5239377" cy="4130460"/>
          </a:xfrm>
          <a:prstGeom prst="rect">
            <a:avLst/>
          </a:prstGeom>
        </p:spPr>
      </p:pic>
      <p:sp>
        <p:nvSpPr>
          <p:cNvPr id="10" name="矩形 9"/>
          <p:cNvSpPr/>
          <p:nvPr/>
        </p:nvSpPr>
        <p:spPr>
          <a:xfrm>
            <a:off x="6347931" y="5159205"/>
            <a:ext cx="968644" cy="3719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Tree>
    <p:extLst>
      <p:ext uri="{BB962C8B-B14F-4D97-AF65-F5344CB8AC3E}">
        <p14:creationId xmlns:p14="http://schemas.microsoft.com/office/powerpoint/2010/main" val="3139696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CONSTMT" val="1"/>
</p:tagLst>
</file>

<file path=ppt/tags/tag74.xml><?xml version="1.0" encoding="utf-8"?>
<p:tagLst xmlns:a="http://schemas.openxmlformats.org/drawingml/2006/main" xmlns:r="http://schemas.openxmlformats.org/officeDocument/2006/relationships" xmlns:p="http://schemas.openxmlformats.org/presentationml/2006/main">
  <p:tag name="SYNOPSYS:CONSTMT" val="1"/>
</p:tagLst>
</file>

<file path=ppt/tags/tag75.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Synopsys_PPT_Template_White_2021.pptx" id="{8CFEE655-03E0-47D6-8C05-41817B7A2332}" vid="{CD8CF77D-6547-4690-BF98-7B1821D8DB26}"/>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5154EF9643247A4B9B5F4B6442AD5" ma:contentTypeVersion="1" ma:contentTypeDescription="Create a new document." ma:contentTypeScope="" ma:versionID="510a0e1104d4d37ef20dfd997d9992db">
  <xsd:schema xmlns:xsd="http://www.w3.org/2001/XMLSchema" xmlns:xs="http://www.w3.org/2001/XMLSchema" xmlns:p="http://schemas.microsoft.com/office/2006/metadata/properties" xmlns:ns2="49a709bb-1a2c-441e-b04a-3a30362613c0" targetNamespace="http://schemas.microsoft.com/office/2006/metadata/properties" ma:root="true" ma:fieldsID="1886cc2548bc6f3c292d77d067cc6637" ns2:_="">
    <xsd:import namespace="49a709bb-1a2c-441e-b04a-3a30362613c0"/>
    <xsd:element name="properties">
      <xsd:complexType>
        <xsd:sequence>
          <xsd:element name="documentManagement">
            <xsd:complexType>
              <xsd:all>
                <xsd:element ref="ns2:List_x0020_Ord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709bb-1a2c-441e-b04a-3a30362613c0" elementFormDefault="qualified">
    <xsd:import namespace="http://schemas.microsoft.com/office/2006/documentManagement/types"/>
    <xsd:import namespace="http://schemas.microsoft.com/office/infopath/2007/PartnerControls"/>
    <xsd:element name="List_x0020_Order" ma:index="8" ma:displayName="List Order" ma:indexed="true" ma:internalName="List_x0020_Ord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st_x0020_Order xmlns="49a709bb-1a2c-441e-b04a-3a30362613c0">15</List_x0020_Order>
  </documentManagement>
</p:properties>
</file>

<file path=customXml/itemProps1.xml><?xml version="1.0" encoding="utf-8"?>
<ds:datastoreItem xmlns:ds="http://schemas.openxmlformats.org/officeDocument/2006/customXml" ds:itemID="{94115FF5-E700-4CEB-8ACB-70E55BD5D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a709bb-1a2c-441e-b04a-3a30362613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AFEF24-1446-44D7-B529-704DA786D762}">
  <ds:schemaRefs>
    <ds:schemaRef ds:uri="http://schemas.microsoft.com/sharepoint/v3/contenttype/forms"/>
  </ds:schemaRefs>
</ds:datastoreItem>
</file>

<file path=customXml/itemProps3.xml><?xml version="1.0" encoding="utf-8"?>
<ds:datastoreItem xmlns:ds="http://schemas.openxmlformats.org/officeDocument/2006/customXml" ds:itemID="{C625E540-4F59-484A-9C26-1886F3CE10F1}">
  <ds:schemaRefs>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terms/"/>
    <ds:schemaRef ds:uri="http://schemas.microsoft.com/office/2006/documentManagement/types"/>
    <ds:schemaRef ds:uri="49a709bb-1a2c-441e-b04a-3a30362613c0"/>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blank</Template>
  <TotalTime>1395</TotalTime>
  <Words>737</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charter</vt:lpstr>
      <vt:lpstr>Arial</vt:lpstr>
      <vt:lpstr>Consolas</vt:lpstr>
      <vt:lpstr>Synopsys_2019</vt:lpstr>
      <vt:lpstr>Tutorial 3 – TensorFlow Project Environment Setup &amp;                                        Development Flow </vt:lpstr>
      <vt:lpstr>Project Development Flow</vt:lpstr>
      <vt:lpstr>TensorFlow Model Development</vt:lpstr>
      <vt:lpstr>Download</vt:lpstr>
      <vt:lpstr>Anaconda3 Setup</vt:lpstr>
      <vt:lpstr>Anaconda3 Setup</vt:lpstr>
      <vt:lpstr>Anaconda3 Setup</vt:lpstr>
      <vt:lpstr>Anaconda3 Setup</vt:lpstr>
      <vt:lpstr>Anaconda3 Setup</vt:lpstr>
      <vt:lpstr>Tensorflow Environment Setup</vt:lpstr>
      <vt:lpstr>Tensorflow Environment Setup</vt:lpstr>
      <vt:lpstr>Tensorflow Environment Setup</vt:lpstr>
      <vt:lpstr>TensorFlow Environment Setup</vt:lpstr>
      <vt:lpstr>TensorFlow Environment Test</vt:lpstr>
      <vt:lpstr>TensorFlow Environment Test</vt:lpstr>
      <vt:lpstr>TensorFlow Environment Test</vt:lpstr>
      <vt:lpstr>TensorFlow Environment Test</vt:lpstr>
      <vt:lpstr>TensorFlow Environment Test</vt:lpstr>
      <vt:lpstr>TensorFlow Environment Test</vt:lpstr>
      <vt:lpstr>TensorFlow Environment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Willie Tsai</dc:creator>
  <cp:lastModifiedBy>Willie Tsai</cp:lastModifiedBy>
  <cp:revision>262</cp:revision>
  <dcterms:created xsi:type="dcterms:W3CDTF">2021-03-10T07:12:24Z</dcterms:created>
  <dcterms:modified xsi:type="dcterms:W3CDTF">2021-03-26T05:14:06Z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0x010100BD95154EF9643247A4B9B5F4B6442AD5</vt:lpwstr>
  </property>
</Properties>
</file>