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66" r:id="rId6"/>
    <p:sldId id="267" r:id="rId7"/>
    <p:sldId id="261" r:id="rId8"/>
    <p:sldId id="273" r:id="rId9"/>
    <p:sldId id="272" r:id="rId10"/>
    <p:sldId id="264" r:id="rId11"/>
    <p:sldId id="265" r:id="rId12"/>
    <p:sldId id="268" r:id="rId13"/>
    <p:sldId id="269" r:id="rId14"/>
    <p:sldId id="270" r:id="rId15"/>
    <p:sldId id="271"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6" autoAdjust="0"/>
  </p:normalViewPr>
  <p:slideViewPr>
    <p:cSldViewPr snapToGrid="0">
      <p:cViewPr varScale="1">
        <p:scale>
          <a:sx n="67" d="100"/>
          <a:sy n="67" d="100"/>
        </p:scale>
        <p:origin x="644" y="-92"/>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3/15/2021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ltLang="zh-TW"/>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dirty="0">
                <a:solidFill>
                  <a:schemeClr val="tx1">
                    <a:lumMod val="50000"/>
                    <a:lumOff val="50000"/>
                  </a:schemeClr>
                </a:solidFill>
              </a:rPr>
              <a:t>© 20</a:t>
            </a:r>
            <a:r>
              <a:rPr lang="en-US" sz="900" dirty="0">
                <a:solidFill>
                  <a:schemeClr val="tx1">
                    <a:lumMod val="50000"/>
                    <a:lumOff val="50000"/>
                  </a:schemeClr>
                </a:solidFill>
              </a:rPr>
              <a:t>20</a:t>
            </a:r>
            <a:r>
              <a:rPr sz="900" dirty="0">
                <a:solidFill>
                  <a:schemeClr val="tx1">
                    <a:lumMod val="50000"/>
                    <a:lumOff val="50000"/>
                  </a:schemeClr>
                </a:solidFill>
              </a:rPr>
              <a:t>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55465"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ltLang="zh-TW"/>
              <a:t>Click to edit Master title style</a:t>
            </a:r>
            <a:endParaRPr lang="en-US"/>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ltLang="zh-TW"/>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21</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normAutofit fontScale="92500" lnSpcReduction="10000"/>
          </a:bodyPr>
          <a:lstStyle/>
          <a:p>
            <a:r>
              <a:rPr lang="en-US" dirty="0"/>
              <a:t>Prof. Ren-Shuo Liu</a:t>
            </a:r>
            <a:br>
              <a:rPr lang="en-US" dirty="0"/>
            </a:br>
            <a:r>
              <a:rPr lang="en-US" dirty="0"/>
              <a:t>Willie Tsai</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endParaRPr lang="en-US" dirty="0"/>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endParaRPr lang="en-US" dirty="0"/>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Tutorial </a:t>
            </a:r>
            <a:r>
              <a:rPr lang="en-US" altLang="zh-TW" dirty="0"/>
              <a:t>2</a:t>
            </a:r>
            <a:r>
              <a:rPr lang="zh-TW" altLang="en-US" dirty="0"/>
              <a:t> </a:t>
            </a:r>
            <a:r>
              <a:rPr lang="en-US" dirty="0"/>
              <a:t>- Project Development Flow</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a:xfrm>
            <a:off x="457200" y="385010"/>
            <a:ext cx="11277922" cy="1005840"/>
          </a:xfrm>
        </p:spPr>
        <p:txBody>
          <a:bodyPr>
            <a:normAutofit fontScale="90000"/>
          </a:bodyPr>
          <a:lstStyle/>
          <a:p>
            <a:r>
              <a:rPr lang="en-US" sz="4400" dirty="0"/>
              <a:t>Update Application On WE-I</a:t>
            </a:r>
            <a:br>
              <a:rPr lang="en-US" sz="4400" dirty="0"/>
            </a:br>
            <a:r>
              <a:rPr lang="en-US" sz="3600" dirty="0"/>
              <a:t>Connect WE-I with Tera Term</a:t>
            </a:r>
          </a:p>
        </p:txBody>
      </p:sp>
      <p:sp>
        <p:nvSpPr>
          <p:cNvPr id="22" name="TextBox 21">
            <a:extLst>
              <a:ext uri="{FF2B5EF4-FFF2-40B4-BE49-F238E27FC236}">
                <a16:creationId xmlns:a16="http://schemas.microsoft.com/office/drawing/2014/main" id="{BE8EF152-A249-4945-92FB-AD7006AFA3AC}"/>
              </a:ext>
            </a:extLst>
          </p:cNvPr>
          <p:cNvSpPr txBox="1"/>
          <p:nvPr/>
        </p:nvSpPr>
        <p:spPr>
          <a:xfrm>
            <a:off x="457200" y="1511387"/>
            <a:ext cx="10650354" cy="3693319"/>
          </a:xfrm>
          <a:prstGeom prst="rect">
            <a:avLst/>
          </a:prstGeom>
          <a:noFill/>
        </p:spPr>
        <p:txBody>
          <a:bodyPr wrap="square" rtlCol="0">
            <a:spAutoFit/>
          </a:bodyPr>
          <a:lstStyle/>
          <a:p>
            <a:pPr marL="457200" indent="-457200">
              <a:buFont typeface="+mj-lt"/>
              <a:buAutoNum type="arabicPeriod"/>
            </a:pPr>
            <a:r>
              <a:rPr lang="en-US" altLang="zh-TW" sz="2600" dirty="0"/>
              <a:t>Connect WE-I and PC by USB Cable</a:t>
            </a:r>
          </a:p>
          <a:p>
            <a:pPr marL="457200" indent="-457200">
              <a:buFont typeface="+mj-lt"/>
              <a:buAutoNum type="arabicPeriod"/>
            </a:pPr>
            <a:r>
              <a:rPr lang="en-US" altLang="zh-TW" sz="2600" dirty="0"/>
              <a:t>Check your WE-I </a:t>
            </a:r>
            <a:r>
              <a:rPr lang="en-US" altLang="zh-TW" sz="2600" dirty="0" err="1"/>
              <a:t>usb</a:t>
            </a:r>
            <a:r>
              <a:rPr lang="en-US" altLang="zh-TW" sz="2600" dirty="0"/>
              <a:t> port number</a:t>
            </a:r>
            <a:br>
              <a:rPr lang="en-US" altLang="zh-TW" sz="2600" dirty="0"/>
            </a:br>
            <a:r>
              <a:rPr lang="en-US" altLang="zh-TW" sz="2600" dirty="0"/>
              <a:t>Device Manager &gt; Ports(COM &amp; LPT) &gt; USB Serial Port (</a:t>
            </a:r>
            <a:r>
              <a:rPr lang="en-US" altLang="zh-TW" sz="2600" dirty="0" err="1"/>
              <a:t>COM</a:t>
            </a:r>
            <a:r>
              <a:rPr lang="en-US" altLang="zh-TW" sz="2600" dirty="0" err="1">
                <a:solidFill>
                  <a:srgbClr val="FF0000"/>
                </a:solidFill>
              </a:rPr>
              <a:t>x</a:t>
            </a:r>
            <a:r>
              <a:rPr lang="en-US" altLang="zh-TW" sz="2600" dirty="0"/>
              <a:t>)</a:t>
            </a:r>
            <a:br>
              <a:rPr lang="en-US" altLang="zh-TW" sz="2600" dirty="0"/>
            </a:br>
            <a:r>
              <a:rPr lang="en-US" altLang="zh-TW" sz="2600" dirty="0">
                <a:solidFill>
                  <a:srgbClr val="FF0000"/>
                </a:solidFill>
              </a:rPr>
              <a:t>x: This is your WE-I </a:t>
            </a:r>
            <a:r>
              <a:rPr lang="en-US" altLang="zh-TW" sz="2600" dirty="0" err="1">
                <a:solidFill>
                  <a:srgbClr val="FF0000"/>
                </a:solidFill>
              </a:rPr>
              <a:t>usb</a:t>
            </a:r>
            <a:r>
              <a:rPr lang="en-US" altLang="zh-TW" sz="2600" dirty="0">
                <a:solidFill>
                  <a:srgbClr val="FF0000"/>
                </a:solidFill>
              </a:rPr>
              <a:t> port number</a:t>
            </a:r>
          </a:p>
          <a:p>
            <a:pPr marL="457200" indent="-457200">
              <a:buFont typeface="+mj-lt"/>
              <a:buAutoNum type="arabicPeriod"/>
            </a:pPr>
            <a:r>
              <a:rPr lang="en-US" altLang="zh-TW" sz="2600" dirty="0"/>
              <a:t>Open tera term and select “</a:t>
            </a:r>
            <a:r>
              <a:rPr lang="en-US" altLang="zh-TW" sz="2600" dirty="0" err="1"/>
              <a:t>COM</a:t>
            </a:r>
            <a:r>
              <a:rPr lang="en-US" altLang="zh-TW" sz="2600" dirty="0" err="1">
                <a:solidFill>
                  <a:srgbClr val="FF0000"/>
                </a:solidFill>
              </a:rPr>
              <a:t>x</a:t>
            </a:r>
            <a:r>
              <a:rPr lang="en-US" altLang="zh-TW" sz="2600" dirty="0"/>
              <a:t>:</a:t>
            </a:r>
            <a:r>
              <a:rPr lang="zh-TW" altLang="en-US" sz="2600" dirty="0">
                <a:solidFill>
                  <a:srgbClr val="FF0000"/>
                </a:solidFill>
              </a:rPr>
              <a:t> </a:t>
            </a:r>
            <a:r>
              <a:rPr lang="en-US" altLang="zh-TW" sz="2600" dirty="0"/>
              <a:t>USB Serial Port (</a:t>
            </a:r>
            <a:r>
              <a:rPr lang="en-US" altLang="zh-TW" sz="2600" dirty="0" err="1"/>
              <a:t>COM</a:t>
            </a:r>
            <a:r>
              <a:rPr lang="en-US" altLang="zh-TW" sz="2600" dirty="0" err="1">
                <a:solidFill>
                  <a:srgbClr val="FF0000"/>
                </a:solidFill>
              </a:rPr>
              <a:t>x</a:t>
            </a:r>
            <a:r>
              <a:rPr lang="en-US" altLang="zh-TW" sz="2600" dirty="0"/>
              <a:t>)”</a:t>
            </a:r>
          </a:p>
          <a:p>
            <a:pPr marL="457200" indent="-457200">
              <a:buFont typeface="+mj-lt"/>
              <a:buAutoNum type="arabicPeriod"/>
            </a:pPr>
            <a:r>
              <a:rPr lang="en-US" altLang="zh-TW" sz="2600" dirty="0"/>
              <a:t>Tera term Setting &gt; Com Port &gt; Change Baud to 115200, and keep other setting.</a:t>
            </a:r>
          </a:p>
          <a:p>
            <a:pPr marL="457200" indent="-457200">
              <a:buFont typeface="+mj-lt"/>
              <a:buAutoNum type="arabicPeriod"/>
            </a:pPr>
            <a:r>
              <a:rPr lang="en-US" altLang="zh-TW" sz="2600" dirty="0"/>
              <a:t>Reset WE-I by pushing SW2, you will see startup information on tera term.</a:t>
            </a:r>
          </a:p>
        </p:txBody>
      </p:sp>
    </p:spTree>
    <p:custDataLst>
      <p:tags r:id="rId1"/>
    </p:custDataLst>
    <p:extLst>
      <p:ext uri="{BB962C8B-B14F-4D97-AF65-F5344CB8AC3E}">
        <p14:creationId xmlns:p14="http://schemas.microsoft.com/office/powerpoint/2010/main" val="312908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a:xfrm>
            <a:off x="457200" y="385010"/>
            <a:ext cx="11277922" cy="1005840"/>
          </a:xfrm>
        </p:spPr>
        <p:txBody>
          <a:bodyPr>
            <a:normAutofit fontScale="90000"/>
          </a:bodyPr>
          <a:lstStyle/>
          <a:p>
            <a:r>
              <a:rPr lang="en-US" sz="4400" dirty="0"/>
              <a:t>Update Application On WE-I</a:t>
            </a:r>
            <a:br>
              <a:rPr lang="en-US" sz="4400" dirty="0"/>
            </a:br>
            <a:r>
              <a:rPr lang="en-US" sz="3600" dirty="0"/>
              <a:t>Enable Update Application Mode with Tera Term</a:t>
            </a:r>
          </a:p>
        </p:txBody>
      </p:sp>
      <p:sp>
        <p:nvSpPr>
          <p:cNvPr id="22" name="TextBox 21">
            <a:extLst>
              <a:ext uri="{FF2B5EF4-FFF2-40B4-BE49-F238E27FC236}">
                <a16:creationId xmlns:a16="http://schemas.microsoft.com/office/drawing/2014/main" id="{BE8EF152-A249-4945-92FB-AD7006AFA3AC}"/>
              </a:ext>
            </a:extLst>
          </p:cNvPr>
          <p:cNvSpPr txBox="1"/>
          <p:nvPr/>
        </p:nvSpPr>
        <p:spPr>
          <a:xfrm>
            <a:off x="457200" y="1511387"/>
            <a:ext cx="10650354" cy="3293209"/>
          </a:xfrm>
          <a:prstGeom prst="rect">
            <a:avLst/>
          </a:prstGeom>
          <a:noFill/>
        </p:spPr>
        <p:txBody>
          <a:bodyPr wrap="square" rtlCol="0">
            <a:spAutoFit/>
          </a:bodyPr>
          <a:lstStyle/>
          <a:p>
            <a:pPr marL="457200" indent="-457200">
              <a:buFont typeface="+mj-lt"/>
              <a:buAutoNum type="arabicPeriod"/>
            </a:pPr>
            <a:r>
              <a:rPr lang="en-US" altLang="zh-TW" sz="2600" dirty="0"/>
              <a:t>Finish to connect WE-I with Tera Term</a:t>
            </a:r>
          </a:p>
          <a:p>
            <a:pPr marL="457200" indent="-457200">
              <a:buFont typeface="+mj-lt"/>
              <a:buAutoNum type="arabicPeriod"/>
            </a:pPr>
            <a:r>
              <a:rPr lang="en-US" altLang="zh-TW" sz="2600" dirty="0"/>
              <a:t>Click on any display area</a:t>
            </a:r>
          </a:p>
          <a:p>
            <a:pPr marL="457200" indent="-457200">
              <a:buFont typeface="+mj-lt"/>
              <a:buAutoNum type="arabicPeriod"/>
            </a:pPr>
            <a:r>
              <a:rPr lang="en-US" altLang="zh-TW" sz="2600" dirty="0"/>
              <a:t>Keep to press key “1” on the keyboard, and reset WE-I.</a:t>
            </a:r>
          </a:p>
          <a:p>
            <a:pPr marL="457200" indent="-457200">
              <a:buFont typeface="+mj-lt"/>
              <a:buAutoNum type="arabicPeriod"/>
            </a:pPr>
            <a:r>
              <a:rPr lang="en-US" altLang="zh-TW" sz="2600" dirty="0"/>
              <a:t>WE-I will start to receive </a:t>
            </a:r>
            <a:r>
              <a:rPr lang="en-US" altLang="zh-TW" sz="2600" dirty="0" err="1"/>
              <a:t>img</a:t>
            </a:r>
            <a:r>
              <a:rPr lang="en-US" altLang="zh-TW" sz="2600" dirty="0"/>
              <a:t> file by </a:t>
            </a:r>
            <a:r>
              <a:rPr lang="en-US" altLang="zh-TW" sz="2600" dirty="0" err="1"/>
              <a:t>Xmodem</a:t>
            </a:r>
            <a:endParaRPr lang="en-US" altLang="zh-TW" sz="2600" dirty="0"/>
          </a:p>
          <a:p>
            <a:pPr marL="457200" indent="-457200">
              <a:buFont typeface="+mj-lt"/>
              <a:buAutoNum type="arabicPeriod"/>
            </a:pPr>
            <a:r>
              <a:rPr lang="en-US" altLang="zh-TW" sz="2600" dirty="0"/>
              <a:t>Tera term File &gt; Transmit &gt; XMODEM &gt; Transmit &gt; select </a:t>
            </a:r>
            <a:r>
              <a:rPr lang="en-US" altLang="zh-TW" sz="2600" dirty="0" err="1"/>
              <a:t>img</a:t>
            </a:r>
            <a:r>
              <a:rPr lang="en-US" altLang="zh-TW" sz="2600" dirty="0"/>
              <a:t> file</a:t>
            </a:r>
          </a:p>
          <a:p>
            <a:pPr marL="457200" indent="-457200">
              <a:buFont typeface="+mj-lt"/>
              <a:buAutoNum type="arabicPeriod"/>
            </a:pPr>
            <a:r>
              <a:rPr lang="en-US" altLang="zh-TW" sz="2600" dirty="0"/>
              <a:t>Wait for Transmit</a:t>
            </a:r>
          </a:p>
          <a:p>
            <a:pPr marL="457200" indent="-457200">
              <a:buFont typeface="+mj-lt"/>
              <a:buAutoNum type="arabicPeriod"/>
            </a:pPr>
            <a:r>
              <a:rPr lang="en-US" altLang="zh-TW" sz="2600" dirty="0"/>
              <a:t>Reset and run your application</a:t>
            </a:r>
          </a:p>
          <a:p>
            <a:endParaRPr lang="en-US" altLang="zh-TW" sz="2600" dirty="0"/>
          </a:p>
        </p:txBody>
      </p:sp>
    </p:spTree>
    <p:custDataLst>
      <p:tags r:id="rId1"/>
    </p:custDataLst>
    <p:extLst>
      <p:ext uri="{BB962C8B-B14F-4D97-AF65-F5344CB8AC3E}">
        <p14:creationId xmlns:p14="http://schemas.microsoft.com/office/powerpoint/2010/main" val="155056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a:xfrm>
            <a:off x="457200" y="385010"/>
            <a:ext cx="11277922" cy="1005840"/>
          </a:xfrm>
        </p:spPr>
        <p:txBody>
          <a:bodyPr>
            <a:normAutofit/>
          </a:bodyPr>
          <a:lstStyle/>
          <a:p>
            <a:r>
              <a:rPr lang="en-US" altLang="zh-TW" sz="4400" dirty="0"/>
              <a:t>Run Application On WE-I</a:t>
            </a:r>
            <a:endParaRPr lang="en-US" sz="4400" dirty="0"/>
          </a:p>
        </p:txBody>
      </p:sp>
      <p:sp>
        <p:nvSpPr>
          <p:cNvPr id="22" name="TextBox 21">
            <a:extLst>
              <a:ext uri="{FF2B5EF4-FFF2-40B4-BE49-F238E27FC236}">
                <a16:creationId xmlns:a16="http://schemas.microsoft.com/office/drawing/2014/main" id="{BE8EF152-A249-4945-92FB-AD7006AFA3AC}"/>
              </a:ext>
            </a:extLst>
          </p:cNvPr>
          <p:cNvSpPr txBox="1"/>
          <p:nvPr/>
        </p:nvSpPr>
        <p:spPr>
          <a:xfrm>
            <a:off x="457200" y="1511387"/>
            <a:ext cx="10650354" cy="1692771"/>
          </a:xfrm>
          <a:prstGeom prst="rect">
            <a:avLst/>
          </a:prstGeom>
          <a:noFill/>
        </p:spPr>
        <p:txBody>
          <a:bodyPr wrap="square" rtlCol="0">
            <a:spAutoFit/>
          </a:bodyPr>
          <a:lstStyle/>
          <a:p>
            <a:pPr marL="457200" indent="-457200">
              <a:buFont typeface="+mj-lt"/>
              <a:buAutoNum type="arabicPeriod"/>
            </a:pPr>
            <a:r>
              <a:rPr lang="en-US" altLang="zh-TW" sz="2600" dirty="0"/>
              <a:t>Connect USB cable to power up WE-I</a:t>
            </a:r>
            <a:br>
              <a:rPr lang="en-US" altLang="zh-TW" sz="2600" dirty="0"/>
            </a:br>
            <a:r>
              <a:rPr lang="en-US" altLang="zh-TW" sz="2600" dirty="0"/>
              <a:t>you can also power up by 2.54 pitch connector</a:t>
            </a:r>
          </a:p>
          <a:p>
            <a:pPr marL="457200" indent="-457200">
              <a:buFont typeface="+mj-lt"/>
              <a:buAutoNum type="arabicPeriod"/>
            </a:pPr>
            <a:r>
              <a:rPr lang="en-US" altLang="zh-TW" sz="2600" dirty="0"/>
              <a:t>For debug easily, suggest to use Tera Term and print date or result</a:t>
            </a:r>
          </a:p>
          <a:p>
            <a:pPr marL="457200" indent="-457200">
              <a:buFont typeface="+mj-lt"/>
              <a:buAutoNum type="arabicPeriod"/>
            </a:pPr>
            <a:r>
              <a:rPr lang="en-US" altLang="zh-TW" sz="2600" dirty="0"/>
              <a:t>Start to develop your project, and debug your code</a:t>
            </a:r>
          </a:p>
        </p:txBody>
      </p:sp>
    </p:spTree>
    <p:custDataLst>
      <p:tags r:id="rId1"/>
    </p:custDataLst>
    <p:extLst>
      <p:ext uri="{BB962C8B-B14F-4D97-AF65-F5344CB8AC3E}">
        <p14:creationId xmlns:p14="http://schemas.microsoft.com/office/powerpoint/2010/main" val="376259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Project Development Flow</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963507" y="1051204"/>
            <a:ext cx="2489200" cy="171196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TensorFlow</a:t>
            </a:r>
          </a:p>
          <a:p>
            <a:pPr algn="ctr"/>
            <a:r>
              <a:rPr lang="en-US" altLang="zh-TW" sz="2600" dirty="0"/>
              <a:t>Model</a:t>
            </a:r>
          </a:p>
          <a:p>
            <a:pPr algn="ctr"/>
            <a:r>
              <a:rPr lang="en-US" altLang="zh-TW" sz="2600" dirty="0"/>
              <a:t>Development</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4851400"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Firmware</a:t>
            </a:r>
          </a:p>
          <a:p>
            <a:pPr algn="ctr"/>
            <a:r>
              <a:rPr lang="en-US" altLang="zh-TW" sz="2600" dirty="0"/>
              <a:t>Development</a:t>
            </a:r>
            <a:endParaRPr lang="zh-TW" altLang="en-US" sz="2600" dirty="0"/>
          </a:p>
        </p:txBody>
      </p:sp>
      <p:sp>
        <p:nvSpPr>
          <p:cNvPr id="9" name="Rectangle: Rounded Corners 8">
            <a:extLst>
              <a:ext uri="{FF2B5EF4-FFF2-40B4-BE49-F238E27FC236}">
                <a16:creationId xmlns:a16="http://schemas.microsoft.com/office/drawing/2014/main" id="{0E07D017-3E9C-4B36-A557-C20264886797}"/>
              </a:ext>
            </a:extLst>
          </p:cNvPr>
          <p:cNvSpPr/>
          <p:nvPr/>
        </p:nvSpPr>
        <p:spPr>
          <a:xfrm>
            <a:off x="8739293"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 / Update</a:t>
            </a:r>
          </a:p>
          <a:p>
            <a:pPr algn="ctr"/>
            <a:r>
              <a:rPr lang="en-US" altLang="zh-TW" sz="2600" dirty="0"/>
              <a:t>Application</a:t>
            </a:r>
          </a:p>
          <a:p>
            <a:pPr algn="ctr"/>
            <a:r>
              <a:rPr lang="en-US" altLang="zh-TW" sz="2600" dirty="0"/>
              <a:t>On WE-I</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cxnSpLocks/>
            <a:stCxn id="7" idx="3"/>
            <a:endCxn id="8" idx="1"/>
          </p:cNvCxnSpPr>
          <p:nvPr/>
        </p:nvCxnSpPr>
        <p:spPr>
          <a:xfrm>
            <a:off x="3452707" y="1907184"/>
            <a:ext cx="1398693" cy="18136"/>
          </a:xfrm>
          <a:prstGeom prst="straightConnector1">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CD9E5D4-24A3-4FC5-BDF8-134E6A600993}"/>
              </a:ext>
            </a:extLst>
          </p:cNvPr>
          <p:cNvCxnSpPr>
            <a:cxnSpLocks/>
            <a:stCxn id="8" idx="3"/>
            <a:endCxn id="9" idx="1"/>
          </p:cNvCxnSpPr>
          <p:nvPr/>
        </p:nvCxnSpPr>
        <p:spPr>
          <a:xfrm>
            <a:off x="7340600" y="1925320"/>
            <a:ext cx="139869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8" idx="2"/>
            <a:endCxn id="7" idx="2"/>
          </p:cNvCxnSpPr>
          <p:nvPr/>
        </p:nvCxnSpPr>
        <p:spPr>
          <a:xfrm rot="5400000" flipH="1">
            <a:off x="4142986" y="828286"/>
            <a:ext cx="18136" cy="3887893"/>
          </a:xfrm>
          <a:prstGeom prst="bentConnector3">
            <a:avLst>
              <a:gd name="adj1" fmla="val -2754384"/>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7278701" y="1106161"/>
            <a:ext cx="1497754" cy="769441"/>
          </a:xfrm>
          <a:prstGeom prst="rect">
            <a:avLst/>
          </a:prstGeom>
          <a:noFill/>
        </p:spPr>
        <p:txBody>
          <a:bodyPr wrap="square" rtlCol="0">
            <a:spAutoFit/>
          </a:bodyPr>
          <a:lstStyle/>
          <a:p>
            <a:pPr algn="ctr"/>
            <a:r>
              <a:rPr lang="en-US" altLang="zh-TW" sz="2200" dirty="0"/>
              <a:t>Download</a:t>
            </a:r>
            <a:br>
              <a:rPr lang="en-US" altLang="zh-TW" sz="2200" dirty="0"/>
            </a:br>
            <a:r>
              <a:rPr lang="en-US" altLang="zh-TW" sz="2200" dirty="0" err="1"/>
              <a:t>img</a:t>
            </a:r>
            <a:r>
              <a:rPr lang="en-US" altLang="zh-TW" sz="2200" dirty="0"/>
              <a:t> file</a:t>
            </a:r>
            <a:endParaRPr lang="zh-TW" altLang="en-US" sz="2200" dirty="0"/>
          </a:p>
        </p:txBody>
      </p:sp>
      <p:sp>
        <p:nvSpPr>
          <p:cNvPr id="32" name="TextBox 31">
            <a:extLst>
              <a:ext uri="{FF2B5EF4-FFF2-40B4-BE49-F238E27FC236}">
                <a16:creationId xmlns:a16="http://schemas.microsoft.com/office/drawing/2014/main" id="{DC19F488-B35E-4CFE-BE89-C45FD14934ED}"/>
              </a:ext>
            </a:extLst>
          </p:cNvPr>
          <p:cNvSpPr txBox="1"/>
          <p:nvPr/>
        </p:nvSpPr>
        <p:spPr>
          <a:xfrm>
            <a:off x="7291069" y="2836309"/>
            <a:ext cx="1497754" cy="430887"/>
          </a:xfrm>
          <a:prstGeom prst="rect">
            <a:avLst/>
          </a:prstGeom>
          <a:noFill/>
        </p:spPr>
        <p:txBody>
          <a:bodyPr wrap="square" rtlCol="0">
            <a:spAutoFit/>
          </a:bodyPr>
          <a:lstStyle/>
          <a:p>
            <a:pPr algn="ctr"/>
            <a:r>
              <a:rPr lang="en-US" altLang="zh-TW" sz="2200" dirty="0"/>
              <a:t>Debug</a:t>
            </a:r>
            <a:endParaRPr lang="zh-TW" altLang="en-US" sz="2200" dirty="0"/>
          </a:p>
        </p:txBody>
      </p:sp>
      <p:sp>
        <p:nvSpPr>
          <p:cNvPr id="33" name="TextBox 32">
            <a:extLst>
              <a:ext uri="{FF2B5EF4-FFF2-40B4-BE49-F238E27FC236}">
                <a16:creationId xmlns:a16="http://schemas.microsoft.com/office/drawing/2014/main" id="{4172700A-A351-43CA-BD5E-BE3E216EBDD6}"/>
              </a:ext>
            </a:extLst>
          </p:cNvPr>
          <p:cNvSpPr txBox="1"/>
          <p:nvPr/>
        </p:nvSpPr>
        <p:spPr>
          <a:xfrm>
            <a:off x="3364676" y="1484878"/>
            <a:ext cx="1497754" cy="430887"/>
          </a:xfrm>
          <a:prstGeom prst="rect">
            <a:avLst/>
          </a:prstGeom>
          <a:noFill/>
        </p:spPr>
        <p:txBody>
          <a:bodyPr wrap="square" rtlCol="0">
            <a:spAutoFit/>
          </a:bodyPr>
          <a:lstStyle/>
          <a:p>
            <a:pPr algn="ctr"/>
            <a:r>
              <a:rPr lang="en-US" altLang="zh-TW" sz="2200" dirty="0">
                <a:solidFill>
                  <a:schemeClr val="bg1">
                    <a:lumMod val="95000"/>
                  </a:schemeClr>
                </a:solidFill>
              </a:rPr>
              <a:t>Convert</a:t>
            </a:r>
            <a:endParaRPr lang="zh-TW" altLang="en-US" sz="2200" dirty="0">
              <a:solidFill>
                <a:schemeClr val="bg1">
                  <a:lumMod val="95000"/>
                </a:schemeClr>
              </a:solidFill>
            </a:endParaRPr>
          </a:p>
        </p:txBody>
      </p:sp>
      <p:graphicFrame>
        <p:nvGraphicFramePr>
          <p:cNvPr id="36" name="Table 36">
            <a:extLst>
              <a:ext uri="{FF2B5EF4-FFF2-40B4-BE49-F238E27FC236}">
                <a16:creationId xmlns:a16="http://schemas.microsoft.com/office/drawing/2014/main" id="{8B71179A-D190-4D91-BF92-75193C3EF560}"/>
              </a:ext>
            </a:extLst>
          </p:cNvPr>
          <p:cNvGraphicFramePr>
            <a:graphicFrameLocks noGrp="1"/>
          </p:cNvGraphicFramePr>
          <p:nvPr/>
        </p:nvGraphicFramePr>
        <p:xfrm>
          <a:off x="457200" y="3460752"/>
          <a:ext cx="11228492" cy="3140723"/>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648957265"/>
                    </a:ext>
                  </a:extLst>
                </a:gridCol>
                <a:gridCol w="3219450">
                  <a:extLst>
                    <a:ext uri="{9D8B030D-6E8A-4147-A177-3AD203B41FA5}">
                      <a16:colId xmlns:a16="http://schemas.microsoft.com/office/drawing/2014/main" val="624020875"/>
                    </a:ext>
                  </a:extLst>
                </a:gridCol>
                <a:gridCol w="3552825">
                  <a:extLst>
                    <a:ext uri="{9D8B030D-6E8A-4147-A177-3AD203B41FA5}">
                      <a16:colId xmlns:a16="http://schemas.microsoft.com/office/drawing/2014/main" val="2209684831"/>
                    </a:ext>
                  </a:extLst>
                </a:gridCol>
                <a:gridCol w="2274992">
                  <a:extLst>
                    <a:ext uri="{9D8B030D-6E8A-4147-A177-3AD203B41FA5}">
                      <a16:colId xmlns:a16="http://schemas.microsoft.com/office/drawing/2014/main" val="2950162006"/>
                    </a:ext>
                  </a:extLst>
                </a:gridCol>
              </a:tblGrid>
              <a:tr h="984026">
                <a:tc>
                  <a:txBody>
                    <a:bodyPr/>
                    <a:lstStyle/>
                    <a:p>
                      <a:pPr algn="ctr"/>
                      <a:r>
                        <a:rPr lang="en-US" altLang="zh-TW" sz="2200" dirty="0">
                          <a:solidFill>
                            <a:schemeClr val="tx1"/>
                          </a:solidFill>
                        </a:rPr>
                        <a:t>Stage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TensorFlow</a:t>
                      </a:r>
                    </a:p>
                    <a:p>
                      <a:pPr algn="ctr"/>
                      <a:r>
                        <a:rPr lang="en-US" altLang="zh-TW" sz="2200" dirty="0">
                          <a:solidFill>
                            <a:schemeClr val="bg1">
                              <a:lumMod val="95000"/>
                            </a:schemeClr>
                          </a:solidFill>
                        </a:rPr>
                        <a:t>Model</a:t>
                      </a:r>
                    </a:p>
                    <a:p>
                      <a:pPr algn="ctr"/>
                      <a:r>
                        <a:rPr lang="en-US" altLang="zh-TW" sz="2200" dirty="0">
                          <a:solidFill>
                            <a:schemeClr val="bg1">
                              <a:lumMod val="95000"/>
                            </a:schemeClr>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Firmware</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Run / Update</a:t>
                      </a:r>
                    </a:p>
                    <a:p>
                      <a:pPr algn="ctr"/>
                      <a:r>
                        <a:rPr lang="en-US" altLang="zh-TW" sz="2200" dirty="0">
                          <a:solidFill>
                            <a:schemeClr val="tx1"/>
                          </a:solidFill>
                        </a:rPr>
                        <a:t>Application</a:t>
                      </a:r>
                    </a:p>
                    <a:p>
                      <a:pPr algn="ctr"/>
                      <a:r>
                        <a:rPr lang="en-US" altLang="zh-TW" sz="2200" dirty="0">
                          <a:solidFill>
                            <a:schemeClr val="tx1"/>
                          </a:solidFill>
                        </a:rPr>
                        <a:t>On WE-I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618991"/>
                  </a:ext>
                </a:extLst>
              </a:tr>
              <a:tr h="984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tx1"/>
                          </a:solidFill>
                        </a:rPr>
                        <a:t>Tool</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Anaconda</a:t>
                      </a:r>
                    </a:p>
                    <a:p>
                      <a:pPr algn="ctr"/>
                      <a:r>
                        <a:rPr lang="en-US" altLang="zh-TW" sz="2200" dirty="0">
                          <a:solidFill>
                            <a:schemeClr val="bg1">
                              <a:lumMod val="95000"/>
                            </a:schemeClr>
                          </a:solidFill>
                        </a:rPr>
                        <a:t>Cygwin</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Cygwin</a:t>
                      </a:r>
                    </a:p>
                    <a:p>
                      <a:pPr algn="ctr"/>
                      <a:r>
                        <a:rPr lang="en-US" altLang="zh-TW" sz="2200" dirty="0" err="1">
                          <a:solidFill>
                            <a:schemeClr val="tx1"/>
                          </a:solidFill>
                        </a:rPr>
                        <a:t>Metaware</a:t>
                      </a:r>
                      <a:r>
                        <a:rPr lang="en-US" altLang="zh-TW" sz="2200" dirty="0">
                          <a:solidFill>
                            <a:schemeClr val="tx1"/>
                          </a:solidFill>
                        </a:rPr>
                        <a:t> or ARC GNU </a:t>
                      </a:r>
                    </a:p>
                    <a:p>
                      <a:pPr algn="ctr"/>
                      <a:r>
                        <a:rPr lang="en-US" altLang="zh-TW" sz="2200" dirty="0">
                          <a:solidFill>
                            <a:schemeClr val="tx1"/>
                          </a:solidFill>
                        </a:rPr>
                        <a:t>VirtualBox (Ubuntu 20.04)</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Tera Term</a:t>
                      </a:r>
                      <a:br>
                        <a:rPr lang="en-US" altLang="zh-TW" sz="2200" dirty="0">
                          <a:solidFill>
                            <a:schemeClr val="tx1"/>
                          </a:solidFill>
                        </a:rPr>
                      </a:br>
                      <a:r>
                        <a:rPr lang="en-US" altLang="zh-TW" sz="2200" dirty="0">
                          <a:solidFill>
                            <a:schemeClr val="tx1"/>
                          </a:solidFill>
                        </a:rPr>
                        <a:t>USB 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7702073"/>
                  </a:ext>
                </a:extLst>
              </a:tr>
              <a:tr h="946163">
                <a:tc>
                  <a:txBody>
                    <a:bodyPr/>
                    <a:lstStyle/>
                    <a:p>
                      <a:pPr algn="ctr"/>
                      <a:r>
                        <a:rPr lang="en-US" altLang="zh-TW" sz="2200" dirty="0">
                          <a:solidFill>
                            <a:schemeClr val="tx1"/>
                          </a:solidFill>
                        </a:rPr>
                        <a:t>Language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bg1">
                              <a:lumMod val="95000"/>
                            </a:schemeClr>
                          </a:solidFill>
                        </a:rPr>
                        <a:t>Python 3</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C language</a:t>
                      </a:r>
                      <a:br>
                        <a:rPr lang="en-US" altLang="zh-TW" sz="2200" dirty="0"/>
                      </a:br>
                      <a:r>
                        <a:rPr lang="en-US" altLang="zh-TW" sz="2200" dirty="0"/>
                        <a:t>C++ language</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562035"/>
                  </a:ext>
                </a:extLst>
              </a:tr>
            </a:tbl>
          </a:graphicData>
        </a:graphic>
      </p:graphicFrame>
      <p:cxnSp>
        <p:nvCxnSpPr>
          <p:cNvPr id="19" name="Connector: Elbow 18">
            <a:extLst>
              <a:ext uri="{FF2B5EF4-FFF2-40B4-BE49-F238E27FC236}">
                <a16:creationId xmlns:a16="http://schemas.microsoft.com/office/drawing/2014/main" id="{E9BB7FF4-62E3-4AA1-9125-043BCF80A50D}"/>
              </a:ext>
            </a:extLst>
          </p:cNvPr>
          <p:cNvCxnSpPr>
            <a:stCxn id="9" idx="2"/>
            <a:endCxn id="8" idx="2"/>
          </p:cNvCxnSpPr>
          <p:nvPr/>
        </p:nvCxnSpPr>
        <p:spPr>
          <a:xfrm rot="5400000">
            <a:off x="8039947" y="837354"/>
            <a:ext cx="12700" cy="3887893"/>
          </a:xfrm>
          <a:prstGeom prst="bentConnector3">
            <a:avLst>
              <a:gd name="adj1" fmla="val 4000000"/>
            </a:avLst>
          </a:prstGeom>
          <a:ln w="7620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80041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Project Development Flow</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963507" y="1051204"/>
            <a:ext cx="2489200" cy="171196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TensorFlow</a:t>
            </a:r>
          </a:p>
          <a:p>
            <a:pPr algn="ctr"/>
            <a:r>
              <a:rPr lang="en-US" altLang="zh-TW" sz="2600" dirty="0"/>
              <a:t>Model</a:t>
            </a:r>
          </a:p>
          <a:p>
            <a:pPr algn="ctr"/>
            <a:r>
              <a:rPr lang="en-US" altLang="zh-TW" sz="2600" dirty="0"/>
              <a:t>Development</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4851400"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Firmware</a:t>
            </a:r>
          </a:p>
          <a:p>
            <a:pPr algn="ctr"/>
            <a:r>
              <a:rPr lang="en-US" altLang="zh-TW" sz="2600" dirty="0"/>
              <a:t>Development</a:t>
            </a:r>
            <a:endParaRPr lang="zh-TW" altLang="en-US" sz="2600" dirty="0"/>
          </a:p>
        </p:txBody>
      </p:sp>
      <p:sp>
        <p:nvSpPr>
          <p:cNvPr id="9" name="Rectangle: Rounded Corners 8">
            <a:extLst>
              <a:ext uri="{FF2B5EF4-FFF2-40B4-BE49-F238E27FC236}">
                <a16:creationId xmlns:a16="http://schemas.microsoft.com/office/drawing/2014/main" id="{0E07D017-3E9C-4B36-A557-C20264886797}"/>
              </a:ext>
            </a:extLst>
          </p:cNvPr>
          <p:cNvSpPr/>
          <p:nvPr/>
        </p:nvSpPr>
        <p:spPr>
          <a:xfrm>
            <a:off x="8739293"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 / Update</a:t>
            </a:r>
          </a:p>
          <a:p>
            <a:pPr algn="ctr"/>
            <a:r>
              <a:rPr lang="en-US" altLang="zh-TW" sz="2600" dirty="0"/>
              <a:t>Application</a:t>
            </a:r>
          </a:p>
          <a:p>
            <a:pPr algn="ctr"/>
            <a:r>
              <a:rPr lang="en-US" altLang="zh-TW" sz="2600" dirty="0"/>
              <a:t>On WE-I</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cxnSpLocks/>
            <a:stCxn id="7" idx="3"/>
            <a:endCxn id="8" idx="1"/>
          </p:cNvCxnSpPr>
          <p:nvPr/>
        </p:nvCxnSpPr>
        <p:spPr>
          <a:xfrm>
            <a:off x="3452707" y="1907184"/>
            <a:ext cx="1398693" cy="18136"/>
          </a:xfrm>
          <a:prstGeom prst="straightConnector1">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CD9E5D4-24A3-4FC5-BDF8-134E6A600993}"/>
              </a:ext>
            </a:extLst>
          </p:cNvPr>
          <p:cNvCxnSpPr>
            <a:cxnSpLocks/>
            <a:stCxn id="8" idx="3"/>
            <a:endCxn id="9" idx="1"/>
          </p:cNvCxnSpPr>
          <p:nvPr/>
        </p:nvCxnSpPr>
        <p:spPr>
          <a:xfrm>
            <a:off x="7340600" y="1925320"/>
            <a:ext cx="139869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8" idx="2"/>
            <a:endCxn id="7" idx="2"/>
          </p:cNvCxnSpPr>
          <p:nvPr/>
        </p:nvCxnSpPr>
        <p:spPr>
          <a:xfrm rot="5400000" flipH="1">
            <a:off x="4142986" y="828286"/>
            <a:ext cx="18136" cy="3887893"/>
          </a:xfrm>
          <a:prstGeom prst="bentConnector3">
            <a:avLst>
              <a:gd name="adj1" fmla="val -2754384"/>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7307576" y="1106161"/>
            <a:ext cx="1497754" cy="769441"/>
          </a:xfrm>
          <a:prstGeom prst="rect">
            <a:avLst/>
          </a:prstGeom>
          <a:noFill/>
        </p:spPr>
        <p:txBody>
          <a:bodyPr wrap="square" rtlCol="0">
            <a:spAutoFit/>
          </a:bodyPr>
          <a:lstStyle/>
          <a:p>
            <a:pPr algn="ctr"/>
            <a:r>
              <a:rPr lang="en-US" altLang="zh-TW" sz="2200" dirty="0"/>
              <a:t>Download</a:t>
            </a:r>
            <a:br>
              <a:rPr lang="en-US" altLang="zh-TW" sz="2200" dirty="0"/>
            </a:br>
            <a:r>
              <a:rPr lang="en-US" altLang="zh-TW" sz="2200" dirty="0" err="1"/>
              <a:t>img</a:t>
            </a:r>
            <a:r>
              <a:rPr lang="en-US" altLang="zh-TW" sz="2200" dirty="0"/>
              <a:t> file</a:t>
            </a:r>
            <a:endParaRPr lang="zh-TW" altLang="en-US" sz="2200" dirty="0"/>
          </a:p>
        </p:txBody>
      </p:sp>
      <p:sp>
        <p:nvSpPr>
          <p:cNvPr id="32" name="TextBox 31">
            <a:extLst>
              <a:ext uri="{FF2B5EF4-FFF2-40B4-BE49-F238E27FC236}">
                <a16:creationId xmlns:a16="http://schemas.microsoft.com/office/drawing/2014/main" id="{DC19F488-B35E-4CFE-BE89-C45FD14934ED}"/>
              </a:ext>
            </a:extLst>
          </p:cNvPr>
          <p:cNvSpPr txBox="1"/>
          <p:nvPr/>
        </p:nvSpPr>
        <p:spPr>
          <a:xfrm>
            <a:off x="7291069" y="2836309"/>
            <a:ext cx="1497754" cy="430887"/>
          </a:xfrm>
          <a:prstGeom prst="rect">
            <a:avLst/>
          </a:prstGeom>
          <a:noFill/>
        </p:spPr>
        <p:txBody>
          <a:bodyPr wrap="square" rtlCol="0">
            <a:spAutoFit/>
          </a:bodyPr>
          <a:lstStyle/>
          <a:p>
            <a:pPr algn="ctr"/>
            <a:r>
              <a:rPr lang="en-US" altLang="zh-TW" sz="2200" dirty="0"/>
              <a:t>Debug</a:t>
            </a:r>
            <a:endParaRPr lang="zh-TW" altLang="en-US" sz="2200" dirty="0"/>
          </a:p>
        </p:txBody>
      </p:sp>
      <p:sp>
        <p:nvSpPr>
          <p:cNvPr id="33" name="TextBox 32">
            <a:extLst>
              <a:ext uri="{FF2B5EF4-FFF2-40B4-BE49-F238E27FC236}">
                <a16:creationId xmlns:a16="http://schemas.microsoft.com/office/drawing/2014/main" id="{4172700A-A351-43CA-BD5E-BE3E216EBDD6}"/>
              </a:ext>
            </a:extLst>
          </p:cNvPr>
          <p:cNvSpPr txBox="1"/>
          <p:nvPr/>
        </p:nvSpPr>
        <p:spPr>
          <a:xfrm>
            <a:off x="3364676" y="1484878"/>
            <a:ext cx="1497754" cy="430887"/>
          </a:xfrm>
          <a:prstGeom prst="rect">
            <a:avLst/>
          </a:prstGeom>
          <a:noFill/>
        </p:spPr>
        <p:txBody>
          <a:bodyPr wrap="square" rtlCol="0">
            <a:spAutoFit/>
          </a:bodyPr>
          <a:lstStyle/>
          <a:p>
            <a:pPr algn="ctr"/>
            <a:r>
              <a:rPr lang="en-US" altLang="zh-TW" sz="2200" dirty="0">
                <a:solidFill>
                  <a:schemeClr val="bg1">
                    <a:lumMod val="95000"/>
                  </a:schemeClr>
                </a:solidFill>
              </a:rPr>
              <a:t>Convert</a:t>
            </a:r>
            <a:endParaRPr lang="zh-TW" altLang="en-US" sz="2200" dirty="0">
              <a:solidFill>
                <a:schemeClr val="bg1">
                  <a:lumMod val="95000"/>
                </a:schemeClr>
              </a:solidFill>
            </a:endParaRPr>
          </a:p>
        </p:txBody>
      </p:sp>
      <p:graphicFrame>
        <p:nvGraphicFramePr>
          <p:cNvPr id="36" name="Table 36">
            <a:extLst>
              <a:ext uri="{FF2B5EF4-FFF2-40B4-BE49-F238E27FC236}">
                <a16:creationId xmlns:a16="http://schemas.microsoft.com/office/drawing/2014/main" id="{8B71179A-D190-4D91-BF92-75193C3EF560}"/>
              </a:ext>
            </a:extLst>
          </p:cNvPr>
          <p:cNvGraphicFramePr>
            <a:graphicFrameLocks noGrp="1"/>
          </p:cNvGraphicFramePr>
          <p:nvPr/>
        </p:nvGraphicFramePr>
        <p:xfrm>
          <a:off x="457200" y="3460752"/>
          <a:ext cx="11228492" cy="3140723"/>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648957265"/>
                    </a:ext>
                  </a:extLst>
                </a:gridCol>
                <a:gridCol w="3219450">
                  <a:extLst>
                    <a:ext uri="{9D8B030D-6E8A-4147-A177-3AD203B41FA5}">
                      <a16:colId xmlns:a16="http://schemas.microsoft.com/office/drawing/2014/main" val="624020875"/>
                    </a:ext>
                  </a:extLst>
                </a:gridCol>
                <a:gridCol w="3552825">
                  <a:extLst>
                    <a:ext uri="{9D8B030D-6E8A-4147-A177-3AD203B41FA5}">
                      <a16:colId xmlns:a16="http://schemas.microsoft.com/office/drawing/2014/main" val="2209684831"/>
                    </a:ext>
                  </a:extLst>
                </a:gridCol>
                <a:gridCol w="2274992">
                  <a:extLst>
                    <a:ext uri="{9D8B030D-6E8A-4147-A177-3AD203B41FA5}">
                      <a16:colId xmlns:a16="http://schemas.microsoft.com/office/drawing/2014/main" val="2950162006"/>
                    </a:ext>
                  </a:extLst>
                </a:gridCol>
              </a:tblGrid>
              <a:tr h="984026">
                <a:tc>
                  <a:txBody>
                    <a:bodyPr/>
                    <a:lstStyle/>
                    <a:p>
                      <a:pPr algn="ctr"/>
                      <a:r>
                        <a:rPr lang="en-US" altLang="zh-TW" sz="2200" dirty="0">
                          <a:solidFill>
                            <a:schemeClr val="tx1"/>
                          </a:solidFill>
                        </a:rPr>
                        <a:t>Stage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TensorFlow</a:t>
                      </a:r>
                    </a:p>
                    <a:p>
                      <a:pPr algn="ctr"/>
                      <a:r>
                        <a:rPr lang="en-US" altLang="zh-TW" sz="2200" dirty="0">
                          <a:solidFill>
                            <a:schemeClr val="bg1">
                              <a:lumMod val="95000"/>
                            </a:schemeClr>
                          </a:solidFill>
                        </a:rPr>
                        <a:t>Model</a:t>
                      </a:r>
                    </a:p>
                    <a:p>
                      <a:pPr algn="ctr"/>
                      <a:r>
                        <a:rPr lang="en-US" altLang="zh-TW" sz="2200" dirty="0">
                          <a:solidFill>
                            <a:schemeClr val="bg1">
                              <a:lumMod val="95000"/>
                            </a:schemeClr>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Firmware</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Run / Update</a:t>
                      </a:r>
                    </a:p>
                    <a:p>
                      <a:pPr algn="ctr"/>
                      <a:r>
                        <a:rPr lang="en-US" altLang="zh-TW" sz="2200" dirty="0">
                          <a:solidFill>
                            <a:schemeClr val="tx1"/>
                          </a:solidFill>
                        </a:rPr>
                        <a:t>Application</a:t>
                      </a:r>
                    </a:p>
                    <a:p>
                      <a:pPr algn="ctr"/>
                      <a:r>
                        <a:rPr lang="en-US" altLang="zh-TW" sz="2200" dirty="0">
                          <a:solidFill>
                            <a:schemeClr val="tx1"/>
                          </a:solidFill>
                        </a:rPr>
                        <a:t>On WE-I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618991"/>
                  </a:ext>
                </a:extLst>
              </a:tr>
              <a:tr h="984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tx1"/>
                          </a:solidFill>
                        </a:rPr>
                        <a:t>Tool</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Anaconda</a:t>
                      </a:r>
                    </a:p>
                    <a:p>
                      <a:pPr algn="ctr"/>
                      <a:r>
                        <a:rPr lang="en-US" altLang="zh-TW" sz="2200" dirty="0">
                          <a:solidFill>
                            <a:schemeClr val="bg1">
                              <a:lumMod val="95000"/>
                            </a:schemeClr>
                          </a:solidFill>
                        </a:rPr>
                        <a:t>Cygwin</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Cygwin</a:t>
                      </a:r>
                    </a:p>
                    <a:p>
                      <a:pPr algn="ctr"/>
                      <a:r>
                        <a:rPr lang="en-US" altLang="zh-TW" sz="2200" dirty="0" err="1">
                          <a:solidFill>
                            <a:schemeClr val="tx1"/>
                          </a:solidFill>
                        </a:rPr>
                        <a:t>Metaware</a:t>
                      </a:r>
                      <a:r>
                        <a:rPr lang="en-US" altLang="zh-TW" sz="2200" dirty="0">
                          <a:solidFill>
                            <a:schemeClr val="tx1"/>
                          </a:solidFill>
                        </a:rPr>
                        <a:t> or ARC GNU </a:t>
                      </a:r>
                    </a:p>
                    <a:p>
                      <a:pPr algn="ctr"/>
                      <a:r>
                        <a:rPr lang="en-US" altLang="zh-TW" sz="2200" dirty="0">
                          <a:solidFill>
                            <a:schemeClr val="tx1"/>
                          </a:solidFill>
                        </a:rPr>
                        <a:t>VirtualBox (Ubuntu 20.04)</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Tera Term</a:t>
                      </a:r>
                      <a:br>
                        <a:rPr lang="en-US" altLang="zh-TW" sz="2200" dirty="0">
                          <a:solidFill>
                            <a:schemeClr val="tx1"/>
                          </a:solidFill>
                        </a:rPr>
                      </a:br>
                      <a:r>
                        <a:rPr lang="en-US" altLang="zh-TW" sz="2200" dirty="0">
                          <a:solidFill>
                            <a:schemeClr val="tx1"/>
                          </a:solidFill>
                        </a:rPr>
                        <a:t>USB 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7702073"/>
                  </a:ext>
                </a:extLst>
              </a:tr>
              <a:tr h="946163">
                <a:tc>
                  <a:txBody>
                    <a:bodyPr/>
                    <a:lstStyle/>
                    <a:p>
                      <a:pPr algn="ctr"/>
                      <a:r>
                        <a:rPr lang="en-US" altLang="zh-TW" sz="2200" dirty="0">
                          <a:solidFill>
                            <a:schemeClr val="tx1"/>
                          </a:solidFill>
                        </a:rPr>
                        <a:t>Language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bg1">
                              <a:lumMod val="95000"/>
                            </a:schemeClr>
                          </a:solidFill>
                        </a:rPr>
                        <a:t>Python 3</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C language</a:t>
                      </a:r>
                      <a:br>
                        <a:rPr lang="en-US" altLang="zh-TW" sz="2200" dirty="0"/>
                      </a:br>
                      <a:r>
                        <a:rPr lang="en-US" altLang="zh-TW" sz="2200" dirty="0"/>
                        <a:t>C++ language</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562035"/>
                  </a:ext>
                </a:extLst>
              </a:tr>
            </a:tbl>
          </a:graphicData>
        </a:graphic>
      </p:graphicFrame>
      <p:cxnSp>
        <p:nvCxnSpPr>
          <p:cNvPr id="19" name="Connector: Elbow 18">
            <a:extLst>
              <a:ext uri="{FF2B5EF4-FFF2-40B4-BE49-F238E27FC236}">
                <a16:creationId xmlns:a16="http://schemas.microsoft.com/office/drawing/2014/main" id="{E9BB7FF4-62E3-4AA1-9125-043BCF80A50D}"/>
              </a:ext>
            </a:extLst>
          </p:cNvPr>
          <p:cNvCxnSpPr>
            <a:stCxn id="9" idx="2"/>
            <a:endCxn id="8" idx="2"/>
          </p:cNvCxnSpPr>
          <p:nvPr/>
        </p:nvCxnSpPr>
        <p:spPr>
          <a:xfrm rot="5400000">
            <a:off x="8039947" y="837354"/>
            <a:ext cx="12700" cy="3887893"/>
          </a:xfrm>
          <a:prstGeom prst="bentConnector3">
            <a:avLst>
              <a:gd name="adj1" fmla="val 4000000"/>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AB966055-1815-4191-8EFE-6120B3F5C385}"/>
              </a:ext>
            </a:extLst>
          </p:cNvPr>
          <p:cNvSpPr/>
          <p:nvPr/>
        </p:nvSpPr>
        <p:spPr>
          <a:xfrm>
            <a:off x="4728817" y="981474"/>
            <a:ext cx="2671340" cy="1901112"/>
          </a:xfrm>
          <a:prstGeom prst="rect">
            <a:avLst/>
          </a:prstGeom>
          <a:noFill/>
          <a:ln w="57150">
            <a:solidFill>
              <a:srgbClr val="F5050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custDataLst>
      <p:tags r:id="rId1"/>
    </p:custDataLst>
    <p:extLst>
      <p:ext uri="{BB962C8B-B14F-4D97-AF65-F5344CB8AC3E}">
        <p14:creationId xmlns:p14="http://schemas.microsoft.com/office/powerpoint/2010/main" val="201499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Firmware Development</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819150" y="3475797"/>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Program</a:t>
            </a:r>
          </a:p>
          <a:p>
            <a:pPr algn="ctr"/>
            <a:r>
              <a:rPr lang="en-US" altLang="zh-TW" sz="2600" dirty="0"/>
              <a:t>Code</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3662313" y="3475797"/>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Compile</a:t>
            </a:r>
          </a:p>
          <a:p>
            <a:pPr algn="ctr"/>
            <a:r>
              <a:rPr lang="en-US" altLang="zh-TW" sz="2600" dirty="0"/>
              <a:t>Project</a:t>
            </a:r>
            <a:endParaRPr lang="zh-TW" altLang="en-US" sz="2600" dirty="0"/>
          </a:p>
        </p:txBody>
      </p:sp>
      <p:sp>
        <p:nvSpPr>
          <p:cNvPr id="22" name="Rectangle: Rounded Corners 21">
            <a:extLst>
              <a:ext uri="{FF2B5EF4-FFF2-40B4-BE49-F238E27FC236}">
                <a16:creationId xmlns:a16="http://schemas.microsoft.com/office/drawing/2014/main" id="{8C31B6F4-A15B-4D81-8BF7-CA1B07992F48}"/>
              </a:ext>
            </a:extLst>
          </p:cNvPr>
          <p:cNvSpPr/>
          <p:nvPr/>
        </p:nvSpPr>
        <p:spPr>
          <a:xfrm>
            <a:off x="5953026" y="3475797"/>
            <a:ext cx="2119362"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Create</a:t>
            </a:r>
            <a:br>
              <a:rPr lang="en-US" altLang="zh-TW" sz="2600" dirty="0"/>
            </a:br>
            <a:r>
              <a:rPr lang="en-US" altLang="zh-TW" sz="2600" dirty="0"/>
              <a:t>elf and map</a:t>
            </a:r>
            <a:br>
              <a:rPr lang="en-US" altLang="zh-TW" sz="2600" dirty="0"/>
            </a:br>
            <a:r>
              <a:rPr lang="en-US" altLang="zh-TW" sz="2600" dirty="0"/>
              <a:t>file</a:t>
            </a:r>
            <a:endParaRPr lang="zh-TW" altLang="en-US" sz="2600" dirty="0"/>
          </a:p>
        </p:txBody>
      </p:sp>
      <p:sp>
        <p:nvSpPr>
          <p:cNvPr id="34" name="Rectangle: Rounded Corners 33">
            <a:extLst>
              <a:ext uri="{FF2B5EF4-FFF2-40B4-BE49-F238E27FC236}">
                <a16:creationId xmlns:a16="http://schemas.microsoft.com/office/drawing/2014/main" id="{90953809-7C5D-42EF-B102-CE6DA110D0EA}"/>
              </a:ext>
            </a:extLst>
          </p:cNvPr>
          <p:cNvSpPr/>
          <p:nvPr/>
        </p:nvSpPr>
        <p:spPr>
          <a:xfrm>
            <a:off x="8977164" y="3475797"/>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Convert</a:t>
            </a:r>
            <a:br>
              <a:rPr lang="en-US" altLang="zh-TW" sz="2600" dirty="0"/>
            </a:br>
            <a:r>
              <a:rPr lang="en-US" altLang="zh-TW" sz="2600" dirty="0" err="1"/>
              <a:t>img</a:t>
            </a:r>
            <a:r>
              <a:rPr lang="en-US" altLang="zh-TW" sz="2600" dirty="0"/>
              <a:t> file</a:t>
            </a:r>
            <a:endParaRPr lang="zh-TW" altLang="en-US" sz="2600" dirty="0"/>
          </a:p>
        </p:txBody>
      </p:sp>
      <p:sp>
        <p:nvSpPr>
          <p:cNvPr id="3" name="Rectangle 2">
            <a:extLst>
              <a:ext uri="{FF2B5EF4-FFF2-40B4-BE49-F238E27FC236}">
                <a16:creationId xmlns:a16="http://schemas.microsoft.com/office/drawing/2014/main" id="{8185AC06-D62C-49DD-BDCF-EC1516F62C93}"/>
              </a:ext>
            </a:extLst>
          </p:cNvPr>
          <p:cNvSpPr/>
          <p:nvPr/>
        </p:nvSpPr>
        <p:spPr>
          <a:xfrm>
            <a:off x="3524249" y="2054388"/>
            <a:ext cx="4657726" cy="3331607"/>
          </a:xfrm>
          <a:prstGeom prst="rect">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28" name="Rectangle 27">
            <a:extLst>
              <a:ext uri="{FF2B5EF4-FFF2-40B4-BE49-F238E27FC236}">
                <a16:creationId xmlns:a16="http://schemas.microsoft.com/office/drawing/2014/main" id="{039EE52F-2803-4515-938F-EE8CA9DEBED1}"/>
              </a:ext>
            </a:extLst>
          </p:cNvPr>
          <p:cNvSpPr/>
          <p:nvPr/>
        </p:nvSpPr>
        <p:spPr>
          <a:xfrm>
            <a:off x="733313" y="2054388"/>
            <a:ext cx="1971674" cy="3331608"/>
          </a:xfrm>
          <a:prstGeom prst="rect">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29" name="Rectangle 28">
            <a:extLst>
              <a:ext uri="{FF2B5EF4-FFF2-40B4-BE49-F238E27FC236}">
                <a16:creationId xmlns:a16="http://schemas.microsoft.com/office/drawing/2014/main" id="{6205BD62-7A77-4CDA-AECA-C50612F7CC1B}"/>
              </a:ext>
            </a:extLst>
          </p:cNvPr>
          <p:cNvSpPr/>
          <p:nvPr/>
        </p:nvSpPr>
        <p:spPr>
          <a:xfrm>
            <a:off x="8889341" y="2076295"/>
            <a:ext cx="1971674" cy="3309701"/>
          </a:xfrm>
          <a:prstGeom prst="rect">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dirty="0"/>
          </a:p>
        </p:txBody>
      </p:sp>
      <p:cxnSp>
        <p:nvCxnSpPr>
          <p:cNvPr id="30" name="Straight Arrow Connector 29">
            <a:extLst>
              <a:ext uri="{FF2B5EF4-FFF2-40B4-BE49-F238E27FC236}">
                <a16:creationId xmlns:a16="http://schemas.microsoft.com/office/drawing/2014/main" id="{4E03E4A4-2D04-49C0-8889-38D884D70F18}"/>
              </a:ext>
            </a:extLst>
          </p:cNvPr>
          <p:cNvCxnSpPr>
            <a:cxnSpLocks/>
            <a:stCxn id="7" idx="3"/>
            <a:endCxn id="8" idx="1"/>
          </p:cNvCxnSpPr>
          <p:nvPr/>
        </p:nvCxnSpPr>
        <p:spPr>
          <a:xfrm>
            <a:off x="2619150" y="4331777"/>
            <a:ext cx="104316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10CF2B18-88E3-42DC-BEED-603E7BA23AB1}"/>
              </a:ext>
            </a:extLst>
          </p:cNvPr>
          <p:cNvCxnSpPr>
            <a:cxnSpLocks/>
            <a:stCxn id="22" idx="3"/>
            <a:endCxn id="34" idx="1"/>
          </p:cNvCxnSpPr>
          <p:nvPr/>
        </p:nvCxnSpPr>
        <p:spPr>
          <a:xfrm>
            <a:off x="8072388" y="4331777"/>
            <a:ext cx="904776"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A98EF080-3364-4864-971A-7D4FFBD4869E}"/>
              </a:ext>
            </a:extLst>
          </p:cNvPr>
          <p:cNvCxnSpPr>
            <a:cxnSpLocks/>
            <a:stCxn id="34" idx="3"/>
          </p:cNvCxnSpPr>
          <p:nvPr/>
        </p:nvCxnSpPr>
        <p:spPr>
          <a:xfrm>
            <a:off x="10777164" y="4331777"/>
            <a:ext cx="904776"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95C3684D-E81C-4E7A-8C0F-39F06659C078}"/>
              </a:ext>
            </a:extLst>
          </p:cNvPr>
          <p:cNvSpPr txBox="1"/>
          <p:nvPr/>
        </p:nvSpPr>
        <p:spPr>
          <a:xfrm>
            <a:off x="700224" y="2076295"/>
            <a:ext cx="2042976" cy="892552"/>
          </a:xfrm>
          <a:prstGeom prst="rect">
            <a:avLst/>
          </a:prstGeom>
          <a:noFill/>
        </p:spPr>
        <p:txBody>
          <a:bodyPr wrap="square" rtlCol="0">
            <a:spAutoFit/>
          </a:bodyPr>
          <a:lstStyle/>
          <a:p>
            <a:pPr algn="ctr"/>
            <a:r>
              <a:rPr lang="en-US" altLang="zh-TW" sz="2600" dirty="0"/>
              <a:t>Any editor</a:t>
            </a:r>
            <a:br>
              <a:rPr lang="en-US" altLang="zh-TW" sz="2600" dirty="0"/>
            </a:br>
            <a:r>
              <a:rPr lang="en-US" altLang="zh-TW" sz="2600" dirty="0"/>
              <a:t>for C or C++</a:t>
            </a:r>
            <a:endParaRPr lang="zh-TW" altLang="en-US" sz="2600" dirty="0"/>
          </a:p>
        </p:txBody>
      </p:sp>
      <p:sp>
        <p:nvSpPr>
          <p:cNvPr id="42" name="TextBox 41">
            <a:extLst>
              <a:ext uri="{FF2B5EF4-FFF2-40B4-BE49-F238E27FC236}">
                <a16:creationId xmlns:a16="http://schemas.microsoft.com/office/drawing/2014/main" id="{E14DE4E7-0213-4EEC-8B40-D3D7AAF1B4D2}"/>
              </a:ext>
            </a:extLst>
          </p:cNvPr>
          <p:cNvSpPr txBox="1"/>
          <p:nvPr/>
        </p:nvSpPr>
        <p:spPr>
          <a:xfrm>
            <a:off x="3598148" y="2054389"/>
            <a:ext cx="4509928" cy="1292662"/>
          </a:xfrm>
          <a:prstGeom prst="rect">
            <a:avLst/>
          </a:prstGeom>
          <a:noFill/>
        </p:spPr>
        <p:txBody>
          <a:bodyPr wrap="square" rtlCol="0">
            <a:spAutoFit/>
          </a:bodyPr>
          <a:lstStyle/>
          <a:p>
            <a:r>
              <a:rPr lang="en-US" altLang="zh-TW" sz="2600" dirty="0"/>
              <a:t>Use any tool which supports “make” command</a:t>
            </a:r>
          </a:p>
          <a:p>
            <a:r>
              <a:rPr lang="en-US" altLang="zh-TW" sz="2600" dirty="0"/>
              <a:t>Toolchain: </a:t>
            </a:r>
            <a:r>
              <a:rPr lang="en-US" altLang="zh-TW" sz="2600" dirty="0" err="1"/>
              <a:t>Metaware</a:t>
            </a:r>
            <a:r>
              <a:rPr lang="en-US" altLang="zh-TW" sz="2600" dirty="0"/>
              <a:t> or GNU</a:t>
            </a:r>
            <a:endParaRPr lang="zh-TW" altLang="en-US" sz="2600" dirty="0"/>
          </a:p>
        </p:txBody>
      </p:sp>
      <p:sp>
        <p:nvSpPr>
          <p:cNvPr id="15" name="TextBox 14">
            <a:extLst>
              <a:ext uri="{FF2B5EF4-FFF2-40B4-BE49-F238E27FC236}">
                <a16:creationId xmlns:a16="http://schemas.microsoft.com/office/drawing/2014/main" id="{51AEF243-8BFB-48B6-9DA3-1388C66C0CE7}"/>
              </a:ext>
            </a:extLst>
          </p:cNvPr>
          <p:cNvSpPr txBox="1"/>
          <p:nvPr/>
        </p:nvSpPr>
        <p:spPr>
          <a:xfrm>
            <a:off x="9001237" y="2092310"/>
            <a:ext cx="1800000" cy="892552"/>
          </a:xfrm>
          <a:prstGeom prst="rect">
            <a:avLst/>
          </a:prstGeom>
          <a:noFill/>
        </p:spPr>
        <p:txBody>
          <a:bodyPr wrap="square" rtlCol="0">
            <a:spAutoFit/>
          </a:bodyPr>
          <a:lstStyle/>
          <a:p>
            <a:r>
              <a:rPr lang="en-US" altLang="zh-TW" sz="2600" dirty="0"/>
              <a:t>VirtualBox</a:t>
            </a:r>
          </a:p>
          <a:p>
            <a:r>
              <a:rPr lang="en-US" altLang="zh-TW" sz="2600" dirty="0"/>
              <a:t>for Ubuntu</a:t>
            </a:r>
            <a:endParaRPr lang="zh-TW" altLang="en-US" sz="2600" dirty="0"/>
          </a:p>
        </p:txBody>
      </p:sp>
      <p:cxnSp>
        <p:nvCxnSpPr>
          <p:cNvPr id="16" name="Straight Arrow Connector 15">
            <a:extLst>
              <a:ext uri="{FF2B5EF4-FFF2-40B4-BE49-F238E27FC236}">
                <a16:creationId xmlns:a16="http://schemas.microsoft.com/office/drawing/2014/main" id="{D4F5ED0F-3C2C-4ED1-8B45-692BB105EF3D}"/>
              </a:ext>
            </a:extLst>
          </p:cNvPr>
          <p:cNvCxnSpPr>
            <a:cxnSpLocks/>
            <a:stCxn id="8" idx="3"/>
            <a:endCxn id="22" idx="1"/>
          </p:cNvCxnSpPr>
          <p:nvPr/>
        </p:nvCxnSpPr>
        <p:spPr>
          <a:xfrm>
            <a:off x="5462313" y="4331777"/>
            <a:ext cx="49071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38728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a:xfrm>
            <a:off x="457200" y="385010"/>
            <a:ext cx="11277922" cy="1005840"/>
          </a:xfrm>
        </p:spPr>
        <p:txBody>
          <a:bodyPr>
            <a:normAutofit/>
          </a:bodyPr>
          <a:lstStyle/>
          <a:p>
            <a:r>
              <a:rPr lang="en-US" sz="4400" dirty="0"/>
              <a:t>Download and Set up SDK</a:t>
            </a:r>
          </a:p>
        </p:txBody>
      </p:sp>
      <p:sp>
        <p:nvSpPr>
          <p:cNvPr id="22" name="TextBox 21">
            <a:extLst>
              <a:ext uri="{FF2B5EF4-FFF2-40B4-BE49-F238E27FC236}">
                <a16:creationId xmlns:a16="http://schemas.microsoft.com/office/drawing/2014/main" id="{BE8EF152-A249-4945-92FB-AD7006AFA3AC}"/>
              </a:ext>
            </a:extLst>
          </p:cNvPr>
          <p:cNvSpPr txBox="1"/>
          <p:nvPr/>
        </p:nvSpPr>
        <p:spPr>
          <a:xfrm>
            <a:off x="457200" y="1511387"/>
            <a:ext cx="10650354" cy="6494085"/>
          </a:xfrm>
          <a:prstGeom prst="rect">
            <a:avLst/>
          </a:prstGeom>
          <a:noFill/>
        </p:spPr>
        <p:txBody>
          <a:bodyPr wrap="square" rtlCol="0">
            <a:spAutoFit/>
          </a:bodyPr>
          <a:lstStyle/>
          <a:p>
            <a:pPr marL="457200" indent="-457200">
              <a:buFont typeface="+mj-lt"/>
              <a:buAutoNum type="arabicPeriod"/>
            </a:pPr>
            <a:r>
              <a:rPr lang="en-US" altLang="zh-TW" sz="2600" dirty="0"/>
              <a:t>Use Cygwin and “cd” to your working path</a:t>
            </a:r>
          </a:p>
          <a:p>
            <a:pPr marL="457200" indent="-457200">
              <a:buFont typeface="+mj-lt"/>
              <a:buAutoNum type="arabicPeriod"/>
            </a:pPr>
            <a:r>
              <a:rPr lang="en-US" altLang="zh-TW" sz="2600" dirty="0"/>
              <a:t>Download SDK from Himax </a:t>
            </a:r>
            <a:r>
              <a:rPr lang="en-US" altLang="zh-TW" sz="2600" dirty="0" err="1"/>
              <a:t>Github</a:t>
            </a:r>
            <a:br>
              <a:rPr lang="en-US" altLang="zh-TW" sz="2600" dirty="0"/>
            </a:br>
            <a:r>
              <a:rPr lang="en-US" altLang="zh-TW" sz="2600" dirty="0">
                <a:solidFill>
                  <a:srgbClr val="00B0F0"/>
                </a:solidFill>
              </a:rPr>
              <a:t>git clone https://github.com/HimaxWiseEyePlus/himax_tflm.git</a:t>
            </a:r>
          </a:p>
          <a:p>
            <a:pPr marL="457200" indent="-457200">
              <a:buFont typeface="+mj-lt"/>
              <a:buAutoNum type="arabicPeriod"/>
            </a:pPr>
            <a:r>
              <a:rPr lang="en-US" altLang="zh-TW" sz="2600" dirty="0"/>
              <a:t>Go to the root of Himax SDK</a:t>
            </a:r>
            <a:br>
              <a:rPr lang="en-US" altLang="zh-TW" sz="2600" dirty="0"/>
            </a:br>
            <a:r>
              <a:rPr lang="en-US" altLang="zh-TW" sz="2600" dirty="0">
                <a:solidFill>
                  <a:srgbClr val="00B0F0"/>
                </a:solidFill>
              </a:rPr>
              <a:t>cd </a:t>
            </a:r>
            <a:r>
              <a:rPr lang="en-US" altLang="zh-TW" sz="2600" dirty="0" err="1">
                <a:solidFill>
                  <a:srgbClr val="00B0F0"/>
                </a:solidFill>
              </a:rPr>
              <a:t>himax_tflm</a:t>
            </a:r>
            <a:endParaRPr lang="en-US" altLang="zh-TW" sz="2600" dirty="0">
              <a:solidFill>
                <a:srgbClr val="00B0F0"/>
              </a:solidFill>
              <a:highlight>
                <a:srgbClr val="FFFF00"/>
              </a:highlight>
            </a:endParaRPr>
          </a:p>
          <a:p>
            <a:pPr marL="457200" indent="-457200">
              <a:buFont typeface="+mj-lt"/>
              <a:buAutoNum type="arabicPeriod"/>
            </a:pPr>
            <a:r>
              <a:rPr lang="en-US" altLang="zh-TW" sz="2600" dirty="0"/>
              <a:t>Download third party </a:t>
            </a:r>
            <a:r>
              <a:rPr lang="en-US" altLang="zh-TW" sz="2600"/>
              <a:t>file (3 packages)</a:t>
            </a:r>
            <a:br>
              <a:rPr lang="en-US" altLang="zh-TW" sz="2600" dirty="0"/>
            </a:br>
            <a:r>
              <a:rPr lang="en-US" altLang="zh-TW" sz="2600" dirty="0"/>
              <a:t>make download</a:t>
            </a:r>
            <a:endParaRPr lang="en-US" altLang="zh-TW" sz="2600" dirty="0">
              <a:solidFill>
                <a:srgbClr val="00B0F0"/>
              </a:solidFill>
              <a:highlight>
                <a:srgbClr val="FFFF00"/>
              </a:highlight>
            </a:endParaRPr>
          </a:p>
          <a:p>
            <a:pPr marL="457200" indent="-457200">
              <a:buFont typeface="+mj-lt"/>
              <a:buAutoNum type="arabicPeriod"/>
            </a:pPr>
            <a:r>
              <a:rPr lang="en-US" altLang="zh-TW" sz="2600" dirty="0"/>
              <a:t>Download SDK from Synopsys </a:t>
            </a:r>
            <a:r>
              <a:rPr lang="en-US" altLang="zh-TW" sz="2600" dirty="0" err="1"/>
              <a:t>Github</a:t>
            </a:r>
            <a:br>
              <a:rPr lang="en-US" altLang="zh-TW" sz="2600" dirty="0"/>
            </a:br>
            <a:r>
              <a:rPr lang="en-US" altLang="zh-TW" sz="2600" dirty="0"/>
              <a:t>git clone</a:t>
            </a:r>
            <a:r>
              <a:rPr lang="zh-TW" altLang="en-US" sz="2600" dirty="0">
                <a:highlight>
                  <a:srgbClr val="FFFF00"/>
                </a:highlight>
              </a:rPr>
              <a:t> 測試中</a:t>
            </a:r>
            <a:endParaRPr lang="en-US" altLang="zh-TW" sz="2600" dirty="0">
              <a:highlight>
                <a:srgbClr val="FFFF00"/>
              </a:highlight>
            </a:endParaRPr>
          </a:p>
          <a:p>
            <a:pPr marL="457200" indent="-457200">
              <a:buFont typeface="+mj-lt"/>
              <a:buAutoNum type="arabicPeriod"/>
            </a:pPr>
            <a:r>
              <a:rPr lang="en-US" altLang="zh-TW" sz="2600" dirty="0"/>
              <a:t>Go into folder “</a:t>
            </a:r>
            <a:r>
              <a:rPr lang="en-US" altLang="zh-TW" sz="2600" dirty="0" err="1"/>
              <a:t>test_project</a:t>
            </a:r>
            <a:r>
              <a:rPr lang="en-US" altLang="zh-TW" sz="2600" dirty="0"/>
              <a:t>” you will see folder “</a:t>
            </a:r>
            <a:r>
              <a:rPr lang="en-US" altLang="zh-TW" sz="2600" dirty="0" err="1"/>
              <a:t>src</a:t>
            </a:r>
            <a:r>
              <a:rPr lang="en-US" altLang="zh-TW" sz="2600" dirty="0"/>
              <a:t>” and “</a:t>
            </a:r>
            <a:r>
              <a:rPr lang="en-US" altLang="zh-TW" sz="2600" dirty="0" err="1"/>
              <a:t>inc</a:t>
            </a:r>
            <a:r>
              <a:rPr lang="en-US" altLang="zh-TW" sz="2600" dirty="0"/>
              <a:t>”</a:t>
            </a:r>
            <a:br>
              <a:rPr lang="en-US" altLang="zh-TW" sz="2600" dirty="0"/>
            </a:br>
            <a:r>
              <a:rPr lang="en-US" altLang="zh-TW" sz="2600" dirty="0" err="1"/>
              <a:t>makefile</a:t>
            </a:r>
            <a:r>
              <a:rPr lang="en-US" altLang="zh-TW" sz="2600" dirty="0"/>
              <a:t> is already setting compiler .c and .cc file in folder “</a:t>
            </a:r>
            <a:r>
              <a:rPr lang="en-US" altLang="zh-TW" sz="2600" dirty="0" err="1"/>
              <a:t>src</a:t>
            </a:r>
            <a:r>
              <a:rPr lang="en-US" altLang="zh-TW" sz="2600" dirty="0"/>
              <a:t>”,</a:t>
            </a:r>
            <a:br>
              <a:rPr lang="en-US" altLang="zh-TW" sz="2600" dirty="0"/>
            </a:br>
            <a:r>
              <a:rPr lang="en-US" altLang="zh-TW" sz="2600" dirty="0"/>
              <a:t>and include file in folder “</a:t>
            </a:r>
            <a:r>
              <a:rPr lang="en-US" altLang="zh-TW" sz="2600" dirty="0" err="1"/>
              <a:t>inc</a:t>
            </a:r>
            <a:r>
              <a:rPr lang="en-US" altLang="zh-TW" sz="2600" dirty="0"/>
              <a:t>”</a:t>
            </a:r>
            <a:br>
              <a:rPr lang="en-US" altLang="zh-TW" sz="2600" dirty="0"/>
            </a:br>
            <a:r>
              <a:rPr lang="en-US" altLang="zh-TW" sz="2600" dirty="0"/>
              <a:t>“</a:t>
            </a:r>
            <a:r>
              <a:rPr lang="en-US" altLang="zh-TW" sz="2600" dirty="0" err="1"/>
              <a:t>src</a:t>
            </a:r>
            <a:r>
              <a:rPr lang="en-US" altLang="zh-TW" sz="2600" dirty="0"/>
              <a:t>” folder: always keep your .c and .cc file in here. </a:t>
            </a:r>
            <a:br>
              <a:rPr lang="en-US" altLang="zh-TW" sz="2600" dirty="0"/>
            </a:br>
            <a:r>
              <a:rPr lang="en-US" altLang="zh-TW" sz="2600" dirty="0"/>
              <a:t>“</a:t>
            </a:r>
            <a:r>
              <a:rPr lang="en-US" altLang="zh-TW" sz="2600" dirty="0" err="1"/>
              <a:t>inc</a:t>
            </a:r>
            <a:r>
              <a:rPr lang="en-US" altLang="zh-TW" sz="2600" dirty="0"/>
              <a:t>” folder: always keep your .h in here.</a:t>
            </a:r>
          </a:p>
          <a:p>
            <a:r>
              <a:rPr lang="en-US" altLang="zh-TW" sz="2600" dirty="0"/>
              <a:t>c file: c language</a:t>
            </a:r>
          </a:p>
          <a:p>
            <a:r>
              <a:rPr lang="en-US" altLang="zh-TW" sz="2600" dirty="0"/>
              <a:t>cc file: </a:t>
            </a:r>
            <a:r>
              <a:rPr lang="en-US" altLang="zh-TW" sz="2600" dirty="0" err="1"/>
              <a:t>c++</a:t>
            </a:r>
            <a:r>
              <a:rPr lang="en-US" altLang="zh-TW" sz="2600" dirty="0"/>
              <a:t> language</a:t>
            </a:r>
          </a:p>
        </p:txBody>
      </p:sp>
    </p:spTree>
    <p:custDataLst>
      <p:tags r:id="rId1"/>
    </p:custDataLst>
    <p:extLst>
      <p:ext uri="{BB962C8B-B14F-4D97-AF65-F5344CB8AC3E}">
        <p14:creationId xmlns:p14="http://schemas.microsoft.com/office/powerpoint/2010/main" val="398071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a:xfrm>
            <a:off x="457200" y="385010"/>
            <a:ext cx="11277922" cy="1005840"/>
          </a:xfrm>
        </p:spPr>
        <p:txBody>
          <a:bodyPr>
            <a:normAutofit/>
          </a:bodyPr>
          <a:lstStyle/>
          <a:p>
            <a:r>
              <a:rPr lang="en-US" sz="4400" dirty="0"/>
              <a:t>Program Code</a:t>
            </a:r>
          </a:p>
        </p:txBody>
      </p:sp>
      <p:sp>
        <p:nvSpPr>
          <p:cNvPr id="22" name="TextBox 21">
            <a:extLst>
              <a:ext uri="{FF2B5EF4-FFF2-40B4-BE49-F238E27FC236}">
                <a16:creationId xmlns:a16="http://schemas.microsoft.com/office/drawing/2014/main" id="{BE8EF152-A249-4945-92FB-AD7006AFA3AC}"/>
              </a:ext>
            </a:extLst>
          </p:cNvPr>
          <p:cNvSpPr txBox="1"/>
          <p:nvPr/>
        </p:nvSpPr>
        <p:spPr>
          <a:xfrm>
            <a:off x="457200" y="1511387"/>
            <a:ext cx="10650354" cy="4893647"/>
          </a:xfrm>
          <a:prstGeom prst="rect">
            <a:avLst/>
          </a:prstGeom>
          <a:noFill/>
        </p:spPr>
        <p:txBody>
          <a:bodyPr wrap="square" rtlCol="0">
            <a:spAutoFit/>
          </a:bodyPr>
          <a:lstStyle/>
          <a:p>
            <a:pPr marL="457200" indent="-457200">
              <a:buFont typeface="+mj-lt"/>
              <a:buAutoNum type="arabicPeriod"/>
            </a:pPr>
            <a:r>
              <a:rPr lang="en-US" altLang="zh-TW" sz="2600" dirty="0"/>
              <a:t>Copy a template project and rename.</a:t>
            </a:r>
            <a:br>
              <a:rPr lang="en-US" altLang="zh-TW" sz="2600" dirty="0"/>
            </a:br>
            <a:r>
              <a:rPr lang="en-US" altLang="zh-TW" sz="2600" dirty="0"/>
              <a:t>Because </a:t>
            </a:r>
            <a:r>
              <a:rPr lang="en-US" altLang="zh-TW" sz="2600" dirty="0" err="1"/>
              <a:t>makefile</a:t>
            </a:r>
            <a:r>
              <a:rPr lang="en-US" altLang="zh-TW" sz="2600" dirty="0"/>
              <a:t> instruction, you can only create the project at same path level.</a:t>
            </a:r>
            <a:br>
              <a:rPr lang="en-US" altLang="zh-TW" sz="2600" dirty="0"/>
            </a:br>
            <a:r>
              <a:rPr lang="en-US" altLang="zh-TW" sz="2600" dirty="0"/>
              <a:t>Copy “</a:t>
            </a:r>
            <a:r>
              <a:rPr lang="en-US" altLang="zh-TW" sz="2600" dirty="0" err="1"/>
              <a:t>Synopsys_Project</a:t>
            </a:r>
            <a:r>
              <a:rPr lang="en-US" altLang="zh-TW" sz="2600" dirty="0"/>
              <a:t>/Example Project/person_detection_int8”</a:t>
            </a:r>
            <a:br>
              <a:rPr lang="en-US" altLang="zh-TW" sz="2600" dirty="0"/>
            </a:br>
            <a:r>
              <a:rPr lang="en-US" altLang="zh-TW" sz="2600" dirty="0"/>
              <a:t>To “</a:t>
            </a:r>
            <a:r>
              <a:rPr lang="en-US" altLang="zh-TW" sz="2600" dirty="0" err="1"/>
              <a:t>Synopsys_Project</a:t>
            </a:r>
            <a:r>
              <a:rPr lang="en-US" altLang="zh-TW" sz="2600" dirty="0"/>
              <a:t>/User Project/</a:t>
            </a:r>
            <a:r>
              <a:rPr lang="en-US" altLang="zh-TW" sz="2600" dirty="0" err="1"/>
              <a:t>test_project</a:t>
            </a:r>
            <a:r>
              <a:rPr lang="en-US" altLang="zh-TW" sz="2600" dirty="0"/>
              <a:t>”</a:t>
            </a:r>
          </a:p>
          <a:p>
            <a:pPr marL="457200" indent="-457200">
              <a:buFont typeface="+mj-lt"/>
              <a:buAutoNum type="arabicPeriod"/>
            </a:pPr>
            <a:r>
              <a:rPr lang="en-US" altLang="zh-TW" sz="2600" dirty="0"/>
              <a:t>Go into folder “</a:t>
            </a:r>
            <a:r>
              <a:rPr lang="en-US" altLang="zh-TW" sz="2600" dirty="0" err="1"/>
              <a:t>test_project</a:t>
            </a:r>
            <a:r>
              <a:rPr lang="en-US" altLang="zh-TW" sz="2600" dirty="0"/>
              <a:t>” you will see folder “</a:t>
            </a:r>
            <a:r>
              <a:rPr lang="en-US" altLang="zh-TW" sz="2600" dirty="0" err="1"/>
              <a:t>src</a:t>
            </a:r>
            <a:r>
              <a:rPr lang="en-US" altLang="zh-TW" sz="2600" dirty="0"/>
              <a:t>” and “</a:t>
            </a:r>
            <a:r>
              <a:rPr lang="en-US" altLang="zh-TW" sz="2600" dirty="0" err="1"/>
              <a:t>inc</a:t>
            </a:r>
            <a:r>
              <a:rPr lang="en-US" altLang="zh-TW" sz="2600" dirty="0"/>
              <a:t>”</a:t>
            </a:r>
            <a:br>
              <a:rPr lang="en-US" altLang="zh-TW" sz="2600" dirty="0"/>
            </a:br>
            <a:r>
              <a:rPr lang="en-US" altLang="zh-TW" sz="2600" dirty="0" err="1"/>
              <a:t>makefile</a:t>
            </a:r>
            <a:r>
              <a:rPr lang="en-US" altLang="zh-TW" sz="2600" dirty="0"/>
              <a:t> is already setting compiler .c and .cc file in folder “</a:t>
            </a:r>
            <a:r>
              <a:rPr lang="en-US" altLang="zh-TW" sz="2600" dirty="0" err="1"/>
              <a:t>src</a:t>
            </a:r>
            <a:r>
              <a:rPr lang="en-US" altLang="zh-TW" sz="2600" dirty="0"/>
              <a:t>”,</a:t>
            </a:r>
            <a:br>
              <a:rPr lang="en-US" altLang="zh-TW" sz="2600" dirty="0"/>
            </a:br>
            <a:r>
              <a:rPr lang="en-US" altLang="zh-TW" sz="2600" dirty="0"/>
              <a:t>and include file in folder “</a:t>
            </a:r>
            <a:r>
              <a:rPr lang="en-US" altLang="zh-TW" sz="2600" dirty="0" err="1"/>
              <a:t>inc</a:t>
            </a:r>
            <a:r>
              <a:rPr lang="en-US" altLang="zh-TW" sz="2600" dirty="0"/>
              <a:t>”</a:t>
            </a:r>
            <a:br>
              <a:rPr lang="en-US" altLang="zh-TW" sz="2600" dirty="0"/>
            </a:br>
            <a:r>
              <a:rPr lang="en-US" altLang="zh-TW" sz="2600" dirty="0"/>
              <a:t>“</a:t>
            </a:r>
            <a:r>
              <a:rPr lang="en-US" altLang="zh-TW" sz="2600" dirty="0" err="1"/>
              <a:t>src</a:t>
            </a:r>
            <a:r>
              <a:rPr lang="en-US" altLang="zh-TW" sz="2600" dirty="0"/>
              <a:t>” folder: always keep your .c and .cc file in here. </a:t>
            </a:r>
            <a:br>
              <a:rPr lang="en-US" altLang="zh-TW" sz="2600" dirty="0"/>
            </a:br>
            <a:r>
              <a:rPr lang="en-US" altLang="zh-TW" sz="2600" dirty="0"/>
              <a:t>“</a:t>
            </a:r>
            <a:r>
              <a:rPr lang="en-US" altLang="zh-TW" sz="2600" dirty="0" err="1"/>
              <a:t>inc</a:t>
            </a:r>
            <a:r>
              <a:rPr lang="en-US" altLang="zh-TW" sz="2600" dirty="0"/>
              <a:t>” folder: always keep your .h in here.</a:t>
            </a:r>
          </a:p>
          <a:p>
            <a:r>
              <a:rPr lang="en-US" altLang="zh-TW" sz="2600" dirty="0"/>
              <a:t>c file: c language</a:t>
            </a:r>
          </a:p>
          <a:p>
            <a:r>
              <a:rPr lang="en-US" altLang="zh-TW" sz="2600" dirty="0"/>
              <a:t>cc file: </a:t>
            </a:r>
            <a:r>
              <a:rPr lang="en-US" altLang="zh-TW" sz="2600" dirty="0" err="1"/>
              <a:t>c++</a:t>
            </a:r>
            <a:r>
              <a:rPr lang="en-US" altLang="zh-TW" sz="2600" dirty="0"/>
              <a:t> language</a:t>
            </a:r>
          </a:p>
        </p:txBody>
      </p:sp>
    </p:spTree>
    <p:custDataLst>
      <p:tags r:id="rId1"/>
    </p:custDataLst>
    <p:extLst>
      <p:ext uri="{BB962C8B-B14F-4D97-AF65-F5344CB8AC3E}">
        <p14:creationId xmlns:p14="http://schemas.microsoft.com/office/powerpoint/2010/main" val="119132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Project Development Flow</a:t>
            </a:r>
          </a:p>
        </p:txBody>
      </p:sp>
      <p:sp>
        <p:nvSpPr>
          <p:cNvPr id="7" name="Rectangle: Rounded Corners 6">
            <a:extLst>
              <a:ext uri="{FF2B5EF4-FFF2-40B4-BE49-F238E27FC236}">
                <a16:creationId xmlns:a16="http://schemas.microsoft.com/office/drawing/2014/main" id="{E9F5A32B-B941-4D4B-A43A-AE438AC531B7}"/>
              </a:ext>
            </a:extLst>
          </p:cNvPr>
          <p:cNvSpPr/>
          <p:nvPr/>
        </p:nvSpPr>
        <p:spPr>
          <a:xfrm>
            <a:off x="963507" y="1051204"/>
            <a:ext cx="2489200" cy="171196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TensorFlow</a:t>
            </a:r>
          </a:p>
          <a:p>
            <a:pPr algn="ctr"/>
            <a:r>
              <a:rPr lang="en-US" altLang="zh-TW" sz="2600" dirty="0"/>
              <a:t>Model</a:t>
            </a:r>
          </a:p>
          <a:p>
            <a:pPr algn="ctr"/>
            <a:r>
              <a:rPr lang="en-US" altLang="zh-TW" sz="2600" dirty="0"/>
              <a:t>Development</a:t>
            </a:r>
            <a:endParaRPr lang="zh-TW" altLang="en-US" sz="2600" dirty="0"/>
          </a:p>
        </p:txBody>
      </p:sp>
      <p:sp>
        <p:nvSpPr>
          <p:cNvPr id="8" name="Rectangle: Rounded Corners 7">
            <a:extLst>
              <a:ext uri="{FF2B5EF4-FFF2-40B4-BE49-F238E27FC236}">
                <a16:creationId xmlns:a16="http://schemas.microsoft.com/office/drawing/2014/main" id="{CB20FA52-4A33-4A23-AF31-1F0D22A5D548}"/>
              </a:ext>
            </a:extLst>
          </p:cNvPr>
          <p:cNvSpPr/>
          <p:nvPr/>
        </p:nvSpPr>
        <p:spPr>
          <a:xfrm>
            <a:off x="4851400"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Firmware</a:t>
            </a:r>
          </a:p>
          <a:p>
            <a:pPr algn="ctr"/>
            <a:r>
              <a:rPr lang="en-US" altLang="zh-TW" sz="2600" dirty="0"/>
              <a:t>Development</a:t>
            </a:r>
            <a:endParaRPr lang="zh-TW" altLang="en-US" sz="2600" dirty="0"/>
          </a:p>
        </p:txBody>
      </p:sp>
      <p:sp>
        <p:nvSpPr>
          <p:cNvPr id="9" name="Rectangle: Rounded Corners 8">
            <a:extLst>
              <a:ext uri="{FF2B5EF4-FFF2-40B4-BE49-F238E27FC236}">
                <a16:creationId xmlns:a16="http://schemas.microsoft.com/office/drawing/2014/main" id="{0E07D017-3E9C-4B36-A557-C20264886797}"/>
              </a:ext>
            </a:extLst>
          </p:cNvPr>
          <p:cNvSpPr/>
          <p:nvPr/>
        </p:nvSpPr>
        <p:spPr>
          <a:xfrm>
            <a:off x="8739293" y="1069340"/>
            <a:ext cx="24892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 / Update</a:t>
            </a:r>
          </a:p>
          <a:p>
            <a:pPr algn="ctr"/>
            <a:r>
              <a:rPr lang="en-US" altLang="zh-TW" sz="2600" dirty="0"/>
              <a:t>Application</a:t>
            </a:r>
          </a:p>
          <a:p>
            <a:pPr algn="ctr"/>
            <a:r>
              <a:rPr lang="en-US" altLang="zh-TW" sz="2600" dirty="0"/>
              <a:t>On WE-I</a:t>
            </a:r>
            <a:endParaRPr lang="zh-TW" altLang="en-US" sz="2600" dirty="0"/>
          </a:p>
        </p:txBody>
      </p:sp>
      <p:cxnSp>
        <p:nvCxnSpPr>
          <p:cNvPr id="12" name="Straight Arrow Connector 11">
            <a:extLst>
              <a:ext uri="{FF2B5EF4-FFF2-40B4-BE49-F238E27FC236}">
                <a16:creationId xmlns:a16="http://schemas.microsoft.com/office/drawing/2014/main" id="{5CDAEF96-3BB7-4FD0-B7B3-9997EFA03BE6}"/>
              </a:ext>
            </a:extLst>
          </p:cNvPr>
          <p:cNvCxnSpPr>
            <a:cxnSpLocks/>
            <a:stCxn id="7" idx="3"/>
            <a:endCxn id="8" idx="1"/>
          </p:cNvCxnSpPr>
          <p:nvPr/>
        </p:nvCxnSpPr>
        <p:spPr>
          <a:xfrm>
            <a:off x="3452707" y="1907184"/>
            <a:ext cx="1398693" cy="18136"/>
          </a:xfrm>
          <a:prstGeom prst="straightConnector1">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CD9E5D4-24A3-4FC5-BDF8-134E6A600993}"/>
              </a:ext>
            </a:extLst>
          </p:cNvPr>
          <p:cNvCxnSpPr>
            <a:cxnSpLocks/>
            <a:stCxn id="8" idx="3"/>
            <a:endCxn id="9" idx="1"/>
          </p:cNvCxnSpPr>
          <p:nvPr/>
        </p:nvCxnSpPr>
        <p:spPr>
          <a:xfrm>
            <a:off x="7340600" y="1925320"/>
            <a:ext cx="139869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DD27EA58-3006-4895-9DC5-BE101DB139BF}"/>
              </a:ext>
            </a:extLst>
          </p:cNvPr>
          <p:cNvCxnSpPr>
            <a:cxnSpLocks/>
            <a:stCxn id="8" idx="2"/>
            <a:endCxn id="7" idx="2"/>
          </p:cNvCxnSpPr>
          <p:nvPr/>
        </p:nvCxnSpPr>
        <p:spPr>
          <a:xfrm rot="5400000" flipH="1">
            <a:off x="4142986" y="828286"/>
            <a:ext cx="18136" cy="3887893"/>
          </a:xfrm>
          <a:prstGeom prst="bentConnector3">
            <a:avLst>
              <a:gd name="adj1" fmla="val -2754384"/>
            </a:avLst>
          </a:prstGeom>
          <a:ln w="76200">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27E9FCA9-9BE5-46B8-B7AA-666448B16AAB}"/>
              </a:ext>
            </a:extLst>
          </p:cNvPr>
          <p:cNvSpPr txBox="1"/>
          <p:nvPr/>
        </p:nvSpPr>
        <p:spPr>
          <a:xfrm>
            <a:off x="7249826" y="1106161"/>
            <a:ext cx="1497754" cy="769441"/>
          </a:xfrm>
          <a:prstGeom prst="rect">
            <a:avLst/>
          </a:prstGeom>
          <a:noFill/>
        </p:spPr>
        <p:txBody>
          <a:bodyPr wrap="square" rtlCol="0">
            <a:spAutoFit/>
          </a:bodyPr>
          <a:lstStyle/>
          <a:p>
            <a:pPr algn="ctr"/>
            <a:r>
              <a:rPr lang="en-US" altLang="zh-TW" sz="2200" dirty="0"/>
              <a:t>Download</a:t>
            </a:r>
            <a:br>
              <a:rPr lang="en-US" altLang="zh-TW" sz="2200" dirty="0"/>
            </a:br>
            <a:r>
              <a:rPr lang="en-US" altLang="zh-TW" sz="2200" dirty="0" err="1"/>
              <a:t>img</a:t>
            </a:r>
            <a:r>
              <a:rPr lang="en-US" altLang="zh-TW" sz="2200" dirty="0"/>
              <a:t> file</a:t>
            </a:r>
            <a:endParaRPr lang="zh-TW" altLang="en-US" sz="2200" dirty="0"/>
          </a:p>
        </p:txBody>
      </p:sp>
      <p:sp>
        <p:nvSpPr>
          <p:cNvPr id="32" name="TextBox 31">
            <a:extLst>
              <a:ext uri="{FF2B5EF4-FFF2-40B4-BE49-F238E27FC236}">
                <a16:creationId xmlns:a16="http://schemas.microsoft.com/office/drawing/2014/main" id="{DC19F488-B35E-4CFE-BE89-C45FD14934ED}"/>
              </a:ext>
            </a:extLst>
          </p:cNvPr>
          <p:cNvSpPr txBox="1"/>
          <p:nvPr/>
        </p:nvSpPr>
        <p:spPr>
          <a:xfrm>
            <a:off x="7291069" y="2836309"/>
            <a:ext cx="1497754" cy="430887"/>
          </a:xfrm>
          <a:prstGeom prst="rect">
            <a:avLst/>
          </a:prstGeom>
          <a:noFill/>
        </p:spPr>
        <p:txBody>
          <a:bodyPr wrap="square" rtlCol="0">
            <a:spAutoFit/>
          </a:bodyPr>
          <a:lstStyle/>
          <a:p>
            <a:pPr algn="ctr"/>
            <a:r>
              <a:rPr lang="en-US" altLang="zh-TW" sz="2200" dirty="0"/>
              <a:t>Debug</a:t>
            </a:r>
            <a:endParaRPr lang="zh-TW" altLang="en-US" sz="2200" dirty="0"/>
          </a:p>
        </p:txBody>
      </p:sp>
      <p:sp>
        <p:nvSpPr>
          <p:cNvPr id="33" name="TextBox 32">
            <a:extLst>
              <a:ext uri="{FF2B5EF4-FFF2-40B4-BE49-F238E27FC236}">
                <a16:creationId xmlns:a16="http://schemas.microsoft.com/office/drawing/2014/main" id="{4172700A-A351-43CA-BD5E-BE3E216EBDD6}"/>
              </a:ext>
            </a:extLst>
          </p:cNvPr>
          <p:cNvSpPr txBox="1"/>
          <p:nvPr/>
        </p:nvSpPr>
        <p:spPr>
          <a:xfrm>
            <a:off x="3364676" y="1484878"/>
            <a:ext cx="1497754" cy="430887"/>
          </a:xfrm>
          <a:prstGeom prst="rect">
            <a:avLst/>
          </a:prstGeom>
          <a:noFill/>
        </p:spPr>
        <p:txBody>
          <a:bodyPr wrap="square" rtlCol="0">
            <a:spAutoFit/>
          </a:bodyPr>
          <a:lstStyle/>
          <a:p>
            <a:pPr algn="ctr"/>
            <a:r>
              <a:rPr lang="en-US" altLang="zh-TW" sz="2200" dirty="0">
                <a:solidFill>
                  <a:schemeClr val="bg1">
                    <a:lumMod val="95000"/>
                  </a:schemeClr>
                </a:solidFill>
              </a:rPr>
              <a:t>Convert</a:t>
            </a:r>
            <a:endParaRPr lang="zh-TW" altLang="en-US" sz="2200" dirty="0">
              <a:solidFill>
                <a:schemeClr val="bg1">
                  <a:lumMod val="95000"/>
                </a:schemeClr>
              </a:solidFill>
            </a:endParaRPr>
          </a:p>
        </p:txBody>
      </p:sp>
      <p:graphicFrame>
        <p:nvGraphicFramePr>
          <p:cNvPr id="36" name="Table 36">
            <a:extLst>
              <a:ext uri="{FF2B5EF4-FFF2-40B4-BE49-F238E27FC236}">
                <a16:creationId xmlns:a16="http://schemas.microsoft.com/office/drawing/2014/main" id="{8B71179A-D190-4D91-BF92-75193C3EF560}"/>
              </a:ext>
            </a:extLst>
          </p:cNvPr>
          <p:cNvGraphicFramePr>
            <a:graphicFrameLocks noGrp="1"/>
          </p:cNvGraphicFramePr>
          <p:nvPr>
            <p:extLst>
              <p:ext uri="{D42A27DB-BD31-4B8C-83A1-F6EECF244321}">
                <p14:modId xmlns:p14="http://schemas.microsoft.com/office/powerpoint/2010/main" val="3217263742"/>
              </p:ext>
            </p:extLst>
          </p:nvPr>
        </p:nvGraphicFramePr>
        <p:xfrm>
          <a:off x="457200" y="3460752"/>
          <a:ext cx="11228492" cy="3140723"/>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648957265"/>
                    </a:ext>
                  </a:extLst>
                </a:gridCol>
                <a:gridCol w="3219450">
                  <a:extLst>
                    <a:ext uri="{9D8B030D-6E8A-4147-A177-3AD203B41FA5}">
                      <a16:colId xmlns:a16="http://schemas.microsoft.com/office/drawing/2014/main" val="624020875"/>
                    </a:ext>
                  </a:extLst>
                </a:gridCol>
                <a:gridCol w="3552825">
                  <a:extLst>
                    <a:ext uri="{9D8B030D-6E8A-4147-A177-3AD203B41FA5}">
                      <a16:colId xmlns:a16="http://schemas.microsoft.com/office/drawing/2014/main" val="2209684831"/>
                    </a:ext>
                  </a:extLst>
                </a:gridCol>
                <a:gridCol w="2274992">
                  <a:extLst>
                    <a:ext uri="{9D8B030D-6E8A-4147-A177-3AD203B41FA5}">
                      <a16:colId xmlns:a16="http://schemas.microsoft.com/office/drawing/2014/main" val="2950162006"/>
                    </a:ext>
                  </a:extLst>
                </a:gridCol>
              </a:tblGrid>
              <a:tr h="984026">
                <a:tc>
                  <a:txBody>
                    <a:bodyPr/>
                    <a:lstStyle/>
                    <a:p>
                      <a:pPr algn="ctr"/>
                      <a:r>
                        <a:rPr lang="en-US" altLang="zh-TW" sz="2200" dirty="0">
                          <a:solidFill>
                            <a:schemeClr val="tx1"/>
                          </a:solidFill>
                        </a:rPr>
                        <a:t>Stage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TensorFlow</a:t>
                      </a:r>
                    </a:p>
                    <a:p>
                      <a:pPr algn="ctr"/>
                      <a:r>
                        <a:rPr lang="en-US" altLang="zh-TW" sz="2200" dirty="0">
                          <a:solidFill>
                            <a:schemeClr val="bg1">
                              <a:lumMod val="95000"/>
                            </a:schemeClr>
                          </a:solidFill>
                        </a:rPr>
                        <a:t>Model</a:t>
                      </a:r>
                    </a:p>
                    <a:p>
                      <a:pPr algn="ctr"/>
                      <a:r>
                        <a:rPr lang="en-US" altLang="zh-TW" sz="2200" dirty="0">
                          <a:solidFill>
                            <a:schemeClr val="bg1">
                              <a:lumMod val="95000"/>
                            </a:schemeClr>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Firmware</a:t>
                      </a:r>
                    </a:p>
                    <a:p>
                      <a:pPr algn="ctr"/>
                      <a:r>
                        <a:rPr lang="en-US" altLang="zh-TW" sz="2200" dirty="0">
                          <a:solidFill>
                            <a:schemeClr val="tx1"/>
                          </a:solidFill>
                        </a:rPr>
                        <a:t>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Run / Update</a:t>
                      </a:r>
                    </a:p>
                    <a:p>
                      <a:pPr algn="ctr"/>
                      <a:r>
                        <a:rPr lang="en-US" altLang="zh-TW" sz="2200" dirty="0">
                          <a:solidFill>
                            <a:schemeClr val="tx1"/>
                          </a:solidFill>
                        </a:rPr>
                        <a:t>Application</a:t>
                      </a:r>
                    </a:p>
                    <a:p>
                      <a:pPr algn="ctr"/>
                      <a:r>
                        <a:rPr lang="en-US" altLang="zh-TW" sz="2200" dirty="0">
                          <a:solidFill>
                            <a:schemeClr val="tx1"/>
                          </a:solidFill>
                        </a:rPr>
                        <a:t>On WE-I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618991"/>
                  </a:ext>
                </a:extLst>
              </a:tr>
              <a:tr h="984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tx1"/>
                          </a:solidFill>
                        </a:rPr>
                        <a:t>Tool</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bg1">
                              <a:lumMod val="95000"/>
                            </a:schemeClr>
                          </a:solidFill>
                        </a:rPr>
                        <a:t>Anaconda</a:t>
                      </a:r>
                    </a:p>
                    <a:p>
                      <a:pPr algn="ctr"/>
                      <a:r>
                        <a:rPr lang="en-US" altLang="zh-TW" sz="2200" dirty="0">
                          <a:solidFill>
                            <a:schemeClr val="bg1">
                              <a:lumMod val="95000"/>
                            </a:schemeClr>
                          </a:solidFill>
                        </a:rPr>
                        <a:t>Cygwin</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Cygwin</a:t>
                      </a:r>
                    </a:p>
                    <a:p>
                      <a:pPr algn="ctr"/>
                      <a:r>
                        <a:rPr lang="en-US" altLang="zh-TW" sz="2200" dirty="0" err="1">
                          <a:solidFill>
                            <a:schemeClr val="tx1"/>
                          </a:solidFill>
                        </a:rPr>
                        <a:t>Metaware</a:t>
                      </a:r>
                      <a:r>
                        <a:rPr lang="en-US" altLang="zh-TW" sz="2200" dirty="0">
                          <a:solidFill>
                            <a:schemeClr val="tx1"/>
                          </a:solidFill>
                        </a:rPr>
                        <a:t> or ARC GNU </a:t>
                      </a:r>
                    </a:p>
                    <a:p>
                      <a:pPr algn="ctr"/>
                      <a:r>
                        <a:rPr lang="en-US" altLang="zh-TW" sz="2200" dirty="0">
                          <a:solidFill>
                            <a:schemeClr val="tx1"/>
                          </a:solidFill>
                        </a:rPr>
                        <a:t>VirtualBox (Ubuntu 20.04)</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200" dirty="0">
                          <a:solidFill>
                            <a:schemeClr val="tx1"/>
                          </a:solidFill>
                        </a:rPr>
                        <a:t>Tera Term</a:t>
                      </a:r>
                      <a:br>
                        <a:rPr lang="en-US" altLang="zh-TW" sz="2200" dirty="0">
                          <a:solidFill>
                            <a:schemeClr val="tx1"/>
                          </a:solidFill>
                        </a:rPr>
                      </a:br>
                      <a:r>
                        <a:rPr lang="en-US" altLang="zh-TW" sz="2200" dirty="0">
                          <a:solidFill>
                            <a:schemeClr val="tx1"/>
                          </a:solidFill>
                        </a:rPr>
                        <a:t>USB Micro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7702073"/>
                  </a:ext>
                </a:extLst>
              </a:tr>
              <a:tr h="946163">
                <a:tc>
                  <a:txBody>
                    <a:bodyPr/>
                    <a:lstStyle/>
                    <a:p>
                      <a:pPr algn="ctr"/>
                      <a:r>
                        <a:rPr lang="en-US" altLang="zh-TW" sz="2200" dirty="0">
                          <a:solidFill>
                            <a:schemeClr val="tx1"/>
                          </a:solidFill>
                        </a:rPr>
                        <a:t>Language</a:t>
                      </a: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solidFill>
                            <a:schemeClr val="bg1">
                              <a:lumMod val="95000"/>
                            </a:schemeClr>
                          </a:solidFill>
                        </a:rPr>
                        <a:t>Python 3</a:t>
                      </a:r>
                      <a:endParaRPr lang="zh-TW" altLang="en-US" sz="2200" dirty="0">
                        <a:solidFill>
                          <a:schemeClr val="bg1">
                            <a:lumMod val="9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200" dirty="0"/>
                        <a:t>C language</a:t>
                      </a:r>
                      <a:br>
                        <a:rPr lang="en-US" altLang="zh-TW" sz="2200" dirty="0"/>
                      </a:br>
                      <a:r>
                        <a:rPr lang="en-US" altLang="zh-TW" sz="2200" dirty="0"/>
                        <a:t>C++ language</a:t>
                      </a:r>
                      <a:endParaRPr lang="zh-TW" alt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2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562035"/>
                  </a:ext>
                </a:extLst>
              </a:tr>
            </a:tbl>
          </a:graphicData>
        </a:graphic>
      </p:graphicFrame>
      <p:cxnSp>
        <p:nvCxnSpPr>
          <p:cNvPr id="19" name="Connector: Elbow 18">
            <a:extLst>
              <a:ext uri="{FF2B5EF4-FFF2-40B4-BE49-F238E27FC236}">
                <a16:creationId xmlns:a16="http://schemas.microsoft.com/office/drawing/2014/main" id="{E9BB7FF4-62E3-4AA1-9125-043BCF80A50D}"/>
              </a:ext>
            </a:extLst>
          </p:cNvPr>
          <p:cNvCxnSpPr>
            <a:stCxn id="9" idx="2"/>
            <a:endCxn id="8" idx="2"/>
          </p:cNvCxnSpPr>
          <p:nvPr/>
        </p:nvCxnSpPr>
        <p:spPr>
          <a:xfrm rot="5400000">
            <a:off x="8039947" y="837354"/>
            <a:ext cx="12700" cy="3887893"/>
          </a:xfrm>
          <a:prstGeom prst="bentConnector3">
            <a:avLst>
              <a:gd name="adj1" fmla="val 4000000"/>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AB966055-1815-4191-8EFE-6120B3F5C385}"/>
              </a:ext>
            </a:extLst>
          </p:cNvPr>
          <p:cNvSpPr/>
          <p:nvPr/>
        </p:nvSpPr>
        <p:spPr>
          <a:xfrm>
            <a:off x="8667750" y="975123"/>
            <a:ext cx="2671340" cy="1901112"/>
          </a:xfrm>
          <a:prstGeom prst="rect">
            <a:avLst/>
          </a:prstGeom>
          <a:noFill/>
          <a:ln w="57150">
            <a:solidFill>
              <a:srgbClr val="F5050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Tree>
    <p:custDataLst>
      <p:tags r:id="rId1"/>
    </p:custDataLst>
    <p:extLst>
      <p:ext uri="{BB962C8B-B14F-4D97-AF65-F5344CB8AC3E}">
        <p14:creationId xmlns:p14="http://schemas.microsoft.com/office/powerpoint/2010/main" val="25115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Run / Update Application On WE-I</a:t>
            </a:r>
          </a:p>
        </p:txBody>
      </p:sp>
      <p:sp>
        <p:nvSpPr>
          <p:cNvPr id="17" name="Rectangle: Rounded Corners 16">
            <a:extLst>
              <a:ext uri="{FF2B5EF4-FFF2-40B4-BE49-F238E27FC236}">
                <a16:creationId xmlns:a16="http://schemas.microsoft.com/office/drawing/2014/main" id="{5E3C0983-9A3C-438F-BDF2-9BAB6AB9B01B}"/>
              </a:ext>
            </a:extLst>
          </p:cNvPr>
          <p:cNvSpPr/>
          <p:nvPr/>
        </p:nvSpPr>
        <p:spPr>
          <a:xfrm>
            <a:off x="1466850" y="2788255"/>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WE-I</a:t>
            </a:r>
          </a:p>
          <a:p>
            <a:pPr algn="ctr"/>
            <a:r>
              <a:rPr lang="en-US" altLang="zh-TW" sz="2600" dirty="0"/>
              <a:t>Reset</a:t>
            </a:r>
            <a:endParaRPr lang="zh-TW" altLang="en-US" sz="2600" dirty="0"/>
          </a:p>
        </p:txBody>
      </p:sp>
      <p:sp>
        <p:nvSpPr>
          <p:cNvPr id="18" name="Rectangle: Rounded Corners 17">
            <a:extLst>
              <a:ext uri="{FF2B5EF4-FFF2-40B4-BE49-F238E27FC236}">
                <a16:creationId xmlns:a16="http://schemas.microsoft.com/office/drawing/2014/main" id="{F213B23D-A69F-4232-B2E2-70B4E431BC78}"/>
              </a:ext>
            </a:extLst>
          </p:cNvPr>
          <p:cNvSpPr/>
          <p:nvPr/>
        </p:nvSpPr>
        <p:spPr>
          <a:xfrm>
            <a:off x="4524375" y="2788255"/>
            <a:ext cx="314325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Any Data from SPI </a:t>
            </a:r>
            <a:br>
              <a:rPr lang="en-US" altLang="zh-TW" sz="2600" dirty="0"/>
            </a:br>
            <a:r>
              <a:rPr lang="en-US" altLang="zh-TW" sz="2600" dirty="0"/>
              <a:t>in 0.3 sec</a:t>
            </a:r>
            <a:endParaRPr lang="zh-TW" altLang="en-US" sz="2600" dirty="0"/>
          </a:p>
        </p:txBody>
      </p:sp>
      <p:sp>
        <p:nvSpPr>
          <p:cNvPr id="19" name="Rectangle: Rounded Corners 18">
            <a:extLst>
              <a:ext uri="{FF2B5EF4-FFF2-40B4-BE49-F238E27FC236}">
                <a16:creationId xmlns:a16="http://schemas.microsoft.com/office/drawing/2014/main" id="{5BB12D15-7D47-41EF-8A3D-880D5CB7EEEC}"/>
              </a:ext>
            </a:extLst>
          </p:cNvPr>
          <p:cNvSpPr/>
          <p:nvPr/>
        </p:nvSpPr>
        <p:spPr>
          <a:xfrm>
            <a:off x="8925150" y="1717040"/>
            <a:ext cx="211455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Running</a:t>
            </a:r>
          </a:p>
          <a:p>
            <a:pPr algn="ctr"/>
            <a:r>
              <a:rPr lang="en-US" altLang="zh-TW" sz="2600" dirty="0"/>
              <a:t>Application</a:t>
            </a:r>
          </a:p>
          <a:p>
            <a:pPr algn="ctr"/>
            <a:r>
              <a:rPr lang="en-US" altLang="zh-TW" sz="2600" dirty="0"/>
              <a:t>Mode</a:t>
            </a:r>
          </a:p>
        </p:txBody>
      </p:sp>
      <p:sp>
        <p:nvSpPr>
          <p:cNvPr id="20" name="Rectangle: Rounded Corners 19">
            <a:extLst>
              <a:ext uri="{FF2B5EF4-FFF2-40B4-BE49-F238E27FC236}">
                <a16:creationId xmlns:a16="http://schemas.microsoft.com/office/drawing/2014/main" id="{F77772AC-A150-42D1-A7FA-E56F63205B31}"/>
              </a:ext>
            </a:extLst>
          </p:cNvPr>
          <p:cNvSpPr/>
          <p:nvPr/>
        </p:nvSpPr>
        <p:spPr>
          <a:xfrm>
            <a:off x="8925150" y="4140201"/>
            <a:ext cx="2114549"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Update</a:t>
            </a:r>
          </a:p>
          <a:p>
            <a:pPr algn="ctr"/>
            <a:r>
              <a:rPr lang="en-US" altLang="zh-TW" sz="2600" dirty="0"/>
              <a:t>Application</a:t>
            </a:r>
          </a:p>
          <a:p>
            <a:pPr algn="ctr"/>
            <a:r>
              <a:rPr lang="en-US" altLang="zh-TW" sz="2600" dirty="0"/>
              <a:t>Mode</a:t>
            </a:r>
            <a:endParaRPr lang="zh-TW" altLang="en-US" sz="2600" dirty="0"/>
          </a:p>
        </p:txBody>
      </p:sp>
      <p:cxnSp>
        <p:nvCxnSpPr>
          <p:cNvPr id="21" name="Straight Arrow Connector 20">
            <a:extLst>
              <a:ext uri="{FF2B5EF4-FFF2-40B4-BE49-F238E27FC236}">
                <a16:creationId xmlns:a16="http://schemas.microsoft.com/office/drawing/2014/main" id="{0A84D0A9-5E9B-452A-8156-4B99AB6B0DA5}"/>
              </a:ext>
            </a:extLst>
          </p:cNvPr>
          <p:cNvCxnSpPr>
            <a:cxnSpLocks/>
            <a:stCxn id="17" idx="3"/>
            <a:endCxn id="18" idx="1"/>
          </p:cNvCxnSpPr>
          <p:nvPr/>
        </p:nvCxnSpPr>
        <p:spPr>
          <a:xfrm>
            <a:off x="3266850" y="3644235"/>
            <a:ext cx="1257525"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7" name="Connector: Elbow 26">
            <a:extLst>
              <a:ext uri="{FF2B5EF4-FFF2-40B4-BE49-F238E27FC236}">
                <a16:creationId xmlns:a16="http://schemas.microsoft.com/office/drawing/2014/main" id="{4DBCD9A5-D605-4CDE-A34F-EB3660B8E706}"/>
              </a:ext>
            </a:extLst>
          </p:cNvPr>
          <p:cNvCxnSpPr>
            <a:cxnSpLocks/>
            <a:stCxn id="18" idx="3"/>
            <a:endCxn id="19" idx="1"/>
          </p:cNvCxnSpPr>
          <p:nvPr/>
        </p:nvCxnSpPr>
        <p:spPr>
          <a:xfrm flipV="1">
            <a:off x="7667625" y="2573020"/>
            <a:ext cx="1257525" cy="1071215"/>
          </a:xfrm>
          <a:prstGeom prst="bentConnector3">
            <a:avLst>
              <a:gd name="adj1" fmla="val 50000"/>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30B39609-974C-4906-83F0-660C923144ED}"/>
              </a:ext>
            </a:extLst>
          </p:cNvPr>
          <p:cNvCxnSpPr>
            <a:cxnSpLocks/>
            <a:stCxn id="18" idx="3"/>
            <a:endCxn id="20" idx="1"/>
          </p:cNvCxnSpPr>
          <p:nvPr/>
        </p:nvCxnSpPr>
        <p:spPr>
          <a:xfrm>
            <a:off x="7667625" y="3644235"/>
            <a:ext cx="1257525" cy="1351946"/>
          </a:xfrm>
          <a:prstGeom prst="bentConnector3">
            <a:avLst>
              <a:gd name="adj1" fmla="val 50000"/>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5DE3FFA2-FF4F-420A-B22A-30C023C871DB}"/>
              </a:ext>
            </a:extLst>
          </p:cNvPr>
          <p:cNvSpPr txBox="1"/>
          <p:nvPr/>
        </p:nvSpPr>
        <p:spPr>
          <a:xfrm>
            <a:off x="7852197" y="3917385"/>
            <a:ext cx="1497754" cy="430887"/>
          </a:xfrm>
          <a:prstGeom prst="rect">
            <a:avLst/>
          </a:prstGeom>
          <a:noFill/>
        </p:spPr>
        <p:txBody>
          <a:bodyPr wrap="square" rtlCol="0">
            <a:spAutoFit/>
          </a:bodyPr>
          <a:lstStyle/>
          <a:p>
            <a:pPr algn="ctr"/>
            <a:r>
              <a:rPr lang="en-US" altLang="zh-TW" sz="2200" dirty="0"/>
              <a:t>Yes</a:t>
            </a:r>
            <a:endParaRPr lang="zh-TW" altLang="en-US" sz="2200" dirty="0"/>
          </a:p>
        </p:txBody>
      </p:sp>
      <p:sp>
        <p:nvSpPr>
          <p:cNvPr id="37" name="TextBox 36">
            <a:extLst>
              <a:ext uri="{FF2B5EF4-FFF2-40B4-BE49-F238E27FC236}">
                <a16:creationId xmlns:a16="http://schemas.microsoft.com/office/drawing/2014/main" id="{BE1A6D0B-39CE-4187-AE4A-022947EF07BF}"/>
              </a:ext>
            </a:extLst>
          </p:cNvPr>
          <p:cNvSpPr txBox="1"/>
          <p:nvPr/>
        </p:nvSpPr>
        <p:spPr>
          <a:xfrm>
            <a:off x="7830296" y="2979237"/>
            <a:ext cx="1497754" cy="430887"/>
          </a:xfrm>
          <a:prstGeom prst="rect">
            <a:avLst/>
          </a:prstGeom>
          <a:noFill/>
        </p:spPr>
        <p:txBody>
          <a:bodyPr wrap="square" rtlCol="0">
            <a:spAutoFit/>
          </a:bodyPr>
          <a:lstStyle/>
          <a:p>
            <a:pPr algn="ctr"/>
            <a:r>
              <a:rPr lang="en-US" altLang="zh-TW" sz="2200" dirty="0"/>
              <a:t>No</a:t>
            </a:r>
            <a:endParaRPr lang="zh-TW" altLang="en-US" sz="2200" dirty="0"/>
          </a:p>
        </p:txBody>
      </p:sp>
    </p:spTree>
    <p:custDataLst>
      <p:tags r:id="rId1"/>
    </p:custDataLst>
    <p:extLst>
      <p:ext uri="{BB962C8B-B14F-4D97-AF65-F5344CB8AC3E}">
        <p14:creationId xmlns:p14="http://schemas.microsoft.com/office/powerpoint/2010/main" val="393204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normAutofit/>
          </a:bodyPr>
          <a:lstStyle/>
          <a:p>
            <a:r>
              <a:rPr lang="en-US" sz="4400" dirty="0"/>
              <a:t>Update Application On WE-I</a:t>
            </a:r>
          </a:p>
        </p:txBody>
      </p:sp>
      <p:sp>
        <p:nvSpPr>
          <p:cNvPr id="17" name="Rectangle: Rounded Corners 16">
            <a:extLst>
              <a:ext uri="{FF2B5EF4-FFF2-40B4-BE49-F238E27FC236}">
                <a16:creationId xmlns:a16="http://schemas.microsoft.com/office/drawing/2014/main" id="{5E3C0983-9A3C-438F-BDF2-9BAB6AB9B01B}"/>
              </a:ext>
            </a:extLst>
          </p:cNvPr>
          <p:cNvSpPr/>
          <p:nvPr/>
        </p:nvSpPr>
        <p:spPr>
          <a:xfrm>
            <a:off x="249281" y="1985247"/>
            <a:ext cx="180000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WE-I</a:t>
            </a:r>
          </a:p>
          <a:p>
            <a:pPr algn="ctr"/>
            <a:r>
              <a:rPr lang="en-US" altLang="zh-TW" sz="2600" dirty="0"/>
              <a:t>Reset</a:t>
            </a:r>
            <a:endParaRPr lang="zh-TW" altLang="en-US" sz="2600" dirty="0"/>
          </a:p>
        </p:txBody>
      </p:sp>
      <p:sp>
        <p:nvSpPr>
          <p:cNvPr id="18" name="Rectangle: Rounded Corners 17">
            <a:extLst>
              <a:ext uri="{FF2B5EF4-FFF2-40B4-BE49-F238E27FC236}">
                <a16:creationId xmlns:a16="http://schemas.microsoft.com/office/drawing/2014/main" id="{F213B23D-A69F-4232-B2E2-70B4E431BC78}"/>
              </a:ext>
            </a:extLst>
          </p:cNvPr>
          <p:cNvSpPr/>
          <p:nvPr/>
        </p:nvSpPr>
        <p:spPr>
          <a:xfrm>
            <a:off x="2581061" y="1990119"/>
            <a:ext cx="3143250"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Any Data from SPI </a:t>
            </a:r>
            <a:br>
              <a:rPr lang="en-US" altLang="zh-TW" sz="2600" dirty="0"/>
            </a:br>
            <a:r>
              <a:rPr lang="en-US" altLang="zh-TW" sz="2600" dirty="0"/>
              <a:t>in 0.3 sec</a:t>
            </a:r>
            <a:endParaRPr lang="zh-TW" altLang="en-US" sz="2600" dirty="0"/>
          </a:p>
        </p:txBody>
      </p:sp>
      <p:sp>
        <p:nvSpPr>
          <p:cNvPr id="20" name="Rectangle: Rounded Corners 19">
            <a:extLst>
              <a:ext uri="{FF2B5EF4-FFF2-40B4-BE49-F238E27FC236}">
                <a16:creationId xmlns:a16="http://schemas.microsoft.com/office/drawing/2014/main" id="{F77772AC-A150-42D1-A7FA-E56F63205B31}"/>
              </a:ext>
            </a:extLst>
          </p:cNvPr>
          <p:cNvSpPr/>
          <p:nvPr/>
        </p:nvSpPr>
        <p:spPr>
          <a:xfrm>
            <a:off x="6406601" y="1985247"/>
            <a:ext cx="2114549"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Update</a:t>
            </a:r>
          </a:p>
          <a:p>
            <a:pPr algn="ctr"/>
            <a:r>
              <a:rPr lang="en-US" altLang="zh-TW" sz="2600" dirty="0"/>
              <a:t>Application</a:t>
            </a:r>
          </a:p>
          <a:p>
            <a:pPr algn="ctr"/>
            <a:r>
              <a:rPr lang="en-US" altLang="zh-TW" sz="2600" dirty="0"/>
              <a:t>Mode</a:t>
            </a:r>
            <a:endParaRPr lang="zh-TW" altLang="en-US" sz="2600" dirty="0"/>
          </a:p>
        </p:txBody>
      </p:sp>
      <p:cxnSp>
        <p:nvCxnSpPr>
          <p:cNvPr id="21" name="Straight Arrow Connector 20">
            <a:extLst>
              <a:ext uri="{FF2B5EF4-FFF2-40B4-BE49-F238E27FC236}">
                <a16:creationId xmlns:a16="http://schemas.microsoft.com/office/drawing/2014/main" id="{0A84D0A9-5E9B-452A-8156-4B99AB6B0DA5}"/>
              </a:ext>
            </a:extLst>
          </p:cNvPr>
          <p:cNvCxnSpPr>
            <a:cxnSpLocks/>
            <a:stCxn id="17" idx="3"/>
            <a:endCxn id="18" idx="1"/>
          </p:cNvCxnSpPr>
          <p:nvPr/>
        </p:nvCxnSpPr>
        <p:spPr>
          <a:xfrm>
            <a:off x="2049281" y="2841227"/>
            <a:ext cx="531780" cy="487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5DE3FFA2-FF4F-420A-B22A-30C023C871DB}"/>
              </a:ext>
            </a:extLst>
          </p:cNvPr>
          <p:cNvSpPr txBox="1"/>
          <p:nvPr/>
        </p:nvSpPr>
        <p:spPr>
          <a:xfrm>
            <a:off x="5616436" y="2410340"/>
            <a:ext cx="780399" cy="430887"/>
          </a:xfrm>
          <a:prstGeom prst="rect">
            <a:avLst/>
          </a:prstGeom>
          <a:noFill/>
        </p:spPr>
        <p:txBody>
          <a:bodyPr wrap="square" rtlCol="0">
            <a:spAutoFit/>
          </a:bodyPr>
          <a:lstStyle/>
          <a:p>
            <a:pPr algn="ctr"/>
            <a:r>
              <a:rPr lang="en-US" altLang="zh-TW" sz="2200" dirty="0"/>
              <a:t>Yes</a:t>
            </a:r>
            <a:endParaRPr lang="zh-TW" altLang="en-US" sz="2200" dirty="0"/>
          </a:p>
        </p:txBody>
      </p:sp>
      <p:sp>
        <p:nvSpPr>
          <p:cNvPr id="13" name="Rectangle 12">
            <a:extLst>
              <a:ext uri="{FF2B5EF4-FFF2-40B4-BE49-F238E27FC236}">
                <a16:creationId xmlns:a16="http://schemas.microsoft.com/office/drawing/2014/main" id="{36A64BF2-045A-4EDB-AD23-B504B8D66BCD}"/>
              </a:ext>
            </a:extLst>
          </p:cNvPr>
          <p:cNvSpPr/>
          <p:nvPr/>
        </p:nvSpPr>
        <p:spPr>
          <a:xfrm>
            <a:off x="178067" y="1818391"/>
            <a:ext cx="11091333" cy="2045673"/>
          </a:xfrm>
          <a:prstGeom prst="rect">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cxnSp>
        <p:nvCxnSpPr>
          <p:cNvPr id="25" name="Straight Arrow Connector 24">
            <a:extLst>
              <a:ext uri="{FF2B5EF4-FFF2-40B4-BE49-F238E27FC236}">
                <a16:creationId xmlns:a16="http://schemas.microsoft.com/office/drawing/2014/main" id="{20671FDC-A874-44B9-97FE-A289791F93A6}"/>
              </a:ext>
            </a:extLst>
          </p:cNvPr>
          <p:cNvCxnSpPr>
            <a:cxnSpLocks/>
            <a:endCxn id="20" idx="1"/>
          </p:cNvCxnSpPr>
          <p:nvPr/>
        </p:nvCxnSpPr>
        <p:spPr>
          <a:xfrm flipV="1">
            <a:off x="5724311" y="2841227"/>
            <a:ext cx="682290" cy="722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8" name="Rectangle: Rounded Corners 27">
            <a:extLst>
              <a:ext uri="{FF2B5EF4-FFF2-40B4-BE49-F238E27FC236}">
                <a16:creationId xmlns:a16="http://schemas.microsoft.com/office/drawing/2014/main" id="{F9FA9077-A33A-4C5F-A28B-601D50F1A326}"/>
              </a:ext>
            </a:extLst>
          </p:cNvPr>
          <p:cNvSpPr/>
          <p:nvPr/>
        </p:nvSpPr>
        <p:spPr>
          <a:xfrm>
            <a:off x="9052673" y="1985247"/>
            <a:ext cx="2114549"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Receive and Update Application</a:t>
            </a:r>
            <a:endParaRPr lang="zh-TW" altLang="en-US" sz="2600" dirty="0"/>
          </a:p>
        </p:txBody>
      </p:sp>
      <p:cxnSp>
        <p:nvCxnSpPr>
          <p:cNvPr id="29" name="Straight Arrow Connector 28">
            <a:extLst>
              <a:ext uri="{FF2B5EF4-FFF2-40B4-BE49-F238E27FC236}">
                <a16:creationId xmlns:a16="http://schemas.microsoft.com/office/drawing/2014/main" id="{44012164-1E30-45F9-AD00-E46DAAA12982}"/>
              </a:ext>
            </a:extLst>
          </p:cNvPr>
          <p:cNvCxnSpPr>
            <a:cxnSpLocks/>
            <a:stCxn id="20" idx="3"/>
            <a:endCxn id="28" idx="1"/>
          </p:cNvCxnSpPr>
          <p:nvPr/>
        </p:nvCxnSpPr>
        <p:spPr>
          <a:xfrm>
            <a:off x="8521150" y="2841227"/>
            <a:ext cx="53152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BAD0EB7D-8572-4C9B-9101-471FD62E3C1A}"/>
              </a:ext>
            </a:extLst>
          </p:cNvPr>
          <p:cNvSpPr txBox="1"/>
          <p:nvPr/>
        </p:nvSpPr>
        <p:spPr>
          <a:xfrm>
            <a:off x="8396712" y="2025619"/>
            <a:ext cx="780399" cy="769441"/>
          </a:xfrm>
          <a:prstGeom prst="rect">
            <a:avLst/>
          </a:prstGeom>
          <a:noFill/>
        </p:spPr>
        <p:txBody>
          <a:bodyPr wrap="square" rtlCol="0">
            <a:spAutoFit/>
          </a:bodyPr>
          <a:lstStyle/>
          <a:p>
            <a:pPr algn="ctr"/>
            <a:r>
              <a:rPr lang="en-US" altLang="zh-TW" sz="2200" dirty="0"/>
              <a:t>Key “1”</a:t>
            </a:r>
            <a:endParaRPr lang="zh-TW" altLang="en-US" sz="2200" dirty="0"/>
          </a:p>
        </p:txBody>
      </p:sp>
      <p:cxnSp>
        <p:nvCxnSpPr>
          <p:cNvPr id="33" name="Straight Arrow Connector 32">
            <a:extLst>
              <a:ext uri="{FF2B5EF4-FFF2-40B4-BE49-F238E27FC236}">
                <a16:creationId xmlns:a16="http://schemas.microsoft.com/office/drawing/2014/main" id="{414A8CDC-2F1E-4534-851E-132BE0F4077C}"/>
              </a:ext>
            </a:extLst>
          </p:cNvPr>
          <p:cNvCxnSpPr>
            <a:cxnSpLocks/>
            <a:stCxn id="28" idx="3"/>
          </p:cNvCxnSpPr>
          <p:nvPr/>
        </p:nvCxnSpPr>
        <p:spPr>
          <a:xfrm>
            <a:off x="11167222" y="2841227"/>
            <a:ext cx="902858" cy="722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5FB69BB7-937D-46C4-AB0E-C038DBF7C0F8}"/>
              </a:ext>
            </a:extLst>
          </p:cNvPr>
          <p:cNvSpPr txBox="1"/>
          <p:nvPr/>
        </p:nvSpPr>
        <p:spPr>
          <a:xfrm>
            <a:off x="11251905" y="1694266"/>
            <a:ext cx="1012550" cy="1107996"/>
          </a:xfrm>
          <a:prstGeom prst="rect">
            <a:avLst/>
          </a:prstGeom>
          <a:noFill/>
        </p:spPr>
        <p:txBody>
          <a:bodyPr wrap="square" rtlCol="0">
            <a:spAutoFit/>
          </a:bodyPr>
          <a:lstStyle/>
          <a:p>
            <a:pPr algn="ctr"/>
            <a:r>
              <a:rPr lang="en-US" altLang="zh-TW" sz="2200" dirty="0"/>
              <a:t>Reset</a:t>
            </a:r>
          </a:p>
          <a:p>
            <a:pPr algn="ctr"/>
            <a:r>
              <a:rPr lang="en-US" altLang="zh-TW" sz="2200" dirty="0"/>
              <a:t>and </a:t>
            </a:r>
          </a:p>
          <a:p>
            <a:pPr algn="ctr"/>
            <a:r>
              <a:rPr lang="en-US" altLang="zh-TW" sz="2200" dirty="0"/>
              <a:t>run</a:t>
            </a:r>
            <a:endParaRPr lang="zh-TW" altLang="en-US" sz="2200" dirty="0"/>
          </a:p>
        </p:txBody>
      </p:sp>
      <p:sp>
        <p:nvSpPr>
          <p:cNvPr id="39" name="TextBox 38">
            <a:extLst>
              <a:ext uri="{FF2B5EF4-FFF2-40B4-BE49-F238E27FC236}">
                <a16:creationId xmlns:a16="http://schemas.microsoft.com/office/drawing/2014/main" id="{6B1930F1-1295-49BE-BE42-842A89B6E77D}"/>
              </a:ext>
            </a:extLst>
          </p:cNvPr>
          <p:cNvSpPr txBox="1"/>
          <p:nvPr/>
        </p:nvSpPr>
        <p:spPr>
          <a:xfrm>
            <a:off x="5034711" y="1285130"/>
            <a:ext cx="1163449" cy="553998"/>
          </a:xfrm>
          <a:prstGeom prst="rect">
            <a:avLst/>
          </a:prstGeom>
          <a:noFill/>
        </p:spPr>
        <p:txBody>
          <a:bodyPr wrap="square" rtlCol="0">
            <a:spAutoFit/>
          </a:bodyPr>
          <a:lstStyle/>
          <a:p>
            <a:pPr algn="ctr"/>
            <a:r>
              <a:rPr lang="en-US" altLang="zh-TW" sz="3000" dirty="0"/>
              <a:t>WE-I</a:t>
            </a:r>
            <a:endParaRPr lang="zh-TW" altLang="en-US" sz="3000" dirty="0"/>
          </a:p>
        </p:txBody>
      </p:sp>
      <p:sp>
        <p:nvSpPr>
          <p:cNvPr id="40" name="Rectangle: Rounded Corners 39">
            <a:extLst>
              <a:ext uri="{FF2B5EF4-FFF2-40B4-BE49-F238E27FC236}">
                <a16:creationId xmlns:a16="http://schemas.microsoft.com/office/drawing/2014/main" id="{4E535555-5D45-4BB7-A31F-3170EE5AFD16}"/>
              </a:ext>
            </a:extLst>
          </p:cNvPr>
          <p:cNvSpPr/>
          <p:nvPr/>
        </p:nvSpPr>
        <p:spPr>
          <a:xfrm>
            <a:off x="6406601" y="4553625"/>
            <a:ext cx="2114549"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Prepare</a:t>
            </a:r>
          </a:p>
          <a:p>
            <a:pPr algn="ctr"/>
            <a:r>
              <a:rPr lang="en-US" altLang="zh-TW" sz="2600" dirty="0" err="1"/>
              <a:t>img</a:t>
            </a:r>
            <a:r>
              <a:rPr lang="en-US" altLang="zh-TW" sz="2600" dirty="0"/>
              <a:t> file</a:t>
            </a:r>
            <a:endParaRPr lang="zh-TW" altLang="en-US" sz="2600" dirty="0"/>
          </a:p>
        </p:txBody>
      </p:sp>
      <p:sp>
        <p:nvSpPr>
          <p:cNvPr id="41" name="Rectangle: Rounded Corners 40">
            <a:extLst>
              <a:ext uri="{FF2B5EF4-FFF2-40B4-BE49-F238E27FC236}">
                <a16:creationId xmlns:a16="http://schemas.microsoft.com/office/drawing/2014/main" id="{BF9A4ACE-F7BC-4EC0-951C-E5AE649AAF41}"/>
              </a:ext>
            </a:extLst>
          </p:cNvPr>
          <p:cNvSpPr/>
          <p:nvPr/>
        </p:nvSpPr>
        <p:spPr>
          <a:xfrm>
            <a:off x="9052672" y="4553187"/>
            <a:ext cx="2114549" cy="171196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TW" sz="2600" dirty="0"/>
              <a:t>Transmit</a:t>
            </a:r>
          </a:p>
          <a:p>
            <a:pPr algn="ctr"/>
            <a:r>
              <a:rPr lang="en-US" altLang="zh-TW" sz="2600" dirty="0" err="1"/>
              <a:t>Img</a:t>
            </a:r>
            <a:r>
              <a:rPr lang="en-US" altLang="zh-TW" sz="2600" dirty="0"/>
              <a:t> file</a:t>
            </a:r>
          </a:p>
          <a:p>
            <a:pPr algn="ctr"/>
            <a:r>
              <a:rPr lang="en-US" altLang="zh-TW" sz="2600" dirty="0"/>
              <a:t>by </a:t>
            </a:r>
            <a:r>
              <a:rPr lang="en-US" altLang="zh-TW" sz="2600" dirty="0" err="1"/>
              <a:t>Xmodem</a:t>
            </a:r>
            <a:endParaRPr lang="zh-TW" altLang="en-US" sz="2600" dirty="0"/>
          </a:p>
        </p:txBody>
      </p:sp>
      <p:cxnSp>
        <p:nvCxnSpPr>
          <p:cNvPr id="42" name="Straight Arrow Connector 41">
            <a:extLst>
              <a:ext uri="{FF2B5EF4-FFF2-40B4-BE49-F238E27FC236}">
                <a16:creationId xmlns:a16="http://schemas.microsoft.com/office/drawing/2014/main" id="{F1217733-F56F-437E-97C6-8C9D1E69B0F9}"/>
              </a:ext>
            </a:extLst>
          </p:cNvPr>
          <p:cNvCxnSpPr>
            <a:cxnSpLocks/>
            <a:stCxn id="41" idx="0"/>
          </p:cNvCxnSpPr>
          <p:nvPr/>
        </p:nvCxnSpPr>
        <p:spPr>
          <a:xfrm flipV="1">
            <a:off x="10109947" y="3590223"/>
            <a:ext cx="0" cy="962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A95E1AD0-9FD2-4F66-AE8F-A7C3F89A4D42}"/>
              </a:ext>
            </a:extLst>
          </p:cNvPr>
          <p:cNvCxnSpPr>
            <a:cxnSpLocks/>
            <a:stCxn id="40" idx="3"/>
            <a:endCxn id="41" idx="1"/>
          </p:cNvCxnSpPr>
          <p:nvPr/>
        </p:nvCxnSpPr>
        <p:spPr>
          <a:xfrm flipV="1">
            <a:off x="8521150" y="5409167"/>
            <a:ext cx="531522" cy="43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48" name="L-Shape 47">
            <a:extLst>
              <a:ext uri="{FF2B5EF4-FFF2-40B4-BE49-F238E27FC236}">
                <a16:creationId xmlns:a16="http://schemas.microsoft.com/office/drawing/2014/main" id="{B8F316B0-FC51-47B4-B06A-0636A81DBEFC}"/>
              </a:ext>
            </a:extLst>
          </p:cNvPr>
          <p:cNvSpPr/>
          <p:nvPr/>
        </p:nvSpPr>
        <p:spPr>
          <a:xfrm rot="10800000">
            <a:off x="2242684" y="1917603"/>
            <a:ext cx="9121023" cy="4473450"/>
          </a:xfrm>
          <a:prstGeom prst="corner">
            <a:avLst>
              <a:gd name="adj1" fmla="val 45971"/>
              <a:gd name="adj2" fmla="val 56305"/>
            </a:avLst>
          </a:prstGeom>
          <a:noFill/>
          <a:ln w="57150">
            <a:solidFill>
              <a:srgbClr val="00AAB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zh-TW" altLang="en-US" sz="1800"/>
          </a:p>
        </p:txBody>
      </p:sp>
      <p:sp>
        <p:nvSpPr>
          <p:cNvPr id="49" name="TextBox 48">
            <a:extLst>
              <a:ext uri="{FF2B5EF4-FFF2-40B4-BE49-F238E27FC236}">
                <a16:creationId xmlns:a16="http://schemas.microsoft.com/office/drawing/2014/main" id="{0592CD60-61E8-4397-B85E-677BCBCFB710}"/>
              </a:ext>
            </a:extLst>
          </p:cNvPr>
          <p:cNvSpPr txBox="1"/>
          <p:nvPr/>
        </p:nvSpPr>
        <p:spPr>
          <a:xfrm>
            <a:off x="4631868" y="3977214"/>
            <a:ext cx="2114544" cy="553998"/>
          </a:xfrm>
          <a:prstGeom prst="rect">
            <a:avLst/>
          </a:prstGeom>
          <a:noFill/>
        </p:spPr>
        <p:txBody>
          <a:bodyPr wrap="square" rtlCol="0">
            <a:spAutoFit/>
          </a:bodyPr>
          <a:lstStyle/>
          <a:p>
            <a:pPr algn="ctr"/>
            <a:r>
              <a:rPr lang="en-US" altLang="zh-TW" sz="3000" dirty="0">
                <a:solidFill>
                  <a:srgbClr val="00AAB8"/>
                </a:solidFill>
              </a:rPr>
              <a:t>Tera Term</a:t>
            </a:r>
            <a:endParaRPr lang="zh-TW" altLang="en-US" sz="3000" dirty="0">
              <a:solidFill>
                <a:srgbClr val="00AAB8"/>
              </a:solidFill>
            </a:endParaRPr>
          </a:p>
        </p:txBody>
      </p:sp>
    </p:spTree>
    <p:custDataLst>
      <p:tags r:id="rId1"/>
    </p:custDataLst>
    <p:extLst>
      <p:ext uri="{BB962C8B-B14F-4D97-AF65-F5344CB8AC3E}">
        <p14:creationId xmlns:p14="http://schemas.microsoft.com/office/powerpoint/2010/main" val="1232235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SYNOPSYS:CONSTMT" val="1"/>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76.xml><?xml version="1.0" encoding="utf-8"?>
<p:tagLst xmlns:a="http://schemas.openxmlformats.org/drawingml/2006/main" xmlns:r="http://schemas.openxmlformats.org/officeDocument/2006/relationships" xmlns:p="http://schemas.openxmlformats.org/presentationml/2006/main">
  <p:tag name="SYNOPSYS:CONSTMT" val="1"/>
</p:tagLst>
</file>

<file path=ppt/tags/tag77.xml><?xml version="1.0" encoding="utf-8"?>
<p:tagLst xmlns:a="http://schemas.openxmlformats.org/drawingml/2006/main" xmlns:r="http://schemas.openxmlformats.org/officeDocument/2006/relationships" xmlns:p="http://schemas.openxmlformats.org/presentationml/2006/main">
  <p:tag name="SYNOPSYS:CONSTMT" val="1"/>
</p:tagLst>
</file>

<file path=ppt/tags/tag78.xml><?xml version="1.0" encoding="utf-8"?>
<p:tagLst xmlns:a="http://schemas.openxmlformats.org/drawingml/2006/main" xmlns:r="http://schemas.openxmlformats.org/officeDocument/2006/relationships" xmlns:p="http://schemas.openxmlformats.org/presentationml/2006/main">
  <p:tag name="SYNOPSYS:CONSTMT" val="1"/>
</p:tagLst>
</file>

<file path=ppt/tags/tag79.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80.xml><?xml version="1.0" encoding="utf-8"?>
<p:tagLst xmlns:a="http://schemas.openxmlformats.org/drawingml/2006/main" xmlns:r="http://schemas.openxmlformats.org/officeDocument/2006/relationships" xmlns:p="http://schemas.openxmlformats.org/presentationml/2006/main">
  <p:tag name="SYNOPSYS:CONSTMT" val="1"/>
</p:tagLst>
</file>

<file path=ppt/tags/tag81.xml><?xml version="1.0" encoding="utf-8"?>
<p:tagLst xmlns:a="http://schemas.openxmlformats.org/drawingml/2006/main" xmlns:r="http://schemas.openxmlformats.org/officeDocument/2006/relationships" xmlns:p="http://schemas.openxmlformats.org/presentationml/2006/main">
  <p:tag name="SYNOPSYS:CONSTMT" val="1"/>
</p:tagLst>
</file>

<file path=ppt/tags/tag82.xml><?xml version="1.0" encoding="utf-8"?>
<p:tagLst xmlns:a="http://schemas.openxmlformats.org/drawingml/2006/main" xmlns:r="http://schemas.openxmlformats.org/officeDocument/2006/relationships" xmlns:p="http://schemas.openxmlformats.org/presentationml/2006/main">
  <p:tag name="SYNOPSYS:CONSTMT" val="1"/>
</p:tagLst>
</file>

<file path=ppt/tags/tag83.xml><?xml version="1.0" encoding="utf-8"?>
<p:tagLst xmlns:a="http://schemas.openxmlformats.org/drawingml/2006/main" xmlns:r="http://schemas.openxmlformats.org/officeDocument/2006/relationships" xmlns:p="http://schemas.openxmlformats.org/presentationml/2006/main">
  <p:tag name="SYNOPSYS:CONSTMT" val="1"/>
</p:tagLst>
</file>

<file path=ppt/tags/tag84.xml><?xml version="1.0" encoding="utf-8"?>
<p:tagLst xmlns:a="http://schemas.openxmlformats.org/drawingml/2006/main" xmlns:r="http://schemas.openxmlformats.org/officeDocument/2006/relationships" xmlns:p="http://schemas.openxmlformats.org/presentationml/2006/main">
  <p:tag name="SYNOPSYS:CONSTMT" val="1"/>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1.pptx" id="{8CFEE655-03E0-47D6-8C05-41817B7A2332}" vid="{CD8CF77D-6547-4690-BF98-7B1821D8DB2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5E540-4F59-484A-9C26-1886F3CE10F1}">
  <ds:schemaRef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 ds:uri="49a709bb-1a2c-441e-b04a-3a30362613c0"/>
    <ds:schemaRef ds:uri="http://schemas.microsoft.com/office/2006/metadata/properties"/>
  </ds:schemaRefs>
</ds:datastoreItem>
</file>

<file path=customXml/itemProps2.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129</TotalTime>
  <Words>807</Words>
  <Application>Microsoft Office PowerPoint</Application>
  <PresentationFormat>Widescreen</PresentationFormat>
  <Paragraphs>171</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Synopsys_2019</vt:lpstr>
      <vt:lpstr>Tutorial 2 - Project Development Flow</vt:lpstr>
      <vt:lpstr>Project Development Flow</vt:lpstr>
      <vt:lpstr>Project Development Flow</vt:lpstr>
      <vt:lpstr>Firmware Development</vt:lpstr>
      <vt:lpstr>Download and Set up SDK</vt:lpstr>
      <vt:lpstr>Program Code</vt:lpstr>
      <vt:lpstr>Project Development Flow</vt:lpstr>
      <vt:lpstr>Run / Update Application On WE-I</vt:lpstr>
      <vt:lpstr>Update Application On WE-I</vt:lpstr>
      <vt:lpstr>Update Application On WE-I Connect WE-I with Tera Term</vt:lpstr>
      <vt:lpstr>Update Application On WE-I Enable Update Application Mode with Tera Term</vt:lpstr>
      <vt:lpstr>Run Application On WE-I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Willie Tsai</dc:creator>
  <cp:lastModifiedBy>Willie Tsai</cp:lastModifiedBy>
  <cp:revision>76</cp:revision>
  <dcterms:created xsi:type="dcterms:W3CDTF">2021-03-10T07:12:24Z</dcterms:created>
  <dcterms:modified xsi:type="dcterms:W3CDTF">2021-03-15T09:33:48Z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