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0"/>
  </p:notesMasterIdLst>
  <p:handoutMasterIdLst>
    <p:handoutMasterId r:id="rId11"/>
  </p:handoutMasterIdLst>
  <p:sldIdLst>
    <p:sldId id="256" r:id="rId5"/>
    <p:sldId id="258" r:id="rId6"/>
    <p:sldId id="259" r:id="rId7"/>
    <p:sldId id="261" r:id="rId8"/>
    <p:sldId id="257" r:id="rId9"/>
  </p:sldIdLst>
  <p:sldSz cx="12192000" cy="6858000"/>
  <p:notesSz cx="6858000" cy="9144000"/>
  <p:custDataLst>
    <p:tags r:id="rId1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6" autoAdjust="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41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3/10/2021</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3/10/2021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1.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0.xml"/><Relationship Id="rId7"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ltLang="zh-TW"/>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dirty="0">
                <a:solidFill>
                  <a:schemeClr val="tx1">
                    <a:lumMod val="50000"/>
                    <a:lumOff val="50000"/>
                  </a:schemeClr>
                </a:solidFill>
              </a:rPr>
              <a:t>© 20</a:t>
            </a:r>
            <a:r>
              <a:rPr lang="en-US" sz="900" dirty="0">
                <a:solidFill>
                  <a:schemeClr val="tx1">
                    <a:lumMod val="50000"/>
                    <a:lumOff val="50000"/>
                  </a:schemeClr>
                </a:solidFill>
              </a:rPr>
              <a:t>20</a:t>
            </a:r>
            <a:r>
              <a:rPr sz="900" dirty="0">
                <a:solidFill>
                  <a:schemeClr val="tx1">
                    <a:lumMod val="50000"/>
                    <a:lumOff val="50000"/>
                  </a:schemeClr>
                </a:solidFill>
              </a:rPr>
              <a:t>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55465" y="0"/>
            <a:ext cx="254000" cy="6858000"/>
          </a:xfrm>
          <a:prstGeom prst="rect">
            <a:avLst/>
          </a:prstGeom>
          <a:noFill/>
        </p:spPr>
        <p:txBody>
          <a:bodyPr vert="mongolianVert" wrap="none" lIns="91440" tIns="45720" rIns="91440" bIns="45720" rtlCol="0" anchor="ctr">
            <a:noAutofit/>
          </a:bodyPr>
          <a:lstStyle/>
          <a:p>
            <a:pPr algn="ctr"/>
            <a:r>
              <a:rPr lang="en-US" sz="9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2EAE53-1844-44B8-8350-B79CBC217C34}"/>
              </a:ext>
            </a:extLst>
          </p:cNvPr>
          <p:cNvPicPr>
            <a:picLocks noChangeAspect="1"/>
          </p:cNvPicPr>
          <p:nvPr userDrawn="1">
            <p:custDataLst>
              <p:tags r:id="rId1"/>
            </p:custDataLst>
          </p:nvPr>
        </p:nvPicPr>
        <p:blipFill>
          <a:blip r:embed="rId7"/>
          <a:stretch>
            <a:fillRect/>
          </a:stretch>
        </p:blipFill>
        <p:spPr>
          <a:xfrm>
            <a:off x="0" y="3909847"/>
            <a:ext cx="12192000" cy="2948153"/>
          </a:xfrm>
          <a:prstGeom prst="rect">
            <a:avLst/>
          </a:prstGeom>
        </p:spPr>
      </p:pic>
      <p:pic>
        <p:nvPicPr>
          <p:cNvPr id="9" name="Graphic 8">
            <a:extLst>
              <a:ext uri="{FF2B5EF4-FFF2-40B4-BE49-F238E27FC236}">
                <a16:creationId xmlns:a16="http://schemas.microsoft.com/office/drawing/2014/main" id="{8EA152CB-5E1A-4409-8D85-BFD2CBA0C46C}"/>
              </a:ext>
            </a:extLst>
          </p:cNvPr>
          <p:cNvPicPr>
            <a:picLocks noChangeAspect="1"/>
          </p:cNvPicPr>
          <p:nvPr userDrawn="1">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9905927" y="453166"/>
            <a:ext cx="1829195" cy="584326"/>
          </a:xfrm>
          <a:prstGeom prst="rect">
            <a:avLst/>
          </a:prstGeom>
        </p:spPr>
      </p:pic>
      <p:sp>
        <p:nvSpPr>
          <p:cNvPr id="7" name="Do not remove" hidden="1">
            <a:extLst>
              <a:ext uri="{FF2B5EF4-FFF2-40B4-BE49-F238E27FC236}">
                <a16:creationId xmlns:a16="http://schemas.microsoft.com/office/drawing/2014/main" id="{FE90577B-ACE6-41C1-94CB-65E6AE88F932}"/>
              </a:ext>
            </a:extLst>
          </p:cNvPr>
          <p:cNvSpPr/>
          <p:nvPr userDrawn="1">
            <p:custDataLst>
              <p:tags r:id="rId3"/>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EF15B-A1F6-44A1-A3E0-C93B50AECB67}"/>
              </a:ext>
            </a:extLst>
          </p:cNvPr>
          <p:cNvSpPr>
            <a:spLocks noGrp="1"/>
          </p:cNvSpPr>
          <p:nvPr>
            <p:ph type="ctrTitle"/>
            <p:custDataLst>
              <p:tags r:id="rId4"/>
            </p:custDataLst>
          </p:nvPr>
        </p:nvSpPr>
        <p:spPr>
          <a:xfrm>
            <a:off x="456555" y="1147394"/>
            <a:ext cx="11278567" cy="1828800"/>
          </a:xfrm>
        </p:spPr>
        <p:txBody>
          <a:bodyPr anchor="b">
            <a:normAutofit/>
          </a:bodyPr>
          <a:lstStyle>
            <a:lvl1pPr algn="l">
              <a:defRPr sz="3600">
                <a:solidFill>
                  <a:schemeClr val="accent1"/>
                </a:solidFill>
              </a:defRPr>
            </a:lvl1pPr>
          </a:lstStyle>
          <a:p>
            <a:r>
              <a:rPr lang="en-US" altLang="zh-TW"/>
              <a:t>Click to edit Master title style</a:t>
            </a:r>
            <a:endParaRPr lang="en-US"/>
          </a:p>
        </p:txBody>
      </p:sp>
      <p:sp>
        <p:nvSpPr>
          <p:cNvPr id="3" name="Subtitle 2">
            <a:extLst>
              <a:ext uri="{FF2B5EF4-FFF2-40B4-BE49-F238E27FC236}">
                <a16:creationId xmlns:a16="http://schemas.microsoft.com/office/drawing/2014/main" id="{676E843E-996E-455B-A990-1D2E9F65C74B}"/>
              </a:ext>
            </a:extLst>
          </p:cNvPr>
          <p:cNvSpPr>
            <a:spLocks noGrp="1"/>
          </p:cNvSpPr>
          <p:nvPr>
            <p:ph type="subTitle" idx="1"/>
            <p:custDataLst>
              <p:tags r:id="rId5"/>
            </p:custDataLst>
          </p:nvPr>
        </p:nvSpPr>
        <p:spPr>
          <a:xfrm>
            <a:off x="456556" y="2982484"/>
            <a:ext cx="11278565" cy="990600"/>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en-US"/>
          </a:p>
        </p:txBody>
      </p:sp>
    </p:spTree>
    <p:extLst>
      <p:ext uri="{BB962C8B-B14F-4D97-AF65-F5344CB8AC3E}">
        <p14:creationId xmlns:p14="http://schemas.microsoft.com/office/powerpoint/2010/main" val="406918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21</a:t>
            </a:r>
            <a:r>
              <a:rPr sz="800" dirty="0">
                <a:solidFill>
                  <a:schemeClr val="tx1">
                    <a:lumMod val="50000"/>
                    <a:lumOff val="50000"/>
                  </a:schemeClr>
                </a:solidFill>
              </a:rPr>
              <a:t> 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457200" y="0"/>
            <a:ext cx="11277922" cy="1005840"/>
          </a:xfrm>
          <a:prstGeom prst="rect">
            <a:avLst/>
          </a:prstGeom>
        </p:spPr>
        <p:txBody>
          <a:bodyPr vert="horz" lIns="91440" tIns="45720" rIns="91440" bIns="45720" rtlCol="0" anchor="b">
            <a:normAutofit/>
          </a:bodyPr>
          <a:lstStyle/>
          <a:p>
            <a:r>
              <a:rPr lang="en-US" altLang="zh-TW"/>
              <a:t>Click to edit Master title style</a:t>
            </a:r>
            <a:endParaRPr/>
          </a:p>
        </p:txBody>
      </p:sp>
      <p:sp>
        <p:nvSpPr>
          <p:cNvPr id="3" name="Text Placeholder 2"/>
          <p:cNvSpPr>
            <a:spLocks noGrp="1"/>
          </p:cNvSpPr>
          <p:nvPr>
            <p:ph type="body" idx="1"/>
            <p:custDataLst>
              <p:tags r:id="rId19"/>
            </p:custDataLst>
          </p:nvPr>
        </p:nvSpPr>
        <p:spPr>
          <a:xfrm>
            <a:off x="456555" y="1554480"/>
            <a:ext cx="11278244" cy="4846320"/>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a:p>
        </p:txBody>
      </p:sp>
      <p:sp>
        <p:nvSpPr>
          <p:cNvPr id="8" name="TextBox 7"/>
          <p:cNvSpPr txBox="1"/>
          <p:nvPr>
            <p:custDataLst>
              <p:tags r:id="rId20"/>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21</a:t>
            </a:r>
            <a:r>
              <a:rPr sz="800" dirty="0">
                <a:solidFill>
                  <a:schemeClr val="tx1">
                    <a:lumMod val="50000"/>
                    <a:lumOff val="50000"/>
                  </a:schemeClr>
                </a:solidFill>
              </a:rPr>
              <a:t> Synopsys, Inc. </a:t>
            </a:r>
          </a:p>
        </p:txBody>
      </p:sp>
      <p:sp>
        <p:nvSpPr>
          <p:cNvPr id="9" name="TextBox 8"/>
          <p:cNvSpPr txBox="1"/>
          <p:nvPr>
            <p:custDataLst>
              <p:tags r:id="rId21"/>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2"/>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3"/>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4"/>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8" r:id="rId5"/>
    <p:sldLayoutId id="2147483677" r:id="rId6"/>
    <p:sldLayoutId id="2147483679" r:id="rId7"/>
    <p:sldLayoutId id="2147483663" r:id="rId8"/>
    <p:sldLayoutId id="2147483669" r:id="rId9"/>
    <p:sldLayoutId id="2147483655" r:id="rId10"/>
    <p:sldLayoutId id="2147483662" r:id="rId11"/>
    <p:sldLayoutId id="2147483651" r:id="rId12"/>
    <p:sldLayoutId id="2147483671" r:id="rId13"/>
    <p:sldLayoutId id="2147483672" r:id="rId14"/>
    <p:sldLayoutId id="2147483659" r:id="rId15"/>
    <p:sldLayoutId id="2147483680" r:id="rId16"/>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67369E-50B9-489B-897C-533AB8D3484C}"/>
              </a:ext>
            </a:extLst>
          </p:cNvPr>
          <p:cNvSpPr>
            <a:spLocks noGrp="1"/>
          </p:cNvSpPr>
          <p:nvPr>
            <p:ph type="body" sz="quarter" idx="10"/>
          </p:nvPr>
        </p:nvSpPr>
        <p:spPr>
          <a:xfrm>
            <a:off x="456698" y="3970142"/>
            <a:ext cx="5524972" cy="731520"/>
          </a:xfrm>
        </p:spPr>
        <p:txBody>
          <a:bodyPr>
            <a:normAutofit fontScale="92500" lnSpcReduction="10000"/>
          </a:bodyPr>
          <a:lstStyle/>
          <a:p>
            <a:r>
              <a:rPr lang="en-US" dirty="0"/>
              <a:t>Prof. Ren-Shuo Liu</a:t>
            </a:r>
            <a:br>
              <a:rPr lang="en-US" dirty="0"/>
            </a:br>
            <a:r>
              <a:rPr lang="en-US" dirty="0"/>
              <a:t>Willie Tsai</a:t>
            </a:r>
          </a:p>
        </p:txBody>
      </p:sp>
      <p:sp>
        <p:nvSpPr>
          <p:cNvPr id="3" name="Text Placeholder 2">
            <a:extLst>
              <a:ext uri="{FF2B5EF4-FFF2-40B4-BE49-F238E27FC236}">
                <a16:creationId xmlns:a16="http://schemas.microsoft.com/office/drawing/2014/main" id="{A5EBE01D-DF7A-473D-BEB8-70441C30D261}"/>
              </a:ext>
            </a:extLst>
          </p:cNvPr>
          <p:cNvSpPr>
            <a:spLocks noGrp="1"/>
          </p:cNvSpPr>
          <p:nvPr>
            <p:ph type="body" sz="quarter" idx="11"/>
          </p:nvPr>
        </p:nvSpPr>
        <p:spPr>
          <a:xfrm>
            <a:off x="456555" y="4701662"/>
            <a:ext cx="5525117" cy="396815"/>
          </a:xfrm>
        </p:spPr>
        <p:txBody>
          <a:bodyPr/>
          <a:lstStyle/>
          <a:p>
            <a:endParaRPr lang="en-US" dirty="0"/>
          </a:p>
        </p:txBody>
      </p:sp>
      <p:sp>
        <p:nvSpPr>
          <p:cNvPr id="4" name="Subtitle 3">
            <a:extLst>
              <a:ext uri="{FF2B5EF4-FFF2-40B4-BE49-F238E27FC236}">
                <a16:creationId xmlns:a16="http://schemas.microsoft.com/office/drawing/2014/main" id="{E77041CB-0015-4473-BA18-07F260E5006D}"/>
              </a:ext>
            </a:extLst>
          </p:cNvPr>
          <p:cNvSpPr>
            <a:spLocks noGrp="1"/>
          </p:cNvSpPr>
          <p:nvPr>
            <p:ph type="subTitle" idx="1"/>
          </p:nvPr>
        </p:nvSpPr>
        <p:spPr>
          <a:xfrm>
            <a:off x="456556" y="2982484"/>
            <a:ext cx="11278565" cy="990600"/>
          </a:xfrm>
        </p:spPr>
        <p:txBody>
          <a:bodyPr/>
          <a:lstStyle/>
          <a:p>
            <a:endParaRPr lang="en-US" dirty="0"/>
          </a:p>
        </p:txBody>
      </p:sp>
      <p:sp>
        <p:nvSpPr>
          <p:cNvPr id="5" name="Title 4">
            <a:extLst>
              <a:ext uri="{FF2B5EF4-FFF2-40B4-BE49-F238E27FC236}">
                <a16:creationId xmlns:a16="http://schemas.microsoft.com/office/drawing/2014/main" id="{10C6ABDF-DD93-4C4C-9BB7-04AF402B1BAA}"/>
              </a:ext>
            </a:extLst>
          </p:cNvPr>
          <p:cNvSpPr>
            <a:spLocks noGrp="1"/>
          </p:cNvSpPr>
          <p:nvPr>
            <p:ph type="ctrTitle"/>
          </p:nvPr>
        </p:nvSpPr>
        <p:spPr>
          <a:xfrm>
            <a:off x="456555" y="1147394"/>
            <a:ext cx="11278567" cy="1828800"/>
          </a:xfrm>
        </p:spPr>
        <p:txBody>
          <a:bodyPr/>
          <a:lstStyle/>
          <a:p>
            <a:r>
              <a:rPr lang="en-US" dirty="0"/>
              <a:t>Tutorial </a:t>
            </a:r>
            <a:r>
              <a:rPr lang="en-US" altLang="zh-TW" dirty="0"/>
              <a:t>3</a:t>
            </a:r>
            <a:r>
              <a:rPr lang="zh-TW" altLang="en-US" dirty="0"/>
              <a:t> </a:t>
            </a:r>
            <a:r>
              <a:rPr lang="en-US" dirty="0"/>
              <a:t>- </a:t>
            </a:r>
            <a:r>
              <a:rPr lang="en-US" dirty="0" err="1"/>
              <a:t>AIoT</a:t>
            </a:r>
            <a:r>
              <a:rPr lang="en-US" dirty="0"/>
              <a:t> Development Flow</a:t>
            </a:r>
          </a:p>
        </p:txBody>
      </p:sp>
    </p:spTree>
    <p:custDataLst>
      <p:tags r:id="rId1"/>
    </p:custDataLst>
    <p:extLst>
      <p:ext uri="{BB962C8B-B14F-4D97-AF65-F5344CB8AC3E}">
        <p14:creationId xmlns:p14="http://schemas.microsoft.com/office/powerpoint/2010/main" val="200698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91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6FD-216A-40E2-BC45-1A97244D6743}"/>
              </a:ext>
            </a:extLst>
          </p:cNvPr>
          <p:cNvSpPr>
            <a:spLocks noGrp="1"/>
          </p:cNvSpPr>
          <p:nvPr>
            <p:ph type="title"/>
          </p:nvPr>
        </p:nvSpPr>
        <p:spPr/>
        <p:txBody>
          <a:bodyPr>
            <a:normAutofit/>
          </a:bodyPr>
          <a:lstStyle/>
          <a:p>
            <a:r>
              <a:rPr lang="en-US" sz="4400" dirty="0"/>
              <a:t>Project Development Flow</a:t>
            </a:r>
          </a:p>
        </p:txBody>
      </p:sp>
      <p:sp>
        <p:nvSpPr>
          <p:cNvPr id="7" name="Rectangle: Rounded Corners 6">
            <a:extLst>
              <a:ext uri="{FF2B5EF4-FFF2-40B4-BE49-F238E27FC236}">
                <a16:creationId xmlns:a16="http://schemas.microsoft.com/office/drawing/2014/main" id="{E9F5A32B-B941-4D4B-A43A-AE438AC531B7}"/>
              </a:ext>
            </a:extLst>
          </p:cNvPr>
          <p:cNvSpPr/>
          <p:nvPr/>
        </p:nvSpPr>
        <p:spPr>
          <a:xfrm>
            <a:off x="963507" y="1051204"/>
            <a:ext cx="24892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TensorFlow</a:t>
            </a:r>
          </a:p>
          <a:p>
            <a:pPr algn="ctr"/>
            <a:r>
              <a:rPr lang="en-US" altLang="zh-TW" sz="2600" dirty="0"/>
              <a:t>Model</a:t>
            </a:r>
          </a:p>
          <a:p>
            <a:pPr algn="ctr"/>
            <a:r>
              <a:rPr lang="en-US" altLang="zh-TW" sz="2600" dirty="0"/>
              <a:t>Development</a:t>
            </a:r>
            <a:endParaRPr lang="zh-TW" altLang="en-US" sz="2600" dirty="0"/>
          </a:p>
        </p:txBody>
      </p:sp>
      <p:sp>
        <p:nvSpPr>
          <p:cNvPr id="8" name="Rectangle: Rounded Corners 7">
            <a:extLst>
              <a:ext uri="{FF2B5EF4-FFF2-40B4-BE49-F238E27FC236}">
                <a16:creationId xmlns:a16="http://schemas.microsoft.com/office/drawing/2014/main" id="{CB20FA52-4A33-4A23-AF31-1F0D22A5D548}"/>
              </a:ext>
            </a:extLst>
          </p:cNvPr>
          <p:cNvSpPr/>
          <p:nvPr/>
        </p:nvSpPr>
        <p:spPr>
          <a:xfrm>
            <a:off x="4851400" y="1069340"/>
            <a:ext cx="24892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Firmware</a:t>
            </a:r>
          </a:p>
          <a:p>
            <a:pPr algn="ctr"/>
            <a:r>
              <a:rPr lang="en-US" altLang="zh-TW" sz="2600" dirty="0"/>
              <a:t>Development</a:t>
            </a:r>
            <a:endParaRPr lang="zh-TW" altLang="en-US" sz="2600" dirty="0"/>
          </a:p>
        </p:txBody>
      </p:sp>
      <p:sp>
        <p:nvSpPr>
          <p:cNvPr id="9" name="Rectangle: Rounded Corners 8">
            <a:extLst>
              <a:ext uri="{FF2B5EF4-FFF2-40B4-BE49-F238E27FC236}">
                <a16:creationId xmlns:a16="http://schemas.microsoft.com/office/drawing/2014/main" id="{0E07D017-3E9C-4B36-A557-C20264886797}"/>
              </a:ext>
            </a:extLst>
          </p:cNvPr>
          <p:cNvSpPr/>
          <p:nvPr/>
        </p:nvSpPr>
        <p:spPr>
          <a:xfrm>
            <a:off x="8739293" y="1069340"/>
            <a:ext cx="24892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Running</a:t>
            </a:r>
          </a:p>
          <a:p>
            <a:pPr algn="ctr"/>
            <a:r>
              <a:rPr lang="en-US" altLang="zh-TW" sz="2600" dirty="0"/>
              <a:t>Application</a:t>
            </a:r>
          </a:p>
          <a:p>
            <a:pPr algn="ctr"/>
            <a:r>
              <a:rPr lang="en-US" altLang="zh-TW" sz="2600" dirty="0"/>
              <a:t>On WE-I</a:t>
            </a:r>
            <a:endParaRPr lang="zh-TW" altLang="en-US" sz="2600" dirty="0"/>
          </a:p>
        </p:txBody>
      </p:sp>
      <p:cxnSp>
        <p:nvCxnSpPr>
          <p:cNvPr id="12" name="Straight Arrow Connector 11">
            <a:extLst>
              <a:ext uri="{FF2B5EF4-FFF2-40B4-BE49-F238E27FC236}">
                <a16:creationId xmlns:a16="http://schemas.microsoft.com/office/drawing/2014/main" id="{5CDAEF96-3BB7-4FD0-B7B3-9997EFA03BE6}"/>
              </a:ext>
            </a:extLst>
          </p:cNvPr>
          <p:cNvCxnSpPr>
            <a:stCxn id="7" idx="3"/>
            <a:endCxn id="8" idx="1"/>
          </p:cNvCxnSpPr>
          <p:nvPr/>
        </p:nvCxnSpPr>
        <p:spPr>
          <a:xfrm>
            <a:off x="3452707" y="1907184"/>
            <a:ext cx="1398693" cy="1813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CD9E5D4-24A3-4FC5-BDF8-134E6A600993}"/>
              </a:ext>
            </a:extLst>
          </p:cNvPr>
          <p:cNvCxnSpPr>
            <a:cxnSpLocks/>
            <a:stCxn id="8" idx="3"/>
            <a:endCxn id="9" idx="1"/>
          </p:cNvCxnSpPr>
          <p:nvPr/>
        </p:nvCxnSpPr>
        <p:spPr>
          <a:xfrm>
            <a:off x="7340600" y="1925320"/>
            <a:ext cx="1398693"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9" name="Connector: Elbow 18">
            <a:extLst>
              <a:ext uri="{FF2B5EF4-FFF2-40B4-BE49-F238E27FC236}">
                <a16:creationId xmlns:a16="http://schemas.microsoft.com/office/drawing/2014/main" id="{E9BB7FF4-62E3-4AA1-9125-043BCF80A50D}"/>
              </a:ext>
            </a:extLst>
          </p:cNvPr>
          <p:cNvCxnSpPr>
            <a:stCxn id="9" idx="2"/>
            <a:endCxn id="8" idx="2"/>
          </p:cNvCxnSpPr>
          <p:nvPr/>
        </p:nvCxnSpPr>
        <p:spPr>
          <a:xfrm rot="5400000">
            <a:off x="8039947" y="837354"/>
            <a:ext cx="12700" cy="3887893"/>
          </a:xfrm>
          <a:prstGeom prst="bentConnector3">
            <a:avLst>
              <a:gd name="adj1" fmla="val 4000000"/>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1" name="Connector: Elbow 20">
            <a:extLst>
              <a:ext uri="{FF2B5EF4-FFF2-40B4-BE49-F238E27FC236}">
                <a16:creationId xmlns:a16="http://schemas.microsoft.com/office/drawing/2014/main" id="{DD27EA58-3006-4895-9DC5-BE101DB139BF}"/>
              </a:ext>
            </a:extLst>
          </p:cNvPr>
          <p:cNvCxnSpPr>
            <a:cxnSpLocks/>
            <a:stCxn id="8" idx="2"/>
            <a:endCxn id="7" idx="2"/>
          </p:cNvCxnSpPr>
          <p:nvPr/>
        </p:nvCxnSpPr>
        <p:spPr>
          <a:xfrm rot="5400000" flipH="1">
            <a:off x="4142986" y="828286"/>
            <a:ext cx="18136" cy="3887893"/>
          </a:xfrm>
          <a:prstGeom prst="bentConnector3">
            <a:avLst>
              <a:gd name="adj1" fmla="val -2754384"/>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27E9FCA9-9BE5-46B8-B7AA-666448B16AAB}"/>
              </a:ext>
            </a:extLst>
          </p:cNvPr>
          <p:cNvSpPr txBox="1"/>
          <p:nvPr/>
        </p:nvSpPr>
        <p:spPr>
          <a:xfrm>
            <a:off x="7307576" y="1106161"/>
            <a:ext cx="1497754" cy="769441"/>
          </a:xfrm>
          <a:prstGeom prst="rect">
            <a:avLst/>
          </a:prstGeom>
          <a:noFill/>
        </p:spPr>
        <p:txBody>
          <a:bodyPr wrap="square" rtlCol="0">
            <a:spAutoFit/>
          </a:bodyPr>
          <a:lstStyle/>
          <a:p>
            <a:pPr algn="ctr"/>
            <a:r>
              <a:rPr lang="en-US" altLang="zh-TW" sz="2200" dirty="0"/>
              <a:t>Download</a:t>
            </a:r>
            <a:br>
              <a:rPr lang="en-US" altLang="zh-TW" sz="2200" dirty="0"/>
            </a:br>
            <a:r>
              <a:rPr lang="en-US" altLang="zh-TW" sz="2200" dirty="0" err="1"/>
              <a:t>img</a:t>
            </a:r>
            <a:r>
              <a:rPr lang="en-US" altLang="zh-TW" sz="2200" dirty="0"/>
              <a:t> file</a:t>
            </a:r>
            <a:endParaRPr lang="zh-TW" altLang="en-US" sz="2200" dirty="0"/>
          </a:p>
        </p:txBody>
      </p:sp>
      <p:sp>
        <p:nvSpPr>
          <p:cNvPr id="32" name="TextBox 31">
            <a:extLst>
              <a:ext uri="{FF2B5EF4-FFF2-40B4-BE49-F238E27FC236}">
                <a16:creationId xmlns:a16="http://schemas.microsoft.com/office/drawing/2014/main" id="{DC19F488-B35E-4CFE-BE89-C45FD14934ED}"/>
              </a:ext>
            </a:extLst>
          </p:cNvPr>
          <p:cNvSpPr txBox="1"/>
          <p:nvPr/>
        </p:nvSpPr>
        <p:spPr>
          <a:xfrm>
            <a:off x="7291069" y="2836309"/>
            <a:ext cx="1497754" cy="430887"/>
          </a:xfrm>
          <a:prstGeom prst="rect">
            <a:avLst/>
          </a:prstGeom>
          <a:noFill/>
        </p:spPr>
        <p:txBody>
          <a:bodyPr wrap="square" rtlCol="0">
            <a:spAutoFit/>
          </a:bodyPr>
          <a:lstStyle/>
          <a:p>
            <a:pPr algn="ctr"/>
            <a:r>
              <a:rPr lang="en-US" altLang="zh-TW" sz="2200" dirty="0"/>
              <a:t>Debug</a:t>
            </a:r>
            <a:endParaRPr lang="zh-TW" altLang="en-US" sz="2200" dirty="0"/>
          </a:p>
        </p:txBody>
      </p:sp>
      <p:sp>
        <p:nvSpPr>
          <p:cNvPr id="33" name="TextBox 32">
            <a:extLst>
              <a:ext uri="{FF2B5EF4-FFF2-40B4-BE49-F238E27FC236}">
                <a16:creationId xmlns:a16="http://schemas.microsoft.com/office/drawing/2014/main" id="{4172700A-A351-43CA-BD5E-BE3E216EBDD6}"/>
              </a:ext>
            </a:extLst>
          </p:cNvPr>
          <p:cNvSpPr txBox="1"/>
          <p:nvPr/>
        </p:nvSpPr>
        <p:spPr>
          <a:xfrm>
            <a:off x="3364676" y="1484878"/>
            <a:ext cx="1497754" cy="430887"/>
          </a:xfrm>
          <a:prstGeom prst="rect">
            <a:avLst/>
          </a:prstGeom>
          <a:noFill/>
        </p:spPr>
        <p:txBody>
          <a:bodyPr wrap="square" rtlCol="0">
            <a:spAutoFit/>
          </a:bodyPr>
          <a:lstStyle/>
          <a:p>
            <a:pPr algn="ctr"/>
            <a:r>
              <a:rPr lang="en-US" altLang="zh-TW" sz="2200" dirty="0"/>
              <a:t>Convert</a:t>
            </a:r>
            <a:endParaRPr lang="zh-TW" altLang="en-US" sz="2200" dirty="0"/>
          </a:p>
        </p:txBody>
      </p:sp>
      <p:graphicFrame>
        <p:nvGraphicFramePr>
          <p:cNvPr id="36" name="Table 36">
            <a:extLst>
              <a:ext uri="{FF2B5EF4-FFF2-40B4-BE49-F238E27FC236}">
                <a16:creationId xmlns:a16="http://schemas.microsoft.com/office/drawing/2014/main" id="{8B71179A-D190-4D91-BF92-75193C3EF560}"/>
              </a:ext>
            </a:extLst>
          </p:cNvPr>
          <p:cNvGraphicFramePr>
            <a:graphicFrameLocks noGrp="1"/>
          </p:cNvGraphicFramePr>
          <p:nvPr>
            <p:extLst>
              <p:ext uri="{D42A27DB-BD31-4B8C-83A1-F6EECF244321}">
                <p14:modId xmlns:p14="http://schemas.microsoft.com/office/powerpoint/2010/main" val="518204700"/>
              </p:ext>
            </p:extLst>
          </p:nvPr>
        </p:nvGraphicFramePr>
        <p:xfrm>
          <a:off x="457200" y="3460752"/>
          <a:ext cx="11228492" cy="3140723"/>
        </p:xfrm>
        <a:graphic>
          <a:graphicData uri="http://schemas.openxmlformats.org/drawingml/2006/table">
            <a:tbl>
              <a:tblPr firstRow="1" bandRow="1">
                <a:tableStyleId>{5C22544A-7EE6-4342-B048-85BDC9FD1C3A}</a:tableStyleId>
              </a:tblPr>
              <a:tblGrid>
                <a:gridCol w="2181225">
                  <a:extLst>
                    <a:ext uri="{9D8B030D-6E8A-4147-A177-3AD203B41FA5}">
                      <a16:colId xmlns:a16="http://schemas.microsoft.com/office/drawing/2014/main" val="648957265"/>
                    </a:ext>
                  </a:extLst>
                </a:gridCol>
                <a:gridCol w="3219450">
                  <a:extLst>
                    <a:ext uri="{9D8B030D-6E8A-4147-A177-3AD203B41FA5}">
                      <a16:colId xmlns:a16="http://schemas.microsoft.com/office/drawing/2014/main" val="624020875"/>
                    </a:ext>
                  </a:extLst>
                </a:gridCol>
                <a:gridCol w="3829050">
                  <a:extLst>
                    <a:ext uri="{9D8B030D-6E8A-4147-A177-3AD203B41FA5}">
                      <a16:colId xmlns:a16="http://schemas.microsoft.com/office/drawing/2014/main" val="2209684831"/>
                    </a:ext>
                  </a:extLst>
                </a:gridCol>
                <a:gridCol w="1998767">
                  <a:extLst>
                    <a:ext uri="{9D8B030D-6E8A-4147-A177-3AD203B41FA5}">
                      <a16:colId xmlns:a16="http://schemas.microsoft.com/office/drawing/2014/main" val="2950162006"/>
                    </a:ext>
                  </a:extLst>
                </a:gridCol>
              </a:tblGrid>
              <a:tr h="984026">
                <a:tc>
                  <a:txBody>
                    <a:bodyPr/>
                    <a:lstStyle/>
                    <a:p>
                      <a:pPr algn="ctr"/>
                      <a:r>
                        <a:rPr lang="en-US" altLang="zh-TW" sz="2200" dirty="0">
                          <a:solidFill>
                            <a:schemeClr val="tx1"/>
                          </a:solidFill>
                        </a:rPr>
                        <a:t>Stage</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TensorFlow</a:t>
                      </a:r>
                    </a:p>
                    <a:p>
                      <a:pPr algn="ctr"/>
                      <a:r>
                        <a:rPr lang="en-US" altLang="zh-TW" sz="2200" dirty="0">
                          <a:solidFill>
                            <a:schemeClr val="tx1"/>
                          </a:solidFill>
                        </a:rPr>
                        <a:t>Model</a:t>
                      </a:r>
                    </a:p>
                    <a:p>
                      <a:pPr algn="ctr"/>
                      <a:r>
                        <a:rPr lang="en-US" altLang="zh-TW" sz="2200" dirty="0">
                          <a:solidFill>
                            <a:schemeClr val="tx1"/>
                          </a:solidFill>
                        </a:rPr>
                        <a:t>Development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Firmware</a:t>
                      </a:r>
                    </a:p>
                    <a:p>
                      <a:pPr algn="ctr"/>
                      <a:r>
                        <a:rPr lang="en-US" altLang="zh-TW" sz="2200" dirty="0">
                          <a:solidFill>
                            <a:schemeClr val="tx1"/>
                          </a:solidFill>
                        </a:rPr>
                        <a:t>Development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Running</a:t>
                      </a:r>
                    </a:p>
                    <a:p>
                      <a:pPr algn="ctr"/>
                      <a:r>
                        <a:rPr lang="en-US" altLang="zh-TW" sz="2200" dirty="0">
                          <a:solidFill>
                            <a:schemeClr val="tx1"/>
                          </a:solidFill>
                        </a:rPr>
                        <a:t>Application</a:t>
                      </a:r>
                    </a:p>
                    <a:p>
                      <a:pPr algn="ctr"/>
                      <a:r>
                        <a:rPr lang="en-US" altLang="zh-TW" sz="2200" dirty="0">
                          <a:solidFill>
                            <a:schemeClr val="tx1"/>
                          </a:solidFill>
                        </a:rPr>
                        <a:t>On WE-I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0618991"/>
                  </a:ext>
                </a:extLst>
              </a:tr>
              <a:tr h="9840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200" dirty="0">
                          <a:solidFill>
                            <a:schemeClr val="tx1"/>
                          </a:solidFill>
                        </a:rPr>
                        <a:t>Tool</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Anaconda</a:t>
                      </a:r>
                    </a:p>
                    <a:p>
                      <a:pPr algn="ctr"/>
                      <a:r>
                        <a:rPr lang="en-US" altLang="zh-TW" sz="2200" dirty="0">
                          <a:solidFill>
                            <a:schemeClr val="tx1"/>
                          </a:solidFill>
                        </a:rPr>
                        <a:t>Cygwin</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Cygwin</a:t>
                      </a:r>
                    </a:p>
                    <a:p>
                      <a:pPr algn="ctr"/>
                      <a:r>
                        <a:rPr lang="en-US" altLang="zh-TW" sz="2200" dirty="0" err="1">
                          <a:solidFill>
                            <a:schemeClr val="tx1"/>
                          </a:solidFill>
                        </a:rPr>
                        <a:t>Metaware</a:t>
                      </a:r>
                      <a:r>
                        <a:rPr lang="en-US" altLang="zh-TW" sz="2200" dirty="0">
                          <a:solidFill>
                            <a:schemeClr val="tx1"/>
                          </a:solidFill>
                        </a:rPr>
                        <a:t> or ARC GNU </a:t>
                      </a:r>
                    </a:p>
                    <a:p>
                      <a:pPr algn="ctr"/>
                      <a:r>
                        <a:rPr lang="en-US" altLang="zh-TW" sz="2200" dirty="0">
                          <a:solidFill>
                            <a:schemeClr val="tx1"/>
                          </a:solidFill>
                        </a:rPr>
                        <a:t>VirtualBox (Ubuntu)</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Tera Term</a:t>
                      </a:r>
                      <a:br>
                        <a:rPr lang="en-US" altLang="zh-TW" sz="2200" dirty="0">
                          <a:solidFill>
                            <a:schemeClr val="tx1"/>
                          </a:solidFill>
                        </a:rPr>
                      </a:br>
                      <a:r>
                        <a:rPr lang="en-US" altLang="zh-TW" sz="2200" dirty="0">
                          <a:solidFill>
                            <a:schemeClr val="tx1"/>
                          </a:solidFill>
                        </a:rPr>
                        <a:t>USB Micro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7702073"/>
                  </a:ext>
                </a:extLst>
              </a:tr>
              <a:tr h="946163">
                <a:tc>
                  <a:txBody>
                    <a:bodyPr/>
                    <a:lstStyle/>
                    <a:p>
                      <a:pPr algn="ctr"/>
                      <a:r>
                        <a:rPr lang="en-US" altLang="zh-TW" sz="2200" dirty="0">
                          <a:solidFill>
                            <a:schemeClr val="tx1"/>
                          </a:solidFill>
                        </a:rPr>
                        <a:t>Language</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200" dirty="0"/>
                        <a:t>Python 3</a:t>
                      </a:r>
                      <a:endParaRPr lang="zh-TW" altLang="en-US" sz="2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200" dirty="0"/>
                        <a:t>C language</a:t>
                      </a:r>
                      <a:br>
                        <a:rPr lang="en-US" altLang="zh-TW" sz="2200" dirty="0"/>
                      </a:br>
                      <a:r>
                        <a:rPr lang="en-US" altLang="zh-TW" sz="2200" dirty="0"/>
                        <a:t>C++ language</a:t>
                      </a:r>
                      <a:endParaRPr lang="zh-TW" altLang="en-US" sz="2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562035"/>
                  </a:ext>
                </a:extLst>
              </a:tr>
            </a:tbl>
          </a:graphicData>
        </a:graphic>
      </p:graphicFrame>
    </p:spTree>
    <p:custDataLst>
      <p:tags r:id="rId1"/>
    </p:custDataLst>
    <p:extLst>
      <p:ext uri="{BB962C8B-B14F-4D97-AF65-F5344CB8AC3E}">
        <p14:creationId xmlns:p14="http://schemas.microsoft.com/office/powerpoint/2010/main" val="77164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6FD-216A-40E2-BC45-1A97244D6743}"/>
              </a:ext>
            </a:extLst>
          </p:cNvPr>
          <p:cNvSpPr>
            <a:spLocks noGrp="1"/>
          </p:cNvSpPr>
          <p:nvPr>
            <p:ph type="title"/>
          </p:nvPr>
        </p:nvSpPr>
        <p:spPr/>
        <p:txBody>
          <a:bodyPr>
            <a:normAutofit/>
          </a:bodyPr>
          <a:lstStyle/>
          <a:p>
            <a:r>
              <a:rPr lang="en-US" sz="4400" dirty="0"/>
              <a:t>TensorFlow Model Development</a:t>
            </a:r>
          </a:p>
        </p:txBody>
      </p:sp>
      <p:sp>
        <p:nvSpPr>
          <p:cNvPr id="7" name="Rectangle: Rounded Corners 6">
            <a:extLst>
              <a:ext uri="{FF2B5EF4-FFF2-40B4-BE49-F238E27FC236}">
                <a16:creationId xmlns:a16="http://schemas.microsoft.com/office/drawing/2014/main" id="{E9F5A32B-B941-4D4B-A43A-AE438AC531B7}"/>
              </a:ext>
            </a:extLst>
          </p:cNvPr>
          <p:cNvSpPr/>
          <p:nvPr/>
        </p:nvSpPr>
        <p:spPr>
          <a:xfrm>
            <a:off x="190377" y="3833782"/>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Create</a:t>
            </a:r>
          </a:p>
          <a:p>
            <a:pPr algn="ctr"/>
            <a:r>
              <a:rPr lang="en-US" altLang="zh-TW" sz="2600" dirty="0"/>
              <a:t>Model</a:t>
            </a:r>
            <a:endParaRPr lang="zh-TW" altLang="en-US" sz="2600" dirty="0"/>
          </a:p>
        </p:txBody>
      </p:sp>
      <p:sp>
        <p:nvSpPr>
          <p:cNvPr id="8" name="Rectangle: Rounded Corners 7">
            <a:extLst>
              <a:ext uri="{FF2B5EF4-FFF2-40B4-BE49-F238E27FC236}">
                <a16:creationId xmlns:a16="http://schemas.microsoft.com/office/drawing/2014/main" id="{CB20FA52-4A33-4A23-AF31-1F0D22A5D548}"/>
              </a:ext>
            </a:extLst>
          </p:cNvPr>
          <p:cNvSpPr/>
          <p:nvPr/>
        </p:nvSpPr>
        <p:spPr>
          <a:xfrm>
            <a:off x="2328016" y="3833782"/>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Training Model</a:t>
            </a:r>
            <a:endParaRPr lang="zh-TW" altLang="en-US" sz="2600" dirty="0"/>
          </a:p>
        </p:txBody>
      </p:sp>
      <p:cxnSp>
        <p:nvCxnSpPr>
          <p:cNvPr id="12" name="Straight Arrow Connector 11">
            <a:extLst>
              <a:ext uri="{FF2B5EF4-FFF2-40B4-BE49-F238E27FC236}">
                <a16:creationId xmlns:a16="http://schemas.microsoft.com/office/drawing/2014/main" id="{5CDAEF96-3BB7-4FD0-B7B3-9997EFA03BE6}"/>
              </a:ext>
            </a:extLst>
          </p:cNvPr>
          <p:cNvCxnSpPr>
            <a:stCxn id="7" idx="3"/>
            <a:endCxn id="8" idx="1"/>
          </p:cNvCxnSpPr>
          <p:nvPr/>
        </p:nvCxnSpPr>
        <p:spPr>
          <a:xfrm>
            <a:off x="1990377" y="4689762"/>
            <a:ext cx="33763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1" name="Connector: Elbow 20">
            <a:extLst>
              <a:ext uri="{FF2B5EF4-FFF2-40B4-BE49-F238E27FC236}">
                <a16:creationId xmlns:a16="http://schemas.microsoft.com/office/drawing/2014/main" id="{DD27EA58-3006-4895-9DC5-BE101DB139BF}"/>
              </a:ext>
            </a:extLst>
          </p:cNvPr>
          <p:cNvCxnSpPr>
            <a:cxnSpLocks/>
            <a:stCxn id="22" idx="2"/>
            <a:endCxn id="7" idx="2"/>
          </p:cNvCxnSpPr>
          <p:nvPr/>
        </p:nvCxnSpPr>
        <p:spPr>
          <a:xfrm rot="5400000">
            <a:off x="3228016" y="3408103"/>
            <a:ext cx="12700" cy="4275278"/>
          </a:xfrm>
          <a:prstGeom prst="bentConnector3">
            <a:avLst>
              <a:gd name="adj1" fmla="val 3770528"/>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27E9FCA9-9BE5-46B8-B7AA-666448B16AAB}"/>
              </a:ext>
            </a:extLst>
          </p:cNvPr>
          <p:cNvSpPr txBox="1"/>
          <p:nvPr/>
        </p:nvSpPr>
        <p:spPr>
          <a:xfrm>
            <a:off x="10540933" y="3920321"/>
            <a:ext cx="1355792" cy="769441"/>
          </a:xfrm>
          <a:prstGeom prst="rect">
            <a:avLst/>
          </a:prstGeom>
          <a:noFill/>
        </p:spPr>
        <p:txBody>
          <a:bodyPr wrap="square" rtlCol="0">
            <a:spAutoFit/>
          </a:bodyPr>
          <a:lstStyle/>
          <a:p>
            <a:pPr algn="ctr"/>
            <a:r>
              <a:rPr lang="en-US" altLang="zh-TW" sz="2200" dirty="0"/>
              <a:t>Convert</a:t>
            </a:r>
            <a:br>
              <a:rPr lang="en-US" altLang="zh-TW" sz="2200" dirty="0"/>
            </a:br>
            <a:r>
              <a:rPr lang="en-US" altLang="zh-TW" sz="2200" dirty="0"/>
              <a:t>Model</a:t>
            </a:r>
            <a:endParaRPr lang="zh-TW" altLang="en-US" sz="2200" dirty="0"/>
          </a:p>
        </p:txBody>
      </p:sp>
      <p:sp>
        <p:nvSpPr>
          <p:cNvPr id="22" name="Rectangle: Rounded Corners 21">
            <a:extLst>
              <a:ext uri="{FF2B5EF4-FFF2-40B4-BE49-F238E27FC236}">
                <a16:creationId xmlns:a16="http://schemas.microsoft.com/office/drawing/2014/main" id="{8C31B6F4-A15B-4D81-8BF7-CA1B07992F48}"/>
              </a:ext>
            </a:extLst>
          </p:cNvPr>
          <p:cNvSpPr/>
          <p:nvPr/>
        </p:nvSpPr>
        <p:spPr>
          <a:xfrm>
            <a:off x="4465655" y="3833782"/>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Evaluate Model</a:t>
            </a:r>
            <a:endParaRPr lang="zh-TW" altLang="en-US" sz="2600" dirty="0"/>
          </a:p>
        </p:txBody>
      </p:sp>
      <p:sp>
        <p:nvSpPr>
          <p:cNvPr id="24" name="Rectangle: Rounded Corners 23">
            <a:extLst>
              <a:ext uri="{FF2B5EF4-FFF2-40B4-BE49-F238E27FC236}">
                <a16:creationId xmlns:a16="http://schemas.microsoft.com/office/drawing/2014/main" id="{530293C1-4994-47F5-B1AD-C00D2FC6F5C3}"/>
              </a:ext>
            </a:extLst>
          </p:cNvPr>
          <p:cNvSpPr/>
          <p:nvPr/>
        </p:nvSpPr>
        <p:spPr>
          <a:xfrm>
            <a:off x="4472005" y="1634432"/>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Dataset</a:t>
            </a:r>
            <a:endParaRPr lang="zh-TW" altLang="en-US" sz="2600" dirty="0"/>
          </a:p>
        </p:txBody>
      </p:sp>
      <p:sp>
        <p:nvSpPr>
          <p:cNvPr id="34" name="Rectangle: Rounded Corners 33">
            <a:extLst>
              <a:ext uri="{FF2B5EF4-FFF2-40B4-BE49-F238E27FC236}">
                <a16:creationId xmlns:a16="http://schemas.microsoft.com/office/drawing/2014/main" id="{90953809-7C5D-42EF-B102-CE6DA110D0EA}"/>
              </a:ext>
            </a:extLst>
          </p:cNvPr>
          <p:cNvSpPr/>
          <p:nvPr/>
        </p:nvSpPr>
        <p:spPr>
          <a:xfrm>
            <a:off x="6603294" y="3833782"/>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Quantize</a:t>
            </a:r>
            <a:br>
              <a:rPr lang="en-US" altLang="zh-TW" sz="2600" dirty="0"/>
            </a:br>
            <a:r>
              <a:rPr lang="en-US" altLang="zh-TW" sz="2600" dirty="0"/>
              <a:t>Model</a:t>
            </a:r>
            <a:endParaRPr lang="zh-TW" altLang="en-US" sz="2600" dirty="0"/>
          </a:p>
        </p:txBody>
      </p:sp>
      <p:sp>
        <p:nvSpPr>
          <p:cNvPr id="35" name="Rectangle: Rounded Corners 34">
            <a:extLst>
              <a:ext uri="{FF2B5EF4-FFF2-40B4-BE49-F238E27FC236}">
                <a16:creationId xmlns:a16="http://schemas.microsoft.com/office/drawing/2014/main" id="{9364E336-C658-4276-9DD3-F3C8195DE169}"/>
              </a:ext>
            </a:extLst>
          </p:cNvPr>
          <p:cNvSpPr/>
          <p:nvPr/>
        </p:nvSpPr>
        <p:spPr>
          <a:xfrm>
            <a:off x="8740933" y="3833782"/>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Evaluate Model</a:t>
            </a:r>
            <a:endParaRPr lang="zh-TW" altLang="en-US" sz="2600" dirty="0"/>
          </a:p>
        </p:txBody>
      </p:sp>
      <p:cxnSp>
        <p:nvCxnSpPr>
          <p:cNvPr id="50" name="Connector: Elbow 49">
            <a:extLst>
              <a:ext uri="{FF2B5EF4-FFF2-40B4-BE49-F238E27FC236}">
                <a16:creationId xmlns:a16="http://schemas.microsoft.com/office/drawing/2014/main" id="{96FA8E4D-1457-496E-A763-D45E7E0F88E4}"/>
              </a:ext>
            </a:extLst>
          </p:cNvPr>
          <p:cNvCxnSpPr>
            <a:cxnSpLocks/>
            <a:stCxn id="35" idx="2"/>
            <a:endCxn id="7" idx="2"/>
          </p:cNvCxnSpPr>
          <p:nvPr/>
        </p:nvCxnSpPr>
        <p:spPr>
          <a:xfrm rot="5400000">
            <a:off x="5365655" y="1270464"/>
            <a:ext cx="12700" cy="8550556"/>
          </a:xfrm>
          <a:prstGeom prst="bentConnector3">
            <a:avLst>
              <a:gd name="adj1" fmla="val 3846315"/>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57" name="Rectangle: Rounded Corners 56">
            <a:extLst>
              <a:ext uri="{FF2B5EF4-FFF2-40B4-BE49-F238E27FC236}">
                <a16:creationId xmlns:a16="http://schemas.microsoft.com/office/drawing/2014/main" id="{2D50443F-6E81-4D6B-8981-03BE172B1C0F}"/>
              </a:ext>
            </a:extLst>
          </p:cNvPr>
          <p:cNvSpPr/>
          <p:nvPr/>
        </p:nvSpPr>
        <p:spPr>
          <a:xfrm>
            <a:off x="2323882" y="1634432"/>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Training</a:t>
            </a:r>
            <a:br>
              <a:rPr lang="en-US" altLang="zh-TW" sz="2600" dirty="0"/>
            </a:br>
            <a:r>
              <a:rPr lang="en-US" altLang="zh-TW" sz="2600" dirty="0"/>
              <a:t>Dataset</a:t>
            </a:r>
            <a:endParaRPr lang="zh-TW" altLang="en-US" sz="2600" dirty="0"/>
          </a:p>
        </p:txBody>
      </p:sp>
      <p:sp>
        <p:nvSpPr>
          <p:cNvPr id="58" name="Rectangle: Rounded Corners 57">
            <a:extLst>
              <a:ext uri="{FF2B5EF4-FFF2-40B4-BE49-F238E27FC236}">
                <a16:creationId xmlns:a16="http://schemas.microsoft.com/office/drawing/2014/main" id="{F8BFE552-6BBD-4133-A4DC-AF2A3F018903}"/>
              </a:ext>
            </a:extLst>
          </p:cNvPr>
          <p:cNvSpPr/>
          <p:nvPr/>
        </p:nvSpPr>
        <p:spPr>
          <a:xfrm>
            <a:off x="6603294" y="1634432"/>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Testing</a:t>
            </a:r>
            <a:br>
              <a:rPr lang="en-US" altLang="zh-TW" sz="2600" dirty="0"/>
            </a:br>
            <a:r>
              <a:rPr lang="en-US" altLang="zh-TW" sz="2600" dirty="0"/>
              <a:t>Dataset</a:t>
            </a:r>
            <a:endParaRPr lang="zh-TW" altLang="en-US" sz="2600" dirty="0"/>
          </a:p>
        </p:txBody>
      </p:sp>
      <p:cxnSp>
        <p:nvCxnSpPr>
          <p:cNvPr id="59" name="Straight Arrow Connector 58">
            <a:extLst>
              <a:ext uri="{FF2B5EF4-FFF2-40B4-BE49-F238E27FC236}">
                <a16:creationId xmlns:a16="http://schemas.microsoft.com/office/drawing/2014/main" id="{0C518455-1640-4BD6-91F6-11F8DEDAAE72}"/>
              </a:ext>
            </a:extLst>
          </p:cNvPr>
          <p:cNvCxnSpPr>
            <a:cxnSpLocks/>
            <a:stCxn id="57" idx="2"/>
            <a:endCxn id="8" idx="0"/>
          </p:cNvCxnSpPr>
          <p:nvPr/>
        </p:nvCxnSpPr>
        <p:spPr>
          <a:xfrm>
            <a:off x="3223882" y="3346392"/>
            <a:ext cx="4134" cy="4873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5" name="Connector: Elbow 64">
            <a:extLst>
              <a:ext uri="{FF2B5EF4-FFF2-40B4-BE49-F238E27FC236}">
                <a16:creationId xmlns:a16="http://schemas.microsoft.com/office/drawing/2014/main" id="{5758152E-848F-4BB8-A0F2-0AE02854A054}"/>
              </a:ext>
            </a:extLst>
          </p:cNvPr>
          <p:cNvCxnSpPr>
            <a:cxnSpLocks/>
            <a:stCxn id="58" idx="2"/>
            <a:endCxn id="22" idx="0"/>
          </p:cNvCxnSpPr>
          <p:nvPr/>
        </p:nvCxnSpPr>
        <p:spPr>
          <a:xfrm rot="5400000">
            <a:off x="6190780" y="2521268"/>
            <a:ext cx="487390" cy="2137639"/>
          </a:xfrm>
          <a:prstGeom prst="bentConnector3">
            <a:avLst>
              <a:gd name="adj1" fmla="val 33258"/>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8" name="Connector: Elbow 67">
            <a:extLst>
              <a:ext uri="{FF2B5EF4-FFF2-40B4-BE49-F238E27FC236}">
                <a16:creationId xmlns:a16="http://schemas.microsoft.com/office/drawing/2014/main" id="{54FED4D0-99B2-44F6-9E1A-28DFDB4DEEDE}"/>
              </a:ext>
            </a:extLst>
          </p:cNvPr>
          <p:cNvCxnSpPr>
            <a:cxnSpLocks/>
            <a:stCxn id="58" idx="2"/>
            <a:endCxn id="35" idx="0"/>
          </p:cNvCxnSpPr>
          <p:nvPr/>
        </p:nvCxnSpPr>
        <p:spPr>
          <a:xfrm rot="16200000" flipH="1">
            <a:off x="8328418" y="2521267"/>
            <a:ext cx="487390" cy="2137639"/>
          </a:xfrm>
          <a:prstGeom prst="bentConnector3">
            <a:avLst>
              <a:gd name="adj1" fmla="val 33323"/>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27638936-7A47-4928-BBE9-15C74E8F17FB}"/>
              </a:ext>
            </a:extLst>
          </p:cNvPr>
          <p:cNvCxnSpPr>
            <a:cxnSpLocks/>
            <a:stCxn id="24" idx="1"/>
            <a:endCxn id="57" idx="3"/>
          </p:cNvCxnSpPr>
          <p:nvPr/>
        </p:nvCxnSpPr>
        <p:spPr>
          <a:xfrm flipH="1">
            <a:off x="4123882" y="2490412"/>
            <a:ext cx="348123"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7" name="Straight Arrow Connector 76">
            <a:extLst>
              <a:ext uri="{FF2B5EF4-FFF2-40B4-BE49-F238E27FC236}">
                <a16:creationId xmlns:a16="http://schemas.microsoft.com/office/drawing/2014/main" id="{FD88833B-5ECE-40DC-B042-E13F2BF54970}"/>
              </a:ext>
            </a:extLst>
          </p:cNvPr>
          <p:cNvCxnSpPr>
            <a:cxnSpLocks/>
            <a:stCxn id="24" idx="3"/>
            <a:endCxn id="58" idx="1"/>
          </p:cNvCxnSpPr>
          <p:nvPr/>
        </p:nvCxnSpPr>
        <p:spPr>
          <a:xfrm>
            <a:off x="6272005" y="2490412"/>
            <a:ext cx="33128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2" name="Straight Arrow Connector 81">
            <a:extLst>
              <a:ext uri="{FF2B5EF4-FFF2-40B4-BE49-F238E27FC236}">
                <a16:creationId xmlns:a16="http://schemas.microsoft.com/office/drawing/2014/main" id="{511B1C05-2C9E-446E-AA27-55A53C8EAD35}"/>
              </a:ext>
            </a:extLst>
          </p:cNvPr>
          <p:cNvCxnSpPr>
            <a:cxnSpLocks/>
            <a:stCxn id="35" idx="3"/>
          </p:cNvCxnSpPr>
          <p:nvPr/>
        </p:nvCxnSpPr>
        <p:spPr>
          <a:xfrm>
            <a:off x="10540933" y="4689762"/>
            <a:ext cx="1355792"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6" name="Straight Arrow Connector 85">
            <a:extLst>
              <a:ext uri="{FF2B5EF4-FFF2-40B4-BE49-F238E27FC236}">
                <a16:creationId xmlns:a16="http://schemas.microsoft.com/office/drawing/2014/main" id="{D8ECB423-7022-4A2B-8104-AE0949C5D05B}"/>
              </a:ext>
            </a:extLst>
          </p:cNvPr>
          <p:cNvCxnSpPr>
            <a:cxnSpLocks/>
            <a:stCxn id="58" idx="3"/>
          </p:cNvCxnSpPr>
          <p:nvPr/>
        </p:nvCxnSpPr>
        <p:spPr>
          <a:xfrm>
            <a:off x="8403294" y="2490412"/>
            <a:ext cx="3331506"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90" name="TextBox 89">
            <a:extLst>
              <a:ext uri="{FF2B5EF4-FFF2-40B4-BE49-F238E27FC236}">
                <a16:creationId xmlns:a16="http://schemas.microsoft.com/office/drawing/2014/main" id="{72FA9BEE-59D7-4917-93DF-6C89AEB9EA1C}"/>
              </a:ext>
            </a:extLst>
          </p:cNvPr>
          <p:cNvSpPr txBox="1"/>
          <p:nvPr/>
        </p:nvSpPr>
        <p:spPr>
          <a:xfrm>
            <a:off x="10540933" y="1353518"/>
            <a:ext cx="1355792" cy="1107996"/>
          </a:xfrm>
          <a:prstGeom prst="rect">
            <a:avLst/>
          </a:prstGeom>
          <a:noFill/>
        </p:spPr>
        <p:txBody>
          <a:bodyPr wrap="square" rtlCol="0">
            <a:spAutoFit/>
          </a:bodyPr>
          <a:lstStyle/>
          <a:p>
            <a:pPr algn="ctr"/>
            <a:r>
              <a:rPr lang="en-US" altLang="zh-TW" sz="2200" dirty="0"/>
              <a:t>Convert</a:t>
            </a:r>
            <a:br>
              <a:rPr lang="en-US" altLang="zh-TW" sz="2200" dirty="0"/>
            </a:br>
            <a:r>
              <a:rPr lang="en-US" altLang="zh-TW" sz="2200" dirty="0"/>
              <a:t>Testing</a:t>
            </a:r>
            <a:br>
              <a:rPr lang="en-US" altLang="zh-TW" sz="2200" dirty="0"/>
            </a:br>
            <a:r>
              <a:rPr lang="en-US" altLang="zh-TW" sz="2200" dirty="0"/>
              <a:t>Dataset</a:t>
            </a:r>
            <a:endParaRPr lang="zh-TW" altLang="en-US" sz="2200" dirty="0"/>
          </a:p>
        </p:txBody>
      </p:sp>
      <p:cxnSp>
        <p:nvCxnSpPr>
          <p:cNvPr id="91" name="Straight Arrow Connector 90">
            <a:extLst>
              <a:ext uri="{FF2B5EF4-FFF2-40B4-BE49-F238E27FC236}">
                <a16:creationId xmlns:a16="http://schemas.microsoft.com/office/drawing/2014/main" id="{E8EB369B-19BA-4560-AAC9-318FE643A677}"/>
              </a:ext>
            </a:extLst>
          </p:cNvPr>
          <p:cNvCxnSpPr>
            <a:cxnSpLocks/>
            <a:stCxn id="8" idx="3"/>
            <a:endCxn id="22" idx="1"/>
          </p:cNvCxnSpPr>
          <p:nvPr/>
        </p:nvCxnSpPr>
        <p:spPr>
          <a:xfrm>
            <a:off x="4128016" y="4689762"/>
            <a:ext cx="33763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94" name="Straight Arrow Connector 93">
            <a:extLst>
              <a:ext uri="{FF2B5EF4-FFF2-40B4-BE49-F238E27FC236}">
                <a16:creationId xmlns:a16="http://schemas.microsoft.com/office/drawing/2014/main" id="{989A3D8B-3999-481D-BC24-9FCBBF04CBAC}"/>
              </a:ext>
            </a:extLst>
          </p:cNvPr>
          <p:cNvCxnSpPr>
            <a:cxnSpLocks/>
            <a:stCxn id="22" idx="3"/>
            <a:endCxn id="34" idx="1"/>
          </p:cNvCxnSpPr>
          <p:nvPr/>
        </p:nvCxnSpPr>
        <p:spPr>
          <a:xfrm>
            <a:off x="6265655" y="4689762"/>
            <a:ext cx="33763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97" name="Straight Arrow Connector 96">
            <a:extLst>
              <a:ext uri="{FF2B5EF4-FFF2-40B4-BE49-F238E27FC236}">
                <a16:creationId xmlns:a16="http://schemas.microsoft.com/office/drawing/2014/main" id="{0B713BE2-C8DA-4C2B-961C-7171E10535D6}"/>
              </a:ext>
            </a:extLst>
          </p:cNvPr>
          <p:cNvCxnSpPr>
            <a:cxnSpLocks/>
            <a:stCxn id="34" idx="3"/>
            <a:endCxn id="35" idx="1"/>
          </p:cNvCxnSpPr>
          <p:nvPr/>
        </p:nvCxnSpPr>
        <p:spPr>
          <a:xfrm>
            <a:off x="8403294" y="4689762"/>
            <a:ext cx="33763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38728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6FD-216A-40E2-BC45-1A97244D6743}"/>
              </a:ext>
            </a:extLst>
          </p:cNvPr>
          <p:cNvSpPr>
            <a:spLocks noGrp="1"/>
          </p:cNvSpPr>
          <p:nvPr>
            <p:ph type="title"/>
          </p:nvPr>
        </p:nvSpPr>
        <p:spPr/>
        <p:txBody>
          <a:bodyPr/>
          <a:lstStyle/>
          <a:p>
            <a:endParaRPr lang="en-US" dirty="0"/>
          </a:p>
        </p:txBody>
      </p:sp>
    </p:spTree>
    <p:custDataLst>
      <p:tags r:id="rId1"/>
    </p:custDataLst>
    <p:extLst>
      <p:ext uri="{BB962C8B-B14F-4D97-AF65-F5344CB8AC3E}">
        <p14:creationId xmlns:p14="http://schemas.microsoft.com/office/powerpoint/2010/main" val="38068151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MM_SLIDE_TYPE" val="6"/>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CONSTMT" val="1"/>
</p:tagLst>
</file>

<file path=ppt/tags/tag74.xml><?xml version="1.0" encoding="utf-8"?>
<p:tagLst xmlns:a="http://schemas.openxmlformats.org/drawingml/2006/main" xmlns:r="http://schemas.openxmlformats.org/officeDocument/2006/relationships" xmlns:p="http://schemas.openxmlformats.org/presentationml/2006/main">
  <p:tag name="SYNOPSYS:CONSTMT" val="1"/>
</p:tagLst>
</file>

<file path=ppt/tags/tag75.xml><?xml version="1.0" encoding="utf-8"?>
<p:tagLst xmlns:a="http://schemas.openxmlformats.org/drawingml/2006/main" xmlns:r="http://schemas.openxmlformats.org/officeDocument/2006/relationships" xmlns:p="http://schemas.openxmlformats.org/presentationml/2006/main">
  <p:tag name="SYNOPSYS:CONSTMT" val="1"/>
</p:tagLst>
</file>

<file path=ppt/tags/tag76.xml><?xml version="1.0" encoding="utf-8"?>
<p:tagLst xmlns:a="http://schemas.openxmlformats.org/drawingml/2006/main" xmlns:r="http://schemas.openxmlformats.org/officeDocument/2006/relationships" xmlns:p="http://schemas.openxmlformats.org/presentationml/2006/main">
  <p:tag name="SYNOPSYS:CONSTMT" val="1"/>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Synopsys_PPT_Template_White_2021.pptx" id="{8CFEE655-03E0-47D6-8C05-41817B7A2332}" vid="{CD8CF77D-6547-4690-BF98-7B1821D8DB26}"/>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5154EF9643247A4B9B5F4B6442AD5" ma:contentTypeVersion="1" ma:contentTypeDescription="Create a new document." ma:contentTypeScope="" ma:versionID="510a0e1104d4d37ef20dfd997d9992db">
  <xsd:schema xmlns:xsd="http://www.w3.org/2001/XMLSchema" xmlns:xs="http://www.w3.org/2001/XMLSchema" xmlns:p="http://schemas.microsoft.com/office/2006/metadata/properties" xmlns:ns2="49a709bb-1a2c-441e-b04a-3a30362613c0" targetNamespace="http://schemas.microsoft.com/office/2006/metadata/properties" ma:root="true" ma:fieldsID="1886cc2548bc6f3c292d77d067cc6637" ns2:_="">
    <xsd:import namespace="49a709bb-1a2c-441e-b04a-3a30362613c0"/>
    <xsd:element name="properties">
      <xsd:complexType>
        <xsd:sequence>
          <xsd:element name="documentManagement">
            <xsd:complexType>
              <xsd:all>
                <xsd:element ref="ns2:List_x0020_Ord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a709bb-1a2c-441e-b04a-3a30362613c0" elementFormDefault="qualified">
    <xsd:import namespace="http://schemas.microsoft.com/office/2006/documentManagement/types"/>
    <xsd:import namespace="http://schemas.microsoft.com/office/infopath/2007/PartnerControls"/>
    <xsd:element name="List_x0020_Order" ma:index="8" ma:displayName="List Order" ma:indexed="true" ma:internalName="List_x0020_Ord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st_x0020_Order xmlns="49a709bb-1a2c-441e-b04a-3a30362613c0">15</List_x0020_Order>
  </documentManagement>
</p:properties>
</file>

<file path=customXml/itemProps1.xml><?xml version="1.0" encoding="utf-8"?>
<ds:datastoreItem xmlns:ds="http://schemas.openxmlformats.org/officeDocument/2006/customXml" ds:itemID="{7DAFEF24-1446-44D7-B529-704DA786D762}">
  <ds:schemaRefs>
    <ds:schemaRef ds:uri="http://schemas.microsoft.com/sharepoint/v3/contenttype/forms"/>
  </ds:schemaRefs>
</ds:datastoreItem>
</file>

<file path=customXml/itemProps2.xml><?xml version="1.0" encoding="utf-8"?>
<ds:datastoreItem xmlns:ds="http://schemas.openxmlformats.org/officeDocument/2006/customXml" ds:itemID="{94115FF5-E700-4CEB-8ACB-70E55BD5D7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a709bb-1a2c-441e-b04a-3a30362613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625E540-4F59-484A-9C26-1886F3CE10F1}">
  <ds:schemaRefs>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dcmitype/"/>
    <ds:schemaRef ds:uri="49a709bb-1a2c-441e-b04a-3a30362613c0"/>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blank</Template>
  <TotalTime>42</TotalTime>
  <Words>96</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Synopsys_2019</vt:lpstr>
      <vt:lpstr>Tutorial 3 - AIoT Development Flow</vt:lpstr>
      <vt:lpstr>PowerPoint Presentation</vt:lpstr>
      <vt:lpstr>Project Development Flow</vt:lpstr>
      <vt:lpstr>TensorFlow Model Development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Willie Tsai</dc:creator>
  <cp:lastModifiedBy>Willie Tsai</cp:lastModifiedBy>
  <cp:revision>17</cp:revision>
  <dcterms:created xsi:type="dcterms:W3CDTF">2021-03-10T07:12:24Z</dcterms:created>
  <dcterms:modified xsi:type="dcterms:W3CDTF">2021-03-10T08:31:51Z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0x010100BD95154EF9643247A4B9B5F4B6442AD5</vt:lpwstr>
  </property>
</Properties>
</file>