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4" r:id="rId2"/>
    <p:sldId id="300" r:id="rId3"/>
    <p:sldId id="293" r:id="rId4"/>
    <p:sldId id="286" r:id="rId5"/>
    <p:sldId id="291" r:id="rId6"/>
    <p:sldId id="292" r:id="rId7"/>
    <p:sldId id="308" r:id="rId8"/>
    <p:sldId id="297" r:id="rId9"/>
    <p:sldId id="298" r:id="rId10"/>
    <p:sldId id="299" r:id="rId11"/>
    <p:sldId id="307" r:id="rId12"/>
    <p:sldId id="309" r:id="rId13"/>
    <p:sldId id="271" r:id="rId14"/>
    <p:sldId id="302" r:id="rId15"/>
    <p:sldId id="303" r:id="rId16"/>
    <p:sldId id="315" r:id="rId17"/>
    <p:sldId id="313" r:id="rId18"/>
    <p:sldId id="304" r:id="rId19"/>
    <p:sldId id="316" r:id="rId20"/>
    <p:sldId id="319" r:id="rId21"/>
    <p:sldId id="317" r:id="rId22"/>
    <p:sldId id="318" r:id="rId23"/>
    <p:sldId id="276" r:id="rId24"/>
    <p:sldId id="306" r:id="rId25"/>
    <p:sldId id="314" r:id="rId26"/>
    <p:sldId id="280" r:id="rId27"/>
    <p:sldId id="256" r:id="rId28"/>
    <p:sldId id="296" r:id="rId29"/>
    <p:sldId id="258" r:id="rId30"/>
    <p:sldId id="261" r:id="rId31"/>
    <p:sldId id="310" r:id="rId32"/>
    <p:sldId id="311" r:id="rId33"/>
    <p:sldId id="312" r:id="rId34"/>
    <p:sldId id="301" r:id="rId35"/>
    <p:sldId id="264" r:id="rId36"/>
    <p:sldId id="266" r:id="rId37"/>
    <p:sldId id="268" r:id="rId38"/>
    <p:sldId id="267" r:id="rId39"/>
    <p:sldId id="265" r:id="rId40"/>
    <p:sldId id="26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未命名的章節" id="{DBFCC951-A0FF-4886-B8D1-9933C8F0C4DA}">
          <p14:sldIdLst>
            <p14:sldId id="284"/>
            <p14:sldId id="300"/>
            <p14:sldId id="293"/>
            <p14:sldId id="286"/>
            <p14:sldId id="291"/>
            <p14:sldId id="292"/>
            <p14:sldId id="308"/>
            <p14:sldId id="297"/>
            <p14:sldId id="298"/>
            <p14:sldId id="299"/>
            <p14:sldId id="307"/>
            <p14:sldId id="309"/>
            <p14:sldId id="271"/>
            <p14:sldId id="302"/>
            <p14:sldId id="303"/>
            <p14:sldId id="315"/>
            <p14:sldId id="313"/>
            <p14:sldId id="304"/>
            <p14:sldId id="316"/>
            <p14:sldId id="319"/>
            <p14:sldId id="317"/>
            <p14:sldId id="318"/>
            <p14:sldId id="276"/>
            <p14:sldId id="306"/>
            <p14:sldId id="314"/>
            <p14:sldId id="280"/>
            <p14:sldId id="256"/>
            <p14:sldId id="296"/>
            <p14:sldId id="258"/>
            <p14:sldId id="261"/>
            <p14:sldId id="310"/>
            <p14:sldId id="311"/>
            <p14:sldId id="312"/>
            <p14:sldId id="301"/>
            <p14:sldId id="264"/>
            <p14:sldId id="266"/>
            <p14:sldId id="268"/>
            <p14:sldId id="267"/>
            <p14:sldId id="265"/>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698C170-B3A2-40B0-A0F0-4A05477D37F0}" type="datetimeFigureOut">
              <a:rPr lang="zh-TW" altLang="en-US" smtClean="0"/>
              <a:t>2024/12/27</a:t>
            </a:fld>
            <a:endParaRPr lang="zh-TW" altLang="en-US"/>
          </a:p>
        </p:txBody>
      </p:sp>
      <p:sp>
        <p:nvSpPr>
          <p:cNvPr id="5" name="Footer Placeholder 4"/>
          <p:cNvSpPr>
            <a:spLocks noGrp="1"/>
          </p:cNvSpPr>
          <p:nvPr>
            <p:ph type="ftr" sz="quarter" idx="11"/>
          </p:nvPr>
        </p:nvSpPr>
        <p:spPr>
          <a:xfrm>
            <a:off x="2692397" y="5037663"/>
            <a:ext cx="5214635" cy="279400"/>
          </a:xfrm>
        </p:spPr>
        <p:txBody>
          <a:bodyPr/>
          <a:lstStyle/>
          <a:p>
            <a:endParaRPr lang="zh-TW" altLang="en-US"/>
          </a:p>
        </p:txBody>
      </p:sp>
      <p:sp>
        <p:nvSpPr>
          <p:cNvPr id="6" name="Slide Number Placeholder 5"/>
          <p:cNvSpPr>
            <a:spLocks noGrp="1"/>
          </p:cNvSpPr>
          <p:nvPr>
            <p:ph type="sldNum" sz="quarter" idx="12"/>
          </p:nvPr>
        </p:nvSpPr>
        <p:spPr>
          <a:xfrm>
            <a:off x="8956900" y="5037663"/>
            <a:ext cx="551167" cy="279400"/>
          </a:xfrm>
        </p:spPr>
        <p:txBody>
          <a:bodyPr/>
          <a:lstStyle/>
          <a:p>
            <a:fld id="{7838D7FB-C09D-44CE-8CD3-F192B15AA1A5}" type="slidenum">
              <a:rPr lang="zh-TW" altLang="en-US" smtClean="0"/>
              <a:t>‹#›</a:t>
            </a:fld>
            <a:endParaRPr lang="zh-TW"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583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838D7FB-C09D-44CE-8CD3-F192B15AA1A5}" type="slidenum">
              <a:rPr lang="zh-TW" altLang="en-US" smtClean="0"/>
              <a:t>‹#›</a:t>
            </a:fld>
            <a:endParaRPr lang="zh-TW" altLang="en-US"/>
          </a:p>
        </p:txBody>
      </p:sp>
    </p:spTree>
    <p:extLst>
      <p:ext uri="{BB962C8B-B14F-4D97-AF65-F5344CB8AC3E}">
        <p14:creationId xmlns:p14="http://schemas.microsoft.com/office/powerpoint/2010/main" val="396185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838D7FB-C09D-44CE-8CD3-F192B15AA1A5}" type="slidenum">
              <a:rPr lang="zh-TW" altLang="en-US" smtClean="0"/>
              <a:t>‹#›</a:t>
            </a:fld>
            <a:endParaRPr lang="zh-TW"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806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838D7FB-C09D-44CE-8CD3-F192B15AA1A5}" type="slidenum">
              <a:rPr lang="zh-TW" altLang="en-US" smtClean="0"/>
              <a:t>‹#›</a:t>
            </a:fld>
            <a:endParaRPr lang="zh-TW"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087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838D7FB-C09D-44CE-8CD3-F192B15AA1A5}" type="slidenum">
              <a:rPr lang="zh-TW" altLang="en-US" smtClean="0"/>
              <a:t>‹#›</a:t>
            </a:fld>
            <a:endParaRPr lang="zh-TW" altLang="en-US"/>
          </a:p>
        </p:txBody>
      </p:sp>
    </p:spTree>
    <p:extLst>
      <p:ext uri="{BB962C8B-B14F-4D97-AF65-F5344CB8AC3E}">
        <p14:creationId xmlns:p14="http://schemas.microsoft.com/office/powerpoint/2010/main" val="4082870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838D7FB-C09D-44CE-8CD3-F192B15AA1A5}" type="slidenum">
              <a:rPr lang="zh-TW" altLang="en-US" smtClean="0"/>
              <a:t>‹#›</a:t>
            </a:fld>
            <a:endParaRPr lang="zh-TW"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7906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838D7FB-C09D-44CE-8CD3-F192B15AA1A5}" type="slidenum">
              <a:rPr lang="zh-TW" altLang="en-US" smtClean="0"/>
              <a:t>‹#›</a:t>
            </a:fld>
            <a:endParaRPr lang="zh-TW"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160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838D7FB-C09D-44CE-8CD3-F192B15AA1A5}" type="slidenum">
              <a:rPr lang="zh-TW" altLang="en-US" smtClean="0"/>
              <a:t>‹#›</a:t>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904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838D7FB-C09D-44CE-8CD3-F192B15AA1A5}" type="slidenum">
              <a:rPr lang="zh-TW" altLang="en-US" smtClean="0"/>
              <a:t>‹#›</a:t>
            </a:fld>
            <a:endParaRPr lang="zh-TW"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77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838D7FB-C09D-44CE-8CD3-F192B15AA1A5}" type="slidenum">
              <a:rPr lang="zh-TW" altLang="en-US" smtClean="0"/>
              <a:t>‹#›</a:t>
            </a:fld>
            <a:endParaRPr lang="zh-TW" altLang="en-US"/>
          </a:p>
        </p:txBody>
      </p:sp>
    </p:spTree>
    <p:extLst>
      <p:ext uri="{BB962C8B-B14F-4D97-AF65-F5344CB8AC3E}">
        <p14:creationId xmlns:p14="http://schemas.microsoft.com/office/powerpoint/2010/main" val="318316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838D7FB-C09D-44CE-8CD3-F192B15AA1A5}" type="slidenum">
              <a:rPr lang="zh-TW" altLang="en-US" smtClean="0"/>
              <a:t>‹#›</a:t>
            </a:fld>
            <a:endParaRPr lang="zh-TW"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29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838D7FB-C09D-44CE-8CD3-F192B15AA1A5}" type="slidenum">
              <a:rPr lang="zh-TW" altLang="en-US" smtClean="0"/>
              <a:t>‹#›</a:t>
            </a:fld>
            <a:endParaRPr lang="zh-TW" altLang="en-US"/>
          </a:p>
        </p:txBody>
      </p:sp>
    </p:spTree>
    <p:extLst>
      <p:ext uri="{BB962C8B-B14F-4D97-AF65-F5344CB8AC3E}">
        <p14:creationId xmlns:p14="http://schemas.microsoft.com/office/powerpoint/2010/main" val="172476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838D7FB-C09D-44CE-8CD3-F192B15AA1A5}" type="slidenum">
              <a:rPr lang="zh-TW" altLang="en-US" smtClean="0"/>
              <a:t>‹#›</a:t>
            </a:fld>
            <a:endParaRPr lang="zh-TW"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763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838D7FB-C09D-44CE-8CD3-F192B15AA1A5}" type="slidenum">
              <a:rPr lang="zh-TW" altLang="en-US" smtClean="0"/>
              <a:t>‹#›</a:t>
            </a:fld>
            <a:endParaRPr lang="zh-TW"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33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838D7FB-C09D-44CE-8CD3-F192B15AA1A5}" type="slidenum">
              <a:rPr lang="zh-TW" altLang="en-US" smtClean="0"/>
              <a:t>‹#›</a:t>
            </a:fld>
            <a:endParaRPr lang="zh-TW" altLang="en-US"/>
          </a:p>
        </p:txBody>
      </p:sp>
    </p:spTree>
    <p:extLst>
      <p:ext uri="{BB962C8B-B14F-4D97-AF65-F5344CB8AC3E}">
        <p14:creationId xmlns:p14="http://schemas.microsoft.com/office/powerpoint/2010/main" val="177246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838D7FB-C09D-44CE-8CD3-F192B15AA1A5}" type="slidenum">
              <a:rPr lang="zh-TW" altLang="en-US" smtClean="0"/>
              <a:t>‹#›</a:t>
            </a:fld>
            <a:endParaRPr lang="zh-TW"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3593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TW" altLang="en-US"/>
              <a:t>按一下以編輯母片標題樣式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6698C170-B3A2-40B0-A0F0-4A05477D37F0}" type="datetimeFigureOut">
              <a:rPr lang="zh-TW" altLang="en-US" smtClean="0"/>
              <a:t>2024/12/27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838D7FB-C09D-44CE-8CD3-F192B15AA1A5}" type="slidenum">
              <a:rPr lang="zh-TW" altLang="en-US" smtClean="0"/>
              <a:t>‹#›</a:t>
            </a:fld>
            <a:endParaRPr lang="zh-TW" altLang="en-US"/>
          </a:p>
        </p:txBody>
      </p:sp>
    </p:spTree>
    <p:extLst>
      <p:ext uri="{BB962C8B-B14F-4D97-AF65-F5344CB8AC3E}">
        <p14:creationId xmlns:p14="http://schemas.microsoft.com/office/powerpoint/2010/main" val="3021427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98C170-B3A2-40B0-A0F0-4A05477D37F0}" type="datetimeFigureOut">
              <a:rPr lang="zh-TW" altLang="en-US" smtClean="0"/>
              <a:t>2024/12/27</a:t>
            </a:fld>
            <a:endParaRPr lang="zh-TW"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TW"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838D7FB-C09D-44CE-8CD3-F192B15AA1A5}" type="slidenum">
              <a:rPr lang="zh-TW" altLang="en-US" smtClean="0"/>
              <a:t>‹#›</a:t>
            </a:fld>
            <a:endParaRPr lang="zh-TW" altLang="en-US"/>
          </a:p>
        </p:txBody>
      </p:sp>
    </p:spTree>
    <p:extLst>
      <p:ext uri="{BB962C8B-B14F-4D97-AF65-F5344CB8AC3E}">
        <p14:creationId xmlns:p14="http://schemas.microsoft.com/office/powerpoint/2010/main" val="32842406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DzxMJYMb5EE" TargetMode="External"/><Relationship Id="rId2" Type="http://schemas.openxmlformats.org/officeDocument/2006/relationships/hyperlink" Target="https://www.youtube.com/watch?v=OoidbpsojBA&amp;t=691s"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bUS5OIo53Dw"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CuWzDo72-Rk&amp;t=190s"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0E195-F9B4-440A-B64C-D20745C09CC4}"/>
              </a:ext>
            </a:extLst>
          </p:cNvPr>
          <p:cNvSpPr>
            <a:spLocks noGrp="1"/>
          </p:cNvSpPr>
          <p:nvPr>
            <p:ph type="ctrTitle"/>
          </p:nvPr>
        </p:nvSpPr>
        <p:spPr>
          <a:xfrm>
            <a:off x="1040235" y="1214438"/>
            <a:ext cx="10315662" cy="2387600"/>
          </a:xfrm>
        </p:spPr>
        <p:txBody>
          <a:bodyPr/>
          <a:lstStyle/>
          <a:p>
            <a:r>
              <a:rPr lang="en-US" altLang="zh-TW" dirty="0" err="1"/>
              <a:t>ExampleCode_by_GPT</a:t>
            </a:r>
            <a:endParaRPr lang="zh-TW" altLang="en-US" dirty="0"/>
          </a:p>
        </p:txBody>
      </p:sp>
      <p:sp>
        <p:nvSpPr>
          <p:cNvPr id="3" name="副標題 2">
            <a:extLst>
              <a:ext uri="{FF2B5EF4-FFF2-40B4-BE49-F238E27FC236}">
                <a16:creationId xmlns:a16="http://schemas.microsoft.com/office/drawing/2014/main" id="{092235C5-A61C-4A3B-9911-7ADBDC4322A5}"/>
              </a:ext>
            </a:extLst>
          </p:cNvPr>
          <p:cNvSpPr>
            <a:spLocks noGrp="1"/>
          </p:cNvSpPr>
          <p:nvPr>
            <p:ph type="subTitle" idx="1"/>
          </p:nvPr>
        </p:nvSpPr>
        <p:spPr/>
        <p:txBody>
          <a:bodyPr/>
          <a:lstStyle/>
          <a:p>
            <a:endParaRPr lang="zh-TW" altLang="en-US" dirty="0"/>
          </a:p>
        </p:txBody>
      </p:sp>
    </p:spTree>
    <p:extLst>
      <p:ext uri="{BB962C8B-B14F-4D97-AF65-F5344CB8AC3E}">
        <p14:creationId xmlns:p14="http://schemas.microsoft.com/office/powerpoint/2010/main" val="154469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9DE76F-7799-4A65-9D8B-B5D716D19925}"/>
              </a:ext>
            </a:extLst>
          </p:cNvPr>
          <p:cNvSpPr>
            <a:spLocks noGrp="1"/>
          </p:cNvSpPr>
          <p:nvPr>
            <p:ph type="title"/>
          </p:nvPr>
        </p:nvSpPr>
        <p:spPr/>
        <p:txBody>
          <a:bodyPr/>
          <a:lstStyle/>
          <a:p>
            <a:r>
              <a:rPr lang="en-US" altLang="zh-TW" dirty="0"/>
              <a:t>1.2</a:t>
            </a:r>
            <a:r>
              <a:rPr lang="zh-TW" altLang="en-US" dirty="0"/>
              <a:t> </a:t>
            </a:r>
            <a:r>
              <a:rPr lang="en-US" altLang="zh-TW" dirty="0"/>
              <a:t>GPT PROMOT</a:t>
            </a:r>
            <a:endParaRPr lang="zh-TW" altLang="en-US" dirty="0"/>
          </a:p>
        </p:txBody>
      </p:sp>
      <p:sp>
        <p:nvSpPr>
          <p:cNvPr id="3" name="內容版面配置區 2">
            <a:extLst>
              <a:ext uri="{FF2B5EF4-FFF2-40B4-BE49-F238E27FC236}">
                <a16:creationId xmlns:a16="http://schemas.microsoft.com/office/drawing/2014/main" id="{AE00DCA3-EC62-4025-8A0C-F2B3549CC3AB}"/>
              </a:ext>
            </a:extLst>
          </p:cNvPr>
          <p:cNvSpPr>
            <a:spLocks noGrp="1"/>
          </p:cNvSpPr>
          <p:nvPr>
            <p:ph idx="1"/>
          </p:nvPr>
        </p:nvSpPr>
        <p:spPr>
          <a:xfrm>
            <a:off x="1295402" y="2363985"/>
            <a:ext cx="9601196" cy="3318936"/>
          </a:xfrm>
        </p:spPr>
        <p:txBody>
          <a:bodyPr>
            <a:noAutofit/>
          </a:bodyPr>
          <a:lstStyle/>
          <a:p>
            <a:r>
              <a:rPr lang="en-US" altLang="zh-TW" sz="1400" dirty="0"/>
              <a:t>you have the 30 and 10 period exponential moving average your</a:t>
            </a:r>
            <a:r>
              <a:rPr lang="zh-TW" altLang="en-US" sz="1400" dirty="0"/>
              <a:t> </a:t>
            </a:r>
            <a:r>
              <a:rPr lang="en-US" altLang="zh-TW" sz="1400" dirty="0"/>
              <a:t>ema applied to the price chart when the short-term exponential moving average is above the long-term exponential moving average it signals an uptrend now using the cci indicator you can see that the bullish momentum is renewed every time the cci falls below the minus 100 level when the cci indicator starts to rise back above minus 100 the bullish trend resumes thus giving traders a good level to enter the trend using the cci as a trend indicator can help you to time your entries into a trend instead of buying at the top or selling at the bottom which usually happens with most traders the cci index can signal to you when the best time is to enter a trend cci moving average crossover trading strategy details you can use any time frame but consider that amount of noise on lower time frames consider using 15 minute charts and above as mentioned in the title of this video we are going to use only two trading indicators first two exponential moving averages set at thirty and ten we use a fast and slow exponential moving average so we can see the potential trend change earlier second cci or commodity channel index with the setting of 7 which is much lower than the standard setting of 14. note do not add any other technical indicators to the mix for this strategy the only addition will be the use of candlestick patterns of individual candlesticks trading strategy rules please ensure you fully test the rules so you can do them without thinking selling rules or short position first 10 ema crosses the 30 ema to the downside second wait for price to rally back to the moving averages third the cci above the 100 level and start crossed below it if those three points line up you have a cell setup happening and to confirm the trading signal you may want to use a price action entry such as a bearish reversal pattern once you enter the trade you can set an initial stop loss above the recent high buying rules or long position first 10 ema crosses the 30 ema to the upside second wait for price to retrace back to the moving averages third the cci below the minus 100 level and start to rise back above it</a:t>
            </a:r>
            <a:endParaRPr lang="zh-TW" altLang="en-US" sz="1400" dirty="0"/>
          </a:p>
        </p:txBody>
      </p:sp>
    </p:spTree>
    <p:extLst>
      <p:ext uri="{BB962C8B-B14F-4D97-AF65-F5344CB8AC3E}">
        <p14:creationId xmlns:p14="http://schemas.microsoft.com/office/powerpoint/2010/main" val="4179722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9DE76F-7799-4A65-9D8B-B5D716D19925}"/>
              </a:ext>
            </a:extLst>
          </p:cNvPr>
          <p:cNvSpPr>
            <a:spLocks noGrp="1"/>
          </p:cNvSpPr>
          <p:nvPr>
            <p:ph type="title"/>
          </p:nvPr>
        </p:nvSpPr>
        <p:spPr/>
        <p:txBody>
          <a:bodyPr/>
          <a:lstStyle/>
          <a:p>
            <a:r>
              <a:rPr lang="en-US" altLang="zh-TW" dirty="0"/>
              <a:t>1.3</a:t>
            </a:r>
            <a:r>
              <a:rPr lang="zh-TW" altLang="en-US" dirty="0"/>
              <a:t> </a:t>
            </a:r>
            <a:r>
              <a:rPr lang="en-US" altLang="zh-TW" dirty="0"/>
              <a:t>Debug for GPT</a:t>
            </a:r>
            <a:endParaRPr lang="zh-TW" altLang="en-US" dirty="0"/>
          </a:p>
        </p:txBody>
      </p:sp>
      <p:sp>
        <p:nvSpPr>
          <p:cNvPr id="3" name="內容版面配置區 2">
            <a:extLst>
              <a:ext uri="{FF2B5EF4-FFF2-40B4-BE49-F238E27FC236}">
                <a16:creationId xmlns:a16="http://schemas.microsoft.com/office/drawing/2014/main" id="{AE00DCA3-EC62-4025-8A0C-F2B3549CC3AB}"/>
              </a:ext>
            </a:extLst>
          </p:cNvPr>
          <p:cNvSpPr>
            <a:spLocks noGrp="1"/>
          </p:cNvSpPr>
          <p:nvPr>
            <p:ph idx="1"/>
          </p:nvPr>
        </p:nvSpPr>
        <p:spPr/>
        <p:txBody>
          <a:bodyPr>
            <a:normAutofit/>
          </a:bodyPr>
          <a:lstStyle/>
          <a:p>
            <a:r>
              <a:rPr lang="zh-TW" altLang="en-US" dirty="0">
                <a:latin typeface="Garamond (本文)"/>
              </a:rPr>
              <a:t>語法上沒有明顯錯誤，將根據回測結果進行邏輯判別的修改。</a:t>
            </a:r>
          </a:p>
        </p:txBody>
      </p:sp>
    </p:spTree>
    <p:extLst>
      <p:ext uri="{BB962C8B-B14F-4D97-AF65-F5344CB8AC3E}">
        <p14:creationId xmlns:p14="http://schemas.microsoft.com/office/powerpoint/2010/main" val="3193575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9DE76F-7799-4A65-9D8B-B5D716D19925}"/>
              </a:ext>
            </a:extLst>
          </p:cNvPr>
          <p:cNvSpPr>
            <a:spLocks noGrp="1"/>
          </p:cNvSpPr>
          <p:nvPr>
            <p:ph type="title"/>
          </p:nvPr>
        </p:nvSpPr>
        <p:spPr/>
        <p:txBody>
          <a:bodyPr>
            <a:normAutofit/>
          </a:bodyPr>
          <a:lstStyle/>
          <a:p>
            <a:r>
              <a:rPr lang="en-US" altLang="zh-TW" dirty="0"/>
              <a:t>1.4</a:t>
            </a:r>
            <a:r>
              <a:rPr lang="zh-TW" altLang="en-US" dirty="0"/>
              <a:t> </a:t>
            </a:r>
            <a:r>
              <a:rPr lang="zh-TW" altLang="en-US" dirty="0">
                <a:latin typeface="+mn-ea"/>
                <a:ea typeface="+mn-ea"/>
              </a:rPr>
              <a:t>回測成果</a:t>
            </a:r>
          </a:p>
        </p:txBody>
      </p:sp>
      <p:sp>
        <p:nvSpPr>
          <p:cNvPr id="3" name="內容版面配置區 2">
            <a:extLst>
              <a:ext uri="{FF2B5EF4-FFF2-40B4-BE49-F238E27FC236}">
                <a16:creationId xmlns:a16="http://schemas.microsoft.com/office/drawing/2014/main" id="{AE00DCA3-EC62-4025-8A0C-F2B3549CC3AB}"/>
              </a:ext>
            </a:extLst>
          </p:cNvPr>
          <p:cNvSpPr>
            <a:spLocks noGrp="1"/>
          </p:cNvSpPr>
          <p:nvPr>
            <p:ph idx="1"/>
          </p:nvPr>
        </p:nvSpPr>
        <p:spPr/>
        <p:txBody>
          <a:bodyPr>
            <a:normAutofit/>
          </a:bodyPr>
          <a:lstStyle/>
          <a:p>
            <a:r>
              <a:rPr lang="zh-TW" altLang="en-US" dirty="0">
                <a:latin typeface="Garamond (本文)"/>
              </a:rPr>
              <a:t>還在改。</a:t>
            </a:r>
          </a:p>
        </p:txBody>
      </p:sp>
    </p:spTree>
    <p:extLst>
      <p:ext uri="{BB962C8B-B14F-4D97-AF65-F5344CB8AC3E}">
        <p14:creationId xmlns:p14="http://schemas.microsoft.com/office/powerpoint/2010/main" val="403374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0E195-F9B4-440A-B64C-D20745C09CC4}"/>
              </a:ext>
            </a:extLst>
          </p:cNvPr>
          <p:cNvSpPr>
            <a:spLocks noGrp="1"/>
          </p:cNvSpPr>
          <p:nvPr>
            <p:ph type="ctrTitle"/>
          </p:nvPr>
        </p:nvSpPr>
        <p:spPr>
          <a:xfrm>
            <a:off x="974441" y="1867929"/>
            <a:ext cx="10243117" cy="2387600"/>
          </a:xfrm>
        </p:spPr>
        <p:txBody>
          <a:bodyPr/>
          <a:lstStyle/>
          <a:p>
            <a:r>
              <a:rPr lang="en-US" altLang="zh-TW" sz="4800" dirty="0"/>
              <a:t>NO.2</a:t>
            </a:r>
            <a:r>
              <a:rPr lang="zh-TW" altLang="en-US" sz="4800" dirty="0"/>
              <a:t> </a:t>
            </a:r>
            <a:r>
              <a:rPr lang="en-US" altLang="zh-TW" sz="4800" dirty="0"/>
              <a:t>: Opening 5 Reversal </a:t>
            </a:r>
            <a:br>
              <a:rPr lang="en-US" altLang="zh-TW" sz="4800" dirty="0"/>
            </a:br>
            <a:r>
              <a:rPr lang="en-US" altLang="zh-TW" sz="4800" dirty="0"/>
              <a:t>Breakout Strategy</a:t>
            </a:r>
            <a:endParaRPr lang="zh-TW" altLang="en-US" sz="4800" dirty="0"/>
          </a:p>
        </p:txBody>
      </p:sp>
      <p:sp>
        <p:nvSpPr>
          <p:cNvPr id="4" name="標題 1">
            <a:extLst>
              <a:ext uri="{FF2B5EF4-FFF2-40B4-BE49-F238E27FC236}">
                <a16:creationId xmlns:a16="http://schemas.microsoft.com/office/drawing/2014/main" id="{73A9A4EA-5FB5-4862-98A4-8D046CAD245A}"/>
              </a:ext>
            </a:extLst>
          </p:cNvPr>
          <p:cNvSpPr txBox="1">
            <a:spLocks/>
          </p:cNvSpPr>
          <p:nvPr/>
        </p:nvSpPr>
        <p:spPr>
          <a:xfrm>
            <a:off x="-3842857" y="489518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2400" dirty="0"/>
              <a:t>參考影片</a:t>
            </a:r>
            <a:r>
              <a:rPr lang="en-US" altLang="zh-TW" sz="2400" dirty="0"/>
              <a:t>:</a:t>
            </a:r>
            <a:endParaRPr lang="zh-TW" altLang="en-US" sz="2400" dirty="0"/>
          </a:p>
        </p:txBody>
      </p:sp>
      <p:sp>
        <p:nvSpPr>
          <p:cNvPr id="5" name="內容版面配置區 2">
            <a:extLst>
              <a:ext uri="{FF2B5EF4-FFF2-40B4-BE49-F238E27FC236}">
                <a16:creationId xmlns:a16="http://schemas.microsoft.com/office/drawing/2014/main" id="{C5FF19B4-2646-468E-9FA7-FC060F6BC817}"/>
              </a:ext>
            </a:extLst>
          </p:cNvPr>
          <p:cNvSpPr txBox="1">
            <a:spLocks/>
          </p:cNvSpPr>
          <p:nvPr/>
        </p:nvSpPr>
        <p:spPr>
          <a:xfrm>
            <a:off x="2303653" y="5557961"/>
            <a:ext cx="9603275" cy="34506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b="1" dirty="0">
                <a:hlinkClick r:id="rId2"/>
              </a:rPr>
              <a:t>Ultimate Top Down Analysis Course For Ambitious Traders</a:t>
            </a:r>
            <a:endParaRPr lang="en-US" altLang="zh-TW" b="1" dirty="0"/>
          </a:p>
          <a:p>
            <a:r>
              <a:rPr lang="en-US" altLang="zh-TW" b="1" dirty="0">
                <a:hlinkClick r:id="rId3"/>
              </a:rPr>
              <a:t>I Found The SIMPLEST Way To Become Profitable</a:t>
            </a:r>
            <a:endParaRPr lang="en-US" altLang="zh-TW" b="1" dirty="0"/>
          </a:p>
          <a:p>
            <a:endParaRPr lang="zh-TW" altLang="en-US" dirty="0"/>
          </a:p>
        </p:txBody>
      </p:sp>
    </p:spTree>
    <p:extLst>
      <p:ext uri="{BB962C8B-B14F-4D97-AF65-F5344CB8AC3E}">
        <p14:creationId xmlns:p14="http://schemas.microsoft.com/office/powerpoint/2010/main" val="73517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3A97D5-63D2-49B5-B16B-4F4963796CB3}"/>
              </a:ext>
            </a:extLst>
          </p:cNvPr>
          <p:cNvSpPr>
            <a:spLocks noGrp="1"/>
          </p:cNvSpPr>
          <p:nvPr>
            <p:ph type="title"/>
          </p:nvPr>
        </p:nvSpPr>
        <p:spPr/>
        <p:txBody>
          <a:bodyPr/>
          <a:lstStyle/>
          <a:p>
            <a:r>
              <a:rPr lang="en-US" altLang="zh-TW" dirty="0"/>
              <a:t>Outlines</a:t>
            </a:r>
            <a:endParaRPr lang="zh-TW" altLang="en-US" dirty="0"/>
          </a:p>
        </p:txBody>
      </p:sp>
      <p:sp>
        <p:nvSpPr>
          <p:cNvPr id="3" name="內容版面配置區 2">
            <a:extLst>
              <a:ext uri="{FF2B5EF4-FFF2-40B4-BE49-F238E27FC236}">
                <a16:creationId xmlns:a16="http://schemas.microsoft.com/office/drawing/2014/main" id="{2F0FBAAF-6687-4531-8ADC-DF5A0800EA0F}"/>
              </a:ext>
            </a:extLst>
          </p:cNvPr>
          <p:cNvSpPr>
            <a:spLocks noGrp="1"/>
          </p:cNvSpPr>
          <p:nvPr>
            <p:ph idx="1"/>
          </p:nvPr>
        </p:nvSpPr>
        <p:spPr/>
        <p:txBody>
          <a:bodyPr>
            <a:normAutofit fontScale="85000" lnSpcReduction="10000"/>
          </a:bodyPr>
          <a:lstStyle/>
          <a:p>
            <a:r>
              <a:rPr lang="en-US" altLang="zh-TW" dirty="0"/>
              <a:t>NO.1</a:t>
            </a:r>
            <a:r>
              <a:rPr lang="zh-TW" altLang="en-US" dirty="0"/>
              <a:t> </a:t>
            </a:r>
            <a:r>
              <a:rPr lang="en-US" altLang="zh-TW" dirty="0"/>
              <a:t>:</a:t>
            </a:r>
            <a:r>
              <a:rPr lang="zh-TW" altLang="en-US" dirty="0"/>
              <a:t> </a:t>
            </a:r>
            <a:r>
              <a:rPr lang="en-US" altLang="zh-TW" dirty="0"/>
              <a:t>CCI+EMA</a:t>
            </a:r>
          </a:p>
          <a:p>
            <a:r>
              <a:rPr lang="en-US" altLang="zh-TW" dirty="0"/>
              <a:t>NO.2</a:t>
            </a:r>
            <a:r>
              <a:rPr lang="zh-TW" altLang="en-US" dirty="0"/>
              <a:t> </a:t>
            </a:r>
            <a:r>
              <a:rPr lang="en-US" altLang="zh-TW" dirty="0"/>
              <a:t>:</a:t>
            </a:r>
            <a:r>
              <a:rPr lang="zh-TW" altLang="en-US" dirty="0"/>
              <a:t> </a:t>
            </a:r>
            <a:r>
              <a:rPr lang="en-US" altLang="zh-TW" dirty="0"/>
              <a:t>Opening 15 Reversal Breakout Strategy</a:t>
            </a:r>
          </a:p>
          <a:p>
            <a:pPr lvl="1"/>
            <a:r>
              <a:rPr lang="en-US" altLang="zh-TW" dirty="0"/>
              <a:t>2.1</a:t>
            </a:r>
            <a:r>
              <a:rPr lang="zh-TW" altLang="en-US" dirty="0"/>
              <a:t> </a:t>
            </a:r>
            <a:r>
              <a:rPr lang="zh-TW" altLang="en-US" dirty="0">
                <a:latin typeface="+mn-ea"/>
              </a:rPr>
              <a:t>交易策略</a:t>
            </a:r>
            <a:endParaRPr lang="en-US" altLang="zh-TW" dirty="0">
              <a:latin typeface="+mn-ea"/>
            </a:endParaRPr>
          </a:p>
          <a:p>
            <a:pPr lvl="2"/>
            <a:r>
              <a:rPr lang="en-US" altLang="zh-TW" dirty="0"/>
              <a:t>2.1.1</a:t>
            </a:r>
            <a:r>
              <a:rPr lang="zh-TW" altLang="en-US" dirty="0"/>
              <a:t> 買入條件</a:t>
            </a:r>
            <a:endParaRPr lang="en-US" altLang="zh-TW" dirty="0"/>
          </a:p>
          <a:p>
            <a:pPr lvl="2"/>
            <a:r>
              <a:rPr lang="en-US" altLang="zh-TW" dirty="0"/>
              <a:t>2.1.2</a:t>
            </a:r>
            <a:r>
              <a:rPr lang="zh-TW" altLang="en-US" dirty="0"/>
              <a:t> 賣出條件</a:t>
            </a:r>
            <a:endParaRPr lang="en-US" altLang="zh-TW" dirty="0"/>
          </a:p>
          <a:p>
            <a:pPr lvl="1"/>
            <a:r>
              <a:rPr lang="en-US" altLang="zh-TW" dirty="0"/>
              <a:t>2.2</a:t>
            </a:r>
            <a:r>
              <a:rPr lang="zh-TW" altLang="en-US" dirty="0"/>
              <a:t> </a:t>
            </a:r>
            <a:r>
              <a:rPr lang="en-US" altLang="zh-TW" dirty="0"/>
              <a:t>GPT PROMOT</a:t>
            </a:r>
          </a:p>
          <a:p>
            <a:pPr lvl="1"/>
            <a:r>
              <a:rPr lang="en-US" altLang="zh-TW" dirty="0"/>
              <a:t>2.3</a:t>
            </a:r>
            <a:r>
              <a:rPr lang="zh-TW" altLang="en-US" dirty="0"/>
              <a:t> </a:t>
            </a:r>
            <a:r>
              <a:rPr lang="en-US" altLang="zh-TW" dirty="0"/>
              <a:t>Debug for GPT</a:t>
            </a:r>
          </a:p>
          <a:p>
            <a:pPr lvl="1"/>
            <a:r>
              <a:rPr lang="en-US" altLang="zh-TW" dirty="0"/>
              <a:t>2.4</a:t>
            </a:r>
            <a:r>
              <a:rPr lang="zh-TW" altLang="en-US" dirty="0"/>
              <a:t> 回測成果</a:t>
            </a:r>
            <a:endParaRPr lang="en-US" altLang="zh-TW" dirty="0"/>
          </a:p>
          <a:p>
            <a:r>
              <a:rPr lang="en-US" altLang="zh-TW" dirty="0"/>
              <a:t>NO.3</a:t>
            </a:r>
            <a:r>
              <a:rPr lang="zh-TW" altLang="en-US" dirty="0"/>
              <a:t> </a:t>
            </a:r>
            <a:r>
              <a:rPr lang="en-US" altLang="zh-TW" dirty="0"/>
              <a:t>:</a:t>
            </a:r>
            <a:r>
              <a:rPr lang="zh-TW" altLang="en-US" dirty="0"/>
              <a:t> </a:t>
            </a:r>
            <a:r>
              <a:rPr lang="en-US" altLang="zh-TW" dirty="0"/>
              <a:t>3EMA</a:t>
            </a:r>
          </a:p>
        </p:txBody>
      </p:sp>
    </p:spTree>
    <p:extLst>
      <p:ext uri="{BB962C8B-B14F-4D97-AF65-F5344CB8AC3E}">
        <p14:creationId xmlns:p14="http://schemas.microsoft.com/office/powerpoint/2010/main" val="950362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7F30A-D367-413C-A4BE-6887DE0D3C56}"/>
              </a:ext>
            </a:extLst>
          </p:cNvPr>
          <p:cNvSpPr>
            <a:spLocks noGrp="1"/>
          </p:cNvSpPr>
          <p:nvPr>
            <p:ph type="title"/>
          </p:nvPr>
        </p:nvSpPr>
        <p:spPr/>
        <p:txBody>
          <a:bodyPr/>
          <a:lstStyle/>
          <a:p>
            <a:r>
              <a:rPr lang="en-US" altLang="zh-TW" dirty="0"/>
              <a:t>2.1</a:t>
            </a:r>
            <a:r>
              <a:rPr lang="zh-TW" altLang="en-US" dirty="0"/>
              <a:t>交易策略</a:t>
            </a:r>
          </a:p>
        </p:txBody>
      </p:sp>
      <p:sp>
        <p:nvSpPr>
          <p:cNvPr id="5" name="內容版面配置區 2">
            <a:extLst>
              <a:ext uri="{FF2B5EF4-FFF2-40B4-BE49-F238E27FC236}">
                <a16:creationId xmlns:a16="http://schemas.microsoft.com/office/drawing/2014/main" id="{F95792E6-D4AA-410F-B648-6975DDF8E429}"/>
              </a:ext>
            </a:extLst>
          </p:cNvPr>
          <p:cNvSpPr>
            <a:spLocks noGrp="1"/>
          </p:cNvSpPr>
          <p:nvPr>
            <p:ph idx="1"/>
          </p:nvPr>
        </p:nvSpPr>
        <p:spPr/>
        <p:txBody>
          <a:bodyPr/>
          <a:lstStyle/>
          <a:p>
            <a:r>
              <a:rPr lang="en-US" altLang="zh-TW" b="1" dirty="0"/>
              <a:t>1.</a:t>
            </a:r>
            <a:r>
              <a:rPr lang="zh-TW" altLang="en-US" b="1" dirty="0"/>
              <a:t>初始設置：</a:t>
            </a:r>
            <a:r>
              <a:rPr lang="zh-TW" altLang="en-US" dirty="0"/>
              <a:t>程式會在市場開盤後記錄首個</a:t>
            </a:r>
            <a:r>
              <a:rPr lang="en-US" altLang="zh-TW" dirty="0"/>
              <a:t>5</a:t>
            </a:r>
            <a:r>
              <a:rPr lang="zh-TW" altLang="en-US" dirty="0"/>
              <a:t>分鐘</a:t>
            </a:r>
            <a:r>
              <a:rPr lang="en-US" altLang="zh-TW" dirty="0"/>
              <a:t>K</a:t>
            </a:r>
            <a:r>
              <a:rPr lang="zh-TW" altLang="en-US" dirty="0"/>
              <a:t>線的高點和低點（</a:t>
            </a:r>
            <a:r>
              <a:rPr lang="en-US" altLang="zh-TW" dirty="0"/>
              <a:t>First15MinHigh</a:t>
            </a:r>
            <a:r>
              <a:rPr lang="zh-TW" altLang="en-US" dirty="0"/>
              <a:t>和</a:t>
            </a:r>
            <a:r>
              <a:rPr lang="en-US" altLang="zh-TW" dirty="0"/>
              <a:t>First15MinLow</a:t>
            </a:r>
            <a:r>
              <a:rPr lang="zh-TW" altLang="en-US" dirty="0"/>
              <a:t>）。</a:t>
            </a:r>
            <a:endParaRPr lang="en-US" altLang="zh-TW" dirty="0"/>
          </a:p>
          <a:p>
            <a:r>
              <a:rPr lang="en-US" altLang="zh-TW" b="1" dirty="0"/>
              <a:t>2.</a:t>
            </a:r>
            <a:r>
              <a:rPr lang="zh-TW" altLang="en-US" b="1" dirty="0"/>
              <a:t>條件檢查：</a:t>
            </a:r>
            <a:r>
              <a:rPr lang="zh-TW" altLang="en-US" dirty="0"/>
              <a:t>根據價格的後續波動，當價格低於該</a:t>
            </a:r>
            <a:r>
              <a:rPr lang="en-US" altLang="zh-TW" dirty="0"/>
              <a:t>5</a:t>
            </a:r>
            <a:r>
              <a:rPr lang="zh-TW" altLang="en-US" dirty="0"/>
              <a:t>分鐘</a:t>
            </a:r>
            <a:r>
              <a:rPr lang="en-US" altLang="zh-TW" dirty="0"/>
              <a:t>K</a:t>
            </a:r>
            <a:r>
              <a:rPr lang="zh-TW" altLang="en-US" dirty="0"/>
              <a:t>線的最低點時，設置一個</a:t>
            </a:r>
            <a:r>
              <a:rPr lang="en-US" altLang="zh-TW" dirty="0" err="1"/>
              <a:t>SellLimit</a:t>
            </a:r>
            <a:r>
              <a:rPr lang="zh-TW" altLang="en-US" dirty="0"/>
              <a:t>訂單；當價格高於該</a:t>
            </a:r>
            <a:r>
              <a:rPr lang="en-US" altLang="zh-TW" dirty="0"/>
              <a:t>K</a:t>
            </a:r>
            <a:r>
              <a:rPr lang="zh-TW" altLang="en-US" dirty="0"/>
              <a:t>線的最高點時，設置一個</a:t>
            </a:r>
            <a:r>
              <a:rPr lang="en-US" altLang="zh-TW" dirty="0" err="1"/>
              <a:t>BuyLimit</a:t>
            </a:r>
            <a:r>
              <a:rPr lang="zh-TW" altLang="en-US" dirty="0"/>
              <a:t>訂單。</a:t>
            </a:r>
            <a:endParaRPr lang="en-US" altLang="zh-TW" dirty="0"/>
          </a:p>
          <a:p>
            <a:r>
              <a:rPr lang="en-US" altLang="zh-TW" b="1" dirty="0"/>
              <a:t>3.</a:t>
            </a:r>
            <a:r>
              <a:rPr lang="zh-TW" altLang="en-US" b="1" dirty="0"/>
              <a:t>止損與停利：</a:t>
            </a:r>
            <a:r>
              <a:rPr lang="zh-TW" altLang="en-US" dirty="0"/>
              <a:t>策略使用</a:t>
            </a:r>
            <a:r>
              <a:rPr lang="en-US" altLang="zh-TW" dirty="0"/>
              <a:t>2:1</a:t>
            </a:r>
            <a:r>
              <a:rPr lang="zh-TW" altLang="en-US" dirty="0"/>
              <a:t>的風險收益比來設置止損和停利，這意味着止損距離是停利距離的</a:t>
            </a:r>
            <a:r>
              <a:rPr lang="en-US" altLang="zh-TW" dirty="0"/>
              <a:t>1/2</a:t>
            </a:r>
            <a:r>
              <a:rPr lang="zh-TW" altLang="en-US" dirty="0"/>
              <a:t>。</a:t>
            </a:r>
          </a:p>
        </p:txBody>
      </p:sp>
    </p:spTree>
    <p:extLst>
      <p:ext uri="{BB962C8B-B14F-4D97-AF65-F5344CB8AC3E}">
        <p14:creationId xmlns:p14="http://schemas.microsoft.com/office/powerpoint/2010/main" val="1033221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7F30A-D367-413C-A4BE-6887DE0D3C56}"/>
              </a:ext>
            </a:extLst>
          </p:cNvPr>
          <p:cNvSpPr>
            <a:spLocks noGrp="1"/>
          </p:cNvSpPr>
          <p:nvPr>
            <p:ph type="title"/>
          </p:nvPr>
        </p:nvSpPr>
        <p:spPr/>
        <p:txBody>
          <a:bodyPr/>
          <a:lstStyle/>
          <a:p>
            <a:r>
              <a:rPr lang="en-US" altLang="zh-TW" dirty="0"/>
              <a:t>2.1</a:t>
            </a:r>
            <a:r>
              <a:rPr lang="zh-TW" altLang="en-US" dirty="0"/>
              <a:t>交易策略</a:t>
            </a:r>
          </a:p>
        </p:txBody>
      </p:sp>
      <p:sp>
        <p:nvSpPr>
          <p:cNvPr id="5" name="內容版面配置區 2">
            <a:extLst>
              <a:ext uri="{FF2B5EF4-FFF2-40B4-BE49-F238E27FC236}">
                <a16:creationId xmlns:a16="http://schemas.microsoft.com/office/drawing/2014/main" id="{F95792E6-D4AA-410F-B648-6975DDF8E429}"/>
              </a:ext>
            </a:extLst>
          </p:cNvPr>
          <p:cNvSpPr>
            <a:spLocks noGrp="1"/>
          </p:cNvSpPr>
          <p:nvPr>
            <p:ph idx="1"/>
          </p:nvPr>
        </p:nvSpPr>
        <p:spPr/>
        <p:txBody>
          <a:bodyPr/>
          <a:lstStyle/>
          <a:p>
            <a:r>
              <a:rPr lang="en-US" altLang="zh-TW" dirty="0" err="1"/>
              <a:t>CreateSellLimit</a:t>
            </a:r>
            <a:r>
              <a:rPr lang="en-US" altLang="zh-TW" dirty="0"/>
              <a:t> </a:t>
            </a:r>
            <a:r>
              <a:rPr lang="zh-TW" altLang="en-US" dirty="0"/>
              <a:t>現在根據收盤價突破 </a:t>
            </a:r>
            <a:r>
              <a:rPr lang="en-US" altLang="zh-TW" dirty="0"/>
              <a:t>K </a:t>
            </a:r>
            <a:r>
              <a:rPr lang="zh-TW" altLang="en-US" dirty="0"/>
              <a:t>棒的</a:t>
            </a:r>
            <a:r>
              <a:rPr lang="en-US" altLang="zh-TW" dirty="0"/>
              <a:t>Low</a:t>
            </a:r>
            <a:r>
              <a:rPr lang="zh-TW" altLang="en-US" dirty="0"/>
              <a:t>來創建賣出限價訂單（</a:t>
            </a:r>
            <a:r>
              <a:rPr lang="en-US" altLang="zh-TW" dirty="0" err="1"/>
              <a:t>SellLimit</a:t>
            </a:r>
            <a:r>
              <a:rPr lang="zh-TW" altLang="en-US" dirty="0"/>
              <a:t>），以 </a:t>
            </a:r>
            <a:r>
              <a:rPr lang="en-US" altLang="zh-TW" dirty="0"/>
              <a:t>First15MinLow </a:t>
            </a:r>
            <a:r>
              <a:rPr lang="zh-TW" altLang="en-US" dirty="0"/>
              <a:t>為價格。</a:t>
            </a:r>
            <a:endParaRPr lang="en-US" altLang="zh-TW" dirty="0"/>
          </a:p>
          <a:p>
            <a:r>
              <a:rPr lang="en-US" altLang="zh-TW" dirty="0" err="1"/>
              <a:t>CreateBuyLimit</a:t>
            </a:r>
            <a:r>
              <a:rPr lang="en-US" altLang="zh-TW" dirty="0"/>
              <a:t> </a:t>
            </a:r>
            <a:r>
              <a:rPr lang="zh-TW" altLang="en-US" dirty="0"/>
              <a:t>現在根據收盤價突破 </a:t>
            </a:r>
            <a:r>
              <a:rPr lang="en-US" altLang="zh-TW" dirty="0"/>
              <a:t>K </a:t>
            </a:r>
            <a:r>
              <a:rPr lang="zh-TW" altLang="en-US" dirty="0"/>
              <a:t>棒的</a:t>
            </a:r>
            <a:r>
              <a:rPr lang="en-US" altLang="zh-TW" dirty="0"/>
              <a:t>High</a:t>
            </a:r>
            <a:r>
              <a:rPr lang="zh-TW" altLang="en-US" dirty="0"/>
              <a:t>來創建買入限價訂單（</a:t>
            </a:r>
            <a:r>
              <a:rPr lang="en-US" altLang="zh-TW" dirty="0" err="1"/>
              <a:t>BuyLimit</a:t>
            </a:r>
            <a:r>
              <a:rPr lang="zh-TW" altLang="en-US" dirty="0"/>
              <a:t>），以 </a:t>
            </a:r>
            <a:r>
              <a:rPr lang="en-US" altLang="zh-TW" dirty="0"/>
              <a:t>First15Min High </a:t>
            </a:r>
            <a:r>
              <a:rPr lang="zh-TW" altLang="en-US" dirty="0"/>
              <a:t>為價格。</a:t>
            </a:r>
            <a:endParaRPr lang="en-US" altLang="zh-TW" dirty="0"/>
          </a:p>
          <a:p>
            <a:r>
              <a:rPr lang="zh-TW" altLang="en-US" dirty="0"/>
              <a:t>當價格突破 </a:t>
            </a:r>
            <a:r>
              <a:rPr lang="en-US" altLang="zh-TW" dirty="0"/>
              <a:t>K </a:t>
            </a:r>
            <a:r>
              <a:rPr lang="zh-TW" altLang="en-US" dirty="0"/>
              <a:t>棒的上限時，就會發出賣出指令；當價格突破 </a:t>
            </a:r>
            <a:r>
              <a:rPr lang="en-US" altLang="zh-TW" dirty="0"/>
              <a:t>K </a:t>
            </a:r>
            <a:r>
              <a:rPr lang="zh-TW" altLang="en-US" dirty="0"/>
              <a:t>棒的下限時，則會發出買入指令。</a:t>
            </a:r>
          </a:p>
        </p:txBody>
      </p:sp>
    </p:spTree>
    <p:extLst>
      <p:ext uri="{BB962C8B-B14F-4D97-AF65-F5344CB8AC3E}">
        <p14:creationId xmlns:p14="http://schemas.microsoft.com/office/powerpoint/2010/main" val="656986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7F30A-D367-413C-A4BE-6887DE0D3C56}"/>
              </a:ext>
            </a:extLst>
          </p:cNvPr>
          <p:cNvSpPr>
            <a:spLocks noGrp="1"/>
          </p:cNvSpPr>
          <p:nvPr>
            <p:ph type="title"/>
          </p:nvPr>
        </p:nvSpPr>
        <p:spPr/>
        <p:txBody>
          <a:bodyPr/>
          <a:lstStyle/>
          <a:p>
            <a:r>
              <a:rPr lang="en-US" altLang="zh-TW" dirty="0"/>
              <a:t>2.1</a:t>
            </a:r>
            <a:r>
              <a:rPr lang="zh-TW" altLang="en-US" dirty="0"/>
              <a:t>交易策略</a:t>
            </a:r>
          </a:p>
        </p:txBody>
      </p:sp>
      <p:sp>
        <p:nvSpPr>
          <p:cNvPr id="5" name="內容版面配置區 2">
            <a:extLst>
              <a:ext uri="{FF2B5EF4-FFF2-40B4-BE49-F238E27FC236}">
                <a16:creationId xmlns:a16="http://schemas.microsoft.com/office/drawing/2014/main" id="{F95792E6-D4AA-410F-B648-6975DDF8E429}"/>
              </a:ext>
            </a:extLst>
          </p:cNvPr>
          <p:cNvSpPr>
            <a:spLocks noGrp="1"/>
          </p:cNvSpPr>
          <p:nvPr>
            <p:ph idx="1"/>
          </p:nvPr>
        </p:nvSpPr>
        <p:spPr/>
        <p:txBody>
          <a:bodyPr/>
          <a:lstStyle/>
          <a:p>
            <a:r>
              <a:rPr lang="en-US" altLang="zh-TW" b="1" dirty="0"/>
              <a:t>2.1.1</a:t>
            </a:r>
            <a:r>
              <a:rPr lang="zh-TW" altLang="en-US" b="1" dirty="0"/>
              <a:t>買入：</a:t>
            </a:r>
            <a:r>
              <a:rPr lang="en-US" altLang="zh-TW" dirty="0" err="1"/>
              <a:t>CreateBuyLimit</a:t>
            </a:r>
            <a:r>
              <a:rPr lang="en-US" altLang="zh-TW" dirty="0"/>
              <a:t>()</a:t>
            </a:r>
            <a:r>
              <a:rPr lang="zh-TW" altLang="en-US" dirty="0"/>
              <a:t>：當 </a:t>
            </a:r>
            <a:r>
              <a:rPr lang="en-US" altLang="zh-TW" dirty="0" err="1"/>
              <a:t>CheckAndSetOrders</a:t>
            </a:r>
            <a:r>
              <a:rPr lang="en-US" altLang="zh-TW" dirty="0"/>
              <a:t>() </a:t>
            </a:r>
            <a:r>
              <a:rPr lang="zh-TW" altLang="en-US" dirty="0"/>
              <a:t>函數檢查到當前價格高於第一根 </a:t>
            </a:r>
            <a:r>
              <a:rPr lang="en-US" altLang="zh-TW" dirty="0"/>
              <a:t>15 </a:t>
            </a:r>
            <a:r>
              <a:rPr lang="zh-TW" altLang="en-US" dirty="0"/>
              <a:t>分鐘 </a:t>
            </a:r>
            <a:r>
              <a:rPr lang="en-US" altLang="zh-TW" dirty="0"/>
              <a:t>K </a:t>
            </a:r>
            <a:r>
              <a:rPr lang="zh-TW" altLang="en-US" dirty="0"/>
              <a:t>棒的最高點 </a:t>
            </a:r>
            <a:r>
              <a:rPr lang="en-US" altLang="zh-TW" dirty="0"/>
              <a:t>(First15MinHigh) </a:t>
            </a:r>
            <a:r>
              <a:rPr lang="zh-TW" altLang="en-US" dirty="0"/>
              <a:t>時，會觸發 </a:t>
            </a:r>
            <a:r>
              <a:rPr lang="en-US" altLang="zh-TW" dirty="0"/>
              <a:t>Buy Limit </a:t>
            </a:r>
            <a:r>
              <a:rPr lang="zh-TW" altLang="en-US" dirty="0"/>
              <a:t>訂單。這表示市場價格需要達到 </a:t>
            </a:r>
            <a:r>
              <a:rPr lang="en-US" altLang="zh-TW" dirty="0"/>
              <a:t>First15MinHigh </a:t>
            </a:r>
            <a:r>
              <a:rPr lang="zh-TW" altLang="en-US" dirty="0"/>
              <a:t>的水平後才會觸發買入訂單。</a:t>
            </a:r>
            <a:endParaRPr lang="en-US" altLang="zh-TW" dirty="0"/>
          </a:p>
          <a:p>
            <a:r>
              <a:rPr lang="en-US" altLang="zh-TW" b="1" dirty="0"/>
              <a:t>2.1.2</a:t>
            </a:r>
            <a:r>
              <a:rPr lang="zh-TW" altLang="en-US" b="1" dirty="0"/>
              <a:t>賣出：</a:t>
            </a:r>
            <a:r>
              <a:rPr lang="en-US" altLang="zh-TW" dirty="0" err="1"/>
              <a:t>CreateSellLimit</a:t>
            </a:r>
            <a:r>
              <a:rPr lang="en-US" altLang="zh-TW" dirty="0"/>
              <a:t>()</a:t>
            </a:r>
            <a:r>
              <a:rPr lang="zh-TW" altLang="en-US" dirty="0"/>
              <a:t>：當 </a:t>
            </a:r>
            <a:r>
              <a:rPr lang="en-US" altLang="zh-TW" dirty="0" err="1"/>
              <a:t>CheckAndSetOrders</a:t>
            </a:r>
            <a:r>
              <a:rPr lang="en-US" altLang="zh-TW" dirty="0"/>
              <a:t>() </a:t>
            </a:r>
            <a:r>
              <a:rPr lang="zh-TW" altLang="en-US" dirty="0"/>
              <a:t>函數檢查到當前價格低於第一根 </a:t>
            </a:r>
            <a:r>
              <a:rPr lang="en-US" altLang="zh-TW" dirty="0"/>
              <a:t>15 </a:t>
            </a:r>
            <a:r>
              <a:rPr lang="zh-TW" altLang="en-US" dirty="0"/>
              <a:t>分鐘 </a:t>
            </a:r>
            <a:r>
              <a:rPr lang="en-US" altLang="zh-TW" dirty="0"/>
              <a:t>K </a:t>
            </a:r>
            <a:r>
              <a:rPr lang="zh-TW" altLang="en-US" dirty="0"/>
              <a:t>棒的最低點 </a:t>
            </a:r>
            <a:r>
              <a:rPr lang="en-US" altLang="zh-TW" dirty="0"/>
              <a:t>(First15MinLow) </a:t>
            </a:r>
            <a:r>
              <a:rPr lang="zh-TW" altLang="en-US" dirty="0"/>
              <a:t>時，會觸發 </a:t>
            </a:r>
            <a:r>
              <a:rPr lang="en-US" altLang="zh-TW" dirty="0"/>
              <a:t>Sell Limit </a:t>
            </a:r>
            <a:r>
              <a:rPr lang="zh-TW" altLang="en-US" dirty="0"/>
              <a:t>訂單。這表示市場價格需要達到 </a:t>
            </a:r>
            <a:r>
              <a:rPr lang="en-US" altLang="zh-TW" dirty="0"/>
              <a:t>First15MinLow </a:t>
            </a:r>
            <a:r>
              <a:rPr lang="zh-TW" altLang="en-US" dirty="0"/>
              <a:t>的水平後才會觸發賣出訂單。</a:t>
            </a:r>
          </a:p>
        </p:txBody>
      </p:sp>
    </p:spTree>
    <p:extLst>
      <p:ext uri="{BB962C8B-B14F-4D97-AF65-F5344CB8AC3E}">
        <p14:creationId xmlns:p14="http://schemas.microsoft.com/office/powerpoint/2010/main" val="1906669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CF7A9C-4407-48F0-82FA-6BC7FF6962AC}"/>
              </a:ext>
            </a:extLst>
          </p:cNvPr>
          <p:cNvSpPr>
            <a:spLocks noGrp="1"/>
          </p:cNvSpPr>
          <p:nvPr>
            <p:ph type="title"/>
          </p:nvPr>
        </p:nvSpPr>
        <p:spPr/>
        <p:txBody>
          <a:bodyPr/>
          <a:lstStyle/>
          <a:p>
            <a:r>
              <a:rPr lang="zh-TW" altLang="en-US" dirty="0"/>
              <a:t>買單範例</a:t>
            </a:r>
          </a:p>
        </p:txBody>
      </p:sp>
      <p:pic>
        <p:nvPicPr>
          <p:cNvPr id="6" name="內容版面配置區 5">
            <a:extLst>
              <a:ext uri="{FF2B5EF4-FFF2-40B4-BE49-F238E27FC236}">
                <a16:creationId xmlns:a16="http://schemas.microsoft.com/office/drawing/2014/main" id="{E4FA3DC9-E5E9-4737-94A4-86C431556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782114"/>
            <a:ext cx="4925112" cy="2314898"/>
          </a:xfrm>
        </p:spPr>
      </p:pic>
    </p:spTree>
    <p:extLst>
      <p:ext uri="{BB962C8B-B14F-4D97-AF65-F5344CB8AC3E}">
        <p14:creationId xmlns:p14="http://schemas.microsoft.com/office/powerpoint/2010/main" val="3045271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CF7A9C-4407-48F0-82FA-6BC7FF6962AC}"/>
              </a:ext>
            </a:extLst>
          </p:cNvPr>
          <p:cNvSpPr>
            <a:spLocks noGrp="1"/>
          </p:cNvSpPr>
          <p:nvPr>
            <p:ph type="title"/>
          </p:nvPr>
        </p:nvSpPr>
        <p:spPr/>
        <p:txBody>
          <a:bodyPr/>
          <a:lstStyle/>
          <a:p>
            <a:r>
              <a:rPr lang="zh-TW" altLang="en-US" dirty="0"/>
              <a:t>買單範例</a:t>
            </a:r>
          </a:p>
        </p:txBody>
      </p:sp>
      <p:pic>
        <p:nvPicPr>
          <p:cNvPr id="6" name="內容版面配置區 5">
            <a:extLst>
              <a:ext uri="{FF2B5EF4-FFF2-40B4-BE49-F238E27FC236}">
                <a16:creationId xmlns:a16="http://schemas.microsoft.com/office/drawing/2014/main" id="{E4FA3DC9-E5E9-4737-94A4-86C431556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6022" y="1908412"/>
            <a:ext cx="3833484" cy="4337891"/>
          </a:xfrm>
        </p:spPr>
      </p:pic>
      <p:sp>
        <p:nvSpPr>
          <p:cNvPr id="3" name="文字方塊 2">
            <a:extLst>
              <a:ext uri="{FF2B5EF4-FFF2-40B4-BE49-F238E27FC236}">
                <a16:creationId xmlns:a16="http://schemas.microsoft.com/office/drawing/2014/main" id="{61A45EF1-D3A0-488B-84F8-B540905DF9E7}"/>
              </a:ext>
            </a:extLst>
          </p:cNvPr>
          <p:cNvSpPr txBox="1"/>
          <p:nvPr/>
        </p:nvSpPr>
        <p:spPr>
          <a:xfrm>
            <a:off x="7393499" y="2785145"/>
            <a:ext cx="646331" cy="369332"/>
          </a:xfrm>
          <a:prstGeom prst="rect">
            <a:avLst/>
          </a:prstGeom>
          <a:noFill/>
        </p:spPr>
        <p:txBody>
          <a:bodyPr wrap="none" rtlCol="0">
            <a:spAutoFit/>
          </a:bodyPr>
          <a:lstStyle/>
          <a:p>
            <a:r>
              <a:rPr lang="zh-TW" altLang="en-US" dirty="0"/>
              <a:t>止盈</a:t>
            </a:r>
          </a:p>
        </p:txBody>
      </p:sp>
    </p:spTree>
    <p:extLst>
      <p:ext uri="{BB962C8B-B14F-4D97-AF65-F5344CB8AC3E}">
        <p14:creationId xmlns:p14="http://schemas.microsoft.com/office/powerpoint/2010/main" val="431265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3A97D5-63D2-49B5-B16B-4F4963796CB3}"/>
              </a:ext>
            </a:extLst>
          </p:cNvPr>
          <p:cNvSpPr>
            <a:spLocks noGrp="1"/>
          </p:cNvSpPr>
          <p:nvPr>
            <p:ph type="title"/>
          </p:nvPr>
        </p:nvSpPr>
        <p:spPr/>
        <p:txBody>
          <a:bodyPr/>
          <a:lstStyle/>
          <a:p>
            <a:r>
              <a:rPr lang="en-US" altLang="zh-TW" dirty="0"/>
              <a:t>Outlines</a:t>
            </a:r>
            <a:endParaRPr lang="zh-TW" altLang="en-US" dirty="0"/>
          </a:p>
        </p:txBody>
      </p:sp>
      <p:sp>
        <p:nvSpPr>
          <p:cNvPr id="3" name="內容版面配置區 2">
            <a:extLst>
              <a:ext uri="{FF2B5EF4-FFF2-40B4-BE49-F238E27FC236}">
                <a16:creationId xmlns:a16="http://schemas.microsoft.com/office/drawing/2014/main" id="{2F0FBAAF-6687-4531-8ADC-DF5A0800EA0F}"/>
              </a:ext>
            </a:extLst>
          </p:cNvPr>
          <p:cNvSpPr>
            <a:spLocks noGrp="1"/>
          </p:cNvSpPr>
          <p:nvPr>
            <p:ph idx="1"/>
          </p:nvPr>
        </p:nvSpPr>
        <p:spPr/>
        <p:txBody>
          <a:bodyPr>
            <a:normAutofit fontScale="85000" lnSpcReduction="10000"/>
          </a:bodyPr>
          <a:lstStyle/>
          <a:p>
            <a:r>
              <a:rPr lang="en-US" altLang="zh-TW" dirty="0"/>
              <a:t>NO.1</a:t>
            </a:r>
            <a:r>
              <a:rPr lang="zh-TW" altLang="en-US" dirty="0"/>
              <a:t> </a:t>
            </a:r>
            <a:r>
              <a:rPr lang="en-US" altLang="zh-TW" dirty="0"/>
              <a:t>:CCI+EMA</a:t>
            </a:r>
          </a:p>
          <a:p>
            <a:pPr lvl="1"/>
            <a:r>
              <a:rPr lang="en-US" altLang="zh-TW" dirty="0"/>
              <a:t>1.1</a:t>
            </a:r>
            <a:r>
              <a:rPr lang="zh-TW" altLang="en-US" dirty="0"/>
              <a:t> </a:t>
            </a:r>
            <a:r>
              <a:rPr lang="zh-TW" altLang="en-US" dirty="0">
                <a:latin typeface="+mn-ea"/>
              </a:rPr>
              <a:t>交易策略</a:t>
            </a:r>
            <a:endParaRPr lang="en-US" altLang="zh-TW" dirty="0">
              <a:latin typeface="+mn-ea"/>
            </a:endParaRPr>
          </a:p>
          <a:p>
            <a:pPr lvl="2"/>
            <a:r>
              <a:rPr lang="en-US" altLang="zh-TW" dirty="0"/>
              <a:t>1.1.1</a:t>
            </a:r>
            <a:r>
              <a:rPr lang="zh-TW" altLang="en-US" dirty="0"/>
              <a:t> 買入條件</a:t>
            </a:r>
            <a:endParaRPr lang="en-US" altLang="zh-TW" dirty="0"/>
          </a:p>
          <a:p>
            <a:pPr lvl="2"/>
            <a:r>
              <a:rPr lang="en-US" altLang="zh-TW" dirty="0"/>
              <a:t>1.1.2</a:t>
            </a:r>
            <a:r>
              <a:rPr lang="zh-TW" altLang="en-US" dirty="0"/>
              <a:t> 賣出條件</a:t>
            </a:r>
            <a:endParaRPr lang="en-US" altLang="zh-TW" dirty="0"/>
          </a:p>
          <a:p>
            <a:pPr lvl="1"/>
            <a:r>
              <a:rPr lang="en-US" altLang="zh-TW" dirty="0"/>
              <a:t>1.2</a:t>
            </a:r>
            <a:r>
              <a:rPr lang="zh-TW" altLang="en-US" dirty="0"/>
              <a:t> </a:t>
            </a:r>
            <a:r>
              <a:rPr lang="en-US" altLang="zh-TW" dirty="0"/>
              <a:t>GPT PROMOT</a:t>
            </a:r>
          </a:p>
          <a:p>
            <a:pPr lvl="1"/>
            <a:r>
              <a:rPr lang="en-US" altLang="zh-TW" dirty="0"/>
              <a:t>1.3</a:t>
            </a:r>
            <a:r>
              <a:rPr lang="zh-TW" altLang="en-US" dirty="0"/>
              <a:t> </a:t>
            </a:r>
            <a:r>
              <a:rPr lang="en-US" altLang="zh-TW" dirty="0"/>
              <a:t>Debug for GPT</a:t>
            </a:r>
          </a:p>
          <a:p>
            <a:pPr lvl="1"/>
            <a:r>
              <a:rPr lang="en-US" altLang="zh-TW" dirty="0"/>
              <a:t>1.4</a:t>
            </a:r>
            <a:r>
              <a:rPr lang="zh-TW" altLang="en-US" dirty="0"/>
              <a:t> 回測成果</a:t>
            </a:r>
            <a:endParaRPr lang="en-US" altLang="zh-TW" dirty="0"/>
          </a:p>
          <a:p>
            <a:r>
              <a:rPr lang="en-US" altLang="zh-TW" dirty="0"/>
              <a:t>NO.2</a:t>
            </a:r>
            <a:r>
              <a:rPr lang="zh-TW" altLang="en-US" dirty="0"/>
              <a:t> </a:t>
            </a:r>
            <a:r>
              <a:rPr lang="en-US" altLang="zh-TW" dirty="0"/>
              <a:t>: Opening 15 Reversal Breakout Strategy</a:t>
            </a:r>
          </a:p>
          <a:p>
            <a:r>
              <a:rPr lang="en-US" altLang="zh-TW" dirty="0"/>
              <a:t>NO.3</a:t>
            </a:r>
            <a:r>
              <a:rPr lang="zh-TW" altLang="en-US" dirty="0"/>
              <a:t> </a:t>
            </a:r>
            <a:r>
              <a:rPr lang="en-US" altLang="zh-TW" dirty="0"/>
              <a:t>:</a:t>
            </a:r>
            <a:r>
              <a:rPr lang="zh-TW" altLang="en-US" dirty="0"/>
              <a:t> </a:t>
            </a:r>
            <a:r>
              <a:rPr lang="en-US" altLang="zh-TW" dirty="0"/>
              <a:t>3EMA</a:t>
            </a:r>
          </a:p>
        </p:txBody>
      </p:sp>
    </p:spTree>
    <p:extLst>
      <p:ext uri="{BB962C8B-B14F-4D97-AF65-F5344CB8AC3E}">
        <p14:creationId xmlns:p14="http://schemas.microsoft.com/office/powerpoint/2010/main" val="226621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CF7A9C-4407-48F0-82FA-6BC7FF6962AC}"/>
              </a:ext>
            </a:extLst>
          </p:cNvPr>
          <p:cNvSpPr>
            <a:spLocks noGrp="1"/>
          </p:cNvSpPr>
          <p:nvPr>
            <p:ph type="title"/>
          </p:nvPr>
        </p:nvSpPr>
        <p:spPr/>
        <p:txBody>
          <a:bodyPr/>
          <a:lstStyle/>
          <a:p>
            <a:r>
              <a:rPr lang="zh-TW" altLang="en-US" dirty="0"/>
              <a:t>買單範例</a:t>
            </a:r>
          </a:p>
        </p:txBody>
      </p:sp>
      <p:pic>
        <p:nvPicPr>
          <p:cNvPr id="7" name="內容版面配置區 6">
            <a:extLst>
              <a:ext uri="{FF2B5EF4-FFF2-40B4-BE49-F238E27FC236}">
                <a16:creationId xmlns:a16="http://schemas.microsoft.com/office/drawing/2014/main" id="{BBF1703D-2664-4B13-BB66-577B17FB2F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838" y="1991770"/>
            <a:ext cx="4338391" cy="4403686"/>
          </a:xfrm>
        </p:spPr>
      </p:pic>
      <p:sp>
        <p:nvSpPr>
          <p:cNvPr id="9" name="文字方塊 8">
            <a:extLst>
              <a:ext uri="{FF2B5EF4-FFF2-40B4-BE49-F238E27FC236}">
                <a16:creationId xmlns:a16="http://schemas.microsoft.com/office/drawing/2014/main" id="{C82AFBD1-0973-4C51-B48F-2F607A5A324B}"/>
              </a:ext>
            </a:extLst>
          </p:cNvPr>
          <p:cNvSpPr txBox="1"/>
          <p:nvPr/>
        </p:nvSpPr>
        <p:spPr>
          <a:xfrm>
            <a:off x="7393499" y="2785145"/>
            <a:ext cx="646331" cy="369332"/>
          </a:xfrm>
          <a:prstGeom prst="rect">
            <a:avLst/>
          </a:prstGeom>
          <a:noFill/>
        </p:spPr>
        <p:txBody>
          <a:bodyPr wrap="none" rtlCol="0">
            <a:spAutoFit/>
          </a:bodyPr>
          <a:lstStyle/>
          <a:p>
            <a:r>
              <a:rPr lang="zh-TW" altLang="en-US" dirty="0"/>
              <a:t>止盈</a:t>
            </a:r>
          </a:p>
        </p:txBody>
      </p:sp>
    </p:spTree>
    <p:extLst>
      <p:ext uri="{BB962C8B-B14F-4D97-AF65-F5344CB8AC3E}">
        <p14:creationId xmlns:p14="http://schemas.microsoft.com/office/powerpoint/2010/main" val="3486773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CF7A9C-4407-48F0-82FA-6BC7FF6962AC}"/>
              </a:ext>
            </a:extLst>
          </p:cNvPr>
          <p:cNvSpPr>
            <a:spLocks noGrp="1"/>
          </p:cNvSpPr>
          <p:nvPr>
            <p:ph type="title"/>
          </p:nvPr>
        </p:nvSpPr>
        <p:spPr/>
        <p:txBody>
          <a:bodyPr/>
          <a:lstStyle/>
          <a:p>
            <a:r>
              <a:rPr lang="zh-TW" altLang="en-US" dirty="0"/>
              <a:t>賣單範例</a:t>
            </a:r>
          </a:p>
        </p:txBody>
      </p:sp>
      <p:pic>
        <p:nvPicPr>
          <p:cNvPr id="6" name="內容版面配置區 5">
            <a:extLst>
              <a:ext uri="{FF2B5EF4-FFF2-40B4-BE49-F238E27FC236}">
                <a16:creationId xmlns:a16="http://schemas.microsoft.com/office/drawing/2014/main" id="{E4FA3DC9-E5E9-4737-94A4-86C431556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247" y="2126609"/>
            <a:ext cx="8729537" cy="4112431"/>
          </a:xfrm>
        </p:spPr>
      </p:pic>
      <p:sp>
        <p:nvSpPr>
          <p:cNvPr id="4" name="文字方塊 3">
            <a:extLst>
              <a:ext uri="{FF2B5EF4-FFF2-40B4-BE49-F238E27FC236}">
                <a16:creationId xmlns:a16="http://schemas.microsoft.com/office/drawing/2014/main" id="{D4061686-1BBD-4AF9-B116-C369878AD788}"/>
              </a:ext>
            </a:extLst>
          </p:cNvPr>
          <p:cNvSpPr txBox="1"/>
          <p:nvPr/>
        </p:nvSpPr>
        <p:spPr>
          <a:xfrm>
            <a:off x="7393499" y="2785145"/>
            <a:ext cx="646331" cy="369332"/>
          </a:xfrm>
          <a:prstGeom prst="rect">
            <a:avLst/>
          </a:prstGeom>
          <a:noFill/>
        </p:spPr>
        <p:txBody>
          <a:bodyPr wrap="none" rtlCol="0">
            <a:spAutoFit/>
          </a:bodyPr>
          <a:lstStyle/>
          <a:p>
            <a:r>
              <a:rPr lang="zh-TW" altLang="en-US" dirty="0"/>
              <a:t>止損</a:t>
            </a:r>
          </a:p>
        </p:txBody>
      </p:sp>
    </p:spTree>
    <p:extLst>
      <p:ext uri="{BB962C8B-B14F-4D97-AF65-F5344CB8AC3E}">
        <p14:creationId xmlns:p14="http://schemas.microsoft.com/office/powerpoint/2010/main" val="818889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CF7A9C-4407-48F0-82FA-6BC7FF6962AC}"/>
              </a:ext>
            </a:extLst>
          </p:cNvPr>
          <p:cNvSpPr>
            <a:spLocks noGrp="1"/>
          </p:cNvSpPr>
          <p:nvPr>
            <p:ph type="title"/>
          </p:nvPr>
        </p:nvSpPr>
        <p:spPr/>
        <p:txBody>
          <a:bodyPr/>
          <a:lstStyle/>
          <a:p>
            <a:r>
              <a:rPr lang="zh-TW" altLang="en-US" dirty="0"/>
              <a:t>賣單範例</a:t>
            </a:r>
          </a:p>
        </p:txBody>
      </p:sp>
      <p:pic>
        <p:nvPicPr>
          <p:cNvPr id="6" name="內容版面配置區 5">
            <a:extLst>
              <a:ext uri="{FF2B5EF4-FFF2-40B4-BE49-F238E27FC236}">
                <a16:creationId xmlns:a16="http://schemas.microsoft.com/office/drawing/2014/main" id="{E4FA3DC9-E5E9-4737-94A4-86C431556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763" y="474972"/>
            <a:ext cx="2831336" cy="5908055"/>
          </a:xfrm>
        </p:spPr>
      </p:pic>
      <p:sp>
        <p:nvSpPr>
          <p:cNvPr id="7" name="文字方塊 6">
            <a:extLst>
              <a:ext uri="{FF2B5EF4-FFF2-40B4-BE49-F238E27FC236}">
                <a16:creationId xmlns:a16="http://schemas.microsoft.com/office/drawing/2014/main" id="{E9985347-2BC8-418D-BEFE-555BB3AD5EDA}"/>
              </a:ext>
            </a:extLst>
          </p:cNvPr>
          <p:cNvSpPr txBox="1"/>
          <p:nvPr/>
        </p:nvSpPr>
        <p:spPr>
          <a:xfrm>
            <a:off x="7393499" y="2785145"/>
            <a:ext cx="646331" cy="369332"/>
          </a:xfrm>
          <a:prstGeom prst="rect">
            <a:avLst/>
          </a:prstGeom>
          <a:noFill/>
        </p:spPr>
        <p:txBody>
          <a:bodyPr wrap="none" rtlCol="0">
            <a:spAutoFit/>
          </a:bodyPr>
          <a:lstStyle/>
          <a:p>
            <a:r>
              <a:rPr lang="zh-TW" altLang="en-US" dirty="0"/>
              <a:t>止損</a:t>
            </a:r>
          </a:p>
        </p:txBody>
      </p:sp>
    </p:spTree>
    <p:extLst>
      <p:ext uri="{BB962C8B-B14F-4D97-AF65-F5344CB8AC3E}">
        <p14:creationId xmlns:p14="http://schemas.microsoft.com/office/powerpoint/2010/main" val="1881660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7F30A-D367-413C-A4BE-6887DE0D3C56}"/>
              </a:ext>
            </a:extLst>
          </p:cNvPr>
          <p:cNvSpPr>
            <a:spLocks noGrp="1"/>
          </p:cNvSpPr>
          <p:nvPr>
            <p:ph type="title"/>
          </p:nvPr>
        </p:nvSpPr>
        <p:spPr/>
        <p:txBody>
          <a:bodyPr/>
          <a:lstStyle/>
          <a:p>
            <a:r>
              <a:rPr lang="en-US" altLang="zh-TW" dirty="0">
                <a:latin typeface="Garamond (標題)"/>
              </a:rPr>
              <a:t>2.2 GPT</a:t>
            </a:r>
            <a:r>
              <a:rPr lang="en-US" altLang="zh-TW" dirty="0"/>
              <a:t> PROMOT</a:t>
            </a:r>
            <a:endParaRPr lang="zh-TW" altLang="en-US" dirty="0">
              <a:latin typeface="Garamond (標題)"/>
            </a:endParaRPr>
          </a:p>
        </p:txBody>
      </p:sp>
      <p:sp>
        <p:nvSpPr>
          <p:cNvPr id="4" name="內容版面配置區 2">
            <a:extLst>
              <a:ext uri="{FF2B5EF4-FFF2-40B4-BE49-F238E27FC236}">
                <a16:creationId xmlns:a16="http://schemas.microsoft.com/office/drawing/2014/main" id="{915C9724-21A2-4217-A125-4E6AC75DF5A6}"/>
              </a:ext>
            </a:extLst>
          </p:cNvPr>
          <p:cNvSpPr txBox="1">
            <a:spLocks/>
          </p:cNvSpPr>
          <p:nvPr/>
        </p:nvSpPr>
        <p:spPr>
          <a:xfrm>
            <a:off x="903599" y="2500324"/>
            <a:ext cx="10384801" cy="4663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400" dirty="0"/>
              <a:t>交易方法是紀錄每一天開盤後的第一個</a:t>
            </a:r>
            <a:r>
              <a:rPr lang="en-US" altLang="zh-TW" sz="2400" dirty="0"/>
              <a:t>5</a:t>
            </a:r>
            <a:r>
              <a:rPr lang="zh-TW" altLang="en-US" sz="2400" dirty="0"/>
              <a:t>分鐘</a:t>
            </a:r>
            <a:r>
              <a:rPr lang="en-US" altLang="zh-TW" sz="2400" dirty="0"/>
              <a:t>K</a:t>
            </a:r>
            <a:r>
              <a:rPr lang="zh-TW" altLang="en-US" sz="2400" dirty="0"/>
              <a:t>棒的高點與低點，後續的任一</a:t>
            </a:r>
            <a:r>
              <a:rPr lang="en-US" altLang="zh-TW" sz="2400" dirty="0"/>
              <a:t>5</a:t>
            </a:r>
            <a:r>
              <a:rPr lang="zh-TW" altLang="en-US" sz="2400" dirty="0"/>
              <a:t>分鐘</a:t>
            </a:r>
            <a:r>
              <a:rPr lang="en-US" altLang="zh-TW" sz="2400" dirty="0"/>
              <a:t>K</a:t>
            </a:r>
            <a:r>
              <a:rPr lang="zh-TW" altLang="en-US" sz="2400" dirty="0"/>
              <a:t>棒價格收盤後，有跌破第一根</a:t>
            </a:r>
            <a:r>
              <a:rPr lang="en-US" altLang="zh-TW" sz="2400" dirty="0"/>
              <a:t>K</a:t>
            </a:r>
            <a:r>
              <a:rPr lang="zh-TW" altLang="en-US" sz="2400" dirty="0"/>
              <a:t>棒的最低價則下一個</a:t>
            </a:r>
            <a:r>
              <a:rPr lang="en-US" altLang="zh-TW" sz="2400" dirty="0" err="1"/>
              <a:t>SellLimit</a:t>
            </a:r>
            <a:r>
              <a:rPr lang="zh-TW" altLang="en-US" sz="2400" dirty="0"/>
              <a:t>空單，空單進場價格為每日第一個</a:t>
            </a:r>
            <a:r>
              <a:rPr lang="en-US" altLang="zh-TW" sz="2400" dirty="0"/>
              <a:t>5</a:t>
            </a:r>
            <a:r>
              <a:rPr lang="zh-TW" altLang="en-US" sz="2400" dirty="0"/>
              <a:t>分鐘</a:t>
            </a:r>
            <a:r>
              <a:rPr lang="en-US" altLang="zh-TW" sz="2400" dirty="0"/>
              <a:t>K</a:t>
            </a:r>
            <a:r>
              <a:rPr lang="zh-TW" altLang="en-US" sz="2400" dirty="0"/>
              <a:t>棒的低點，止損價格則設在每日第一個</a:t>
            </a:r>
            <a:r>
              <a:rPr lang="en-US" altLang="zh-TW" sz="2400" dirty="0"/>
              <a:t>5</a:t>
            </a:r>
            <a:r>
              <a:rPr lang="zh-TW" altLang="en-US" sz="2400" dirty="0"/>
              <a:t>分鐘</a:t>
            </a:r>
            <a:r>
              <a:rPr lang="en-US" altLang="zh-TW" sz="2400" dirty="0"/>
              <a:t>K</a:t>
            </a:r>
            <a:r>
              <a:rPr lang="zh-TW" altLang="en-US" sz="2400" dirty="0"/>
              <a:t>棒的高點，停利點著設在止損價格減去進場價格兩倍的訂單距離。反之，如果後續的任一</a:t>
            </a:r>
            <a:r>
              <a:rPr lang="en-US" altLang="zh-TW" sz="2400" dirty="0"/>
              <a:t>5</a:t>
            </a:r>
            <a:r>
              <a:rPr lang="zh-TW" altLang="en-US" sz="2400" dirty="0"/>
              <a:t>分鐘</a:t>
            </a:r>
            <a:r>
              <a:rPr lang="en-US" altLang="zh-TW" sz="2400" dirty="0"/>
              <a:t>K</a:t>
            </a:r>
            <a:r>
              <a:rPr lang="zh-TW" altLang="en-US" sz="2400" dirty="0"/>
              <a:t>棒價格收盤後突破開盤</a:t>
            </a:r>
            <a:r>
              <a:rPr lang="en-US" altLang="zh-TW" sz="2400" dirty="0"/>
              <a:t>5k</a:t>
            </a:r>
            <a:r>
              <a:rPr lang="zh-TW" altLang="en-US" sz="2400" dirty="0"/>
              <a:t>棒的高點，則進行下</a:t>
            </a:r>
            <a:r>
              <a:rPr lang="en-US" altLang="zh-TW" sz="2400" dirty="0" err="1"/>
              <a:t>BuyLimit</a:t>
            </a:r>
            <a:r>
              <a:rPr lang="zh-TW" altLang="en-US" sz="2400" dirty="0"/>
              <a:t>多單，多單進場價格為每日第一個</a:t>
            </a:r>
            <a:r>
              <a:rPr lang="en-US" altLang="zh-TW" sz="2400" dirty="0"/>
              <a:t>5</a:t>
            </a:r>
            <a:r>
              <a:rPr lang="zh-TW" altLang="en-US" sz="2400" dirty="0"/>
              <a:t>分鐘</a:t>
            </a:r>
            <a:r>
              <a:rPr lang="en-US" altLang="zh-TW" sz="2400" dirty="0"/>
              <a:t>K</a:t>
            </a:r>
            <a:r>
              <a:rPr lang="zh-TW" altLang="en-US" sz="2400" dirty="0"/>
              <a:t>棒的高點，多單的止損價格設在每日第一個</a:t>
            </a:r>
            <a:r>
              <a:rPr lang="en-US" altLang="zh-TW" sz="2400" dirty="0"/>
              <a:t>5</a:t>
            </a:r>
            <a:r>
              <a:rPr lang="zh-TW" altLang="en-US" sz="2400" dirty="0"/>
              <a:t>分鐘</a:t>
            </a:r>
            <a:r>
              <a:rPr lang="en-US" altLang="zh-TW" sz="2400" dirty="0"/>
              <a:t>K</a:t>
            </a:r>
            <a:r>
              <a:rPr lang="zh-TW" altLang="en-US" sz="2400" dirty="0"/>
              <a:t>棒的低點，停利點著設在進場價格減去止損價格兩倍的訂單距離。</a:t>
            </a:r>
          </a:p>
        </p:txBody>
      </p:sp>
    </p:spTree>
    <p:extLst>
      <p:ext uri="{BB962C8B-B14F-4D97-AF65-F5344CB8AC3E}">
        <p14:creationId xmlns:p14="http://schemas.microsoft.com/office/powerpoint/2010/main" val="3541527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B14AB7-E21E-4CB2-8C63-E19691F9929F}"/>
              </a:ext>
            </a:extLst>
          </p:cNvPr>
          <p:cNvSpPr>
            <a:spLocks noGrp="1"/>
          </p:cNvSpPr>
          <p:nvPr>
            <p:ph type="title"/>
          </p:nvPr>
        </p:nvSpPr>
        <p:spPr/>
        <p:txBody>
          <a:bodyPr/>
          <a:lstStyle/>
          <a:p>
            <a:r>
              <a:rPr lang="en-US" altLang="zh-TW" dirty="0"/>
              <a:t>2.3 Debug for GPT</a:t>
            </a:r>
            <a:endParaRPr lang="zh-TW" altLang="en-US" dirty="0"/>
          </a:p>
        </p:txBody>
      </p:sp>
      <p:sp>
        <p:nvSpPr>
          <p:cNvPr id="3" name="內容版面配置區 2">
            <a:extLst>
              <a:ext uri="{FF2B5EF4-FFF2-40B4-BE49-F238E27FC236}">
                <a16:creationId xmlns:a16="http://schemas.microsoft.com/office/drawing/2014/main" id="{E89392EC-E4CA-417F-9795-0B038C542770}"/>
              </a:ext>
            </a:extLst>
          </p:cNvPr>
          <p:cNvSpPr>
            <a:spLocks noGrp="1"/>
          </p:cNvSpPr>
          <p:nvPr>
            <p:ph idx="1"/>
          </p:nvPr>
        </p:nvSpPr>
        <p:spPr/>
        <p:txBody>
          <a:bodyPr/>
          <a:lstStyle/>
          <a:p>
            <a:r>
              <a:rPr lang="en-US" altLang="zh-TW" dirty="0"/>
              <a:t>'trade' - undeclared identifier</a:t>
            </a:r>
          </a:p>
          <a:p>
            <a:pPr lvl="1"/>
            <a:r>
              <a:rPr lang="zh-TW" altLang="en-US" dirty="0"/>
              <a:t>這個錯誤單純是因為 </a:t>
            </a:r>
            <a:r>
              <a:rPr lang="en-US" altLang="zh-TW" dirty="0"/>
              <a:t>trade </a:t>
            </a:r>
            <a:r>
              <a:rPr lang="zh-TW" altLang="en-US" dirty="0"/>
              <a:t>變數未宣告。你需要在程式中使用 </a:t>
            </a:r>
            <a:r>
              <a:rPr lang="en-US" altLang="zh-TW" dirty="0" err="1"/>
              <a:t>CTrade</a:t>
            </a:r>
            <a:r>
              <a:rPr lang="en-US" altLang="zh-TW" dirty="0"/>
              <a:t> </a:t>
            </a:r>
            <a:r>
              <a:rPr lang="zh-TW" altLang="en-US" dirty="0"/>
              <a:t>類來進行交易操作。</a:t>
            </a:r>
            <a:endParaRPr lang="en-US" altLang="zh-TW" dirty="0"/>
          </a:p>
          <a:p>
            <a:r>
              <a:rPr lang="en-US" altLang="zh-TW" dirty="0"/>
              <a:t>'' - cannot convert </a:t>
            </a:r>
            <a:r>
              <a:rPr lang="en-US" altLang="zh-TW" dirty="0" err="1"/>
              <a:t>enum</a:t>
            </a:r>
            <a:endParaRPr lang="en-US" altLang="zh-TW" dirty="0"/>
          </a:p>
          <a:p>
            <a:pPr lvl="1"/>
            <a:r>
              <a:rPr lang="en-US" altLang="zh-TW" dirty="0" err="1"/>
              <a:t>CTrade</a:t>
            </a:r>
            <a:r>
              <a:rPr lang="zh-TW" altLang="en-US" dirty="0"/>
              <a:t>類的方法需要特定的參數順序。</a:t>
            </a:r>
            <a:endParaRPr lang="en-US" altLang="zh-TW" dirty="0"/>
          </a:p>
        </p:txBody>
      </p:sp>
    </p:spTree>
    <p:extLst>
      <p:ext uri="{BB962C8B-B14F-4D97-AF65-F5344CB8AC3E}">
        <p14:creationId xmlns:p14="http://schemas.microsoft.com/office/powerpoint/2010/main" val="530333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B14AB7-E21E-4CB2-8C63-E19691F9929F}"/>
              </a:ext>
            </a:extLst>
          </p:cNvPr>
          <p:cNvSpPr>
            <a:spLocks noGrp="1"/>
          </p:cNvSpPr>
          <p:nvPr>
            <p:ph type="title"/>
          </p:nvPr>
        </p:nvSpPr>
        <p:spPr/>
        <p:txBody>
          <a:bodyPr/>
          <a:lstStyle/>
          <a:p>
            <a:r>
              <a:rPr lang="en-US" altLang="zh-TW" dirty="0"/>
              <a:t>2.3 Debug for GPT</a:t>
            </a:r>
            <a:endParaRPr lang="zh-TW" altLang="en-US" dirty="0"/>
          </a:p>
        </p:txBody>
      </p:sp>
      <p:sp>
        <p:nvSpPr>
          <p:cNvPr id="3" name="內容版面配置區 2">
            <a:extLst>
              <a:ext uri="{FF2B5EF4-FFF2-40B4-BE49-F238E27FC236}">
                <a16:creationId xmlns:a16="http://schemas.microsoft.com/office/drawing/2014/main" id="{E89392EC-E4CA-417F-9795-0B038C542770}"/>
              </a:ext>
            </a:extLst>
          </p:cNvPr>
          <p:cNvSpPr>
            <a:spLocks noGrp="1"/>
          </p:cNvSpPr>
          <p:nvPr>
            <p:ph idx="1"/>
          </p:nvPr>
        </p:nvSpPr>
        <p:spPr/>
        <p:txBody>
          <a:bodyPr/>
          <a:lstStyle/>
          <a:p>
            <a:r>
              <a:rPr lang="zh-TW" altLang="en-US" dirty="0"/>
              <a:t>同一趨勢多單</a:t>
            </a:r>
            <a:endParaRPr lang="en-US" altLang="zh-TW" dirty="0"/>
          </a:p>
          <a:p>
            <a:pPr lvl="1"/>
            <a:r>
              <a:rPr lang="zh-TW" altLang="en-US" dirty="0"/>
              <a:t>。</a:t>
            </a:r>
            <a:endParaRPr lang="en-US" altLang="zh-TW" dirty="0"/>
          </a:p>
          <a:p>
            <a:r>
              <a:rPr lang="zh-TW" altLang="en-US" dirty="0"/>
              <a:t>一天多單</a:t>
            </a:r>
            <a:endParaRPr lang="en-US" altLang="zh-TW" dirty="0"/>
          </a:p>
          <a:p>
            <a:pPr lvl="1"/>
            <a:r>
              <a:rPr lang="en-US" altLang="zh-TW" dirty="0"/>
              <a:t>0</a:t>
            </a:r>
          </a:p>
        </p:txBody>
      </p:sp>
    </p:spTree>
    <p:extLst>
      <p:ext uri="{BB962C8B-B14F-4D97-AF65-F5344CB8AC3E}">
        <p14:creationId xmlns:p14="http://schemas.microsoft.com/office/powerpoint/2010/main" val="2359253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6C3AF4-243F-492E-AA2A-74EA0A48D207}"/>
              </a:ext>
            </a:extLst>
          </p:cNvPr>
          <p:cNvSpPr>
            <a:spLocks noGrp="1"/>
          </p:cNvSpPr>
          <p:nvPr>
            <p:ph type="title"/>
          </p:nvPr>
        </p:nvSpPr>
        <p:spPr/>
        <p:txBody>
          <a:bodyPr/>
          <a:lstStyle/>
          <a:p>
            <a:r>
              <a:rPr lang="en-US" altLang="zh-TW" dirty="0"/>
              <a:t>2.4</a:t>
            </a:r>
            <a:r>
              <a:rPr lang="zh-TW" altLang="en-US" dirty="0"/>
              <a:t> 成果</a:t>
            </a:r>
          </a:p>
        </p:txBody>
      </p:sp>
      <p:pic>
        <p:nvPicPr>
          <p:cNvPr id="7" name="內容版面配置區 6">
            <a:extLst>
              <a:ext uri="{FF2B5EF4-FFF2-40B4-BE49-F238E27FC236}">
                <a16:creationId xmlns:a16="http://schemas.microsoft.com/office/drawing/2014/main" id="{E230A309-B918-44AE-BF8C-2B373D9C51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510" y="3081922"/>
            <a:ext cx="11025172" cy="1594908"/>
          </a:xfrm>
        </p:spPr>
      </p:pic>
      <p:pic>
        <p:nvPicPr>
          <p:cNvPr id="4" name="圖片 3">
            <a:extLst>
              <a:ext uri="{FF2B5EF4-FFF2-40B4-BE49-F238E27FC236}">
                <a16:creationId xmlns:a16="http://schemas.microsoft.com/office/drawing/2014/main" id="{7327F35F-F2C7-4250-A758-8C3C5772D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09" y="4676830"/>
            <a:ext cx="12000379" cy="1707192"/>
          </a:xfrm>
          <a:prstGeom prst="rect">
            <a:avLst/>
          </a:prstGeom>
        </p:spPr>
      </p:pic>
    </p:spTree>
    <p:extLst>
      <p:ext uri="{BB962C8B-B14F-4D97-AF65-F5344CB8AC3E}">
        <p14:creationId xmlns:p14="http://schemas.microsoft.com/office/powerpoint/2010/main" val="1268047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0E195-F9B4-440A-B64C-D20745C09CC4}"/>
              </a:ext>
            </a:extLst>
          </p:cNvPr>
          <p:cNvSpPr>
            <a:spLocks noGrp="1"/>
          </p:cNvSpPr>
          <p:nvPr>
            <p:ph type="ctrTitle"/>
          </p:nvPr>
        </p:nvSpPr>
        <p:spPr/>
        <p:txBody>
          <a:bodyPr/>
          <a:lstStyle/>
          <a:p>
            <a:r>
              <a:rPr lang="en-US" altLang="zh-TW" dirty="0"/>
              <a:t>NO.3</a:t>
            </a:r>
            <a:r>
              <a:rPr lang="zh-TW" altLang="en-US" dirty="0"/>
              <a:t> </a:t>
            </a:r>
            <a:r>
              <a:rPr lang="en-US" altLang="zh-TW" dirty="0"/>
              <a:t>:</a:t>
            </a:r>
            <a:r>
              <a:rPr lang="zh-TW" altLang="en-US" dirty="0"/>
              <a:t> </a:t>
            </a:r>
            <a:r>
              <a:rPr lang="en-US" altLang="zh-TW" dirty="0"/>
              <a:t>3EMA</a:t>
            </a:r>
            <a:endParaRPr lang="zh-TW" altLang="en-US" dirty="0"/>
          </a:p>
        </p:txBody>
      </p:sp>
      <p:sp>
        <p:nvSpPr>
          <p:cNvPr id="4" name="標題 1">
            <a:extLst>
              <a:ext uri="{FF2B5EF4-FFF2-40B4-BE49-F238E27FC236}">
                <a16:creationId xmlns:a16="http://schemas.microsoft.com/office/drawing/2014/main" id="{53E6F1A9-1824-452B-AED6-5B16479435B3}"/>
              </a:ext>
            </a:extLst>
          </p:cNvPr>
          <p:cNvSpPr txBox="1">
            <a:spLocks/>
          </p:cNvSpPr>
          <p:nvPr/>
        </p:nvSpPr>
        <p:spPr>
          <a:xfrm>
            <a:off x="-3619501" y="5156921"/>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2400" dirty="0"/>
              <a:t>參考影片</a:t>
            </a:r>
            <a:r>
              <a:rPr lang="en-US" altLang="zh-TW" sz="2400" dirty="0"/>
              <a:t>:</a:t>
            </a:r>
            <a:endParaRPr lang="zh-TW" altLang="en-US" sz="2400" dirty="0"/>
          </a:p>
        </p:txBody>
      </p:sp>
      <p:sp>
        <p:nvSpPr>
          <p:cNvPr id="5" name="內容版面配置區 2">
            <a:extLst>
              <a:ext uri="{FF2B5EF4-FFF2-40B4-BE49-F238E27FC236}">
                <a16:creationId xmlns:a16="http://schemas.microsoft.com/office/drawing/2014/main" id="{EB342161-8B44-4820-860E-77EBA9F11839}"/>
              </a:ext>
            </a:extLst>
          </p:cNvPr>
          <p:cNvSpPr txBox="1">
            <a:spLocks/>
          </p:cNvSpPr>
          <p:nvPr/>
        </p:nvSpPr>
        <p:spPr>
          <a:xfrm>
            <a:off x="381000" y="6033943"/>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TW" dirty="0">
                <a:hlinkClick r:id="rId2"/>
              </a:rPr>
              <a:t>https://www.youtube.com/watch?v=bUS5OIo53Dw</a:t>
            </a:r>
            <a:endParaRPr lang="en-US" altLang="zh-TW" dirty="0"/>
          </a:p>
        </p:txBody>
      </p:sp>
    </p:spTree>
    <p:extLst>
      <p:ext uri="{BB962C8B-B14F-4D97-AF65-F5344CB8AC3E}">
        <p14:creationId xmlns:p14="http://schemas.microsoft.com/office/powerpoint/2010/main" val="2132974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3A97D5-63D2-49B5-B16B-4F4963796CB3}"/>
              </a:ext>
            </a:extLst>
          </p:cNvPr>
          <p:cNvSpPr>
            <a:spLocks noGrp="1"/>
          </p:cNvSpPr>
          <p:nvPr>
            <p:ph type="title"/>
          </p:nvPr>
        </p:nvSpPr>
        <p:spPr/>
        <p:txBody>
          <a:bodyPr/>
          <a:lstStyle/>
          <a:p>
            <a:r>
              <a:rPr lang="en-US" altLang="zh-TW" dirty="0"/>
              <a:t>Outlines</a:t>
            </a:r>
            <a:endParaRPr lang="zh-TW" altLang="en-US" dirty="0"/>
          </a:p>
        </p:txBody>
      </p:sp>
      <p:sp>
        <p:nvSpPr>
          <p:cNvPr id="3" name="內容版面配置區 2">
            <a:extLst>
              <a:ext uri="{FF2B5EF4-FFF2-40B4-BE49-F238E27FC236}">
                <a16:creationId xmlns:a16="http://schemas.microsoft.com/office/drawing/2014/main" id="{2F0FBAAF-6687-4531-8ADC-DF5A0800EA0F}"/>
              </a:ext>
            </a:extLst>
          </p:cNvPr>
          <p:cNvSpPr>
            <a:spLocks noGrp="1"/>
          </p:cNvSpPr>
          <p:nvPr>
            <p:ph idx="1"/>
          </p:nvPr>
        </p:nvSpPr>
        <p:spPr/>
        <p:txBody>
          <a:bodyPr>
            <a:normAutofit fontScale="85000" lnSpcReduction="10000"/>
          </a:bodyPr>
          <a:lstStyle/>
          <a:p>
            <a:r>
              <a:rPr lang="en-US" altLang="zh-TW" dirty="0"/>
              <a:t>NO.1</a:t>
            </a:r>
            <a:r>
              <a:rPr lang="zh-TW" altLang="en-US" dirty="0"/>
              <a:t> </a:t>
            </a:r>
            <a:r>
              <a:rPr lang="en-US" altLang="zh-TW" dirty="0"/>
              <a:t>:</a:t>
            </a:r>
            <a:r>
              <a:rPr lang="zh-TW" altLang="en-US" dirty="0"/>
              <a:t> </a:t>
            </a:r>
            <a:r>
              <a:rPr lang="en-US" altLang="zh-TW" dirty="0"/>
              <a:t>CCI+EMA</a:t>
            </a:r>
          </a:p>
          <a:p>
            <a:r>
              <a:rPr lang="en-US" altLang="zh-TW" dirty="0"/>
              <a:t>NO.2</a:t>
            </a:r>
            <a:r>
              <a:rPr lang="zh-TW" altLang="en-US" dirty="0"/>
              <a:t> </a:t>
            </a:r>
            <a:r>
              <a:rPr lang="en-US" altLang="zh-TW" dirty="0"/>
              <a:t>:</a:t>
            </a:r>
            <a:r>
              <a:rPr lang="zh-TW" altLang="en-US" dirty="0"/>
              <a:t> </a:t>
            </a:r>
            <a:r>
              <a:rPr lang="en-US" altLang="zh-TW" dirty="0"/>
              <a:t>Opening 15 Reversal Breakout Strategy</a:t>
            </a:r>
          </a:p>
          <a:p>
            <a:r>
              <a:rPr lang="en-US" altLang="zh-TW" dirty="0"/>
              <a:t>NO.3</a:t>
            </a:r>
            <a:r>
              <a:rPr lang="zh-TW" altLang="en-US" dirty="0"/>
              <a:t> </a:t>
            </a:r>
            <a:r>
              <a:rPr lang="en-US" altLang="zh-TW" dirty="0"/>
              <a:t>:</a:t>
            </a:r>
            <a:r>
              <a:rPr lang="zh-TW" altLang="en-US" dirty="0"/>
              <a:t> </a:t>
            </a:r>
            <a:r>
              <a:rPr lang="en-US" altLang="zh-TW" dirty="0"/>
              <a:t>3EMA</a:t>
            </a:r>
          </a:p>
          <a:p>
            <a:pPr lvl="1"/>
            <a:r>
              <a:rPr lang="en-US" altLang="zh-TW" dirty="0"/>
              <a:t>3.1</a:t>
            </a:r>
            <a:r>
              <a:rPr lang="zh-TW" altLang="en-US" dirty="0"/>
              <a:t> </a:t>
            </a:r>
            <a:r>
              <a:rPr lang="zh-TW" altLang="en-US" dirty="0">
                <a:latin typeface="+mn-ea"/>
              </a:rPr>
              <a:t>交易策略</a:t>
            </a:r>
            <a:endParaRPr lang="en-US" altLang="zh-TW" dirty="0">
              <a:latin typeface="+mn-ea"/>
            </a:endParaRPr>
          </a:p>
          <a:p>
            <a:pPr lvl="2"/>
            <a:r>
              <a:rPr lang="en-US" altLang="zh-TW" dirty="0"/>
              <a:t>3.1.1</a:t>
            </a:r>
            <a:r>
              <a:rPr lang="zh-TW" altLang="en-US" dirty="0"/>
              <a:t> 買入條件</a:t>
            </a:r>
            <a:endParaRPr lang="en-US" altLang="zh-TW" dirty="0"/>
          </a:p>
          <a:p>
            <a:pPr lvl="2"/>
            <a:r>
              <a:rPr lang="en-US" altLang="zh-TW" dirty="0"/>
              <a:t>3.1.2</a:t>
            </a:r>
            <a:r>
              <a:rPr lang="zh-TW" altLang="en-US" dirty="0"/>
              <a:t> 賣出條件</a:t>
            </a:r>
            <a:endParaRPr lang="en-US" altLang="zh-TW" dirty="0"/>
          </a:p>
          <a:p>
            <a:pPr lvl="1"/>
            <a:r>
              <a:rPr lang="en-US" altLang="zh-TW" dirty="0"/>
              <a:t>3.2</a:t>
            </a:r>
            <a:r>
              <a:rPr lang="zh-TW" altLang="en-US" dirty="0"/>
              <a:t> </a:t>
            </a:r>
            <a:r>
              <a:rPr lang="en-US" altLang="zh-TW" dirty="0"/>
              <a:t>GPT</a:t>
            </a:r>
            <a:r>
              <a:rPr lang="zh-TW" altLang="en-US" dirty="0"/>
              <a:t>程式碼</a:t>
            </a:r>
            <a:endParaRPr lang="en-US" altLang="zh-TW" dirty="0"/>
          </a:p>
          <a:p>
            <a:pPr lvl="1"/>
            <a:r>
              <a:rPr lang="en-US" altLang="zh-TW" dirty="0"/>
              <a:t>3.3</a:t>
            </a:r>
            <a:r>
              <a:rPr lang="zh-TW" altLang="en-US" dirty="0"/>
              <a:t> </a:t>
            </a:r>
            <a:r>
              <a:rPr lang="en-US" altLang="zh-TW" dirty="0"/>
              <a:t>Debug for GPT</a:t>
            </a:r>
          </a:p>
          <a:p>
            <a:pPr lvl="1"/>
            <a:r>
              <a:rPr lang="en-US" altLang="zh-TW" dirty="0"/>
              <a:t>3.4</a:t>
            </a:r>
            <a:r>
              <a:rPr lang="zh-TW" altLang="en-US" dirty="0"/>
              <a:t> 回測成果</a:t>
            </a:r>
            <a:endParaRPr lang="en-US" altLang="zh-TW" dirty="0"/>
          </a:p>
        </p:txBody>
      </p:sp>
    </p:spTree>
    <p:extLst>
      <p:ext uri="{BB962C8B-B14F-4D97-AF65-F5344CB8AC3E}">
        <p14:creationId xmlns:p14="http://schemas.microsoft.com/office/powerpoint/2010/main" val="3465321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C71A4-9EF1-4524-A0BA-4FA5EFD1944E}"/>
              </a:ext>
            </a:extLst>
          </p:cNvPr>
          <p:cNvSpPr>
            <a:spLocks noGrp="1"/>
          </p:cNvSpPr>
          <p:nvPr>
            <p:ph type="title"/>
          </p:nvPr>
        </p:nvSpPr>
        <p:spPr/>
        <p:txBody>
          <a:bodyPr/>
          <a:lstStyle/>
          <a:p>
            <a:r>
              <a:rPr lang="en-US" altLang="zh-TW" dirty="0"/>
              <a:t>3.1</a:t>
            </a:r>
            <a:r>
              <a:rPr lang="zh-TW" altLang="en-US" dirty="0"/>
              <a:t> 交易策略</a:t>
            </a:r>
          </a:p>
        </p:txBody>
      </p:sp>
      <p:sp>
        <p:nvSpPr>
          <p:cNvPr id="3" name="內容版面配置區 2">
            <a:extLst>
              <a:ext uri="{FF2B5EF4-FFF2-40B4-BE49-F238E27FC236}">
                <a16:creationId xmlns:a16="http://schemas.microsoft.com/office/drawing/2014/main" id="{D8480439-11B7-4A08-8551-B4F49BE12610}"/>
              </a:ext>
            </a:extLst>
          </p:cNvPr>
          <p:cNvSpPr>
            <a:spLocks noGrp="1"/>
          </p:cNvSpPr>
          <p:nvPr>
            <p:ph idx="1"/>
          </p:nvPr>
        </p:nvSpPr>
        <p:spPr/>
        <p:txBody>
          <a:bodyPr>
            <a:normAutofit fontScale="92500" lnSpcReduction="10000"/>
          </a:bodyPr>
          <a:lstStyle/>
          <a:p>
            <a:r>
              <a:rPr lang="en-US" altLang="zh-TW" b="1" dirty="0"/>
              <a:t>1. </a:t>
            </a:r>
            <a:r>
              <a:rPr lang="zh-TW" altLang="en-US" b="1" dirty="0"/>
              <a:t>設置</a:t>
            </a:r>
            <a:r>
              <a:rPr lang="en-US" altLang="zh-TW" b="1" dirty="0"/>
              <a:t>EMA</a:t>
            </a:r>
            <a:r>
              <a:rPr lang="zh-TW" altLang="en-US" b="1" dirty="0"/>
              <a:t>指標</a:t>
            </a:r>
          </a:p>
          <a:p>
            <a:r>
              <a:rPr lang="zh-TW" altLang="en-US" dirty="0"/>
              <a:t>首先，我們需要在日線圖中使用三條指數移動平均線（</a:t>
            </a:r>
            <a:r>
              <a:rPr lang="en-US" altLang="zh-TW" dirty="0"/>
              <a:t>EMA</a:t>
            </a:r>
            <a:r>
              <a:rPr lang="zh-TW" altLang="en-US" dirty="0"/>
              <a:t>），分別設定長度為</a:t>
            </a:r>
            <a:r>
              <a:rPr lang="en-US" altLang="zh-TW" dirty="0"/>
              <a:t>10</a:t>
            </a:r>
            <a:r>
              <a:rPr lang="zh-TW" altLang="en-US" dirty="0"/>
              <a:t>、</a:t>
            </a:r>
            <a:r>
              <a:rPr lang="en-US" altLang="zh-TW" dirty="0"/>
              <a:t>20</a:t>
            </a:r>
            <a:r>
              <a:rPr lang="zh-TW" altLang="en-US" dirty="0"/>
              <a:t>和</a:t>
            </a:r>
            <a:r>
              <a:rPr lang="en-US" altLang="zh-TW" dirty="0"/>
              <a:t>50</a:t>
            </a:r>
            <a:r>
              <a:rPr lang="zh-TW" altLang="en-US" dirty="0"/>
              <a:t>。</a:t>
            </a:r>
            <a:endParaRPr lang="en-US" altLang="zh-TW" dirty="0"/>
          </a:p>
          <a:p>
            <a:r>
              <a:rPr lang="en-US" altLang="zh-TW" b="1" dirty="0"/>
              <a:t>2. </a:t>
            </a:r>
            <a:r>
              <a:rPr lang="zh-TW" altLang="en-US" b="1" dirty="0"/>
              <a:t>檢查過去</a:t>
            </a:r>
            <a:r>
              <a:rPr lang="en-US" altLang="zh-TW" b="1" dirty="0"/>
              <a:t>1-3</a:t>
            </a:r>
            <a:r>
              <a:rPr lang="zh-TW" altLang="en-US" b="1" dirty="0"/>
              <a:t>個月的價格漲幅</a:t>
            </a:r>
          </a:p>
          <a:p>
            <a:r>
              <a:rPr lang="zh-TW" altLang="en-US" dirty="0"/>
              <a:t>我們需要計算過去一到三個月的漲幅，確保漲幅在</a:t>
            </a:r>
            <a:r>
              <a:rPr lang="en-US" altLang="zh-TW" dirty="0"/>
              <a:t>30%</a:t>
            </a:r>
            <a:r>
              <a:rPr lang="zh-TW" altLang="en-US" dirty="0"/>
              <a:t>到</a:t>
            </a:r>
            <a:r>
              <a:rPr lang="en-US" altLang="zh-TW" dirty="0"/>
              <a:t>100%</a:t>
            </a:r>
            <a:r>
              <a:rPr lang="zh-TW" altLang="en-US" dirty="0"/>
              <a:t>之間。</a:t>
            </a:r>
          </a:p>
          <a:p>
            <a:r>
              <a:rPr lang="en-US" altLang="zh-TW" b="1" dirty="0"/>
              <a:t>3. EMA</a:t>
            </a:r>
            <a:r>
              <a:rPr lang="zh-TW" altLang="en-US" b="1" dirty="0"/>
              <a:t>呈現多頭排列</a:t>
            </a:r>
          </a:p>
          <a:p>
            <a:r>
              <a:rPr lang="zh-TW" altLang="en-US" dirty="0"/>
              <a:t>檢查</a:t>
            </a:r>
            <a:r>
              <a:rPr lang="en-US" altLang="zh-TW" dirty="0"/>
              <a:t>EMA10</a:t>
            </a:r>
            <a:r>
              <a:rPr lang="zh-TW" altLang="en-US" dirty="0"/>
              <a:t>、</a:t>
            </a:r>
            <a:r>
              <a:rPr lang="en-US" altLang="zh-TW" dirty="0"/>
              <a:t>EMA20</a:t>
            </a:r>
            <a:r>
              <a:rPr lang="zh-TW" altLang="en-US" dirty="0"/>
              <a:t>、</a:t>
            </a:r>
            <a:r>
              <a:rPr lang="en-US" altLang="zh-TW" dirty="0"/>
              <a:t>EMA50</a:t>
            </a:r>
            <a:r>
              <a:rPr lang="zh-TW" altLang="en-US" dirty="0"/>
              <a:t>是否呈現多頭排列（</a:t>
            </a:r>
            <a:r>
              <a:rPr lang="en-US" altLang="zh-TW" dirty="0"/>
              <a:t>EMA10 &gt; EMA20 &gt; EMA50</a:t>
            </a:r>
            <a:r>
              <a:rPr lang="zh-TW" altLang="en-US" dirty="0"/>
              <a:t>）。</a:t>
            </a:r>
          </a:p>
          <a:p>
            <a:endParaRPr lang="zh-TW" altLang="en-US" dirty="0"/>
          </a:p>
          <a:p>
            <a:endParaRPr lang="zh-TW" altLang="en-US" dirty="0"/>
          </a:p>
        </p:txBody>
      </p:sp>
    </p:spTree>
    <p:extLst>
      <p:ext uri="{BB962C8B-B14F-4D97-AF65-F5344CB8AC3E}">
        <p14:creationId xmlns:p14="http://schemas.microsoft.com/office/powerpoint/2010/main" val="2119521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50E195-F9B4-440A-B64C-D20745C09CC4}"/>
              </a:ext>
            </a:extLst>
          </p:cNvPr>
          <p:cNvSpPr>
            <a:spLocks noGrp="1"/>
          </p:cNvSpPr>
          <p:nvPr>
            <p:ph type="ctrTitle"/>
          </p:nvPr>
        </p:nvSpPr>
        <p:spPr>
          <a:xfrm>
            <a:off x="1040235" y="1214438"/>
            <a:ext cx="10315662" cy="2387600"/>
          </a:xfrm>
        </p:spPr>
        <p:txBody>
          <a:bodyPr/>
          <a:lstStyle/>
          <a:p>
            <a:r>
              <a:rPr lang="en-US" altLang="zh-TW" dirty="0"/>
              <a:t>NO.1</a:t>
            </a:r>
            <a:r>
              <a:rPr lang="zh-TW" altLang="en-US" dirty="0"/>
              <a:t> </a:t>
            </a:r>
            <a:r>
              <a:rPr lang="en-US" altLang="zh-TW" dirty="0"/>
              <a:t>:CCI+EMA</a:t>
            </a:r>
            <a:endParaRPr lang="zh-TW" altLang="en-US" dirty="0"/>
          </a:p>
        </p:txBody>
      </p:sp>
      <p:sp>
        <p:nvSpPr>
          <p:cNvPr id="4" name="內容版面配置區 2">
            <a:extLst>
              <a:ext uri="{FF2B5EF4-FFF2-40B4-BE49-F238E27FC236}">
                <a16:creationId xmlns:a16="http://schemas.microsoft.com/office/drawing/2014/main" id="{25A84D79-42D5-496E-99A3-46F947A0FB9F}"/>
              </a:ext>
            </a:extLst>
          </p:cNvPr>
          <p:cNvSpPr txBox="1">
            <a:spLocks/>
          </p:cNvSpPr>
          <p:nvPr/>
        </p:nvSpPr>
        <p:spPr>
          <a:xfrm>
            <a:off x="2180439" y="5924706"/>
            <a:ext cx="9603275" cy="1042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b="1" dirty="0">
                <a:hlinkClick r:id="rId2"/>
              </a:rPr>
              <a:t>CCI Indicator Strategy for Winning Trades | Better than RSI..?</a:t>
            </a:r>
            <a:endParaRPr lang="en-US" altLang="zh-TW" b="1" dirty="0"/>
          </a:p>
          <a:p>
            <a:endParaRPr lang="zh-TW" altLang="en-US" dirty="0"/>
          </a:p>
        </p:txBody>
      </p:sp>
      <p:sp>
        <p:nvSpPr>
          <p:cNvPr id="5" name="標題 1">
            <a:extLst>
              <a:ext uri="{FF2B5EF4-FFF2-40B4-BE49-F238E27FC236}">
                <a16:creationId xmlns:a16="http://schemas.microsoft.com/office/drawing/2014/main" id="{EEFE0ECA-89D4-422B-AB5B-A08F4C7792AE}"/>
              </a:ext>
            </a:extLst>
          </p:cNvPr>
          <p:cNvSpPr txBox="1">
            <a:spLocks/>
          </p:cNvSpPr>
          <p:nvPr/>
        </p:nvSpPr>
        <p:spPr>
          <a:xfrm>
            <a:off x="293614" y="5924706"/>
            <a:ext cx="2327246" cy="4762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TW" altLang="en-US" sz="2400" dirty="0"/>
              <a:t>參考影片</a:t>
            </a:r>
            <a:r>
              <a:rPr lang="en-US" altLang="zh-TW" sz="2400" dirty="0"/>
              <a:t>:</a:t>
            </a:r>
            <a:endParaRPr lang="zh-TW" altLang="en-US" sz="2400" dirty="0"/>
          </a:p>
        </p:txBody>
      </p:sp>
    </p:spTree>
    <p:extLst>
      <p:ext uri="{BB962C8B-B14F-4D97-AF65-F5344CB8AC3E}">
        <p14:creationId xmlns:p14="http://schemas.microsoft.com/office/powerpoint/2010/main" val="994832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FC71A4-9EF1-4524-A0BA-4FA5EFD1944E}"/>
              </a:ext>
            </a:extLst>
          </p:cNvPr>
          <p:cNvSpPr>
            <a:spLocks noGrp="1"/>
          </p:cNvSpPr>
          <p:nvPr>
            <p:ph type="title"/>
          </p:nvPr>
        </p:nvSpPr>
        <p:spPr/>
        <p:txBody>
          <a:bodyPr/>
          <a:lstStyle/>
          <a:p>
            <a:r>
              <a:rPr lang="en-US" altLang="zh-TW" dirty="0"/>
              <a:t>3.1</a:t>
            </a:r>
            <a:r>
              <a:rPr lang="zh-TW" altLang="en-US" dirty="0"/>
              <a:t> 交易策略</a:t>
            </a:r>
          </a:p>
        </p:txBody>
      </p:sp>
      <p:sp>
        <p:nvSpPr>
          <p:cNvPr id="3" name="內容版面配置區 2">
            <a:extLst>
              <a:ext uri="{FF2B5EF4-FFF2-40B4-BE49-F238E27FC236}">
                <a16:creationId xmlns:a16="http://schemas.microsoft.com/office/drawing/2014/main" id="{D8480439-11B7-4A08-8551-B4F49BE12610}"/>
              </a:ext>
            </a:extLst>
          </p:cNvPr>
          <p:cNvSpPr>
            <a:spLocks noGrp="1"/>
          </p:cNvSpPr>
          <p:nvPr>
            <p:ph idx="1"/>
          </p:nvPr>
        </p:nvSpPr>
        <p:spPr/>
        <p:txBody>
          <a:bodyPr>
            <a:normAutofit fontScale="92500" lnSpcReduction="20000"/>
          </a:bodyPr>
          <a:lstStyle/>
          <a:p>
            <a:r>
              <a:rPr lang="en-US" altLang="zh-TW" b="1" dirty="0"/>
              <a:t>4. </a:t>
            </a:r>
            <a:r>
              <a:rPr lang="zh-TW" altLang="en-US" b="1" dirty="0"/>
              <a:t>檢查盤整區間</a:t>
            </a:r>
          </a:p>
          <a:p>
            <a:r>
              <a:rPr lang="zh-TW" altLang="en-US" dirty="0"/>
              <a:t>這裡你可以通過檢查價格波動範圍是否在某一範圍內來標記盤整區間。可以設置一個最大範圍值，例如最高價與最低價的差值不超過一定百分比。</a:t>
            </a:r>
            <a:endParaRPr lang="en-US" altLang="zh-TW" dirty="0"/>
          </a:p>
          <a:p>
            <a:r>
              <a:rPr lang="en-US" altLang="zh-TW" b="1" dirty="0"/>
              <a:t>5. </a:t>
            </a:r>
            <a:r>
              <a:rPr lang="zh-TW" altLang="en-US" b="1" dirty="0"/>
              <a:t>當價格突破盤整區間時，設置入場、止損、止盈</a:t>
            </a:r>
          </a:p>
          <a:p>
            <a:r>
              <a:rPr lang="zh-TW" altLang="en-US" dirty="0"/>
              <a:t>當價格突破盤整區間時，我們選擇突破的</a:t>
            </a:r>
            <a:r>
              <a:rPr lang="en-US" altLang="zh-TW" dirty="0"/>
              <a:t>K</a:t>
            </a:r>
            <a:r>
              <a:rPr lang="zh-TW" altLang="en-US" dirty="0"/>
              <a:t>線作為關鍵</a:t>
            </a:r>
            <a:r>
              <a:rPr lang="en-US" altLang="zh-TW" dirty="0"/>
              <a:t>K</a:t>
            </a:r>
            <a:r>
              <a:rPr lang="zh-TW" altLang="en-US" dirty="0"/>
              <a:t>線，並設置入場價與止損位。</a:t>
            </a:r>
            <a:endParaRPr lang="en-US" altLang="zh-TW" dirty="0"/>
          </a:p>
          <a:p>
            <a:r>
              <a:rPr lang="en-US" altLang="zh-TW" b="1" dirty="0"/>
              <a:t>6. </a:t>
            </a:r>
            <a:r>
              <a:rPr lang="zh-TW" altLang="en-US" b="1" dirty="0"/>
              <a:t>分批止盈</a:t>
            </a:r>
          </a:p>
          <a:p>
            <a:r>
              <a:rPr lang="zh-TW" altLang="en-US" dirty="0"/>
              <a:t>當價格上漲到某些關鍵位置時，先行部分止盈，並移動止損到進場價以保護收益。</a:t>
            </a:r>
          </a:p>
          <a:p>
            <a:endParaRPr lang="zh-TW" altLang="en-US" dirty="0"/>
          </a:p>
          <a:p>
            <a:endParaRPr lang="zh-TW" altLang="en-US" dirty="0"/>
          </a:p>
        </p:txBody>
      </p:sp>
    </p:spTree>
    <p:extLst>
      <p:ext uri="{BB962C8B-B14F-4D97-AF65-F5344CB8AC3E}">
        <p14:creationId xmlns:p14="http://schemas.microsoft.com/office/powerpoint/2010/main" val="3677209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A66BD7-8516-4CEB-BFE5-341D34B90DEF}"/>
              </a:ext>
            </a:extLst>
          </p:cNvPr>
          <p:cNvSpPr>
            <a:spLocks noGrp="1"/>
          </p:cNvSpPr>
          <p:nvPr>
            <p:ph type="title"/>
          </p:nvPr>
        </p:nvSpPr>
        <p:spPr/>
        <p:txBody>
          <a:bodyPr/>
          <a:lstStyle/>
          <a:p>
            <a:r>
              <a:rPr lang="en-US" altLang="zh-TW" dirty="0">
                <a:latin typeface="+mj-ea"/>
              </a:rPr>
              <a:t>3.1</a:t>
            </a:r>
            <a:r>
              <a:rPr lang="zh-TW" altLang="en-US" dirty="0">
                <a:latin typeface="+mj-ea"/>
              </a:rPr>
              <a:t>交易策略</a:t>
            </a:r>
          </a:p>
        </p:txBody>
      </p:sp>
      <p:sp>
        <p:nvSpPr>
          <p:cNvPr id="3" name="內容版面配置區 2">
            <a:extLst>
              <a:ext uri="{FF2B5EF4-FFF2-40B4-BE49-F238E27FC236}">
                <a16:creationId xmlns:a16="http://schemas.microsoft.com/office/drawing/2014/main" id="{53D31222-EB5F-43DA-9A7B-40D94C29BF43}"/>
              </a:ext>
            </a:extLst>
          </p:cNvPr>
          <p:cNvSpPr>
            <a:spLocks noGrp="1"/>
          </p:cNvSpPr>
          <p:nvPr>
            <p:ph idx="1"/>
          </p:nvPr>
        </p:nvSpPr>
        <p:spPr>
          <a:xfrm>
            <a:off x="788564" y="2063693"/>
            <a:ext cx="10679186" cy="4286773"/>
          </a:xfrm>
        </p:spPr>
        <p:txBody>
          <a:bodyPr>
            <a:normAutofit fontScale="92500" lnSpcReduction="20000"/>
          </a:bodyPr>
          <a:lstStyle/>
          <a:p>
            <a:r>
              <a:rPr lang="en-US" altLang="zh-TW" b="1" dirty="0"/>
              <a:t>3.1.1</a:t>
            </a:r>
            <a:r>
              <a:rPr lang="zh-TW" altLang="en-US" b="1" dirty="0"/>
              <a:t> 買入條件</a:t>
            </a:r>
            <a:r>
              <a:rPr lang="zh-TW" altLang="en-US" dirty="0"/>
              <a:t>（</a:t>
            </a:r>
            <a:r>
              <a:rPr lang="en-US" altLang="zh-TW" dirty="0" err="1"/>
              <a:t>BuyLimit</a:t>
            </a:r>
            <a:r>
              <a:rPr lang="en-US" altLang="zh-TW" dirty="0"/>
              <a:t> </a:t>
            </a:r>
            <a:r>
              <a:rPr lang="zh-TW" altLang="en-US" dirty="0"/>
              <a:t>訂單）：</a:t>
            </a:r>
            <a:endParaRPr lang="en-US" altLang="zh-TW" dirty="0"/>
          </a:p>
          <a:p>
            <a:pPr lvl="1"/>
            <a:r>
              <a:rPr lang="en-US" altLang="zh-TW" dirty="0"/>
              <a:t>EMA</a:t>
            </a:r>
            <a:r>
              <a:rPr lang="zh-TW" altLang="en-US" dirty="0"/>
              <a:t>多頭排列：</a:t>
            </a:r>
            <a:endParaRPr lang="en-US" altLang="zh-TW" dirty="0"/>
          </a:p>
          <a:p>
            <a:pPr lvl="2"/>
            <a:r>
              <a:rPr lang="zh-TW" altLang="en-US" dirty="0"/>
              <a:t>三條指數移動平均線 </a:t>
            </a:r>
            <a:r>
              <a:rPr lang="en-US" altLang="zh-TW" dirty="0"/>
              <a:t>(EMA) </a:t>
            </a:r>
            <a:r>
              <a:rPr lang="zh-TW" altLang="en-US" dirty="0"/>
              <a:t>的排列順序是：</a:t>
            </a:r>
            <a:r>
              <a:rPr lang="en-US" altLang="zh-TW" dirty="0"/>
              <a:t>EMA10 &gt; EMA20 &gt; EMA50</a:t>
            </a:r>
            <a:r>
              <a:rPr lang="zh-TW" altLang="en-US" dirty="0"/>
              <a:t>。這是多頭市場的趨勢信號。程式中使用 </a:t>
            </a:r>
            <a:r>
              <a:rPr lang="en-US" altLang="zh-TW" dirty="0" err="1"/>
              <a:t>checkBullishEMA</a:t>
            </a:r>
            <a:r>
              <a:rPr lang="en-US" altLang="zh-TW" dirty="0"/>
              <a:t>() </a:t>
            </a:r>
            <a:r>
              <a:rPr lang="zh-TW" altLang="en-US" dirty="0"/>
              <a:t>函數檢查這一條件。當 </a:t>
            </a:r>
            <a:r>
              <a:rPr lang="en-US" altLang="zh-TW" dirty="0"/>
              <a:t>EMA10 </a:t>
            </a:r>
            <a:r>
              <a:rPr lang="zh-TW" altLang="en-US" dirty="0"/>
              <a:t>高於 </a:t>
            </a:r>
            <a:r>
              <a:rPr lang="en-US" altLang="zh-TW" dirty="0"/>
              <a:t>EMA20 </a:t>
            </a:r>
            <a:r>
              <a:rPr lang="zh-TW" altLang="en-US" dirty="0"/>
              <a:t>且 </a:t>
            </a:r>
            <a:r>
              <a:rPr lang="en-US" altLang="zh-TW" dirty="0"/>
              <a:t>EMA20 </a:t>
            </a:r>
            <a:r>
              <a:rPr lang="zh-TW" altLang="en-US" dirty="0"/>
              <a:t>高於 </a:t>
            </a:r>
            <a:r>
              <a:rPr lang="en-US" altLang="zh-TW" dirty="0"/>
              <a:t>EMA50 </a:t>
            </a:r>
            <a:r>
              <a:rPr lang="zh-TW" altLang="en-US" dirty="0"/>
              <a:t>時，返回 </a:t>
            </a:r>
            <a:r>
              <a:rPr lang="en-US" altLang="zh-TW" dirty="0"/>
              <a:t>true</a:t>
            </a:r>
            <a:r>
              <a:rPr lang="zh-TW" altLang="en-US" dirty="0"/>
              <a:t>，表明市場處於多頭排列。</a:t>
            </a:r>
            <a:endParaRPr lang="en-US" altLang="zh-TW" dirty="0"/>
          </a:p>
          <a:p>
            <a:pPr lvl="1"/>
            <a:r>
              <a:rPr lang="zh-TW" altLang="en-US" dirty="0"/>
              <a:t>價格在盤整後向上突破：</a:t>
            </a:r>
            <a:endParaRPr lang="en-US" altLang="zh-TW" dirty="0"/>
          </a:p>
          <a:p>
            <a:pPr lvl="2"/>
            <a:r>
              <a:rPr lang="zh-TW" altLang="en-US" dirty="0"/>
              <a:t>盤整區間的定義是：價格在一定範圍內波動（最高點與最低點的差距在最高點的 </a:t>
            </a:r>
            <a:r>
              <a:rPr lang="en-US" altLang="zh-TW" dirty="0"/>
              <a:t>3% </a:t>
            </a:r>
            <a:r>
              <a:rPr lang="zh-TW" altLang="en-US" dirty="0"/>
              <a:t>以內）。使用 </a:t>
            </a:r>
            <a:r>
              <a:rPr lang="en-US" altLang="zh-TW" dirty="0" err="1"/>
              <a:t>checkConsolidation</a:t>
            </a:r>
            <a:r>
              <a:rPr lang="en-US" altLang="zh-TW" dirty="0"/>
              <a:t>() </a:t>
            </a:r>
            <a:r>
              <a:rPr lang="zh-TW" altLang="en-US" dirty="0"/>
              <a:t>函數來檢查是否符合盤整條件，會在多頭排列的條件下，判斷最近的若干根</a:t>
            </a:r>
            <a:r>
              <a:rPr lang="en-US" altLang="zh-TW" dirty="0"/>
              <a:t>K</a:t>
            </a:r>
            <a:r>
              <a:rPr lang="zh-TW" altLang="en-US" dirty="0"/>
              <a:t>線是否處於盤整區間。如果符合盤整條件，接著使用 </a:t>
            </a:r>
            <a:r>
              <a:rPr lang="en-US" altLang="zh-TW" dirty="0" err="1"/>
              <a:t>checkBreakout</a:t>
            </a:r>
            <a:r>
              <a:rPr lang="en-US" altLang="zh-TW" dirty="0"/>
              <a:t>() </a:t>
            </a:r>
            <a:r>
              <a:rPr lang="zh-TW" altLang="en-US" dirty="0"/>
              <a:t>函數檢查價格是否突破盤整區間。當收盤價高於盤整區間的最高點時，視為向上突破。</a:t>
            </a:r>
            <a:endParaRPr lang="en-US" altLang="zh-TW" dirty="0"/>
          </a:p>
          <a:p>
            <a:pPr lvl="1"/>
            <a:r>
              <a:rPr lang="zh-TW" altLang="en-US" dirty="0"/>
              <a:t>下達買入訂單：</a:t>
            </a:r>
            <a:endParaRPr lang="en-US" altLang="zh-TW" dirty="0"/>
          </a:p>
          <a:p>
            <a:pPr lvl="2"/>
            <a:r>
              <a:rPr lang="zh-TW" altLang="en-US" dirty="0"/>
              <a:t>當價格向上突破盤整區間後，會在突破時的收盤價下達買單。止損設定在盤整區間的最低點之下，加上 </a:t>
            </a:r>
            <a:r>
              <a:rPr lang="en-US" altLang="zh-TW" dirty="0"/>
              <a:t>ATR </a:t>
            </a:r>
            <a:r>
              <a:rPr lang="zh-TW" altLang="en-US" dirty="0"/>
              <a:t>指標值作為緩衝。止盈設定為突破點到止損點距離的兩倍。程式中使用 </a:t>
            </a:r>
            <a:r>
              <a:rPr lang="en-US" altLang="zh-TW" dirty="0" err="1"/>
              <a:t>trade.Buy</a:t>
            </a:r>
            <a:r>
              <a:rPr lang="en-US" altLang="zh-TW" dirty="0"/>
              <a:t>() </a:t>
            </a:r>
            <a:r>
              <a:rPr lang="zh-TW" altLang="en-US" dirty="0"/>
              <a:t>函數執行買入操作。</a:t>
            </a:r>
          </a:p>
        </p:txBody>
      </p:sp>
    </p:spTree>
    <p:extLst>
      <p:ext uri="{BB962C8B-B14F-4D97-AF65-F5344CB8AC3E}">
        <p14:creationId xmlns:p14="http://schemas.microsoft.com/office/powerpoint/2010/main" val="1556041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A66BD7-8516-4CEB-BFE5-341D34B90DEF}"/>
              </a:ext>
            </a:extLst>
          </p:cNvPr>
          <p:cNvSpPr>
            <a:spLocks noGrp="1"/>
          </p:cNvSpPr>
          <p:nvPr>
            <p:ph type="title"/>
          </p:nvPr>
        </p:nvSpPr>
        <p:spPr/>
        <p:txBody>
          <a:bodyPr/>
          <a:lstStyle/>
          <a:p>
            <a:r>
              <a:rPr lang="en-US" altLang="zh-TW" dirty="0">
                <a:latin typeface="+mj-ea"/>
              </a:rPr>
              <a:t>3.1</a:t>
            </a:r>
            <a:r>
              <a:rPr lang="zh-TW" altLang="en-US" dirty="0">
                <a:latin typeface="+mj-ea"/>
              </a:rPr>
              <a:t>交易策略</a:t>
            </a:r>
          </a:p>
        </p:txBody>
      </p:sp>
      <p:sp>
        <p:nvSpPr>
          <p:cNvPr id="3" name="內容版面配置區 2">
            <a:extLst>
              <a:ext uri="{FF2B5EF4-FFF2-40B4-BE49-F238E27FC236}">
                <a16:creationId xmlns:a16="http://schemas.microsoft.com/office/drawing/2014/main" id="{53D31222-EB5F-43DA-9A7B-40D94C29BF43}"/>
              </a:ext>
            </a:extLst>
          </p:cNvPr>
          <p:cNvSpPr>
            <a:spLocks noGrp="1"/>
          </p:cNvSpPr>
          <p:nvPr>
            <p:ph idx="1"/>
          </p:nvPr>
        </p:nvSpPr>
        <p:spPr>
          <a:xfrm>
            <a:off x="1001786" y="2020037"/>
            <a:ext cx="9601196" cy="3318936"/>
          </a:xfrm>
        </p:spPr>
        <p:txBody>
          <a:bodyPr>
            <a:normAutofit/>
          </a:bodyPr>
          <a:lstStyle/>
          <a:p>
            <a:r>
              <a:rPr lang="en-US" altLang="zh-TW" b="1" dirty="0"/>
              <a:t>3.1.2</a:t>
            </a:r>
            <a:r>
              <a:rPr lang="zh-TW" altLang="en-US" b="1" dirty="0"/>
              <a:t> 賣出條件</a:t>
            </a:r>
            <a:r>
              <a:rPr lang="zh-TW" altLang="en-US" dirty="0"/>
              <a:t>（</a:t>
            </a:r>
            <a:r>
              <a:rPr lang="en-US" altLang="zh-TW" dirty="0" err="1"/>
              <a:t>SellLimit</a:t>
            </a:r>
            <a:r>
              <a:rPr lang="en-US" altLang="zh-TW" dirty="0"/>
              <a:t> </a:t>
            </a:r>
            <a:r>
              <a:rPr lang="zh-TW" altLang="en-US" dirty="0"/>
              <a:t>訂單）：</a:t>
            </a:r>
            <a:endParaRPr lang="en-US" altLang="zh-TW" dirty="0"/>
          </a:p>
          <a:p>
            <a:pPr lvl="1"/>
            <a:r>
              <a:rPr lang="zh-TW" altLang="en-US" dirty="0"/>
              <a:t>這段程式碼目前沒有明確的賣出條件，只有在價格突破時進行買入操作，並設置止盈和止損。賣出條件會根據止損或止盈觸發，具體執行是：</a:t>
            </a:r>
            <a:endParaRPr lang="en-US" altLang="zh-TW" dirty="0"/>
          </a:p>
          <a:p>
            <a:pPr lvl="1"/>
            <a:r>
              <a:rPr lang="zh-TW" altLang="en-US" dirty="0"/>
              <a:t>止損：</a:t>
            </a:r>
            <a:endParaRPr lang="en-US" altLang="zh-TW" dirty="0"/>
          </a:p>
          <a:p>
            <a:pPr lvl="2"/>
            <a:r>
              <a:rPr lang="zh-TW" altLang="en-US" dirty="0"/>
              <a:t>價格跌破止損點時自動賣出平倉。</a:t>
            </a:r>
            <a:endParaRPr lang="en-US" altLang="zh-TW" dirty="0"/>
          </a:p>
          <a:p>
            <a:pPr lvl="1"/>
            <a:r>
              <a:rPr lang="zh-TW" altLang="en-US" dirty="0"/>
              <a:t>止盈：</a:t>
            </a:r>
            <a:endParaRPr lang="en-US" altLang="zh-TW" dirty="0"/>
          </a:p>
          <a:p>
            <a:pPr lvl="2"/>
            <a:r>
              <a:rPr lang="zh-TW" altLang="en-US" dirty="0"/>
              <a:t>當價格達到設定的止盈點時自動賣出平倉。</a:t>
            </a:r>
          </a:p>
        </p:txBody>
      </p:sp>
    </p:spTree>
    <p:extLst>
      <p:ext uri="{BB962C8B-B14F-4D97-AF65-F5344CB8AC3E}">
        <p14:creationId xmlns:p14="http://schemas.microsoft.com/office/powerpoint/2010/main" val="1242083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5A81FA-B0C2-4D2B-8CE9-B22DA5556623}"/>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30EF8750-F226-4EE7-965E-7692F97ECB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1539625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7F30A-D367-413C-A4BE-6887DE0D3C56}"/>
              </a:ext>
            </a:extLst>
          </p:cNvPr>
          <p:cNvSpPr>
            <a:spLocks noGrp="1"/>
          </p:cNvSpPr>
          <p:nvPr>
            <p:ph type="title"/>
          </p:nvPr>
        </p:nvSpPr>
        <p:spPr/>
        <p:txBody>
          <a:bodyPr/>
          <a:lstStyle/>
          <a:p>
            <a:r>
              <a:rPr lang="en-US" altLang="zh-TW" dirty="0"/>
              <a:t>3.2</a:t>
            </a:r>
            <a:r>
              <a:rPr lang="zh-TW" altLang="en-US" dirty="0"/>
              <a:t> </a:t>
            </a:r>
            <a:r>
              <a:rPr lang="en-US" altLang="zh-TW" dirty="0"/>
              <a:t>GPT</a:t>
            </a:r>
            <a:r>
              <a:rPr lang="zh-TW" altLang="en-US" dirty="0"/>
              <a:t>程式碼</a:t>
            </a:r>
          </a:p>
        </p:txBody>
      </p:sp>
      <p:sp>
        <p:nvSpPr>
          <p:cNvPr id="3" name="內容版面配置區 2">
            <a:extLst>
              <a:ext uri="{FF2B5EF4-FFF2-40B4-BE49-F238E27FC236}">
                <a16:creationId xmlns:a16="http://schemas.microsoft.com/office/drawing/2014/main" id="{CFA7A801-A5A0-4D40-A266-DE07D6B597D8}"/>
              </a:ext>
            </a:extLst>
          </p:cNvPr>
          <p:cNvSpPr>
            <a:spLocks noGrp="1"/>
          </p:cNvSpPr>
          <p:nvPr>
            <p:ph idx="1"/>
          </p:nvPr>
        </p:nvSpPr>
        <p:spPr/>
        <p:txBody>
          <a:bodyPr>
            <a:normAutofit/>
          </a:bodyPr>
          <a:lstStyle/>
          <a:p>
            <a:r>
              <a:rPr lang="zh-TW" altLang="en-US" dirty="0"/>
              <a:t>我想要設計一個</a:t>
            </a:r>
            <a:r>
              <a:rPr lang="en-US" altLang="zh-TW" dirty="0"/>
              <a:t>MT5</a:t>
            </a:r>
            <a:r>
              <a:rPr lang="zh-TW" altLang="en-US" dirty="0"/>
              <a:t>交易程式，使用三均線交易系統。</a:t>
            </a:r>
            <a:r>
              <a:rPr lang="en-US" altLang="zh-TW" dirty="0"/>
              <a:t>EMA1</a:t>
            </a:r>
            <a:r>
              <a:rPr lang="zh-TW" altLang="en-US" dirty="0"/>
              <a:t>的長度設置成</a:t>
            </a:r>
            <a:r>
              <a:rPr lang="en-US" altLang="zh-TW" dirty="0"/>
              <a:t>10 </a:t>
            </a:r>
            <a:r>
              <a:rPr lang="zh-TW" altLang="en-US" dirty="0"/>
              <a:t>第二個設置成</a:t>
            </a:r>
            <a:r>
              <a:rPr lang="en-US" altLang="zh-TW" dirty="0"/>
              <a:t>20</a:t>
            </a:r>
            <a:r>
              <a:rPr lang="zh-TW" altLang="en-US" dirty="0"/>
              <a:t>第三個設定成</a:t>
            </a:r>
            <a:r>
              <a:rPr lang="en-US" altLang="zh-TW" dirty="0"/>
              <a:t>50</a:t>
            </a:r>
            <a:r>
              <a:rPr lang="zh-TW" altLang="en-US" dirty="0"/>
              <a:t>。交易規則是第一步在過去一到三個月中的漲幅要在</a:t>
            </a:r>
            <a:r>
              <a:rPr lang="en-US" altLang="zh-TW" dirty="0"/>
              <a:t>30%</a:t>
            </a:r>
            <a:r>
              <a:rPr lang="zh-TW" altLang="en-US" dirty="0"/>
              <a:t>到</a:t>
            </a:r>
            <a:r>
              <a:rPr lang="en-US" altLang="zh-TW" dirty="0"/>
              <a:t>100%</a:t>
            </a:r>
            <a:r>
              <a:rPr lang="zh-TW" altLang="en-US" dirty="0"/>
              <a:t>之間並且均線</a:t>
            </a:r>
            <a:r>
              <a:rPr lang="en-US" altLang="zh-TW" dirty="0"/>
              <a:t>EMA10 EMA20 EMA50</a:t>
            </a:r>
            <a:r>
              <a:rPr lang="zh-TW" altLang="en-US" dirty="0"/>
              <a:t>呈現自上而下的多頭排列。第二步行情要出現兩週到兩個月時間的盤整，我們可以在日線級別的圖表標記出這段盤整區間。第三步，當價格突破盤整區間時突破的</a:t>
            </a:r>
            <a:r>
              <a:rPr lang="en-US" altLang="zh-TW" dirty="0"/>
              <a:t>k</a:t>
            </a:r>
            <a:r>
              <a:rPr lang="zh-TW" altLang="en-US" dirty="0"/>
              <a:t>線就是我們要找的關鍵</a:t>
            </a:r>
            <a:r>
              <a:rPr lang="en-US" altLang="zh-TW" dirty="0"/>
              <a:t>k</a:t>
            </a:r>
            <a:r>
              <a:rPr lang="zh-TW" altLang="en-US" dirty="0"/>
              <a:t>線。</a:t>
            </a:r>
          </a:p>
        </p:txBody>
      </p:sp>
    </p:spTree>
    <p:extLst>
      <p:ext uri="{BB962C8B-B14F-4D97-AF65-F5344CB8AC3E}">
        <p14:creationId xmlns:p14="http://schemas.microsoft.com/office/powerpoint/2010/main" val="3071744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7F30A-D367-413C-A4BE-6887DE0D3C56}"/>
              </a:ext>
            </a:extLst>
          </p:cNvPr>
          <p:cNvSpPr>
            <a:spLocks noGrp="1"/>
          </p:cNvSpPr>
          <p:nvPr>
            <p:ph type="title"/>
          </p:nvPr>
        </p:nvSpPr>
        <p:spPr/>
        <p:txBody>
          <a:bodyPr/>
          <a:lstStyle/>
          <a:p>
            <a:r>
              <a:rPr lang="en-US" altLang="zh-TW" dirty="0"/>
              <a:t>3.2</a:t>
            </a:r>
            <a:r>
              <a:rPr lang="zh-TW" altLang="en-US" dirty="0"/>
              <a:t> </a:t>
            </a:r>
            <a:r>
              <a:rPr lang="en-US" altLang="zh-TW" dirty="0"/>
              <a:t>GPT</a:t>
            </a:r>
            <a:r>
              <a:rPr lang="zh-TW" altLang="en-US" dirty="0"/>
              <a:t>程式碼</a:t>
            </a:r>
          </a:p>
        </p:txBody>
      </p:sp>
      <p:sp>
        <p:nvSpPr>
          <p:cNvPr id="3" name="內容版面配置區 2">
            <a:extLst>
              <a:ext uri="{FF2B5EF4-FFF2-40B4-BE49-F238E27FC236}">
                <a16:creationId xmlns:a16="http://schemas.microsoft.com/office/drawing/2014/main" id="{CFA7A801-A5A0-4D40-A266-DE07D6B597D8}"/>
              </a:ext>
            </a:extLst>
          </p:cNvPr>
          <p:cNvSpPr>
            <a:spLocks noGrp="1"/>
          </p:cNvSpPr>
          <p:nvPr>
            <p:ph idx="1"/>
          </p:nvPr>
        </p:nvSpPr>
        <p:spPr/>
        <p:txBody>
          <a:bodyPr>
            <a:normAutofit/>
          </a:bodyPr>
          <a:lstStyle/>
          <a:p>
            <a:r>
              <a:rPr lang="zh-TW" altLang="en-US" dirty="0"/>
              <a:t>關鍵</a:t>
            </a:r>
            <a:r>
              <a:rPr lang="en-US" altLang="zh-TW" dirty="0"/>
              <a:t>k</a:t>
            </a:r>
            <a:r>
              <a:rPr lang="zh-TW" altLang="en-US" dirty="0"/>
              <a:t>線的收盤價就是我們的入場位置，止損就設置在關鍵</a:t>
            </a:r>
            <a:r>
              <a:rPr lang="en-US" altLang="zh-TW" dirty="0"/>
              <a:t>k</a:t>
            </a:r>
            <a:r>
              <a:rPr lang="zh-TW" altLang="en-US" dirty="0"/>
              <a:t>線的下方止盈選擇分批止盈。大多數行情在突破後會短暫爆發，這通常會持續幾天到一周的時間。所以在走勢爆發</a:t>
            </a:r>
            <a:r>
              <a:rPr lang="en-US" altLang="zh-TW" dirty="0"/>
              <a:t>5</a:t>
            </a:r>
            <a:r>
              <a:rPr lang="zh-TW" altLang="en-US" dirty="0"/>
              <a:t>天左右的時候如果價格突破了一些關鍵位置就可以把三分之一的倉位止盈。鎖定這些利潤然後將止損價格移到入場價位置，這就可以關閉風險。剩餘部分在跌破</a:t>
            </a:r>
            <a:r>
              <a:rPr lang="en-US" altLang="zh-TW" dirty="0"/>
              <a:t>EMA10</a:t>
            </a:r>
            <a:r>
              <a:rPr lang="zh-TW" altLang="en-US" dirty="0"/>
              <a:t>的時候止盈三分之一，跌破</a:t>
            </a:r>
            <a:r>
              <a:rPr lang="en-US" altLang="zh-TW" dirty="0"/>
              <a:t>EMA20</a:t>
            </a:r>
            <a:r>
              <a:rPr lang="zh-TW" altLang="en-US" dirty="0"/>
              <a:t>的時候止盈全部倉位。</a:t>
            </a:r>
          </a:p>
        </p:txBody>
      </p:sp>
    </p:spTree>
    <p:extLst>
      <p:ext uri="{BB962C8B-B14F-4D97-AF65-F5344CB8AC3E}">
        <p14:creationId xmlns:p14="http://schemas.microsoft.com/office/powerpoint/2010/main" val="2395489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B14AB7-E21E-4CB2-8C63-E19691F9929F}"/>
              </a:ext>
            </a:extLst>
          </p:cNvPr>
          <p:cNvSpPr>
            <a:spLocks noGrp="1"/>
          </p:cNvSpPr>
          <p:nvPr>
            <p:ph type="title"/>
          </p:nvPr>
        </p:nvSpPr>
        <p:spPr/>
        <p:txBody>
          <a:bodyPr/>
          <a:lstStyle/>
          <a:p>
            <a:r>
              <a:rPr lang="en-US" altLang="zh-TW" dirty="0"/>
              <a:t>3.3 Debug for GPT</a:t>
            </a:r>
            <a:endParaRPr lang="zh-TW" altLang="en-US" dirty="0"/>
          </a:p>
        </p:txBody>
      </p:sp>
      <p:sp>
        <p:nvSpPr>
          <p:cNvPr id="3" name="內容版面配置區 2">
            <a:extLst>
              <a:ext uri="{FF2B5EF4-FFF2-40B4-BE49-F238E27FC236}">
                <a16:creationId xmlns:a16="http://schemas.microsoft.com/office/drawing/2014/main" id="{E89392EC-E4CA-417F-9795-0B038C542770}"/>
              </a:ext>
            </a:extLst>
          </p:cNvPr>
          <p:cNvSpPr>
            <a:spLocks noGrp="1"/>
          </p:cNvSpPr>
          <p:nvPr>
            <p:ph idx="1"/>
          </p:nvPr>
        </p:nvSpPr>
        <p:spPr/>
        <p:txBody>
          <a:bodyPr/>
          <a:lstStyle/>
          <a:p>
            <a:r>
              <a:rPr lang="en-US" altLang="zh-TW" dirty="0"/>
              <a:t>'Highest' - undeclared identifier </a:t>
            </a:r>
          </a:p>
          <a:p>
            <a:r>
              <a:rPr lang="en-US" altLang="zh-TW" dirty="0"/>
              <a:t>'Lowest' - undeclared identifier</a:t>
            </a:r>
          </a:p>
          <a:p>
            <a:r>
              <a:rPr lang="en-US" altLang="zh-TW" dirty="0"/>
              <a:t>'NULL' - some operator expected</a:t>
            </a:r>
          </a:p>
          <a:p>
            <a:r>
              <a:rPr lang="en-US" altLang="zh-TW" dirty="0"/>
              <a:t>'PERIOD_D1' - unexpected token</a:t>
            </a:r>
          </a:p>
          <a:p>
            <a:r>
              <a:rPr lang="zh-TW" altLang="en-US" dirty="0"/>
              <a:t>這些錯誤是由於 </a:t>
            </a:r>
            <a:r>
              <a:rPr lang="en-US" altLang="zh-TW" dirty="0"/>
              <a:t>Highest() </a:t>
            </a:r>
            <a:r>
              <a:rPr lang="zh-TW" altLang="en-US" dirty="0"/>
              <a:t>和 </a:t>
            </a:r>
            <a:r>
              <a:rPr lang="en-US" altLang="zh-TW" dirty="0"/>
              <a:t>Lowest() </a:t>
            </a:r>
            <a:r>
              <a:rPr lang="zh-TW" altLang="en-US" dirty="0"/>
              <a:t>函數使用不正確造成的。</a:t>
            </a:r>
            <a:r>
              <a:rPr lang="en-US" altLang="zh-TW" dirty="0"/>
              <a:t>MQL5 </a:t>
            </a:r>
            <a:r>
              <a:rPr lang="zh-TW" altLang="en-US" dirty="0"/>
              <a:t>中沒有直接的 </a:t>
            </a:r>
            <a:r>
              <a:rPr lang="en-US" altLang="zh-TW" dirty="0"/>
              <a:t>Highest() </a:t>
            </a:r>
            <a:r>
              <a:rPr lang="zh-TW" altLang="en-US" dirty="0"/>
              <a:t>和 </a:t>
            </a:r>
            <a:r>
              <a:rPr lang="en-US" altLang="zh-TW" dirty="0"/>
              <a:t>Lowest() </a:t>
            </a:r>
            <a:r>
              <a:rPr lang="zh-TW" altLang="en-US" dirty="0"/>
              <a:t>函數，而是使用 </a:t>
            </a:r>
            <a:r>
              <a:rPr lang="en-US" altLang="zh-TW" dirty="0" err="1"/>
              <a:t>iHighest</a:t>
            </a:r>
            <a:r>
              <a:rPr lang="en-US" altLang="zh-TW" dirty="0"/>
              <a:t>() </a:t>
            </a:r>
            <a:r>
              <a:rPr lang="zh-TW" altLang="en-US" dirty="0"/>
              <a:t>和 </a:t>
            </a:r>
            <a:r>
              <a:rPr lang="en-US" altLang="zh-TW" dirty="0" err="1"/>
              <a:t>iLowest</a:t>
            </a:r>
            <a:r>
              <a:rPr lang="en-US" altLang="zh-TW" dirty="0"/>
              <a:t>() </a:t>
            </a:r>
            <a:r>
              <a:rPr lang="zh-TW" altLang="en-US" dirty="0"/>
              <a:t>函數來取得價格的最高和最低點。</a:t>
            </a:r>
          </a:p>
        </p:txBody>
      </p:sp>
    </p:spTree>
    <p:extLst>
      <p:ext uri="{BB962C8B-B14F-4D97-AF65-F5344CB8AC3E}">
        <p14:creationId xmlns:p14="http://schemas.microsoft.com/office/powerpoint/2010/main" val="1294965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B14AB7-E21E-4CB2-8C63-E19691F9929F}"/>
              </a:ext>
            </a:extLst>
          </p:cNvPr>
          <p:cNvSpPr>
            <a:spLocks noGrp="1"/>
          </p:cNvSpPr>
          <p:nvPr>
            <p:ph type="title"/>
          </p:nvPr>
        </p:nvSpPr>
        <p:spPr/>
        <p:txBody>
          <a:bodyPr/>
          <a:lstStyle/>
          <a:p>
            <a:r>
              <a:rPr lang="en-US" altLang="zh-TW" dirty="0"/>
              <a:t>3.3 Debug for GPT</a:t>
            </a:r>
            <a:endParaRPr lang="zh-TW" altLang="en-US" dirty="0"/>
          </a:p>
        </p:txBody>
      </p:sp>
      <p:pic>
        <p:nvPicPr>
          <p:cNvPr id="5" name="圖片 4">
            <a:extLst>
              <a:ext uri="{FF2B5EF4-FFF2-40B4-BE49-F238E27FC236}">
                <a16:creationId xmlns:a16="http://schemas.microsoft.com/office/drawing/2014/main" id="{0DEA158D-9A0E-4C19-BA78-E26520794364}"/>
              </a:ext>
            </a:extLst>
          </p:cNvPr>
          <p:cNvPicPr>
            <a:picLocks noChangeAspect="1"/>
          </p:cNvPicPr>
          <p:nvPr/>
        </p:nvPicPr>
        <p:blipFill>
          <a:blip r:embed="rId2"/>
          <a:stretch>
            <a:fillRect/>
          </a:stretch>
        </p:blipFill>
        <p:spPr>
          <a:xfrm>
            <a:off x="934475" y="2683496"/>
            <a:ext cx="10524386" cy="2837808"/>
          </a:xfrm>
          <a:prstGeom prst="rect">
            <a:avLst/>
          </a:prstGeom>
        </p:spPr>
      </p:pic>
    </p:spTree>
    <p:extLst>
      <p:ext uri="{BB962C8B-B14F-4D97-AF65-F5344CB8AC3E}">
        <p14:creationId xmlns:p14="http://schemas.microsoft.com/office/powerpoint/2010/main" val="312099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B14AB7-E21E-4CB2-8C63-E19691F9929F}"/>
              </a:ext>
            </a:extLst>
          </p:cNvPr>
          <p:cNvSpPr>
            <a:spLocks noGrp="1"/>
          </p:cNvSpPr>
          <p:nvPr>
            <p:ph type="title"/>
          </p:nvPr>
        </p:nvSpPr>
        <p:spPr/>
        <p:txBody>
          <a:bodyPr/>
          <a:lstStyle/>
          <a:p>
            <a:r>
              <a:rPr lang="en-US" altLang="zh-TW" dirty="0"/>
              <a:t>3.3 Debug for GPT</a:t>
            </a:r>
            <a:endParaRPr lang="zh-TW" altLang="en-US" dirty="0"/>
          </a:p>
        </p:txBody>
      </p:sp>
      <p:sp>
        <p:nvSpPr>
          <p:cNvPr id="3" name="內容版面配置區 2">
            <a:extLst>
              <a:ext uri="{FF2B5EF4-FFF2-40B4-BE49-F238E27FC236}">
                <a16:creationId xmlns:a16="http://schemas.microsoft.com/office/drawing/2014/main" id="{E89392EC-E4CA-417F-9795-0B038C542770}"/>
              </a:ext>
            </a:extLst>
          </p:cNvPr>
          <p:cNvSpPr>
            <a:spLocks noGrp="1"/>
          </p:cNvSpPr>
          <p:nvPr>
            <p:ph idx="1"/>
          </p:nvPr>
        </p:nvSpPr>
        <p:spPr/>
        <p:txBody>
          <a:bodyPr/>
          <a:lstStyle/>
          <a:p>
            <a:r>
              <a:rPr lang="en-US" altLang="zh-TW" dirty="0"/>
              <a:t>'trade' - undeclared identifier</a:t>
            </a:r>
          </a:p>
          <a:p>
            <a:r>
              <a:rPr lang="zh-TW" altLang="en-US" dirty="0"/>
              <a:t>這個錯誤單純是因為 </a:t>
            </a:r>
            <a:r>
              <a:rPr lang="en-US" altLang="zh-TW" dirty="0"/>
              <a:t>trade </a:t>
            </a:r>
            <a:r>
              <a:rPr lang="zh-TW" altLang="en-US" dirty="0"/>
              <a:t>變數未宣告。你需要在程式中使用 </a:t>
            </a:r>
            <a:r>
              <a:rPr lang="en-US" altLang="zh-TW" dirty="0" err="1"/>
              <a:t>CTrade</a:t>
            </a:r>
            <a:r>
              <a:rPr lang="en-US" altLang="zh-TW" dirty="0"/>
              <a:t> </a:t>
            </a:r>
            <a:r>
              <a:rPr lang="zh-TW" altLang="en-US" dirty="0"/>
              <a:t>類來進行交易操作。</a:t>
            </a:r>
            <a:endParaRPr lang="en-US" altLang="zh-TW" dirty="0"/>
          </a:p>
          <a:p>
            <a:endParaRPr lang="en-US" altLang="zh-TW" dirty="0"/>
          </a:p>
        </p:txBody>
      </p:sp>
      <p:pic>
        <p:nvPicPr>
          <p:cNvPr id="5" name="圖片 4">
            <a:extLst>
              <a:ext uri="{FF2B5EF4-FFF2-40B4-BE49-F238E27FC236}">
                <a16:creationId xmlns:a16="http://schemas.microsoft.com/office/drawing/2014/main" id="{AE9DCB2B-68A2-40FC-A4D6-0E5AB91BA53D}"/>
              </a:ext>
            </a:extLst>
          </p:cNvPr>
          <p:cNvPicPr>
            <a:picLocks noChangeAspect="1"/>
          </p:cNvPicPr>
          <p:nvPr/>
        </p:nvPicPr>
        <p:blipFill>
          <a:blip r:embed="rId2"/>
          <a:stretch>
            <a:fillRect/>
          </a:stretch>
        </p:blipFill>
        <p:spPr>
          <a:xfrm>
            <a:off x="424132" y="4344011"/>
            <a:ext cx="11343736" cy="882912"/>
          </a:xfrm>
          <a:prstGeom prst="rect">
            <a:avLst/>
          </a:prstGeom>
        </p:spPr>
      </p:pic>
    </p:spTree>
    <p:extLst>
      <p:ext uri="{BB962C8B-B14F-4D97-AF65-F5344CB8AC3E}">
        <p14:creationId xmlns:p14="http://schemas.microsoft.com/office/powerpoint/2010/main" val="3929918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6C3AF4-243F-492E-AA2A-74EA0A48D207}"/>
              </a:ext>
            </a:extLst>
          </p:cNvPr>
          <p:cNvSpPr>
            <a:spLocks noGrp="1"/>
          </p:cNvSpPr>
          <p:nvPr>
            <p:ph type="title"/>
          </p:nvPr>
        </p:nvSpPr>
        <p:spPr/>
        <p:txBody>
          <a:bodyPr/>
          <a:lstStyle/>
          <a:p>
            <a:r>
              <a:rPr lang="en-US" altLang="zh-TW" dirty="0"/>
              <a:t>3.4</a:t>
            </a:r>
            <a:r>
              <a:rPr lang="zh-TW" altLang="en-US" dirty="0"/>
              <a:t> 成果</a:t>
            </a:r>
          </a:p>
        </p:txBody>
      </p:sp>
      <p:sp>
        <p:nvSpPr>
          <p:cNvPr id="3" name="內容版面配置區 2">
            <a:extLst>
              <a:ext uri="{FF2B5EF4-FFF2-40B4-BE49-F238E27FC236}">
                <a16:creationId xmlns:a16="http://schemas.microsoft.com/office/drawing/2014/main" id="{6EA11241-1087-4D93-9157-8782251BB29F}"/>
              </a:ext>
            </a:extLst>
          </p:cNvPr>
          <p:cNvSpPr>
            <a:spLocks noGrp="1"/>
          </p:cNvSpPr>
          <p:nvPr>
            <p:ph idx="1"/>
          </p:nvPr>
        </p:nvSpPr>
        <p:spPr/>
        <p:txBody>
          <a:bodyPr/>
          <a:lstStyle/>
          <a:p>
            <a:r>
              <a:rPr lang="zh-TW" altLang="en-US" dirty="0"/>
              <a:t>實際成果不佳，正在調整</a:t>
            </a:r>
            <a:endParaRPr lang="en-US" altLang="zh-TW" dirty="0"/>
          </a:p>
          <a:p>
            <a:endParaRPr lang="zh-TW" altLang="en-US" dirty="0"/>
          </a:p>
        </p:txBody>
      </p:sp>
      <p:pic>
        <p:nvPicPr>
          <p:cNvPr id="5" name="圖片 4">
            <a:extLst>
              <a:ext uri="{FF2B5EF4-FFF2-40B4-BE49-F238E27FC236}">
                <a16:creationId xmlns:a16="http://schemas.microsoft.com/office/drawing/2014/main" id="{C98F586C-2BBD-42CB-A701-F94AE798DEE6}"/>
              </a:ext>
            </a:extLst>
          </p:cNvPr>
          <p:cNvPicPr>
            <a:picLocks noChangeAspect="1"/>
          </p:cNvPicPr>
          <p:nvPr/>
        </p:nvPicPr>
        <p:blipFill>
          <a:blip r:embed="rId2"/>
          <a:stretch>
            <a:fillRect/>
          </a:stretch>
        </p:blipFill>
        <p:spPr>
          <a:xfrm>
            <a:off x="1057013" y="3048382"/>
            <a:ext cx="7449424" cy="1648516"/>
          </a:xfrm>
          <a:prstGeom prst="rect">
            <a:avLst/>
          </a:prstGeom>
        </p:spPr>
      </p:pic>
      <p:pic>
        <p:nvPicPr>
          <p:cNvPr id="6" name="圖片 5">
            <a:extLst>
              <a:ext uri="{FF2B5EF4-FFF2-40B4-BE49-F238E27FC236}">
                <a16:creationId xmlns:a16="http://schemas.microsoft.com/office/drawing/2014/main" id="{C8E8AF88-148E-4A21-9B2F-307CBBB6689C}"/>
              </a:ext>
            </a:extLst>
          </p:cNvPr>
          <p:cNvPicPr>
            <a:picLocks noChangeAspect="1"/>
          </p:cNvPicPr>
          <p:nvPr/>
        </p:nvPicPr>
        <p:blipFill>
          <a:blip r:embed="rId3"/>
          <a:stretch>
            <a:fillRect/>
          </a:stretch>
        </p:blipFill>
        <p:spPr>
          <a:xfrm>
            <a:off x="-1" y="4730482"/>
            <a:ext cx="12192000" cy="1457598"/>
          </a:xfrm>
          <a:prstGeom prst="rect">
            <a:avLst/>
          </a:prstGeom>
        </p:spPr>
      </p:pic>
    </p:spTree>
    <p:extLst>
      <p:ext uri="{BB962C8B-B14F-4D97-AF65-F5344CB8AC3E}">
        <p14:creationId xmlns:p14="http://schemas.microsoft.com/office/powerpoint/2010/main" val="170853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7F30A-D367-413C-A4BE-6887DE0D3C56}"/>
              </a:ext>
            </a:extLst>
          </p:cNvPr>
          <p:cNvSpPr>
            <a:spLocks noGrp="1"/>
          </p:cNvSpPr>
          <p:nvPr>
            <p:ph type="title"/>
          </p:nvPr>
        </p:nvSpPr>
        <p:spPr/>
        <p:txBody>
          <a:bodyPr/>
          <a:lstStyle/>
          <a:p>
            <a:r>
              <a:rPr lang="en-US" altLang="zh-TW" dirty="0">
                <a:latin typeface="+mn-ea"/>
                <a:ea typeface="+mn-ea"/>
              </a:rPr>
              <a:t>1.1</a:t>
            </a:r>
            <a:r>
              <a:rPr lang="zh-TW" altLang="en-US" dirty="0">
                <a:latin typeface="+mn-ea"/>
                <a:ea typeface="+mn-ea"/>
              </a:rPr>
              <a:t>交易策略</a:t>
            </a:r>
          </a:p>
        </p:txBody>
      </p:sp>
      <p:sp>
        <p:nvSpPr>
          <p:cNvPr id="5" name="內容版面配置區 2">
            <a:extLst>
              <a:ext uri="{FF2B5EF4-FFF2-40B4-BE49-F238E27FC236}">
                <a16:creationId xmlns:a16="http://schemas.microsoft.com/office/drawing/2014/main" id="{F95792E6-D4AA-410F-B648-6975DDF8E429}"/>
              </a:ext>
            </a:extLst>
          </p:cNvPr>
          <p:cNvSpPr>
            <a:spLocks noGrp="1"/>
          </p:cNvSpPr>
          <p:nvPr>
            <p:ph idx="1"/>
          </p:nvPr>
        </p:nvSpPr>
        <p:spPr/>
        <p:txBody>
          <a:bodyPr>
            <a:normAutofit lnSpcReduction="10000"/>
          </a:bodyPr>
          <a:lstStyle/>
          <a:p>
            <a:r>
              <a:rPr lang="en-US" altLang="zh-TW" b="1" dirty="0"/>
              <a:t>1.</a:t>
            </a:r>
            <a:r>
              <a:rPr lang="zh-TW" altLang="en-US" b="1" dirty="0"/>
              <a:t>初始化和指標設定：</a:t>
            </a:r>
            <a:r>
              <a:rPr lang="zh-TW" altLang="en-US" dirty="0"/>
              <a:t>在 </a:t>
            </a:r>
            <a:r>
              <a:rPr lang="en-US" altLang="zh-TW" dirty="0" err="1"/>
              <a:t>OnInit</a:t>
            </a:r>
            <a:r>
              <a:rPr lang="en-US" altLang="zh-TW" dirty="0"/>
              <a:t>() </a:t>
            </a:r>
            <a:r>
              <a:rPr lang="zh-TW" altLang="en-US" dirty="0"/>
              <a:t>函數中，初始化各種技術指標，如移動平均線 </a:t>
            </a:r>
            <a:r>
              <a:rPr lang="en-US" altLang="zh-TW" dirty="0"/>
              <a:t>(EMA)</a:t>
            </a:r>
            <a:r>
              <a:rPr lang="zh-TW" altLang="en-US" dirty="0"/>
              <a:t>、布林帶、</a:t>
            </a:r>
            <a:r>
              <a:rPr lang="en-US" altLang="zh-TW" dirty="0"/>
              <a:t>CCI</a:t>
            </a:r>
            <a:r>
              <a:rPr lang="zh-TW" altLang="en-US" dirty="0"/>
              <a:t>、</a:t>
            </a:r>
            <a:r>
              <a:rPr lang="en-US" altLang="zh-TW" dirty="0"/>
              <a:t>ATR </a:t>
            </a:r>
            <a:r>
              <a:rPr lang="zh-TW" altLang="en-US" dirty="0"/>
              <a:t>等。這些指標用來幫助判斷市場趨勢和潛在的交易信號。創建了兩個按鈕 </a:t>
            </a:r>
            <a:r>
              <a:rPr lang="en-US" altLang="zh-TW" dirty="0"/>
              <a:t>(</a:t>
            </a:r>
            <a:r>
              <a:rPr lang="en-US" altLang="zh-TW" dirty="0" err="1"/>
              <a:t>buttonBuy</a:t>
            </a:r>
            <a:r>
              <a:rPr lang="en-US" altLang="zh-TW" dirty="0"/>
              <a:t> </a:t>
            </a:r>
            <a:r>
              <a:rPr lang="zh-TW" altLang="en-US" dirty="0"/>
              <a:t>和 </a:t>
            </a:r>
            <a:r>
              <a:rPr lang="en-US" altLang="zh-TW" dirty="0" err="1"/>
              <a:t>buttonSell</a:t>
            </a:r>
            <a:r>
              <a:rPr lang="en-US" altLang="zh-TW" dirty="0"/>
              <a:t>) </a:t>
            </a:r>
            <a:r>
              <a:rPr lang="zh-TW" altLang="en-US" dirty="0"/>
              <a:t>來啟用或禁用買入和賣出的功能。</a:t>
            </a:r>
          </a:p>
          <a:p>
            <a:r>
              <a:rPr lang="en-US" altLang="zh-TW" dirty="0"/>
              <a:t>2.</a:t>
            </a:r>
            <a:r>
              <a:rPr lang="zh-TW" altLang="en-US" b="1" dirty="0"/>
              <a:t>數據拷貝和計算：</a:t>
            </a:r>
            <a:r>
              <a:rPr lang="en-US" altLang="zh-TW" dirty="0" err="1"/>
              <a:t>OnTick</a:t>
            </a:r>
            <a:r>
              <a:rPr lang="en-US" altLang="zh-TW" dirty="0"/>
              <a:t>() </a:t>
            </a:r>
            <a:r>
              <a:rPr lang="zh-TW" altLang="en-US" dirty="0"/>
              <a:t>函數是交易策略的核心，每當價格更新時會被調用。函數首先檢查是否需要跳過此次處理（例如，最近是否有虧損的持倉，是否達到指定的時間間隔等）。使用 </a:t>
            </a:r>
            <a:r>
              <a:rPr lang="en-US" altLang="zh-TW" dirty="0" err="1"/>
              <a:t>CopyBuffer</a:t>
            </a:r>
            <a:r>
              <a:rPr lang="en-US" altLang="zh-TW" dirty="0"/>
              <a:t>() </a:t>
            </a:r>
            <a:r>
              <a:rPr lang="zh-TW" altLang="en-US" dirty="0"/>
              <a:t>函數從指標和價格圖表中提取數據。</a:t>
            </a:r>
            <a:r>
              <a:rPr lang="en-US" altLang="zh-TW" dirty="0" err="1"/>
              <a:t>calcHighLowPoints</a:t>
            </a:r>
            <a:r>
              <a:rPr lang="en-US" altLang="zh-TW" dirty="0"/>
              <a:t>() </a:t>
            </a:r>
            <a:r>
              <a:rPr lang="zh-TW" altLang="en-US" dirty="0"/>
              <a:t>函數計算指定時間範圍內的最高和最低價格。</a:t>
            </a:r>
          </a:p>
        </p:txBody>
      </p:sp>
    </p:spTree>
    <p:extLst>
      <p:ext uri="{BB962C8B-B14F-4D97-AF65-F5344CB8AC3E}">
        <p14:creationId xmlns:p14="http://schemas.microsoft.com/office/powerpoint/2010/main" val="811688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6C3AF4-243F-492E-AA2A-74EA0A48D207}"/>
              </a:ext>
            </a:extLst>
          </p:cNvPr>
          <p:cNvSpPr>
            <a:spLocks noGrp="1"/>
          </p:cNvSpPr>
          <p:nvPr>
            <p:ph type="title"/>
          </p:nvPr>
        </p:nvSpPr>
        <p:spPr/>
        <p:txBody>
          <a:bodyPr/>
          <a:lstStyle/>
          <a:p>
            <a:r>
              <a:rPr lang="en-US" altLang="zh-TW" dirty="0"/>
              <a:t>3.4</a:t>
            </a:r>
            <a:r>
              <a:rPr lang="zh-TW" altLang="en-US" dirty="0"/>
              <a:t> 成果</a:t>
            </a:r>
          </a:p>
        </p:txBody>
      </p:sp>
      <p:sp>
        <p:nvSpPr>
          <p:cNvPr id="3" name="內容版面配置區 2">
            <a:extLst>
              <a:ext uri="{FF2B5EF4-FFF2-40B4-BE49-F238E27FC236}">
                <a16:creationId xmlns:a16="http://schemas.microsoft.com/office/drawing/2014/main" id="{6EA11241-1087-4D93-9157-8782251BB29F}"/>
              </a:ext>
            </a:extLst>
          </p:cNvPr>
          <p:cNvSpPr>
            <a:spLocks noGrp="1"/>
          </p:cNvSpPr>
          <p:nvPr>
            <p:ph idx="1"/>
          </p:nvPr>
        </p:nvSpPr>
        <p:spPr/>
        <p:txBody>
          <a:bodyPr/>
          <a:lstStyle/>
          <a:p>
            <a:r>
              <a:rPr lang="zh-TW" altLang="en-US" dirty="0"/>
              <a:t>實際成果不佳，正在調整</a:t>
            </a:r>
            <a:endParaRPr lang="en-US" altLang="zh-TW" dirty="0"/>
          </a:p>
          <a:p>
            <a:endParaRPr lang="zh-TW" altLang="en-US" dirty="0"/>
          </a:p>
        </p:txBody>
      </p:sp>
      <p:pic>
        <p:nvPicPr>
          <p:cNvPr id="7" name="圖片 6">
            <a:extLst>
              <a:ext uri="{FF2B5EF4-FFF2-40B4-BE49-F238E27FC236}">
                <a16:creationId xmlns:a16="http://schemas.microsoft.com/office/drawing/2014/main" id="{3EFD352B-7FD6-4CBB-AA4E-29B122BB5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22084"/>
            <a:ext cx="12192000" cy="4831195"/>
          </a:xfrm>
          <a:prstGeom prst="rect">
            <a:avLst/>
          </a:prstGeom>
        </p:spPr>
      </p:pic>
    </p:spTree>
    <p:extLst>
      <p:ext uri="{BB962C8B-B14F-4D97-AF65-F5344CB8AC3E}">
        <p14:creationId xmlns:p14="http://schemas.microsoft.com/office/powerpoint/2010/main" val="34708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7F30A-D367-413C-A4BE-6887DE0D3C56}"/>
              </a:ext>
            </a:extLst>
          </p:cNvPr>
          <p:cNvSpPr>
            <a:spLocks noGrp="1"/>
          </p:cNvSpPr>
          <p:nvPr>
            <p:ph type="title"/>
          </p:nvPr>
        </p:nvSpPr>
        <p:spPr/>
        <p:txBody>
          <a:bodyPr/>
          <a:lstStyle/>
          <a:p>
            <a:r>
              <a:rPr lang="en-US" altLang="zh-TW" dirty="0">
                <a:latin typeface="+mn-ea"/>
                <a:ea typeface="+mn-ea"/>
              </a:rPr>
              <a:t>1.1</a:t>
            </a:r>
            <a:r>
              <a:rPr lang="zh-TW" altLang="en-US" dirty="0">
                <a:latin typeface="+mn-ea"/>
                <a:ea typeface="+mn-ea"/>
              </a:rPr>
              <a:t>交易策略</a:t>
            </a:r>
          </a:p>
        </p:txBody>
      </p:sp>
      <p:sp>
        <p:nvSpPr>
          <p:cNvPr id="5" name="內容版面配置區 2">
            <a:extLst>
              <a:ext uri="{FF2B5EF4-FFF2-40B4-BE49-F238E27FC236}">
                <a16:creationId xmlns:a16="http://schemas.microsoft.com/office/drawing/2014/main" id="{F95792E6-D4AA-410F-B648-6975DDF8E429}"/>
              </a:ext>
            </a:extLst>
          </p:cNvPr>
          <p:cNvSpPr>
            <a:spLocks noGrp="1"/>
          </p:cNvSpPr>
          <p:nvPr>
            <p:ph idx="1"/>
          </p:nvPr>
        </p:nvSpPr>
        <p:spPr/>
        <p:txBody>
          <a:bodyPr/>
          <a:lstStyle/>
          <a:p>
            <a:r>
              <a:rPr lang="en-US" altLang="zh-TW" b="1" dirty="0"/>
              <a:t>3.</a:t>
            </a:r>
            <a:r>
              <a:rPr lang="zh-TW" altLang="en-US" b="1" dirty="0"/>
              <a:t>交易信號判斷</a:t>
            </a:r>
            <a:r>
              <a:rPr lang="zh-TW" altLang="en-US" dirty="0"/>
              <a:t>：根據 </a:t>
            </a:r>
            <a:r>
              <a:rPr lang="en-US" altLang="zh-TW" dirty="0"/>
              <a:t>CCI </a:t>
            </a:r>
            <a:r>
              <a:rPr lang="zh-TW" altLang="en-US" dirty="0"/>
              <a:t>指標、</a:t>
            </a:r>
            <a:r>
              <a:rPr lang="en-US" altLang="zh-TW" dirty="0"/>
              <a:t>EMA </a:t>
            </a:r>
            <a:r>
              <a:rPr lang="zh-TW" altLang="en-US" dirty="0"/>
              <a:t>排列和其他條件，確定是否存在買入或賣出信號。使用 </a:t>
            </a:r>
            <a:r>
              <a:rPr lang="en-US" altLang="zh-TW" dirty="0" err="1"/>
              <a:t>isEngulfing</a:t>
            </a:r>
            <a:r>
              <a:rPr lang="en-US" altLang="zh-TW" dirty="0"/>
              <a:t>() </a:t>
            </a:r>
            <a:r>
              <a:rPr lang="zh-TW" altLang="en-US" dirty="0"/>
              <a:t>和 </a:t>
            </a:r>
            <a:r>
              <a:rPr lang="en-US" altLang="zh-TW" dirty="0" err="1"/>
              <a:t>hasThreeWhiteSoldiers</a:t>
            </a:r>
            <a:r>
              <a:rPr lang="en-US" altLang="zh-TW" dirty="0"/>
              <a:t>() </a:t>
            </a:r>
            <a:r>
              <a:rPr lang="zh-TW" altLang="en-US" dirty="0"/>
              <a:t>等函數來判斷是否出現了特定的價格形態。</a:t>
            </a:r>
            <a:endParaRPr lang="en-US" altLang="zh-TW" dirty="0"/>
          </a:p>
          <a:p>
            <a:r>
              <a:rPr lang="en-US" altLang="zh-TW" dirty="0"/>
              <a:t>4.</a:t>
            </a:r>
            <a:r>
              <a:rPr lang="zh-TW" altLang="en-US" b="1" dirty="0"/>
              <a:t>執行交易</a:t>
            </a:r>
            <a:r>
              <a:rPr lang="zh-TW" altLang="en-US" dirty="0"/>
              <a:t>：如果符合買入條件（如 </a:t>
            </a:r>
            <a:r>
              <a:rPr lang="en-US" altLang="zh-TW" dirty="0"/>
              <a:t>CCI </a:t>
            </a:r>
            <a:r>
              <a:rPr lang="zh-TW" altLang="en-US" dirty="0"/>
              <a:t>超過某個閾值、</a:t>
            </a:r>
            <a:r>
              <a:rPr lang="en-US" altLang="zh-TW" dirty="0"/>
              <a:t>EMA </a:t>
            </a:r>
            <a:r>
              <a:rPr lang="zh-TW" altLang="en-US" dirty="0"/>
              <a:t>排列符合要求），則根據設定的風險管理策略（如止損和止盈）發出買入限價單。同理，符合賣出條件時則發出賣出限價單。</a:t>
            </a:r>
            <a:r>
              <a:rPr lang="en-US" altLang="zh-TW" dirty="0" err="1"/>
              <a:t>manageOrders</a:t>
            </a:r>
            <a:r>
              <a:rPr lang="en-US" altLang="zh-TW" dirty="0"/>
              <a:t>() </a:t>
            </a:r>
            <a:r>
              <a:rPr lang="zh-TW" altLang="en-US" dirty="0"/>
              <a:t>函數負責管理現有的持倉，根據市場狀況調整止損和止盈。</a:t>
            </a:r>
          </a:p>
        </p:txBody>
      </p:sp>
    </p:spTree>
    <p:extLst>
      <p:ext uri="{BB962C8B-B14F-4D97-AF65-F5344CB8AC3E}">
        <p14:creationId xmlns:p14="http://schemas.microsoft.com/office/powerpoint/2010/main" val="54504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57F30A-D367-413C-A4BE-6887DE0D3C56}"/>
              </a:ext>
            </a:extLst>
          </p:cNvPr>
          <p:cNvSpPr>
            <a:spLocks noGrp="1"/>
          </p:cNvSpPr>
          <p:nvPr>
            <p:ph type="title"/>
          </p:nvPr>
        </p:nvSpPr>
        <p:spPr/>
        <p:txBody>
          <a:bodyPr/>
          <a:lstStyle/>
          <a:p>
            <a:r>
              <a:rPr lang="en-US" altLang="zh-TW" dirty="0">
                <a:latin typeface="+mn-ea"/>
                <a:ea typeface="+mn-ea"/>
              </a:rPr>
              <a:t>1.1</a:t>
            </a:r>
            <a:r>
              <a:rPr lang="zh-TW" altLang="en-US" dirty="0">
                <a:latin typeface="+mn-ea"/>
                <a:ea typeface="+mn-ea"/>
              </a:rPr>
              <a:t>交易策略</a:t>
            </a:r>
          </a:p>
        </p:txBody>
      </p:sp>
      <p:sp>
        <p:nvSpPr>
          <p:cNvPr id="5" name="內容版面配置區 2">
            <a:extLst>
              <a:ext uri="{FF2B5EF4-FFF2-40B4-BE49-F238E27FC236}">
                <a16:creationId xmlns:a16="http://schemas.microsoft.com/office/drawing/2014/main" id="{F95792E6-D4AA-410F-B648-6975DDF8E429}"/>
              </a:ext>
            </a:extLst>
          </p:cNvPr>
          <p:cNvSpPr>
            <a:spLocks noGrp="1"/>
          </p:cNvSpPr>
          <p:nvPr>
            <p:ph idx="1"/>
          </p:nvPr>
        </p:nvSpPr>
        <p:spPr/>
        <p:txBody>
          <a:bodyPr/>
          <a:lstStyle/>
          <a:p>
            <a:r>
              <a:rPr lang="en-US" altLang="zh-TW" b="1" dirty="0"/>
              <a:t>5.</a:t>
            </a:r>
            <a:r>
              <a:rPr lang="zh-TW" altLang="en-US" b="1" dirty="0"/>
              <a:t>測試和評估</a:t>
            </a:r>
            <a:r>
              <a:rPr lang="zh-TW" altLang="en-US" dirty="0"/>
              <a:t>：</a:t>
            </a:r>
            <a:r>
              <a:rPr lang="en-US" altLang="zh-TW" dirty="0"/>
              <a:t>OnTester1() </a:t>
            </a:r>
            <a:r>
              <a:rPr lang="zh-TW" altLang="en-US" dirty="0"/>
              <a:t>和 </a:t>
            </a:r>
            <a:r>
              <a:rPr lang="en-US" altLang="zh-TW" dirty="0" err="1"/>
              <a:t>OnTester</a:t>
            </a:r>
            <a:r>
              <a:rPr lang="en-US" altLang="zh-TW" dirty="0"/>
              <a:t>() </a:t>
            </a:r>
            <a:r>
              <a:rPr lang="zh-TW" altLang="en-US" dirty="0"/>
              <a:t>函數用於在回測時評估策略的表現。根據策略的利潤、回撤、交易數量等指標計算評分，幫助評估策略的有效性和穩定性。</a:t>
            </a:r>
          </a:p>
        </p:txBody>
      </p:sp>
    </p:spTree>
    <p:extLst>
      <p:ext uri="{BB962C8B-B14F-4D97-AF65-F5344CB8AC3E}">
        <p14:creationId xmlns:p14="http://schemas.microsoft.com/office/powerpoint/2010/main" val="2468948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A66BD7-8516-4CEB-BFE5-341D34B90DEF}"/>
              </a:ext>
            </a:extLst>
          </p:cNvPr>
          <p:cNvSpPr>
            <a:spLocks noGrp="1"/>
          </p:cNvSpPr>
          <p:nvPr>
            <p:ph type="title"/>
          </p:nvPr>
        </p:nvSpPr>
        <p:spPr/>
        <p:txBody>
          <a:bodyPr/>
          <a:lstStyle/>
          <a:p>
            <a:r>
              <a:rPr lang="en-US" altLang="zh-TW" dirty="0">
                <a:latin typeface="+mn-ea"/>
                <a:ea typeface="+mn-ea"/>
              </a:rPr>
              <a:t>1.1</a:t>
            </a:r>
            <a:r>
              <a:rPr lang="zh-TW" altLang="en-US" dirty="0">
                <a:latin typeface="+mn-ea"/>
                <a:ea typeface="+mn-ea"/>
              </a:rPr>
              <a:t>交易策略</a:t>
            </a:r>
          </a:p>
        </p:txBody>
      </p:sp>
      <p:sp>
        <p:nvSpPr>
          <p:cNvPr id="3" name="內容版面配置區 2">
            <a:extLst>
              <a:ext uri="{FF2B5EF4-FFF2-40B4-BE49-F238E27FC236}">
                <a16:creationId xmlns:a16="http://schemas.microsoft.com/office/drawing/2014/main" id="{53D31222-EB5F-43DA-9A7B-40D94C29BF43}"/>
              </a:ext>
            </a:extLst>
          </p:cNvPr>
          <p:cNvSpPr>
            <a:spLocks noGrp="1"/>
          </p:cNvSpPr>
          <p:nvPr>
            <p:ph idx="1"/>
          </p:nvPr>
        </p:nvSpPr>
        <p:spPr/>
        <p:txBody>
          <a:bodyPr>
            <a:normAutofit/>
          </a:bodyPr>
          <a:lstStyle/>
          <a:p>
            <a:r>
              <a:rPr lang="en-US" altLang="zh-TW" b="1" dirty="0"/>
              <a:t>1.1.1</a:t>
            </a:r>
            <a:r>
              <a:rPr lang="zh-TW" altLang="en-US" b="1" dirty="0"/>
              <a:t> 買入條件</a:t>
            </a:r>
            <a:r>
              <a:rPr lang="zh-TW" altLang="en-US" dirty="0"/>
              <a:t>（</a:t>
            </a:r>
            <a:r>
              <a:rPr lang="en-US" altLang="zh-TW" dirty="0" err="1"/>
              <a:t>BuyLimit</a:t>
            </a:r>
            <a:r>
              <a:rPr lang="en-US" altLang="zh-TW" dirty="0"/>
              <a:t> </a:t>
            </a:r>
            <a:r>
              <a:rPr lang="zh-TW" altLang="en-US" dirty="0"/>
              <a:t>訂單）：</a:t>
            </a:r>
            <a:endParaRPr lang="en-US" altLang="zh-TW" dirty="0"/>
          </a:p>
          <a:p>
            <a:pPr lvl="1"/>
            <a:r>
              <a:rPr lang="zh-TW" altLang="en-US" dirty="0"/>
              <a:t>當後續</a:t>
            </a:r>
            <a:r>
              <a:rPr lang="en-US" altLang="zh-TW" dirty="0"/>
              <a:t>K</a:t>
            </a:r>
            <a:r>
              <a:rPr lang="zh-TW" altLang="en-US" dirty="0"/>
              <a:t>線的收盤價高於第一根</a:t>
            </a:r>
            <a:r>
              <a:rPr lang="en-US" altLang="zh-TW" dirty="0"/>
              <a:t>15</a:t>
            </a:r>
            <a:r>
              <a:rPr lang="zh-TW" altLang="en-US" dirty="0"/>
              <a:t>分鐘</a:t>
            </a:r>
            <a:r>
              <a:rPr lang="en-US" altLang="zh-TW" dirty="0"/>
              <a:t>K</a:t>
            </a:r>
            <a:r>
              <a:rPr lang="zh-TW" altLang="en-US" dirty="0"/>
              <a:t>線的高點（</a:t>
            </a:r>
            <a:r>
              <a:rPr lang="en-US" altLang="zh-TW" dirty="0"/>
              <a:t>First15MinHigh</a:t>
            </a:r>
            <a:r>
              <a:rPr lang="zh-TW" altLang="en-US" dirty="0"/>
              <a:t>）時。執行動作：在第一根</a:t>
            </a:r>
            <a:r>
              <a:rPr lang="en-US" altLang="zh-TW" dirty="0"/>
              <a:t>15</a:t>
            </a:r>
            <a:r>
              <a:rPr lang="zh-TW" altLang="en-US" dirty="0"/>
              <a:t>分鐘</a:t>
            </a:r>
            <a:r>
              <a:rPr lang="en-US" altLang="zh-TW" dirty="0"/>
              <a:t>K</a:t>
            </a:r>
            <a:r>
              <a:rPr lang="zh-TW" altLang="en-US" dirty="0"/>
              <a:t>線的高點（</a:t>
            </a:r>
            <a:r>
              <a:rPr lang="en-US" altLang="zh-TW" dirty="0"/>
              <a:t>First15MinHigh</a:t>
            </a:r>
            <a:r>
              <a:rPr lang="zh-TW" altLang="en-US" dirty="0"/>
              <a:t>）位置設置</a:t>
            </a:r>
            <a:r>
              <a:rPr lang="en-US" altLang="zh-TW" dirty="0" err="1"/>
              <a:t>BuyLimit</a:t>
            </a:r>
            <a:r>
              <a:rPr lang="zh-TW" altLang="en-US" dirty="0"/>
              <a:t>訂單，並設置止損在該</a:t>
            </a:r>
            <a:r>
              <a:rPr lang="en-US" altLang="zh-TW" dirty="0"/>
              <a:t>K</a:t>
            </a:r>
            <a:r>
              <a:rPr lang="zh-TW" altLang="en-US" dirty="0"/>
              <a:t>線的低點（</a:t>
            </a:r>
            <a:r>
              <a:rPr lang="en-US" altLang="zh-TW" dirty="0"/>
              <a:t>First15MinLow</a:t>
            </a:r>
            <a:r>
              <a:rPr lang="zh-TW" altLang="en-US" dirty="0"/>
              <a:t>），停利為</a:t>
            </a:r>
            <a:r>
              <a:rPr lang="en-US" altLang="zh-TW" dirty="0"/>
              <a:t>3</a:t>
            </a:r>
            <a:r>
              <a:rPr lang="zh-TW" altLang="en-US" dirty="0"/>
              <a:t>倍的風險距離。</a:t>
            </a:r>
            <a:endParaRPr lang="en-US" altLang="zh-TW" dirty="0"/>
          </a:p>
          <a:p>
            <a:r>
              <a:rPr lang="en-US" altLang="zh-TW" b="1" dirty="0"/>
              <a:t>1.1.2</a:t>
            </a:r>
            <a:r>
              <a:rPr lang="zh-TW" altLang="en-US" b="1" dirty="0"/>
              <a:t> 賣出條件</a:t>
            </a:r>
            <a:r>
              <a:rPr lang="zh-TW" altLang="en-US" dirty="0"/>
              <a:t>（</a:t>
            </a:r>
            <a:r>
              <a:rPr lang="en-US" altLang="zh-TW" dirty="0" err="1"/>
              <a:t>SellLimit</a:t>
            </a:r>
            <a:r>
              <a:rPr lang="en-US" altLang="zh-TW" dirty="0"/>
              <a:t> </a:t>
            </a:r>
            <a:r>
              <a:rPr lang="zh-TW" altLang="en-US" dirty="0"/>
              <a:t>訂單）：</a:t>
            </a:r>
            <a:endParaRPr lang="en-US" altLang="zh-TW" dirty="0"/>
          </a:p>
          <a:p>
            <a:pPr lvl="1"/>
            <a:r>
              <a:rPr lang="zh-TW" altLang="en-US" dirty="0"/>
              <a:t>當後續</a:t>
            </a:r>
            <a:r>
              <a:rPr lang="en-US" altLang="zh-TW" dirty="0"/>
              <a:t>K</a:t>
            </a:r>
            <a:r>
              <a:rPr lang="zh-TW" altLang="en-US" dirty="0"/>
              <a:t>線的收盤價低於第一根</a:t>
            </a:r>
            <a:r>
              <a:rPr lang="en-US" altLang="zh-TW" dirty="0"/>
              <a:t>15</a:t>
            </a:r>
            <a:r>
              <a:rPr lang="zh-TW" altLang="en-US" dirty="0"/>
              <a:t>分鐘</a:t>
            </a:r>
            <a:r>
              <a:rPr lang="en-US" altLang="zh-TW" dirty="0"/>
              <a:t>K</a:t>
            </a:r>
            <a:r>
              <a:rPr lang="zh-TW" altLang="en-US" dirty="0"/>
              <a:t>線的低點（</a:t>
            </a:r>
            <a:r>
              <a:rPr lang="en-US" altLang="zh-TW" dirty="0"/>
              <a:t>First15MinLow</a:t>
            </a:r>
            <a:r>
              <a:rPr lang="zh-TW" altLang="en-US" dirty="0"/>
              <a:t>）時。執行動作：在第一根</a:t>
            </a:r>
            <a:r>
              <a:rPr lang="en-US" altLang="zh-TW" dirty="0"/>
              <a:t>15</a:t>
            </a:r>
            <a:r>
              <a:rPr lang="zh-TW" altLang="en-US" dirty="0"/>
              <a:t>分鐘</a:t>
            </a:r>
            <a:r>
              <a:rPr lang="en-US" altLang="zh-TW" dirty="0"/>
              <a:t>K</a:t>
            </a:r>
            <a:r>
              <a:rPr lang="zh-TW" altLang="en-US" dirty="0"/>
              <a:t>線的低點（</a:t>
            </a:r>
            <a:r>
              <a:rPr lang="en-US" altLang="zh-TW" dirty="0"/>
              <a:t>First15MinLow</a:t>
            </a:r>
            <a:r>
              <a:rPr lang="zh-TW" altLang="en-US" dirty="0"/>
              <a:t>）位置設置</a:t>
            </a:r>
            <a:r>
              <a:rPr lang="en-US" altLang="zh-TW" dirty="0" err="1"/>
              <a:t>SellLimit</a:t>
            </a:r>
            <a:r>
              <a:rPr lang="zh-TW" altLang="en-US" dirty="0"/>
              <a:t>訂單，並設置止損在該</a:t>
            </a:r>
            <a:r>
              <a:rPr lang="en-US" altLang="zh-TW" dirty="0"/>
              <a:t>K</a:t>
            </a:r>
            <a:r>
              <a:rPr lang="zh-TW" altLang="en-US" dirty="0"/>
              <a:t>線的高點（</a:t>
            </a:r>
            <a:r>
              <a:rPr lang="en-US" altLang="zh-TW" dirty="0"/>
              <a:t>First15MinHigh</a:t>
            </a:r>
            <a:r>
              <a:rPr lang="zh-TW" altLang="en-US" dirty="0"/>
              <a:t>），停利為</a:t>
            </a:r>
            <a:r>
              <a:rPr lang="en-US" altLang="zh-TW" dirty="0"/>
              <a:t>3</a:t>
            </a:r>
            <a:r>
              <a:rPr lang="zh-TW" altLang="en-US" dirty="0"/>
              <a:t>倍的風險距離。</a:t>
            </a:r>
            <a:endParaRPr lang="en-US" altLang="zh-TW" dirty="0"/>
          </a:p>
          <a:p>
            <a:pPr lvl="1"/>
            <a:endParaRPr lang="zh-TW" altLang="en-US" dirty="0"/>
          </a:p>
        </p:txBody>
      </p:sp>
    </p:spTree>
    <p:extLst>
      <p:ext uri="{BB962C8B-B14F-4D97-AF65-F5344CB8AC3E}">
        <p14:creationId xmlns:p14="http://schemas.microsoft.com/office/powerpoint/2010/main" val="39919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29F106-5C24-4F5B-8B9F-03E4763EBAC9}"/>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D8AF8EBD-4A56-4DCF-9677-D950E63EE3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221466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9B412D-5ADD-4E92-84B8-E88A59018872}"/>
              </a:ext>
            </a:extLst>
          </p:cNvPr>
          <p:cNvSpPr>
            <a:spLocks noGrp="1"/>
          </p:cNvSpPr>
          <p:nvPr>
            <p:ph type="title"/>
          </p:nvPr>
        </p:nvSpPr>
        <p:spPr/>
        <p:txBody>
          <a:bodyPr/>
          <a:lstStyle/>
          <a:p>
            <a:endParaRPr lang="zh-TW" altLang="en-US"/>
          </a:p>
        </p:txBody>
      </p:sp>
      <p:pic>
        <p:nvPicPr>
          <p:cNvPr id="5" name="內容版面配置區 4">
            <a:extLst>
              <a:ext uri="{FF2B5EF4-FFF2-40B4-BE49-F238E27FC236}">
                <a16:creationId xmlns:a16="http://schemas.microsoft.com/office/drawing/2014/main" id="{DC744851-1AB3-4EAF-B0F4-6B51781F55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31719051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有機">
  <a:themeElements>
    <a:clrScheme name="有機">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有機">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有機">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2200</TotalTime>
  <Words>2562</Words>
  <Application>Microsoft Office PowerPoint</Application>
  <PresentationFormat>寬螢幕</PresentationFormat>
  <Paragraphs>140</Paragraphs>
  <Slides>40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40</vt:i4>
      </vt:variant>
    </vt:vector>
  </HeadingPairs>
  <TitlesOfParts>
    <vt:vector size="47" baseType="lpstr">
      <vt:lpstr>Garamond (本文)</vt:lpstr>
      <vt:lpstr>Garamond (標題)</vt:lpstr>
      <vt:lpstr>微軟正黑體</vt:lpstr>
      <vt:lpstr>新細明體</vt:lpstr>
      <vt:lpstr>Arial</vt:lpstr>
      <vt:lpstr>Garamond</vt:lpstr>
      <vt:lpstr>有機</vt:lpstr>
      <vt:lpstr>ExampleCode_by_GPT</vt:lpstr>
      <vt:lpstr>Outlines</vt:lpstr>
      <vt:lpstr>NO.1 :CCI+EMA</vt:lpstr>
      <vt:lpstr>1.1交易策略</vt:lpstr>
      <vt:lpstr>1.1交易策略</vt:lpstr>
      <vt:lpstr>1.1交易策略</vt:lpstr>
      <vt:lpstr>1.1交易策略</vt:lpstr>
      <vt:lpstr>PowerPoint 簡報</vt:lpstr>
      <vt:lpstr>PowerPoint 簡報</vt:lpstr>
      <vt:lpstr>1.2 GPT PROMOT</vt:lpstr>
      <vt:lpstr>1.3 Debug for GPT</vt:lpstr>
      <vt:lpstr>1.4 回測成果</vt:lpstr>
      <vt:lpstr>NO.2 : Opening 5 Reversal  Breakout Strategy</vt:lpstr>
      <vt:lpstr>Outlines</vt:lpstr>
      <vt:lpstr>2.1交易策略</vt:lpstr>
      <vt:lpstr>2.1交易策略</vt:lpstr>
      <vt:lpstr>2.1交易策略</vt:lpstr>
      <vt:lpstr>買單範例</vt:lpstr>
      <vt:lpstr>買單範例</vt:lpstr>
      <vt:lpstr>買單範例</vt:lpstr>
      <vt:lpstr>賣單範例</vt:lpstr>
      <vt:lpstr>賣單範例</vt:lpstr>
      <vt:lpstr>2.2 GPT PROMOT</vt:lpstr>
      <vt:lpstr>2.3 Debug for GPT</vt:lpstr>
      <vt:lpstr>2.3 Debug for GPT</vt:lpstr>
      <vt:lpstr>2.4 成果</vt:lpstr>
      <vt:lpstr>NO.3 : 3EMA</vt:lpstr>
      <vt:lpstr>Outlines</vt:lpstr>
      <vt:lpstr>3.1 交易策略</vt:lpstr>
      <vt:lpstr>3.1 交易策略</vt:lpstr>
      <vt:lpstr>3.1交易策略</vt:lpstr>
      <vt:lpstr>3.1交易策略</vt:lpstr>
      <vt:lpstr>PowerPoint 簡報</vt:lpstr>
      <vt:lpstr>3.2 GPT程式碼</vt:lpstr>
      <vt:lpstr>3.2 GPT程式碼</vt:lpstr>
      <vt:lpstr>3.3 Debug for GPT</vt:lpstr>
      <vt:lpstr>3.3 Debug for GPT</vt:lpstr>
      <vt:lpstr>3.3 Debug for GPT</vt:lpstr>
      <vt:lpstr>3.4 成果</vt:lpstr>
      <vt:lpstr>3.4 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杜瀚平</dc:creator>
  <cp:lastModifiedBy>杜瀚平</cp:lastModifiedBy>
  <cp:revision>37</cp:revision>
  <dcterms:created xsi:type="dcterms:W3CDTF">2024-09-13T02:47:40Z</dcterms:created>
  <dcterms:modified xsi:type="dcterms:W3CDTF">2024-12-27T08:16:53Z</dcterms:modified>
</cp:coreProperties>
</file>