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8"/>
  </p:notesMasterIdLst>
  <p:sldIdLst>
    <p:sldId id="256" r:id="rId2"/>
    <p:sldId id="257" r:id="rId3"/>
    <p:sldId id="296" r:id="rId4"/>
    <p:sldId id="295" r:id="rId5"/>
    <p:sldId id="298" r:id="rId6"/>
    <p:sldId id="297" r:id="rId7"/>
    <p:sldId id="294" r:id="rId8"/>
    <p:sldId id="292" r:id="rId9"/>
    <p:sldId id="258" r:id="rId10"/>
    <p:sldId id="261" r:id="rId11"/>
    <p:sldId id="262" r:id="rId12"/>
    <p:sldId id="264" r:id="rId13"/>
    <p:sldId id="293" r:id="rId14"/>
    <p:sldId id="265" r:id="rId15"/>
    <p:sldId id="267" r:id="rId16"/>
    <p:sldId id="268" r:id="rId17"/>
    <p:sldId id="269" r:id="rId18"/>
    <p:sldId id="270" r:id="rId19"/>
    <p:sldId id="274" r:id="rId20"/>
    <p:sldId id="276" r:id="rId21"/>
    <p:sldId id="277" r:id="rId22"/>
    <p:sldId id="278" r:id="rId23"/>
    <p:sldId id="303" r:id="rId24"/>
    <p:sldId id="280" r:id="rId25"/>
    <p:sldId id="281" r:id="rId26"/>
    <p:sldId id="284" r:id="rId27"/>
    <p:sldId id="286" r:id="rId28"/>
    <p:sldId id="287" r:id="rId29"/>
    <p:sldId id="288" r:id="rId30"/>
    <p:sldId id="290" r:id="rId31"/>
    <p:sldId id="291" r:id="rId32"/>
    <p:sldId id="304" r:id="rId33"/>
    <p:sldId id="299" r:id="rId34"/>
    <p:sldId id="300" r:id="rId35"/>
    <p:sldId id="301" r:id="rId36"/>
    <p:sldId id="302" r:id="rId37"/>
  </p:sldIdLst>
  <p:sldSz cx="9144000" cy="6858000" type="screen4x3"/>
  <p:notesSz cx="6858000" cy="9144000"/>
  <p:defaultTextStyle>
    <a:defPPr>
      <a:defRPr lang="zh-CN"/>
    </a:defPPr>
    <a:lvl1pPr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82" autoAdjust="0"/>
    <p:restoredTop sz="89369" autoAdjust="0"/>
  </p:normalViewPr>
  <p:slideViewPr>
    <p:cSldViewPr snapToGrid="0" snapToObjects="1">
      <p:cViewPr varScale="1">
        <p:scale>
          <a:sx n="66" d="100"/>
          <a:sy n="66" d="100"/>
        </p:scale>
        <p:origin x="10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F3FF9A4E-E4CD-46BB-8330-AE8B871AB2F2}" type="datetime1">
              <a:rPr lang="zh-CN" altLang="en-US"/>
              <a:pPr>
                <a:defRPr/>
              </a:pPr>
              <a:t>2016/6/27</a:t>
            </a:fld>
            <a:endParaRPr lang="zh-CN" altLang="en-US" sz="1200"/>
          </a:p>
        </p:txBody>
      </p:sp>
      <p:sp>
        <p:nvSpPr>
          <p:cNvPr id="3076"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en-US" smtClean="0"/>
              <a:t>单击此处编辑母版文本样式</a:t>
            </a:r>
          </a:p>
          <a:p>
            <a:pPr>
              <a:defRPr/>
            </a:pPr>
            <a:r>
              <a:rPr lang="zh-CN" altLang="en-US" smtClean="0"/>
              <a:t>二级</a:t>
            </a:r>
          </a:p>
          <a:p>
            <a:pPr>
              <a:defRPr/>
            </a:pPr>
            <a:r>
              <a:rPr lang="zh-CN" altLang="en-US" smtClean="0"/>
              <a:t>三级</a:t>
            </a:r>
          </a:p>
          <a:p>
            <a:pPr>
              <a:defRPr/>
            </a:pPr>
            <a:r>
              <a:rPr lang="zh-CN" altLang="en-US" smtClean="0"/>
              <a:t>四级</a:t>
            </a:r>
          </a:p>
          <a:p>
            <a:pPr>
              <a:defRPr/>
            </a:pPr>
            <a:r>
              <a:rPr lang="zh-CN" altLang="en-US" smtClean="0"/>
              <a:t>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5" name="幻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4DAC2781-B66C-413C-B009-A97FB973E51B}" type="slidenum">
              <a:rPr lang="zh-CN" altLang="en-US"/>
              <a:pPr>
                <a:defRPr/>
              </a:pPr>
              <a:t>‹#›</a:t>
            </a:fld>
            <a:endParaRPr lang="zh-CN" altLang="en-US" sz="1200"/>
          </a:p>
        </p:txBody>
      </p:sp>
    </p:spTree>
    <p:extLst>
      <p:ext uri="{BB962C8B-B14F-4D97-AF65-F5344CB8AC3E}">
        <p14:creationId xmlns:p14="http://schemas.microsoft.com/office/powerpoint/2010/main" val="4263459834"/>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2016/6/27</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1</a:t>
            </a:fld>
            <a:endParaRPr lang="zh-CN" altLang="en-US" sz="1200"/>
          </a:p>
        </p:txBody>
      </p:sp>
    </p:spTree>
    <p:extLst>
      <p:ext uri="{BB962C8B-B14F-4D97-AF65-F5344CB8AC3E}">
        <p14:creationId xmlns:p14="http://schemas.microsoft.com/office/powerpoint/2010/main" val="2850835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2016/6/27</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21</a:t>
            </a:fld>
            <a:endParaRPr lang="zh-CN" altLang="en-US" sz="1200"/>
          </a:p>
        </p:txBody>
      </p:sp>
    </p:spTree>
    <p:extLst>
      <p:ext uri="{BB962C8B-B14F-4D97-AF65-F5344CB8AC3E}">
        <p14:creationId xmlns:p14="http://schemas.microsoft.com/office/powerpoint/2010/main" val="590788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marL="0" marR="0" indent="0" algn="l" defTabSz="0" rtl="0" eaLnBrk="0" fontAlgn="base" latinLnBrk="0" hangingPunct="0">
              <a:lnSpc>
                <a:spcPct val="100000"/>
              </a:lnSpc>
              <a:spcBef>
                <a:spcPct val="30000"/>
              </a:spcBef>
              <a:spcAft>
                <a:spcPct val="0"/>
              </a:spcAft>
              <a:buClrTx/>
              <a:buSzTx/>
              <a:buFontTx/>
              <a:buNone/>
              <a:tabLst/>
              <a:defRPr/>
            </a:pPr>
            <a:r>
              <a:rPr lang="zh-CN" altLang="zh-CN" smtClean="0"/>
              <a:t>将输出字符串</a:t>
            </a:r>
            <a:r>
              <a:rPr lang="zh-CN" altLang="zh-CN" smtClean="0">
                <a:latin typeface="Arial" panose="020B0604020202020204" pitchFamily="34" charset="0"/>
              </a:rPr>
              <a:t>“</a:t>
            </a:r>
            <a:r>
              <a:rPr lang="zh-CN" altLang="zh-CN" smtClean="0"/>
              <a:t>Hello World</a:t>
            </a:r>
            <a:r>
              <a:rPr lang="zh-CN" altLang="zh-CN" smtClean="0">
                <a:latin typeface="Arial" panose="020B0604020202020204" pitchFamily="34" charset="0"/>
              </a:rPr>
              <a:t>”</a:t>
            </a:r>
            <a:r>
              <a:rPr lang="zh-CN" altLang="zh-CN" smtClean="0"/>
              <a:t>作为第一个示范程序，现在已经成为编程语言学习的传统。该程序因布莱恩</a:t>
            </a:r>
            <a:r>
              <a:rPr lang="zh-CN" altLang="zh-CN" smtClean="0">
                <a:latin typeface="Arial" panose="020B0604020202020204" pitchFamily="34" charset="0"/>
              </a:rPr>
              <a:t>·</a:t>
            </a:r>
            <a:r>
              <a:rPr lang="zh-CN" altLang="zh-CN" smtClean="0"/>
              <a:t>柯林汉（Brian Kernighan）和丹尼斯</a:t>
            </a:r>
            <a:r>
              <a:rPr lang="zh-CN" altLang="zh-CN" smtClean="0">
                <a:latin typeface="Arial" panose="020B0604020202020204" pitchFamily="34" charset="0"/>
              </a:rPr>
              <a:t>·</a:t>
            </a:r>
            <a:r>
              <a:rPr lang="zh-CN" altLang="zh-CN" smtClean="0"/>
              <a:t>里奇（Dennis M. Ritchie）所著的计算机程序设计教程《C程序设计语言》（The C Programming Language）中使用而广泛流传。</a:t>
            </a:r>
            <a:r>
              <a:rPr lang="zh-CN" altLang="zh-CN" smtClean="0">
                <a:latin typeface="Arial" panose="020B0604020202020204" pitchFamily="34" charset="0"/>
              </a:rPr>
              <a:t>“</a:t>
            </a:r>
            <a:r>
              <a:rPr lang="zh-CN" altLang="zh-CN" smtClean="0"/>
              <a:t>Hello World</a:t>
            </a:r>
            <a:r>
              <a:rPr lang="zh-CN" altLang="zh-CN" smtClean="0">
                <a:latin typeface="Arial" panose="020B0604020202020204" pitchFamily="34" charset="0"/>
              </a:rPr>
              <a:t>”</a:t>
            </a:r>
            <a:r>
              <a:rPr lang="zh-CN" altLang="zh-CN" smtClean="0"/>
              <a:t>示例程序最早出现于1972年，由贝尔实验室成员布莱恩</a:t>
            </a:r>
            <a:r>
              <a:rPr lang="zh-CN" altLang="zh-CN" smtClean="0">
                <a:latin typeface="Arial" panose="020B0604020202020204" pitchFamily="34" charset="0"/>
              </a:rPr>
              <a:t>·</a:t>
            </a:r>
            <a:r>
              <a:rPr lang="zh-CN" altLang="zh-CN" smtClean="0"/>
              <a:t>柯林汉撰写的内部技术文件《Introduction to the Language B》之中。</a:t>
            </a:r>
          </a:p>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2016/6/27</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25</a:t>
            </a:fld>
            <a:endParaRPr lang="zh-CN" altLang="en-US" sz="1200"/>
          </a:p>
        </p:txBody>
      </p:sp>
    </p:spTree>
    <p:extLst>
      <p:ext uri="{BB962C8B-B14F-4D97-AF65-F5344CB8AC3E}">
        <p14:creationId xmlns:p14="http://schemas.microsoft.com/office/powerpoint/2010/main" val="61862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2016/6/27</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31</a:t>
            </a:fld>
            <a:endParaRPr lang="zh-CN" altLang="en-US" sz="1200"/>
          </a:p>
        </p:txBody>
      </p:sp>
    </p:spTree>
    <p:extLst>
      <p:ext uri="{BB962C8B-B14F-4D97-AF65-F5344CB8AC3E}">
        <p14:creationId xmlns:p14="http://schemas.microsoft.com/office/powerpoint/2010/main" val="2270977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2016/6/27</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3</a:t>
            </a:fld>
            <a:endParaRPr lang="zh-CN" altLang="en-US" sz="1200"/>
          </a:p>
        </p:txBody>
      </p:sp>
    </p:spTree>
    <p:extLst>
      <p:ext uri="{BB962C8B-B14F-4D97-AF65-F5344CB8AC3E}">
        <p14:creationId xmlns:p14="http://schemas.microsoft.com/office/powerpoint/2010/main" val="2184983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2016/6/27</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5</a:t>
            </a:fld>
            <a:endParaRPr lang="zh-CN" altLang="en-US" sz="1200"/>
          </a:p>
        </p:txBody>
      </p:sp>
    </p:spTree>
    <p:extLst>
      <p:ext uri="{BB962C8B-B14F-4D97-AF65-F5344CB8AC3E}">
        <p14:creationId xmlns:p14="http://schemas.microsoft.com/office/powerpoint/2010/main" val="399794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90000"/>
              </a:lnSpc>
            </a:pPr>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2016/6/27</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9</a:t>
            </a:fld>
            <a:endParaRPr lang="zh-CN" altLang="en-US" sz="1200"/>
          </a:p>
        </p:txBody>
      </p:sp>
    </p:spTree>
    <p:extLst>
      <p:ext uri="{BB962C8B-B14F-4D97-AF65-F5344CB8AC3E}">
        <p14:creationId xmlns:p14="http://schemas.microsoft.com/office/powerpoint/2010/main" val="3714937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nSpc>
                <a:spcPct val="90000"/>
              </a:lnSpc>
            </a:pPr>
            <a:r>
              <a:rPr lang="zh-CN" altLang="en-US" dirty="0" smtClean="0"/>
              <a:t>归纳一下，计算机的应用主要在以下几个方面：</a:t>
            </a:r>
            <a:endParaRPr lang="en-US" altLang="zh-CN" dirty="0" smtClean="0"/>
          </a:p>
          <a:p>
            <a:pPr>
              <a:lnSpc>
                <a:spcPct val="90000"/>
              </a:lnSpc>
            </a:pPr>
            <a:r>
              <a:rPr lang="en-US" altLang="zh-CN" dirty="0" smtClean="0"/>
              <a:t>1</a:t>
            </a:r>
            <a:r>
              <a:rPr lang="zh-CN" altLang="en-US" dirty="0" smtClean="0"/>
              <a:t>：科学计算</a:t>
            </a:r>
            <a:endParaRPr lang="en-US" altLang="zh-CN" dirty="0" smtClean="0"/>
          </a:p>
          <a:p>
            <a:pPr>
              <a:lnSpc>
                <a:spcPct val="90000"/>
              </a:lnSpc>
            </a:pPr>
            <a:r>
              <a:rPr lang="zh-CN" altLang="en-US" dirty="0" smtClean="0"/>
              <a:t>科学计算也称数值计算。计算机最开始是为解决科学研究和工程设计中遇到的大量数学问题的数值计算而研制的计算工具。例如，人造卫星轨迹的计算，房屋抗震强度的计算，火箭、宇宙飞船的研究设计都离不开计算机的精确计算。就连我们每天收听收看的天气预报都离不开计算机的科学计算。 </a:t>
            </a:r>
            <a:endParaRPr lang="en-US" altLang="zh-CN" dirty="0" smtClean="0"/>
          </a:p>
          <a:p>
            <a:pPr>
              <a:lnSpc>
                <a:spcPct val="90000"/>
              </a:lnSpc>
            </a:pPr>
            <a:r>
              <a:rPr lang="en-US" altLang="zh-CN" dirty="0" smtClean="0"/>
              <a:t>2</a:t>
            </a:r>
            <a:r>
              <a:rPr lang="zh-CN" altLang="en-US" dirty="0" smtClean="0"/>
              <a:t>、数据处理</a:t>
            </a:r>
            <a:endParaRPr lang="en-US" altLang="zh-CN" dirty="0" smtClean="0"/>
          </a:p>
          <a:p>
            <a:pPr>
              <a:lnSpc>
                <a:spcPct val="90000"/>
              </a:lnSpc>
            </a:pPr>
            <a:r>
              <a:rPr lang="zh-CN" altLang="en-US" dirty="0" smtClean="0"/>
              <a:t>在科学研究和工程技术中，会得到大量的原始数据，其中包括大量图片、文字、声音等信息处理就是对数据进行收集、分类、排序、存储、计算、传输、制表等操作。</a:t>
            </a:r>
          </a:p>
          <a:p>
            <a:pPr>
              <a:lnSpc>
                <a:spcPct val="90000"/>
              </a:lnSpc>
            </a:pPr>
            <a:r>
              <a:rPr lang="en-US" altLang="zh-CN" dirty="0" smtClean="0"/>
              <a:t>3</a:t>
            </a:r>
            <a:r>
              <a:rPr lang="zh-CN" altLang="en-US" dirty="0" smtClean="0"/>
              <a:t>、自动控制</a:t>
            </a:r>
            <a:endParaRPr lang="en-US" altLang="zh-CN" dirty="0" smtClean="0"/>
          </a:p>
          <a:p>
            <a:pPr>
              <a:lnSpc>
                <a:spcPct val="90000"/>
              </a:lnSpc>
            </a:pPr>
            <a:r>
              <a:rPr lang="zh-CN" altLang="en-US" dirty="0" smtClean="0"/>
              <a:t>自动控制是指通过计算机对某一过程进行自动操作，它不需人工干预，能按人预定的目标和预定的状态进行过程控制。例如，无人驾驶飞机、导弹、人造卫星和宇宙飞船等飞行器的控制，都是靠计算机实现的。</a:t>
            </a:r>
          </a:p>
          <a:p>
            <a:pPr>
              <a:lnSpc>
                <a:spcPct val="90000"/>
              </a:lnSpc>
            </a:pPr>
            <a:r>
              <a:rPr lang="en-US" altLang="zh-CN" dirty="0" smtClean="0"/>
              <a:t>4</a:t>
            </a:r>
            <a:r>
              <a:rPr lang="zh-CN" altLang="en-US" dirty="0" smtClean="0"/>
              <a:t>、计算机辅助设计</a:t>
            </a:r>
            <a:endParaRPr lang="en-US" altLang="zh-CN" dirty="0" smtClean="0"/>
          </a:p>
          <a:p>
            <a:pPr>
              <a:lnSpc>
                <a:spcPct val="90000"/>
              </a:lnSpc>
            </a:pPr>
            <a:r>
              <a:rPr lang="zh-CN" altLang="en-US" dirty="0" smtClean="0"/>
              <a:t>计算机辅助设计</a:t>
            </a:r>
            <a:r>
              <a:rPr lang="en-US" altLang="zh-CN" dirty="0" smtClean="0"/>
              <a:t>(Computer Aided Design</a:t>
            </a:r>
            <a:r>
              <a:rPr lang="zh-CN" altLang="en-US" dirty="0" smtClean="0"/>
              <a:t>，简称</a:t>
            </a:r>
            <a:r>
              <a:rPr lang="en-US" altLang="zh-CN" dirty="0" smtClean="0"/>
              <a:t>CAD)</a:t>
            </a:r>
            <a:r>
              <a:rPr lang="zh-CN" altLang="en-US" dirty="0" smtClean="0"/>
              <a:t>是指。借助计算机的帮助，人们可以自动或半自动地完成各类工程设计工作。目前</a:t>
            </a:r>
            <a:r>
              <a:rPr lang="en-US" altLang="zh-CN" dirty="0" smtClean="0"/>
              <a:t>CAD</a:t>
            </a:r>
            <a:r>
              <a:rPr lang="zh-CN" altLang="en-US" dirty="0" smtClean="0"/>
              <a:t>技术已应用于飞机设计、船舶设计、建筑设计、机械设计、大规模集成电路设计等。在京九铁路的勘测设计中，使用计算机辅助设计系统绘制一张图纸仅需几个小时，而过去人工完成同样工作则要一周甚至更长时间。可见采用计算机辅助设计，可缩短设计时间，提高工作效率，节省人力、物力和财力，更重要的是提高了设计质量。</a:t>
            </a:r>
          </a:p>
          <a:p>
            <a:pPr>
              <a:lnSpc>
                <a:spcPct val="90000"/>
              </a:lnSpc>
            </a:pPr>
            <a:r>
              <a:rPr lang="en-US" altLang="zh-CN" dirty="0" smtClean="0"/>
              <a:t>5</a:t>
            </a:r>
            <a:r>
              <a:rPr lang="zh-CN" altLang="en-US" dirty="0" smtClean="0"/>
              <a:t>、人工智能</a:t>
            </a:r>
            <a:endParaRPr lang="en-US" altLang="zh-CN" dirty="0" smtClean="0"/>
          </a:p>
          <a:p>
            <a:pPr>
              <a:lnSpc>
                <a:spcPct val="90000"/>
              </a:lnSpc>
            </a:pPr>
            <a:r>
              <a:rPr lang="zh-CN" altLang="en-US" dirty="0" smtClean="0"/>
              <a:t>人工智能</a:t>
            </a:r>
            <a:r>
              <a:rPr lang="en-US" altLang="zh-CN" dirty="0" smtClean="0"/>
              <a:t>(Artificial Intelligence，</a:t>
            </a:r>
            <a:r>
              <a:rPr lang="zh-CN" altLang="en-US" dirty="0" smtClean="0"/>
              <a:t>简称</a:t>
            </a:r>
            <a:r>
              <a:rPr lang="en-US" altLang="zh-CN" dirty="0" smtClean="0"/>
              <a:t>AI)</a:t>
            </a:r>
            <a:r>
              <a:rPr lang="zh-CN" altLang="en-US" dirty="0" smtClean="0"/>
              <a:t>是指计算机模拟人类某些智力行为的理论、技术和应用。例如，用计算机模拟人脑的部分功能进行思维学习、推理、联想和决策，使计算机具有一定“思维能力”。我国已开发成功一些中医专家诊断系统，可以模拟名医给患者诊病开方。 还有就是机器人也是计算机人工智能的典型例子。</a:t>
            </a:r>
          </a:p>
          <a:p>
            <a:pPr>
              <a:lnSpc>
                <a:spcPct val="90000"/>
              </a:lnSpc>
            </a:pPr>
            <a:r>
              <a:rPr lang="en-US" altLang="zh-CN" dirty="0" smtClean="0"/>
              <a:t>6</a:t>
            </a:r>
            <a:r>
              <a:rPr lang="zh-CN" altLang="en-US" dirty="0" smtClean="0"/>
              <a:t>、多媒体应用</a:t>
            </a:r>
            <a:endParaRPr lang="en-US" altLang="zh-CN" dirty="0" smtClean="0"/>
          </a:p>
          <a:p>
            <a:pPr>
              <a:lnSpc>
                <a:spcPct val="90000"/>
              </a:lnSpc>
            </a:pPr>
            <a:r>
              <a:rPr lang="zh-CN" altLang="en-US" dirty="0" smtClean="0"/>
              <a:t>随着电子技术特别是通信和计算机技术的发展，人们已经有能力把文本、音频、课程、动画、图形和图像等各种媒体综合起来，构成一种全新的概念</a:t>
            </a:r>
            <a:r>
              <a:rPr lang="en-US" altLang="zh-CN" dirty="0" smtClean="0"/>
              <a:t>—“</a:t>
            </a:r>
            <a:r>
              <a:rPr lang="zh-CN" altLang="en-US" dirty="0" smtClean="0"/>
              <a:t>多媒体”</a:t>
            </a:r>
            <a:r>
              <a:rPr lang="en-US" altLang="zh-CN" dirty="0" smtClean="0"/>
              <a:t>(Multimedia)</a:t>
            </a:r>
            <a:r>
              <a:rPr lang="zh-CN" altLang="en-US" dirty="0" smtClean="0"/>
              <a:t>。比如一些</a:t>
            </a:r>
            <a:r>
              <a:rPr lang="en-US" altLang="zh-CN" dirty="0" smtClean="0"/>
              <a:t>flash</a:t>
            </a:r>
            <a:r>
              <a:rPr lang="zh-CN" altLang="en-US" dirty="0" smtClean="0"/>
              <a:t>广告，网页游戏等。</a:t>
            </a:r>
          </a:p>
          <a:p>
            <a:pPr>
              <a:lnSpc>
                <a:spcPct val="90000"/>
              </a:lnSpc>
            </a:pPr>
            <a:r>
              <a:rPr lang="en-US" altLang="zh-CN" dirty="0" smtClean="0"/>
              <a:t>7</a:t>
            </a:r>
            <a:r>
              <a:rPr lang="zh-CN" altLang="en-US" dirty="0" smtClean="0"/>
              <a:t>、计算机网络</a:t>
            </a:r>
            <a:endParaRPr lang="en-US" altLang="zh-CN" dirty="0" smtClean="0"/>
          </a:p>
          <a:p>
            <a:pPr>
              <a:lnSpc>
                <a:spcPct val="90000"/>
              </a:lnSpc>
            </a:pPr>
            <a:r>
              <a:rPr lang="zh-CN" altLang="en-US" dirty="0" smtClean="0"/>
              <a:t>计算机网络是由一些独立的和具备信息交换能力的计算机互联构成，以实现资源共享的系统。如在全国范围内的银行信用卡的使用，火车和飞机票系统的使用等。</a:t>
            </a:r>
            <a:endParaRPr lang="en-US" altLang="zh-CN" dirty="0" smtClean="0"/>
          </a:p>
          <a:p>
            <a:endParaRPr lang="en-US" altLang="zh-CN" dirty="0" smtClean="0"/>
          </a:p>
          <a:p>
            <a:endParaRPr lang="en-US" altLang="zh-CN" dirty="0" smtClean="0"/>
          </a:p>
          <a:p>
            <a:r>
              <a:rPr lang="zh-CN" altLang="zh-CN" dirty="0" smtClean="0"/>
              <a:t>运算器和控制器是计算机的核心，合称中央处理单元（Central Processing Unit，CPU）或处理器。CPU的内部还有一些高速存储单元，被称为寄存器。其中运算器执行所有的算术和逻辑运算；控制器负责把指令逐条从存储器中取出，经译码后向计算机发出各种控制命令；而寄存器为处理单元提供操作所需要的数据。</a:t>
            </a:r>
          </a:p>
          <a:p>
            <a:endParaRPr lang="zh-CN" altLang="zh-CN" dirty="0" smtClean="0"/>
          </a:p>
          <a:p>
            <a:r>
              <a:rPr lang="zh-CN" altLang="zh-CN" dirty="0" smtClean="0"/>
              <a:t>存储器是计算机的记忆部分，用来存放程序以及程序中涉及的数据。它分为内部存储器和外部存储器。内部存储器用于存放正在执行的程序和使用的数据，其成本高、容量小，但速度快。外部存储器可用于长期保存大量程序和数据，其成本低、容量大，但速度较慢。</a:t>
            </a:r>
          </a:p>
          <a:p>
            <a:endParaRPr lang="zh-CN" altLang="zh-CN" dirty="0" smtClean="0"/>
          </a:p>
          <a:p>
            <a:r>
              <a:rPr lang="zh-CN" altLang="zh-CN" dirty="0" smtClean="0"/>
              <a:t>输入设备和输出设备统称为外部设备，简称外设或I/O设备，用来实现人机交互和机间通信。微型机中常用的输入设备有键盘、鼠标等，输出设备有显示器、打印机等</a:t>
            </a:r>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2016/6/27</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10</a:t>
            </a:fld>
            <a:endParaRPr lang="zh-CN" altLang="en-US" sz="1200"/>
          </a:p>
        </p:txBody>
      </p:sp>
    </p:spTree>
    <p:extLst>
      <p:ext uri="{BB962C8B-B14F-4D97-AF65-F5344CB8AC3E}">
        <p14:creationId xmlns:p14="http://schemas.microsoft.com/office/powerpoint/2010/main" val="1942438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答案</a:t>
            </a:r>
            <a:r>
              <a:rPr lang="en-US" altLang="zh-CN" smtClean="0"/>
              <a:t>:</a:t>
            </a:r>
          </a:p>
          <a:p>
            <a:endParaRPr lang="en-US" altLang="zh-CN" smtClean="0"/>
          </a:p>
          <a:p>
            <a:endParaRPr lang="en-US" altLang="zh-CN" smtClean="0"/>
          </a:p>
          <a:p>
            <a:endParaRPr lang="en-US" altLang="zh-CN" smtClean="0"/>
          </a:p>
          <a:p>
            <a:r>
              <a:rPr lang="zh-CN" altLang="en-US" smtClean="0"/>
              <a:t>先</a:t>
            </a:r>
            <a:r>
              <a:rPr lang="en-US" altLang="zh-CN" err="1" smtClean="0"/>
              <a:t>Windows+R</a:t>
            </a:r>
            <a:r>
              <a:rPr lang="en-US" altLang="zh-CN" smtClean="0">
                <a:sym typeface="Wingdings" panose="05000000000000000000" pitchFamily="2" charset="2"/>
              </a:rPr>
              <a:t></a:t>
            </a:r>
            <a:r>
              <a:rPr lang="zh-CN" altLang="en-US" smtClean="0">
                <a:sym typeface="Wingdings" panose="05000000000000000000" pitchFamily="2" charset="2"/>
              </a:rPr>
              <a:t>输入</a:t>
            </a:r>
            <a:r>
              <a:rPr lang="en-US" altLang="zh-CN" err="1" smtClean="0"/>
              <a:t>cmd</a:t>
            </a:r>
            <a:r>
              <a:rPr lang="en-US" altLang="zh-CN" smtClean="0"/>
              <a:t>, </a:t>
            </a:r>
            <a:endParaRPr lang="zh-CN" altLang="en-US" smtClean="0"/>
          </a:p>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2016/6/27</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15</a:t>
            </a:fld>
            <a:endParaRPr lang="zh-CN" altLang="en-US" sz="1200"/>
          </a:p>
        </p:txBody>
      </p:sp>
    </p:spTree>
    <p:extLst>
      <p:ext uri="{BB962C8B-B14F-4D97-AF65-F5344CB8AC3E}">
        <p14:creationId xmlns:p14="http://schemas.microsoft.com/office/powerpoint/2010/main" val="3931362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答案：</a:t>
            </a:r>
            <a:endParaRPr lang="en-US" altLang="zh-CN" smtClean="0"/>
          </a:p>
          <a:p>
            <a:endParaRPr lang="en-US" altLang="zh-CN" smtClean="0"/>
          </a:p>
          <a:p>
            <a:endParaRPr lang="en-US" altLang="zh-CN" smtClean="0"/>
          </a:p>
          <a:p>
            <a:r>
              <a:rPr lang="en-US" altLang="zh-CN" err="1" smtClean="0"/>
              <a:t>J2SE</a:t>
            </a:r>
            <a:r>
              <a:rPr lang="zh-CN" altLang="en-US" smtClean="0"/>
              <a:t>：</a:t>
            </a:r>
            <a:r>
              <a:rPr lang="zh-CN" altLang="zh-CN" smtClean="0"/>
              <a:t>是指</a:t>
            </a:r>
            <a:r>
              <a:rPr lang="en-US" altLang="zh-CN" smtClean="0"/>
              <a:t>Java</a:t>
            </a:r>
            <a:r>
              <a:rPr lang="zh-CN" altLang="zh-CN" smtClean="0"/>
              <a:t>语言的标准版，也是</a:t>
            </a:r>
            <a:r>
              <a:rPr lang="en-US" altLang="zh-CN" smtClean="0"/>
              <a:t>Java</a:t>
            </a:r>
            <a:r>
              <a:rPr lang="zh-CN" altLang="zh-CN" smtClean="0"/>
              <a:t>基础班所学的知识，它是为后面就业班的地基。</a:t>
            </a:r>
          </a:p>
          <a:p>
            <a:r>
              <a:rPr lang="en-US" altLang="zh-CN" err="1" smtClean="0"/>
              <a:t>J2ME</a:t>
            </a:r>
            <a:r>
              <a:rPr lang="zh-CN" altLang="en-US" smtClean="0"/>
              <a:t>：</a:t>
            </a:r>
            <a:r>
              <a:rPr lang="zh-CN" altLang="zh-CN" smtClean="0"/>
              <a:t>是指手机版的</a:t>
            </a:r>
            <a:r>
              <a:rPr lang="en-US" altLang="zh-CN" smtClean="0"/>
              <a:t>Java</a:t>
            </a:r>
            <a:r>
              <a:rPr lang="zh-CN" altLang="zh-CN" smtClean="0"/>
              <a:t>程序，现在基本没人用了，大家都用安卓了。</a:t>
            </a:r>
          </a:p>
          <a:p>
            <a:r>
              <a:rPr lang="en-US" altLang="zh-CN" err="1" smtClean="0"/>
              <a:t>J2EE</a:t>
            </a:r>
            <a:r>
              <a:rPr lang="zh-CN" altLang="en-US" smtClean="0"/>
              <a:t>：</a:t>
            </a:r>
            <a:r>
              <a:rPr lang="zh-CN" altLang="zh-CN" smtClean="0"/>
              <a:t>是指企业级的</a:t>
            </a:r>
            <a:r>
              <a:rPr lang="en-US" altLang="zh-CN" smtClean="0"/>
              <a:t>Java</a:t>
            </a:r>
            <a:r>
              <a:rPr lang="zh-CN" altLang="zh-CN" smtClean="0"/>
              <a:t>开发语言，是为企业提供服务的</a:t>
            </a:r>
            <a:r>
              <a:rPr lang="zh-CN" altLang="en-US" smtClean="0"/>
              <a:t>。</a:t>
            </a:r>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2016/6/27</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18</a:t>
            </a:fld>
            <a:endParaRPr lang="zh-CN" altLang="en-US" sz="1200"/>
          </a:p>
        </p:txBody>
      </p:sp>
    </p:spTree>
    <p:extLst>
      <p:ext uri="{BB962C8B-B14F-4D97-AF65-F5344CB8AC3E}">
        <p14:creationId xmlns:p14="http://schemas.microsoft.com/office/powerpoint/2010/main" val="4099626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答案</a:t>
            </a:r>
            <a:r>
              <a:rPr lang="en-US" altLang="zh-CN" smtClean="0"/>
              <a:t>:</a:t>
            </a:r>
          </a:p>
          <a:p>
            <a:endParaRPr lang="en-US" altLang="zh-CN" smtClean="0"/>
          </a:p>
          <a:p>
            <a:endParaRPr lang="en-US" altLang="zh-CN" smtClean="0"/>
          </a:p>
          <a:p>
            <a:r>
              <a:rPr lang="en-US" altLang="zh-CN" err="1" smtClean="0"/>
              <a:t>JVM</a:t>
            </a:r>
            <a:r>
              <a:rPr lang="zh-CN" altLang="en-US" smtClean="0"/>
              <a:t>是</a:t>
            </a:r>
            <a:r>
              <a:rPr lang="en-US" altLang="zh-CN" smtClean="0"/>
              <a:t>Java</a:t>
            </a:r>
            <a:r>
              <a:rPr lang="zh-CN" altLang="en-US" smtClean="0"/>
              <a:t>虚拟机，它本身是不可以跨平台的。</a:t>
            </a:r>
            <a:endParaRPr lang="en-US" altLang="zh-CN" smtClean="0"/>
          </a:p>
          <a:p>
            <a:r>
              <a:rPr lang="zh-CN" altLang="en-US" smtClean="0"/>
              <a:t>但是它有多个平台的版本，比如</a:t>
            </a:r>
            <a:r>
              <a:rPr lang="en-US" altLang="zh-CN" smtClean="0"/>
              <a:t>Windows</a:t>
            </a:r>
            <a:r>
              <a:rPr lang="zh-CN" altLang="en-US" smtClean="0"/>
              <a:t>平台版本，</a:t>
            </a:r>
            <a:r>
              <a:rPr lang="en-US" altLang="zh-CN" err="1" smtClean="0"/>
              <a:t>linux</a:t>
            </a:r>
            <a:r>
              <a:rPr lang="zh-CN" altLang="en-US" smtClean="0"/>
              <a:t>平台版本等等，通过这些不同的版本来实现</a:t>
            </a:r>
            <a:r>
              <a:rPr lang="en-US" altLang="zh-CN" smtClean="0"/>
              <a:t>Java</a:t>
            </a:r>
            <a:r>
              <a:rPr lang="zh-CN" altLang="en-US" smtClean="0"/>
              <a:t>语言的跨平台性。</a:t>
            </a:r>
            <a:endParaRPr lang="en-US" altLang="zh-CN" smtClean="0"/>
          </a:p>
          <a:p>
            <a:endParaRPr lang="zh-CN" altLang="en-US"/>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2016/6/27</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19</a:t>
            </a:fld>
            <a:endParaRPr lang="zh-CN" altLang="en-US" sz="1200"/>
          </a:p>
        </p:txBody>
      </p:sp>
    </p:spTree>
    <p:extLst>
      <p:ext uri="{BB962C8B-B14F-4D97-AF65-F5344CB8AC3E}">
        <p14:creationId xmlns:p14="http://schemas.microsoft.com/office/powerpoint/2010/main" val="3080492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答案：</a:t>
            </a:r>
            <a:endParaRPr lang="en-US" altLang="zh-CN" smtClean="0"/>
          </a:p>
          <a:p>
            <a:endParaRPr lang="en-US" altLang="zh-CN" smtClean="0"/>
          </a:p>
          <a:p>
            <a:endParaRPr lang="en-US" altLang="zh-CN" smtClean="0"/>
          </a:p>
          <a:p>
            <a:r>
              <a:rPr lang="en-US" altLang="zh-CN" err="1" smtClean="0"/>
              <a:t>JRE</a:t>
            </a:r>
            <a:r>
              <a:rPr lang="zh-CN" altLang="en-US" smtClean="0"/>
              <a:t>：是</a:t>
            </a:r>
            <a:r>
              <a:rPr lang="en-US" altLang="zh-CN" smtClean="0"/>
              <a:t>Java</a:t>
            </a:r>
            <a:r>
              <a:rPr lang="zh-CN" altLang="en-US" smtClean="0"/>
              <a:t>语言的运行环境，它包含了</a:t>
            </a:r>
            <a:r>
              <a:rPr lang="en-US" altLang="zh-CN" smtClean="0"/>
              <a:t>Java</a:t>
            </a:r>
            <a:r>
              <a:rPr lang="zh-CN" altLang="en-US" smtClean="0"/>
              <a:t>虚拟机，也就是</a:t>
            </a:r>
            <a:r>
              <a:rPr lang="en-US" altLang="zh-CN" err="1" smtClean="0"/>
              <a:t>JVM</a:t>
            </a:r>
            <a:r>
              <a:rPr lang="zh-CN" altLang="en-US" smtClean="0"/>
              <a:t>，同时还包含了</a:t>
            </a:r>
            <a:r>
              <a:rPr lang="en-US" altLang="zh-CN" smtClean="0"/>
              <a:t>Java</a:t>
            </a:r>
            <a:r>
              <a:rPr lang="zh-CN" altLang="en-US" smtClean="0"/>
              <a:t>语言运行需要的核心类库。</a:t>
            </a:r>
            <a:endParaRPr lang="en-US" altLang="zh-CN" smtClean="0"/>
          </a:p>
          <a:p>
            <a:r>
              <a:rPr lang="zh-CN" altLang="en-US" smtClean="0"/>
              <a:t>对于这个类库，大家先理解为资料库就行，后面学完面向对象，你就明白了。</a:t>
            </a:r>
            <a:endParaRPr lang="en-US" altLang="zh-CN" smtClean="0"/>
          </a:p>
          <a:p>
            <a:endParaRPr lang="en-US" altLang="zh-CN" smtClean="0"/>
          </a:p>
          <a:p>
            <a:r>
              <a:rPr lang="en-US" altLang="zh-CN" err="1" smtClean="0"/>
              <a:t>JDK</a:t>
            </a:r>
            <a:r>
              <a:rPr lang="zh-CN" altLang="en-US" smtClean="0"/>
              <a:t>：是</a:t>
            </a:r>
            <a:r>
              <a:rPr lang="en-US" altLang="zh-CN" smtClean="0"/>
              <a:t>Java</a:t>
            </a:r>
            <a:r>
              <a:rPr lang="zh-CN" altLang="en-US" smtClean="0"/>
              <a:t>语言的开发工具包，提供了</a:t>
            </a:r>
            <a:r>
              <a:rPr lang="en-US" altLang="zh-CN" smtClean="0"/>
              <a:t>Java</a:t>
            </a:r>
            <a:r>
              <a:rPr lang="zh-CN" altLang="en-US" smtClean="0"/>
              <a:t>语言的开发工具，它里面包含了</a:t>
            </a:r>
            <a:r>
              <a:rPr lang="en-US" altLang="zh-CN" err="1" smtClean="0"/>
              <a:t>JRE</a:t>
            </a:r>
            <a:r>
              <a:rPr lang="zh-CN" altLang="en-US" smtClean="0"/>
              <a:t>，同时也就包含</a:t>
            </a:r>
            <a:r>
              <a:rPr lang="en-US" altLang="zh-CN" err="1" smtClean="0"/>
              <a:t>JVMJava</a:t>
            </a:r>
            <a:r>
              <a:rPr lang="zh-CN" altLang="en-US" smtClean="0"/>
              <a:t>虚拟机。</a:t>
            </a:r>
            <a:endParaRPr lang="en-US" altLang="zh-CN" smtClean="0"/>
          </a:p>
          <a:p>
            <a:r>
              <a:rPr lang="zh-CN" altLang="en-US" smtClean="0"/>
              <a:t>所以当你安装</a:t>
            </a:r>
            <a:r>
              <a:rPr lang="en-US" altLang="zh-CN" err="1" smtClean="0"/>
              <a:t>JDK</a:t>
            </a:r>
            <a:r>
              <a:rPr lang="zh-CN" altLang="en-US" smtClean="0"/>
              <a:t>之后，其实就不用再安装</a:t>
            </a:r>
            <a:r>
              <a:rPr lang="en-US" altLang="zh-CN" err="1" smtClean="0"/>
              <a:t>JRE</a:t>
            </a:r>
            <a:r>
              <a:rPr lang="zh-CN" altLang="en-US" smtClean="0"/>
              <a:t>了。</a:t>
            </a:r>
            <a:endParaRPr lang="en-US" altLang="zh-CN" smtClean="0"/>
          </a:p>
          <a:p>
            <a:endParaRPr lang="en-US" altLang="zh-CN" smtClean="0"/>
          </a:p>
          <a:p>
            <a:endParaRPr lang="zh-CN" altLang="en-US" smtClean="0"/>
          </a:p>
        </p:txBody>
      </p:sp>
      <p:sp>
        <p:nvSpPr>
          <p:cNvPr id="4" name="日期占位符 3"/>
          <p:cNvSpPr>
            <a:spLocks noGrp="1"/>
          </p:cNvSpPr>
          <p:nvPr>
            <p:ph type="dt" idx="10"/>
          </p:nvPr>
        </p:nvSpPr>
        <p:spPr/>
        <p:txBody>
          <a:bodyPr/>
          <a:lstStyle/>
          <a:p>
            <a:pPr>
              <a:defRPr/>
            </a:pPr>
            <a:fld id="{F3FF9A4E-E4CD-46BB-8330-AE8B871AB2F2}" type="datetime1">
              <a:rPr lang="zh-CN" altLang="en-US" smtClean="0"/>
              <a:pPr>
                <a:defRPr/>
              </a:pPr>
              <a:t>2016/6/27</a:t>
            </a:fld>
            <a:endParaRPr lang="zh-CN" altLang="en-US" sz="1200"/>
          </a:p>
        </p:txBody>
      </p:sp>
      <p:sp>
        <p:nvSpPr>
          <p:cNvPr id="5" name="灯片编号占位符 4"/>
          <p:cNvSpPr>
            <a:spLocks noGrp="1"/>
          </p:cNvSpPr>
          <p:nvPr>
            <p:ph type="sldNum" sz="quarter" idx="11"/>
          </p:nvPr>
        </p:nvSpPr>
        <p:spPr/>
        <p:txBody>
          <a:bodyPr/>
          <a:lstStyle/>
          <a:p>
            <a:pPr>
              <a:defRPr/>
            </a:pPr>
            <a:fld id="{4DAC2781-B66C-413C-B009-A97FB973E51B}" type="slidenum">
              <a:rPr lang="zh-CN" altLang="en-US" smtClean="0"/>
              <a:pPr>
                <a:defRPr/>
              </a:pPr>
              <a:t>20</a:t>
            </a:fld>
            <a:endParaRPr lang="zh-CN" altLang="en-US" sz="1200"/>
          </a:p>
        </p:txBody>
      </p:sp>
    </p:spTree>
    <p:extLst>
      <p:ext uri="{BB962C8B-B14F-4D97-AF65-F5344CB8AC3E}">
        <p14:creationId xmlns:p14="http://schemas.microsoft.com/office/powerpoint/2010/main" val="1996077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2412544"/>
            <a:ext cx="6858000" cy="2387600"/>
          </a:xfrm>
        </p:spPr>
        <p:txBody>
          <a:bodyPr/>
          <a:lstStyle>
            <a:lvl1pPr algn="ctr">
              <a:defRPr sz="4000"/>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01091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Line 9"/>
          <p:cNvSpPr>
            <a:spLocks noChangeShapeType="1"/>
          </p:cNvSpPr>
          <p:nvPr/>
        </p:nvSpPr>
        <p:spPr bwMode="auto">
          <a:xfrm>
            <a:off x="473075" y="1792288"/>
            <a:ext cx="81280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a:xfrm>
            <a:off x="498475" y="991504"/>
            <a:ext cx="8128000" cy="715579"/>
          </a:xfrm>
        </p:spPr>
        <p:txBody>
          <a:bodyPr anchor="b"/>
          <a:lstStyle>
            <a:lvl1pPr>
              <a:defRPr sz="280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8475" y="1910790"/>
            <a:ext cx="8128000" cy="4159250"/>
          </a:xfrm>
        </p:spPr>
        <p:txBody>
          <a:bodyPr/>
          <a:lstStyle>
            <a:lvl1pPr>
              <a:defRPr sz="2000"/>
            </a:lvl1pPr>
            <a:lvl2pPr>
              <a:defRPr sz="2000"/>
            </a:lvl2pPr>
            <a:lvl3pPr>
              <a:defRPr sz="20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9698902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auto">
          <a:xfrm>
            <a:off x="2778125" y="209550"/>
            <a:ext cx="73802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ct val="110000"/>
              </a:lnSpc>
              <a:buFont typeface="Arial" panose="020B0604020202020204" pitchFamily="34" charset="0"/>
              <a:buNone/>
              <a:defRPr/>
            </a:pPr>
            <a:r>
              <a:rPr lang="zh-CN" altLang="en-US" sz="2000" b="1" i="1" smtClean="0">
                <a:solidFill>
                  <a:srgbClr val="DF3333"/>
                </a:solidFill>
                <a:latin typeface="HanziPen SC Regular" charset="0"/>
                <a:sym typeface="HanziPen SC Regular" charset="0"/>
              </a:rPr>
              <a:t>    </a:t>
            </a:r>
            <a:r>
              <a:rPr lang="zh-CN" altLang="en-US" sz="2000" b="1" i="1" smtClean="0">
                <a:solidFill>
                  <a:srgbClr val="A42B2E"/>
                </a:solidFill>
                <a:latin typeface="HanziPen SC Regular" charset="0"/>
                <a:sym typeface="HanziPen SC Regular" charset="0"/>
              </a:rPr>
              <a:t>—</a:t>
            </a:r>
            <a:r>
              <a:rPr lang="en-US" altLang="zh-CN" sz="2000" b="1" i="1" smtClean="0">
                <a:solidFill>
                  <a:srgbClr val="A42B2E"/>
                </a:solidFill>
                <a:latin typeface="HanziPen SC Regular" charset="0"/>
                <a:sym typeface="HanziPen SC Regular" charset="0"/>
              </a:rPr>
              <a:t>——</a:t>
            </a:r>
            <a:r>
              <a:rPr lang="zh-CN" altLang="en-US" sz="2000" b="1" i="1" smtClean="0">
                <a:solidFill>
                  <a:srgbClr val="A42B2E"/>
                </a:solidFill>
                <a:latin typeface="HanziPen SC Regular" charset="0"/>
                <a:sym typeface="HanziPen SC Regular" charset="0"/>
              </a:rPr>
              <a:t> 为莘莘学子改变命运而讲课</a:t>
            </a:r>
            <a:endParaRPr lang="en-US" altLang="zh-CN" sz="800" b="1" i="1" smtClean="0">
              <a:solidFill>
                <a:srgbClr val="A42B2E"/>
              </a:solidFill>
              <a:latin typeface="HanziPen SC Regular" charset="0"/>
              <a:sym typeface="HanziPen SC Regular" charset="0"/>
            </a:endParaRPr>
          </a:p>
          <a:p>
            <a:pPr eaLnBrk="1" hangingPunct="1">
              <a:lnSpc>
                <a:spcPct val="110000"/>
              </a:lnSpc>
              <a:buFont typeface="Arial" panose="020B0604020202020204" pitchFamily="34" charset="0"/>
              <a:buNone/>
              <a:defRPr/>
            </a:pPr>
            <a:r>
              <a:rPr lang="en-US" altLang="zh-CN" sz="2000" b="1" i="1" smtClean="0">
                <a:solidFill>
                  <a:srgbClr val="A42B2E"/>
                </a:solidFill>
                <a:latin typeface="HanziPen SC Regular" charset="0"/>
                <a:sym typeface="HanziPen SC Regular" charset="0"/>
              </a:rPr>
              <a:t>				                  </a:t>
            </a:r>
            <a:r>
              <a:rPr lang="zh-CN" altLang="en-US" sz="2000" b="1" i="1" smtClean="0">
                <a:solidFill>
                  <a:srgbClr val="A42B2E"/>
                </a:solidFill>
                <a:latin typeface="HanziPen SC Regular" charset="0"/>
                <a:sym typeface="HanziPen SC Regular" charset="0"/>
              </a:rPr>
              <a:t>为千万人少走弯路而著书 </a:t>
            </a:r>
            <a:r>
              <a:rPr lang="en-US" sz="2000" b="1" i="1" smtClean="0">
                <a:solidFill>
                  <a:srgbClr val="A42B2E"/>
                </a:solidFill>
                <a:latin typeface="HanziPen SC Regular" charset="0"/>
                <a:ea typeface="Hiragino Sans GB W3" charset="0"/>
                <a:cs typeface="Hiragino Sans GB W3" charset="0"/>
                <a:sym typeface="HanziPen SC Regular" charset="0"/>
              </a:rPr>
              <a:t>!</a:t>
            </a:r>
            <a:endParaRPr lang="zh-CN" altLang="en-US" sz="2000" smtClean="0"/>
          </a:p>
        </p:txBody>
      </p:sp>
      <p:sp>
        <p:nvSpPr>
          <p:cNvPr id="1027" name="Title Placeholder 1"/>
          <p:cNvSpPr>
            <a:spLocks noGrp="1" noChangeArrowheads="1"/>
          </p:cNvSpPr>
          <p:nvPr>
            <p:ph type="title" idx="4294967295"/>
          </p:nvPr>
        </p:nvSpPr>
        <p:spPr bwMode="auto">
          <a:xfrm>
            <a:off x="498475" y="1312863"/>
            <a:ext cx="8128000"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Eurostile" charset="0"/>
              </a:rPr>
              <a:t>单击此处编辑母版标题样式</a:t>
            </a:r>
          </a:p>
        </p:txBody>
      </p:sp>
      <p:sp>
        <p:nvSpPr>
          <p:cNvPr id="1028" name="Text Placeholder 2"/>
          <p:cNvSpPr>
            <a:spLocks noGrp="1" noChangeArrowheads="1"/>
          </p:cNvSpPr>
          <p:nvPr>
            <p:ph type="body" idx="1"/>
          </p:nvPr>
        </p:nvSpPr>
        <p:spPr bwMode="auto">
          <a:xfrm>
            <a:off x="498475" y="2241550"/>
            <a:ext cx="8128000"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Eurostile" charset="0"/>
              </a:rPr>
              <a:t>单击此处编辑母版文本样式</a:t>
            </a:r>
          </a:p>
          <a:p>
            <a:pPr lvl="1"/>
            <a:r>
              <a:rPr lang="zh-CN" smtClean="0">
                <a:sym typeface="Eurostile" charset="0"/>
              </a:rPr>
              <a:t>二级</a:t>
            </a:r>
          </a:p>
          <a:p>
            <a:pPr lvl="2"/>
            <a:r>
              <a:rPr lang="zh-CN" smtClean="0">
                <a:sym typeface="Eurostile" charset="0"/>
              </a:rPr>
              <a:t>三级</a:t>
            </a:r>
          </a:p>
          <a:p>
            <a:pPr lvl="3"/>
            <a:r>
              <a:rPr lang="zh-CN" smtClean="0">
                <a:sym typeface="Eurostile" charset="0"/>
              </a:rPr>
              <a:t>四级</a:t>
            </a:r>
          </a:p>
          <a:p>
            <a:pPr lvl="4"/>
            <a:r>
              <a:rPr lang="zh-CN" smtClean="0">
                <a:sym typeface="Eurostile" charset="0"/>
              </a:rPr>
              <a:t>五级</a:t>
            </a:r>
          </a:p>
        </p:txBody>
      </p:sp>
      <p:pic>
        <p:nvPicPr>
          <p:cNvPr id="1029" name="图片 12" descr="黑马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38" y="0"/>
            <a:ext cx="26257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5"/>
          <p:cNvSpPr>
            <a:spLocks noChangeArrowheads="1"/>
          </p:cNvSpPr>
          <p:nvPr/>
        </p:nvSpPr>
        <p:spPr bwMode="auto">
          <a:xfrm>
            <a:off x="1778000" y="6400800"/>
            <a:ext cx="5943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lvl="3" eaLnBrk="1" hangingPunct="1">
              <a:buFont typeface="Arial" panose="020B0604020202020204" pitchFamily="34" charset="0"/>
              <a:buNone/>
              <a:defRPr/>
            </a:pPr>
            <a:r>
              <a:rPr lang="zh-CN" altLang="en-US" sz="1400" b="1" i="1" smtClean="0">
                <a:solidFill>
                  <a:srgbClr val="7F7F7F"/>
                </a:solidFill>
                <a:latin typeface="华文楷体" panose="02010600040101010101" pitchFamily="2" charset="-122"/>
                <a:ea typeface="华文楷体" panose="02010600040101010101" pitchFamily="2" charset="-122"/>
                <a:sym typeface="华文楷体" panose="02010600040101010101" pitchFamily="2" charset="-122"/>
              </a:rPr>
              <a:t>传智播客 </a:t>
            </a:r>
            <a:r>
              <a:rPr lang="en-US" sz="1400" b="1" i="1" smtClean="0">
                <a:solidFill>
                  <a:srgbClr val="7F7F7F"/>
                </a:solidFill>
                <a:latin typeface="华文楷体" panose="02010600040101010101" pitchFamily="2" charset="-122"/>
                <a:ea typeface="华文楷体" panose="02010600040101010101" pitchFamily="2" charset="-122"/>
                <a:sym typeface="华文楷体" panose="02010600040101010101" pitchFamily="2" charset="-122"/>
              </a:rPr>
              <a:t>&amp;</a:t>
            </a:r>
            <a:r>
              <a:rPr lang="zh-CN" altLang="en-US" sz="1400" b="1" i="1" smtClean="0">
                <a:solidFill>
                  <a:srgbClr val="7F7F7F"/>
                </a:solidFill>
                <a:latin typeface="华文楷体" panose="02010600040101010101" pitchFamily="2" charset="-122"/>
                <a:ea typeface="华文楷体" panose="02010600040101010101" pitchFamily="2" charset="-122"/>
                <a:sym typeface="华文楷体" panose="02010600040101010101" pitchFamily="2" charset="-122"/>
              </a:rPr>
              <a:t> 黑马程序员 联合出品  </a:t>
            </a:r>
            <a:endParaRPr lang="en-US" sz="1400" b="1" i="1" smtClean="0">
              <a:solidFill>
                <a:srgbClr val="7F7F7F"/>
              </a:solidFill>
              <a:latin typeface="华文楷体" panose="02010600040101010101" pitchFamily="2" charset="-122"/>
              <a:ea typeface="华文楷体" panose="02010600040101010101" pitchFamily="2" charset="-122"/>
              <a:sym typeface="华文楷体" panose="02010600040101010101" pitchFamily="2" charset="-122"/>
            </a:endParaRP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Lst>
  <p:timing>
    <p:tnLst>
      <p:par>
        <p:cTn id="1" dur="indefinite" restart="never" nodeType="tmRoot"/>
      </p:par>
    </p:tnLst>
  </p:timing>
  <p:txStyles>
    <p:titleStyle>
      <a:lvl1pPr marL="914400" indent="-914400" algn="l" rtl="0" eaLnBrk="1" fontAlgn="base" hangingPunct="1">
        <a:spcBef>
          <a:spcPct val="0"/>
        </a:spcBef>
        <a:spcAft>
          <a:spcPct val="0"/>
        </a:spcAft>
        <a:defRPr sz="3200" kern="1200">
          <a:solidFill>
            <a:schemeClr val="accent1"/>
          </a:solidFill>
          <a:latin typeface="+mj-lt"/>
          <a:ea typeface="+mj-ea"/>
          <a:cs typeface="+mj-cs"/>
          <a:sym typeface="Eurostile" charset="0"/>
        </a:defRPr>
      </a:lvl1pPr>
      <a:lvl2pPr marL="9144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2pPr>
      <a:lvl3pPr marL="9144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3pPr>
      <a:lvl4pPr marL="9144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4pPr>
      <a:lvl5pPr marL="9144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5pPr>
      <a:lvl6pPr marL="13716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6pPr>
      <a:lvl7pPr marL="18288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7pPr>
      <a:lvl8pPr marL="22860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8pPr>
      <a:lvl9pPr marL="2743200" indent="-914400" algn="l" rtl="0" eaLnBrk="1" fontAlgn="base" hangingPunct="1">
        <a:spcBef>
          <a:spcPct val="0"/>
        </a:spcBef>
        <a:spcAft>
          <a:spcPct val="0"/>
        </a:spcAft>
        <a:defRPr sz="3200">
          <a:solidFill>
            <a:schemeClr val="accent1"/>
          </a:solidFill>
          <a:latin typeface="Eurostile" charset="0"/>
          <a:ea typeface="微软雅黑" panose="020B0503020204020204" pitchFamily="34" charset="-122"/>
          <a:sym typeface="Eurostile" charset="0"/>
        </a:defRPr>
      </a:lvl9pPr>
    </p:titleStyle>
    <p:bodyStyle>
      <a:lvl1pPr marL="228600" indent="-228600" algn="l" rtl="0" eaLnBrk="1" fontAlgn="base" hangingPunct="1">
        <a:lnSpc>
          <a:spcPct val="110000"/>
        </a:lnSpc>
        <a:spcBef>
          <a:spcPts val="800"/>
        </a:spcBef>
        <a:spcAft>
          <a:spcPct val="0"/>
        </a:spcAft>
        <a:buClr>
          <a:schemeClr val="accent1"/>
        </a:buClr>
        <a:buSzPct val="75000"/>
        <a:buFont typeface="Wingdings" panose="05000000000000000000" pitchFamily="2" charset="2"/>
        <a:buChar char="n"/>
        <a:defRPr sz="2000" kern="1200">
          <a:solidFill>
            <a:srgbClr val="595959"/>
          </a:solidFill>
          <a:latin typeface="+mn-lt"/>
          <a:ea typeface="+mn-ea"/>
          <a:cs typeface="+mn-cs"/>
          <a:sym typeface="Eurostile" charset="0"/>
        </a:defRPr>
      </a:lvl1pPr>
      <a:lvl2pPr marL="457200" indent="-228600" algn="l" rtl="0" eaLnBrk="1" fontAlgn="base" hangingPunct="1">
        <a:lnSpc>
          <a:spcPct val="110000"/>
        </a:lnSpc>
        <a:spcBef>
          <a:spcPts val="600"/>
        </a:spcBef>
        <a:spcAft>
          <a:spcPct val="0"/>
        </a:spcAft>
        <a:buClr>
          <a:srgbClr val="93B3D7"/>
        </a:buClr>
        <a:buSzPct val="75000"/>
        <a:buFont typeface="Wingdings" panose="05000000000000000000" pitchFamily="2" charset="2"/>
        <a:buChar char="n"/>
        <a:defRPr kern="1200">
          <a:solidFill>
            <a:srgbClr val="595959"/>
          </a:solidFill>
          <a:latin typeface="+mn-lt"/>
          <a:ea typeface="+mn-ea"/>
          <a:cs typeface="+mn-cs"/>
          <a:sym typeface="Eurostile" charset="0"/>
        </a:defRPr>
      </a:lvl2pPr>
      <a:lvl3pPr marL="685800" indent="-228600" algn="l" rtl="0" eaLnBrk="1" fontAlgn="base" hangingPunct="1">
        <a:lnSpc>
          <a:spcPct val="110000"/>
        </a:lnSpc>
        <a:spcBef>
          <a:spcPts val="600"/>
        </a:spcBef>
        <a:spcAft>
          <a:spcPct val="0"/>
        </a:spcAft>
        <a:buClr>
          <a:schemeClr val="accent1"/>
        </a:buClr>
        <a:buSzPct val="75000"/>
        <a:buFont typeface="Wingdings" panose="05000000000000000000" pitchFamily="2" charset="2"/>
        <a:buChar char="n"/>
        <a:defRPr kern="1200">
          <a:solidFill>
            <a:srgbClr val="595959"/>
          </a:solidFill>
          <a:latin typeface="+mn-lt"/>
          <a:ea typeface="+mn-ea"/>
          <a:cs typeface="+mn-cs"/>
          <a:sym typeface="Eurostile" charset="0"/>
        </a:defRPr>
      </a:lvl3pPr>
      <a:lvl4pPr marL="914400" indent="-228600" algn="l" rtl="0" eaLnBrk="1" fontAlgn="base" hangingPunct="1">
        <a:lnSpc>
          <a:spcPct val="110000"/>
        </a:lnSpc>
        <a:spcBef>
          <a:spcPts val="600"/>
        </a:spcBef>
        <a:spcAft>
          <a:spcPct val="0"/>
        </a:spcAft>
        <a:buClr>
          <a:srgbClr val="93B3D7"/>
        </a:buClr>
        <a:buSzPct val="75000"/>
        <a:buFont typeface="Wingdings" panose="05000000000000000000" pitchFamily="2" charset="2"/>
        <a:buChar char="n"/>
        <a:defRPr kern="1200">
          <a:solidFill>
            <a:srgbClr val="595959"/>
          </a:solidFill>
          <a:latin typeface="+mn-lt"/>
          <a:ea typeface="+mn-ea"/>
          <a:cs typeface="+mn-cs"/>
          <a:sym typeface="Eurostile" charset="0"/>
        </a:defRPr>
      </a:lvl4pPr>
      <a:lvl5pPr marL="1143000" indent="-228600" algn="l" rtl="0" eaLnBrk="1" fontAlgn="base" hangingPunct="1">
        <a:lnSpc>
          <a:spcPct val="110000"/>
        </a:lnSpc>
        <a:spcBef>
          <a:spcPts val="600"/>
        </a:spcBef>
        <a:spcAft>
          <a:spcPct val="0"/>
        </a:spcAft>
        <a:buClr>
          <a:schemeClr val="accent1"/>
        </a:buClr>
        <a:buSzPct val="75000"/>
        <a:buFont typeface="Wingdings" panose="05000000000000000000" pitchFamily="2" charset="2"/>
        <a:buChar char="n"/>
        <a:defRPr kern="1200">
          <a:solidFill>
            <a:srgbClr val="595959"/>
          </a:solidFill>
          <a:latin typeface="+mn-lt"/>
          <a:ea typeface="+mn-ea"/>
          <a:cs typeface="+mn-cs"/>
          <a:sym typeface="Eurostile"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day01_video/01.01_&#35745;&#31639;&#26426;&#22522;&#30784;&#30693;&#35782;(&#35745;&#31639;&#26426;&#27010;&#36848;).avi"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day01_video/01.02_&#35745;&#31639;&#26426;&#22522;&#30784;&#30693;&#35782;(&#36719;&#20214;&#24320;&#21457;&#21644;&#35745;&#31639;&#26426;&#35821;&#35328;&#27010;&#36848;).av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day01_video/01.03_1_&#35745;&#31639;&#26426;&#22522;&#30784;&#30693;&#35782;(&#20154;&#26426;&#20132;&#20114;).av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day01_video/01.03_2_&#20013;&#25991;siri&#35821;&#38899;&#20132;&#20114;&#28436;&#31034;.av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day01_video/01.04_&#35745;&#31639;&#26426;&#22522;&#30784;&#30693;&#35782;(&#38190;&#30424;&#21151;&#33021;&#38190;&#21644;&#24555;&#25463;&#38190;).av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day01_video/01.05_&#35745;&#31639;&#26426;&#22522;&#30784;&#30693;&#35782;(&#22914;&#20309;&#25171;&#24320;DOS&#25511;&#21046;&#21488;).avi"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day01_video/01.06_&#35745;&#31639;&#26426;&#22522;&#30784;&#30693;&#35782;(&#24120;&#35265;&#30340;DOS&#21629;&#20196;&#35762;&#35299;).av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ay01_video/01.07_Java&#35821;&#35328;&#22522;&#30784;(Java&#35821;&#35328;&#27010;&#36848;).av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day01_video/01.08_Java&#35821;&#35328;&#22522;&#30784;(Java&#35821;&#35328;&#36328;&#24179;&#21488;&#21407;&#29702;).av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day01_video/01.09_Java&#35821;&#35328;&#22522;&#30784;(JRE&#21644;JDK&#30340;&#27010;&#36848;).av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day01_video/01.10_Java&#35821;&#35328;&#22522;&#30784;(JDK&#30340;&#19979;&#36733;&#21644;&#23433;&#35013;&#36807;&#31243;&#22270;&#35299;).avi"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day01_video/01.11_Java&#35821;&#35328;&#22522;&#30784;(JDK&#23433;&#35013;&#36335;&#24452;&#19979;&#30340;&#30446;&#24405;&#35299;&#37322;).av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day01_video/01.12_Java&#35821;&#35328;&#22522;&#30784;(Java&#24320;&#21457;&#24037;&#20855;&#20171;&#32461;).avi"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day01_video/01.13_Java&#35821;&#35328;&#22522;&#30784;(HelloWorld&#26696;&#20363;&#30340;&#32534;&#20889;&#21644;&#36816;&#34892;).av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day01_video/01.14_Java&#35821;&#35328;&#22522;&#30784;(HelloWorld&#26696;&#20363;&#24120;&#35265;&#38382;&#39064;).avi"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day01_video/01.15_Java&#35821;&#35328;&#22522;&#30784;(Java&#35821;&#35328;&#30340;&#20070;&#20889;&#26684;&#24335;(&#32422;&#23450;&#20439;&#25104;)).avi"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day01_video/01.16_Java&#35821;&#35328;&#22522;&#30784;(path&#29615;&#22659;&#21464;&#37327;&#30340;&#20316;&#29992;&#21450;&#37197;&#32622;&#26041;&#24335;1).avi"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day01_video/01.17_Java&#35821;&#35328;&#22522;&#30784;(Path&#29615;&#22659;&#21464;&#37327;&#30340;&#37197;&#32622;&#26041;&#24335;2).av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day01_video/01.18_Java&#35821;&#35328;&#22522;&#30784;(classpath&#29615;&#22659;&#21464;&#37327;&#30340;&#20316;&#29992;&#21450;&#20854;&#37197;&#32622;).avi"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day01_video/01.19_Java&#35821;&#35328;&#22522;&#30784;(Editplus&#24320;&#21457;&#31243;&#24207;&#24182;&#32534;&#35793;&#36816;&#34892;).avi"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day01_video/01.20_Java&#35821;&#35328;&#22522;&#30784;(&#27880;&#37322;&#27010;&#36848;&#21450;&#20854;&#20998;&#31867;).avi"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day01_video/01.21_Java&#35821;&#35328;&#22522;&#30784;(&#20851;&#38190;&#23383;&#30340;&#27010;&#36848;&#21644;&#20351;&#29992;).avi"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day01_video/01.22_Java&#35821;&#35328;&#22522;&#30784;(&#26631;&#35782;&#31526;&#30340;&#27010;&#36848;&#21644;&#32452;&#25104;&#35268;&#21017;).avi"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day01_video/01.23_Java&#35821;&#35328;&#22522;&#30784;(&#26631;&#35782;&#31526;&#20013;&#24120;&#35265;&#30340;&#21629;&#21517;&#35268;&#21017;).av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1143000" y="2413000"/>
            <a:ext cx="6858000" cy="2387600"/>
          </a:xfrm>
        </p:spPr>
        <p:txBody>
          <a:bodyPr/>
          <a:lstStyle/>
          <a:p>
            <a:pPr marL="0" indent="0"/>
            <a:r>
              <a:rPr lang="en-US" altLang="zh-CN" smtClean="0"/>
              <a:t>Java</a:t>
            </a:r>
            <a:r>
              <a:rPr lang="zh-CN" altLang="en-US" smtClean="0"/>
              <a:t>基础之核心基础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8474" y="991504"/>
            <a:ext cx="8128001" cy="715579"/>
          </a:xfrm>
        </p:spPr>
        <p:txBody>
          <a:bodyPr/>
          <a:lstStyle/>
          <a:p>
            <a:r>
              <a:rPr lang="zh-CN" altLang="zh-CN" smtClean="0"/>
              <a:t>计算机</a:t>
            </a:r>
            <a:r>
              <a:rPr lang="en-US" altLang="zh-CN"/>
              <a:t>(</a:t>
            </a:r>
            <a:r>
              <a:rPr lang="en-US" altLang="zh-CN" smtClean="0"/>
              <a:t>Computer) </a:t>
            </a:r>
            <a:r>
              <a:rPr lang="zh-CN" altLang="en-US" smtClean="0"/>
              <a:t>硬件</a:t>
            </a:r>
            <a:r>
              <a:rPr lang="en-US" altLang="zh-CN" smtClean="0"/>
              <a:t>(hardware) </a:t>
            </a:r>
            <a:r>
              <a:rPr lang="zh-CN" altLang="zh-CN" smtClean="0"/>
              <a:t>软件</a:t>
            </a:r>
            <a:r>
              <a:rPr lang="en-US" altLang="zh-CN" smtClean="0"/>
              <a:t>(Software)</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a:t>06</a:t>
            </a:r>
            <a:r>
              <a:rPr lang="zh-CN" altLang="en-US" sz="1900" dirty="0" smtClean="0"/>
              <a:t>分</a:t>
            </a:r>
            <a:r>
              <a:rPr lang="en-US" altLang="zh-CN" sz="1900" dirty="0" smtClean="0"/>
              <a:t>39</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smtClean="0">
                <a:hlinkClick r:id="rId3" action="ppaction://hlinkfile"/>
              </a:rPr>
              <a:t>01_</a:t>
            </a:r>
            <a:r>
              <a:rPr lang="zh-CN" altLang="en-US" sz="1900" dirty="0" smtClean="0">
                <a:hlinkClick r:id="rId3" action="ppaction://hlinkfile"/>
              </a:rPr>
              <a:t>计算机基础知识</a:t>
            </a:r>
            <a:r>
              <a:rPr lang="en-US" altLang="zh-CN" sz="1900" dirty="0" smtClean="0">
                <a:hlinkClick r:id="rId3" action="ppaction://hlinkfile"/>
              </a:rPr>
              <a:t>(</a:t>
            </a:r>
            <a:r>
              <a:rPr lang="zh-CN" altLang="en-US" sz="1900" dirty="0" smtClean="0">
                <a:hlinkClick r:id="rId3" action="ppaction://hlinkfile"/>
              </a:rPr>
              <a:t>计算机概述</a:t>
            </a:r>
            <a:r>
              <a:rPr lang="en-US" altLang="zh-CN" sz="1900" dirty="0" smtClean="0">
                <a:hlinkClick r:id="rId3" action="ppaction://hlinkfile"/>
              </a:rPr>
              <a:t>).</a:t>
            </a:r>
            <a:r>
              <a:rPr lang="en-US" altLang="zh-CN" sz="1900" dirty="0" err="1" smtClean="0">
                <a:hlinkClick r:id="rId3" action="ppaction://hlinkfile"/>
              </a:rPr>
              <a:t>avi</a:t>
            </a:r>
            <a:endParaRPr lang="zh-CN" altLang="en-US" sz="1900" dirty="0" smtClean="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掌握程度：了解</a:t>
            </a:r>
            <a:endParaRPr lang="en-US" altLang="zh-CN" sz="1900" dirty="0" smtClean="0"/>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a:p>
            <a:endParaRPr lang="zh-CN" altLang="en-US" dirty="0"/>
          </a:p>
        </p:txBody>
      </p:sp>
    </p:spTree>
    <p:extLst>
      <p:ext uri="{BB962C8B-B14F-4D97-AF65-F5344CB8AC3E}">
        <p14:creationId xmlns:p14="http://schemas.microsoft.com/office/powerpoint/2010/main" val="191657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mtClean="0"/>
              <a:t>软件开发</a:t>
            </a:r>
            <a:r>
              <a:rPr lang="zh-CN" altLang="en-US" smtClean="0"/>
              <a:t>、计算机语言</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a:t>06</a:t>
            </a:r>
            <a:r>
              <a:rPr lang="zh-CN" altLang="en-US" sz="1900" dirty="0" smtClean="0"/>
              <a:t>分</a:t>
            </a:r>
            <a:r>
              <a:rPr lang="en-US" altLang="zh-CN" sz="1900" dirty="0" smtClean="0"/>
              <a:t>13</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smtClean="0">
                <a:hlinkClick r:id="rId2" action="ppaction://hlinkfile"/>
              </a:rPr>
              <a:t>02_</a:t>
            </a:r>
            <a:r>
              <a:rPr lang="zh-CN" altLang="en-US" sz="1900" dirty="0" smtClean="0">
                <a:hlinkClick r:id="rId2" action="ppaction://hlinkfile"/>
              </a:rPr>
              <a:t>计算机基础知识</a:t>
            </a:r>
            <a:r>
              <a:rPr lang="en-US" altLang="zh-CN" sz="1900" dirty="0" smtClean="0">
                <a:hlinkClick r:id="rId2" action="ppaction://hlinkfile"/>
              </a:rPr>
              <a:t>(</a:t>
            </a:r>
            <a:r>
              <a:rPr lang="zh-CN" altLang="en-US" sz="1900" dirty="0" smtClean="0">
                <a:hlinkClick r:id="rId2" action="ppaction://hlinkfile"/>
              </a:rPr>
              <a:t>软件开发和计算机语言概述</a:t>
            </a:r>
            <a:r>
              <a:rPr lang="en-US" altLang="zh-CN" sz="1900" dirty="0" smtClean="0">
                <a:hlinkClick r:id="rId2" action="ppaction://hlinkfile"/>
              </a:rPr>
              <a:t>).</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a:p>
            <a:pPr marL="0" indent="0">
              <a:buNone/>
            </a:pPr>
            <a:endParaRPr lang="zh-CN" altLang="en-US" dirty="0"/>
          </a:p>
        </p:txBody>
      </p:sp>
    </p:spTree>
    <p:extLst>
      <p:ext uri="{BB962C8B-B14F-4D97-AF65-F5344CB8AC3E}">
        <p14:creationId xmlns:p14="http://schemas.microsoft.com/office/powerpoint/2010/main" val="178273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mtClean="0"/>
              <a:t>人机交互</a:t>
            </a:r>
            <a:r>
              <a:rPr lang="en-US" altLang="zh-CN" smtClean="0"/>
              <a:t>1</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04</a:t>
            </a:r>
            <a:r>
              <a:rPr lang="zh-CN" altLang="en-US" sz="1900" dirty="0" smtClean="0"/>
              <a:t>分</a:t>
            </a:r>
            <a:r>
              <a:rPr lang="en-US" altLang="zh-CN" sz="1900" dirty="0" smtClean="0"/>
              <a:t>40</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smtClean="0">
                <a:hlinkClick r:id="rId2" action="ppaction://hlinkfile"/>
              </a:rPr>
              <a:t>03_1_</a:t>
            </a:r>
            <a:r>
              <a:rPr lang="zh-CN" altLang="en-US" sz="1900" dirty="0" smtClean="0">
                <a:hlinkClick r:id="rId2" action="ppaction://hlinkfile"/>
              </a:rPr>
              <a:t>计算机基础知识</a:t>
            </a:r>
            <a:r>
              <a:rPr lang="en-US" altLang="zh-CN" sz="1900" dirty="0" smtClean="0">
                <a:hlinkClick r:id="rId2" action="ppaction://hlinkfile"/>
              </a:rPr>
              <a:t>(</a:t>
            </a:r>
            <a:r>
              <a:rPr lang="zh-CN" altLang="en-US" sz="1900" dirty="0" smtClean="0">
                <a:hlinkClick r:id="rId2" action="ppaction://hlinkfile"/>
              </a:rPr>
              <a:t>人机交互</a:t>
            </a:r>
            <a:r>
              <a:rPr lang="en-US" altLang="zh-CN" sz="1900" dirty="0" smtClean="0">
                <a:hlinkClick r:id="rId2" action="ppaction://hlinkfile"/>
              </a:rPr>
              <a:t>).</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a:p>
            <a:pPr marL="0" indent="0">
              <a:buNone/>
            </a:pPr>
            <a:endParaRPr lang="zh-CN" altLang="en-US" dirty="0"/>
          </a:p>
        </p:txBody>
      </p:sp>
    </p:spTree>
    <p:extLst>
      <p:ext uri="{BB962C8B-B14F-4D97-AF65-F5344CB8AC3E}">
        <p14:creationId xmlns:p14="http://schemas.microsoft.com/office/powerpoint/2010/main" val="3103719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mtClean="0"/>
              <a:t>人机交互</a:t>
            </a:r>
            <a:r>
              <a:rPr lang="en-US" altLang="zh-CN" smtClean="0"/>
              <a:t>2</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02</a:t>
            </a:r>
            <a:r>
              <a:rPr lang="zh-CN" altLang="en-US" sz="1900" dirty="0" smtClean="0"/>
              <a:t>分</a:t>
            </a:r>
            <a:r>
              <a:rPr lang="en-US" altLang="zh-CN" sz="1900" dirty="0" smtClean="0"/>
              <a:t>51</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smtClean="0">
                <a:hlinkClick r:id="rId2" action="ppaction://hlinkfile"/>
              </a:rPr>
              <a:t>03_2_</a:t>
            </a:r>
            <a:r>
              <a:rPr lang="zh-CN" altLang="en-US" sz="1900" dirty="0" smtClean="0">
                <a:hlinkClick r:id="rId2" action="ppaction://hlinkfile"/>
              </a:rPr>
              <a:t>中文</a:t>
            </a:r>
            <a:r>
              <a:rPr lang="en-US" altLang="zh-CN" sz="1900" dirty="0" err="1" smtClean="0">
                <a:hlinkClick r:id="rId2" action="ppaction://hlinkfile"/>
              </a:rPr>
              <a:t>siri</a:t>
            </a:r>
            <a:r>
              <a:rPr lang="zh-CN" altLang="en-US" sz="1900" dirty="0" smtClean="0">
                <a:hlinkClick r:id="rId2" action="ppaction://hlinkfile"/>
              </a:rPr>
              <a:t>语音交互演示</a:t>
            </a:r>
            <a:r>
              <a:rPr lang="en-US" altLang="zh-CN" sz="1900" dirty="0" smtClean="0">
                <a:hlinkClick r:id="rId2" action="ppaction://hlinkfile"/>
              </a:rPr>
              <a:t>.</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a:p>
            <a:pPr marL="0" indent="0">
              <a:buNone/>
            </a:pPr>
            <a:endParaRPr lang="zh-CN" altLang="en-US" dirty="0"/>
          </a:p>
        </p:txBody>
      </p:sp>
    </p:spTree>
    <p:extLst>
      <p:ext uri="{BB962C8B-B14F-4D97-AF65-F5344CB8AC3E}">
        <p14:creationId xmlns:p14="http://schemas.microsoft.com/office/powerpoint/2010/main" val="214511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键盘功能</a:t>
            </a:r>
            <a:r>
              <a:rPr lang="zh-CN" altLang="zh-CN" smtClean="0"/>
              <a:t>键</a:t>
            </a:r>
            <a:r>
              <a:rPr lang="zh-CN" altLang="en-US" smtClean="0"/>
              <a:t>、</a:t>
            </a:r>
            <a:r>
              <a:rPr lang="zh-CN" altLang="zh-CN"/>
              <a:t>键盘</a:t>
            </a:r>
            <a:r>
              <a:rPr lang="zh-CN" altLang="en-US" smtClean="0"/>
              <a:t>快捷键</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06</a:t>
            </a:r>
            <a:r>
              <a:rPr lang="zh-CN" altLang="en-US" sz="1900" dirty="0" smtClean="0"/>
              <a:t>分</a:t>
            </a:r>
            <a:r>
              <a:rPr lang="en-US" altLang="zh-CN" sz="1900" dirty="0" smtClean="0"/>
              <a:t>52</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smtClean="0">
                <a:hlinkClick r:id="rId2" action="ppaction://hlinkfile"/>
              </a:rPr>
              <a:t>04_</a:t>
            </a:r>
            <a:r>
              <a:rPr lang="zh-CN" altLang="en-US" sz="1900" dirty="0" smtClean="0">
                <a:hlinkClick r:id="rId2" action="ppaction://hlinkfile"/>
              </a:rPr>
              <a:t>计算机基础知识</a:t>
            </a:r>
            <a:r>
              <a:rPr lang="en-US" altLang="zh-CN" sz="1900" dirty="0" smtClean="0">
                <a:hlinkClick r:id="rId2" action="ppaction://hlinkfile"/>
              </a:rPr>
              <a:t>(</a:t>
            </a:r>
            <a:r>
              <a:rPr lang="zh-CN" altLang="en-US" sz="1900" dirty="0" smtClean="0">
                <a:hlinkClick r:id="rId2" action="ppaction://hlinkfile"/>
              </a:rPr>
              <a:t>键盘功能键和快捷键</a:t>
            </a:r>
            <a:r>
              <a:rPr lang="en-US" altLang="zh-CN" sz="1900" dirty="0" smtClean="0">
                <a:hlinkClick r:id="rId2" action="ppaction://hlinkfile"/>
              </a:rPr>
              <a:t>).</a:t>
            </a:r>
            <a:r>
              <a:rPr lang="en-US" altLang="zh-CN" sz="1900" dirty="0" err="1" smtClean="0">
                <a:hlinkClick r:id="rId2" action="ppaction://hlinkfile"/>
              </a:rPr>
              <a:t>avi</a:t>
            </a:r>
            <a:endParaRPr lang="zh-CN" altLang="en-US" sz="1900" dirty="0" smtClean="0"/>
          </a:p>
          <a:p>
            <a:pPr lvl="1">
              <a:lnSpc>
                <a:spcPct val="90000"/>
              </a:lnSpc>
              <a:spcAft>
                <a:spcPct val="20000"/>
              </a:spcAft>
              <a:buFont typeface="Arial" panose="020B0604020202020204" pitchFamily="34" charset="0"/>
              <a:buChar char="•"/>
              <a:defRPr/>
            </a:pPr>
            <a:r>
              <a:rPr lang="zh-CN" altLang="en-US" sz="1900" dirty="0" smtClean="0"/>
              <a:t>课程难度：正常   （难、正常）</a:t>
            </a:r>
            <a:endParaRPr lang="en-US" altLang="zh-CN" sz="1900" dirty="0" smtClean="0"/>
          </a:p>
          <a:p>
            <a:pPr lvl="1">
              <a:lnSpc>
                <a:spcPct val="90000"/>
              </a:lnSpc>
              <a:spcAft>
                <a:spcPct val="20000"/>
              </a:spcAft>
              <a:buFont typeface="Arial" panose="020B0604020202020204"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2266275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打开</a:t>
            </a:r>
            <a:r>
              <a:rPr lang="en-US" altLang="zh-CN"/>
              <a:t>DOS</a:t>
            </a:r>
            <a:r>
              <a:rPr lang="zh-CN" altLang="en-US"/>
              <a:t>控制台的方式</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01</a:t>
            </a:r>
            <a:r>
              <a:rPr lang="zh-CN" altLang="en-US" sz="1900" dirty="0" smtClean="0"/>
              <a:t>分</a:t>
            </a:r>
            <a:r>
              <a:rPr lang="en-US" altLang="zh-CN" sz="1900" dirty="0" smtClean="0"/>
              <a:t>58</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smtClean="0">
                <a:hlinkClick r:id="rId3" action="ppaction://hlinkfile"/>
              </a:rPr>
              <a:t>05_</a:t>
            </a:r>
            <a:r>
              <a:rPr lang="zh-CN" altLang="en-US" sz="1900" dirty="0" smtClean="0">
                <a:hlinkClick r:id="rId3" action="ppaction://hlinkfile"/>
              </a:rPr>
              <a:t>计算机基础知识</a:t>
            </a:r>
            <a:r>
              <a:rPr lang="en-US" altLang="zh-CN" sz="1900" dirty="0" smtClean="0">
                <a:hlinkClick r:id="rId3" action="ppaction://hlinkfile"/>
              </a:rPr>
              <a:t>(</a:t>
            </a:r>
            <a:r>
              <a:rPr lang="zh-CN" altLang="en-US" sz="1900" dirty="0" smtClean="0">
                <a:hlinkClick r:id="rId3" action="ppaction://hlinkfile"/>
              </a:rPr>
              <a:t>如何打开</a:t>
            </a:r>
            <a:r>
              <a:rPr lang="en-US" altLang="zh-CN" sz="1900" dirty="0" smtClean="0">
                <a:hlinkClick r:id="rId3" action="ppaction://hlinkfile"/>
              </a:rPr>
              <a:t>DOS</a:t>
            </a:r>
            <a:r>
              <a:rPr lang="zh-CN" altLang="en-US" sz="1900" dirty="0" smtClean="0">
                <a:hlinkClick r:id="rId3" action="ppaction://hlinkfile"/>
              </a:rPr>
              <a:t>控制台</a:t>
            </a:r>
            <a:r>
              <a:rPr lang="en-US" altLang="zh-CN" sz="1900" dirty="0" smtClean="0">
                <a:hlinkClick r:id="rId3" action="ppaction://hlinkfile"/>
              </a:rPr>
              <a:t>).</a:t>
            </a:r>
            <a:r>
              <a:rPr lang="en-US" altLang="zh-CN" sz="1900" dirty="0" err="1" smtClean="0">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dirty="0"/>
              <a:t>打开</a:t>
            </a:r>
            <a:r>
              <a:rPr lang="en-US" altLang="zh-CN" dirty="0"/>
              <a:t>DOS</a:t>
            </a:r>
            <a:r>
              <a:rPr lang="zh-CN" altLang="en-US" dirty="0"/>
              <a:t>窗口的最快方法是</a:t>
            </a:r>
            <a:r>
              <a:rPr lang="en-US" altLang="zh-CN" dirty="0" smtClean="0"/>
              <a:t>?</a:t>
            </a:r>
            <a:endParaRPr lang="en-US" altLang="zh-CN" dirty="0"/>
          </a:p>
        </p:txBody>
      </p:sp>
    </p:spTree>
    <p:extLst>
      <p:ext uri="{BB962C8B-B14F-4D97-AF65-F5344CB8AC3E}">
        <p14:creationId xmlns:p14="http://schemas.microsoft.com/office/powerpoint/2010/main" val="4220692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a:t>
            </a:r>
            <a:r>
              <a:rPr lang="en-US" altLang="zh-CN"/>
              <a:t>DOS</a:t>
            </a:r>
            <a:r>
              <a:rPr lang="zh-CN" altLang="en-US"/>
              <a:t>命令</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a:t>06</a:t>
            </a:r>
            <a:r>
              <a:rPr lang="zh-CN" altLang="en-US" sz="1900" dirty="0" smtClean="0"/>
              <a:t>分</a:t>
            </a:r>
            <a:r>
              <a:rPr lang="en-US" altLang="zh-CN" sz="1900" dirty="0" smtClean="0"/>
              <a:t>37</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smtClean="0">
                <a:hlinkClick r:id="rId2" action="ppaction://hlinkfile"/>
              </a:rPr>
              <a:t>06_</a:t>
            </a:r>
            <a:r>
              <a:rPr lang="zh-CN" altLang="en-US" sz="1900" dirty="0" smtClean="0">
                <a:hlinkClick r:id="rId2" action="ppaction://hlinkfile"/>
              </a:rPr>
              <a:t>计算机基础知识</a:t>
            </a:r>
            <a:r>
              <a:rPr lang="en-US" altLang="zh-CN" sz="1900" dirty="0" smtClean="0">
                <a:hlinkClick r:id="rId2" action="ppaction://hlinkfile"/>
              </a:rPr>
              <a:t>(</a:t>
            </a:r>
            <a:r>
              <a:rPr lang="zh-CN" altLang="en-US" sz="1900" dirty="0" smtClean="0">
                <a:hlinkClick r:id="rId2" action="ppaction://hlinkfile"/>
              </a:rPr>
              <a:t>常见的</a:t>
            </a:r>
            <a:r>
              <a:rPr lang="en-US" altLang="zh-CN" sz="1900" dirty="0" smtClean="0">
                <a:hlinkClick r:id="rId2" action="ppaction://hlinkfile"/>
              </a:rPr>
              <a:t>DOS</a:t>
            </a:r>
            <a:r>
              <a:rPr lang="zh-CN" altLang="en-US" sz="1900" dirty="0" smtClean="0">
                <a:hlinkClick r:id="rId2" action="ppaction://hlinkfile"/>
              </a:rPr>
              <a:t>命令讲解</a:t>
            </a:r>
            <a:r>
              <a:rPr lang="en-US" altLang="zh-CN" sz="1900" dirty="0" smtClean="0">
                <a:hlinkClick r:id="rId2" action="ppaction://hlinkfile"/>
              </a:rPr>
              <a:t>).</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anose="020B0604020202020204" pitchFamily="34" charset="0"/>
              <a:buChar char="•"/>
              <a:defRPr/>
            </a:pPr>
            <a:endParaRPr lang="zh-CN" altLang="en-US" sz="1900" dirty="0" smtClean="0"/>
          </a:p>
          <a:p>
            <a:pPr>
              <a:lnSpc>
                <a:spcPct val="90000"/>
              </a:lnSpc>
              <a:spcAft>
                <a:spcPct val="20000"/>
              </a:spcAft>
              <a:defRPr/>
            </a:pPr>
            <a:r>
              <a:rPr lang="zh-CN" altLang="en-US" sz="2400" dirty="0" smtClean="0"/>
              <a:t>练习</a:t>
            </a:r>
            <a:r>
              <a:rPr lang="zh-CN" altLang="en-US" sz="2400" dirty="0"/>
              <a:t>与问答</a:t>
            </a:r>
            <a:endParaRPr lang="en-US" altLang="zh-CN" sz="2400" dirty="0"/>
          </a:p>
          <a:p>
            <a:pPr lvl="1" indent="0">
              <a:buNone/>
              <a:defRPr/>
            </a:pPr>
            <a:r>
              <a:rPr lang="en-US" altLang="zh-CN" sz="1900" dirty="0"/>
              <a:t>	</a:t>
            </a:r>
            <a:r>
              <a:rPr lang="zh-CN" altLang="en-US" dirty="0"/>
              <a:t>给大家</a:t>
            </a:r>
            <a:r>
              <a:rPr lang="en-US" altLang="zh-CN" dirty="0"/>
              <a:t>5-8</a:t>
            </a:r>
            <a:r>
              <a:rPr lang="zh-CN" altLang="en-US" dirty="0"/>
              <a:t>分钟，把</a:t>
            </a:r>
            <a:r>
              <a:rPr lang="zh-CN" altLang="en-US" dirty="0" smtClean="0"/>
              <a:t>刚才课程所</a:t>
            </a:r>
            <a:r>
              <a:rPr lang="zh-CN" altLang="en-US" dirty="0"/>
              <a:t>讲的常用</a:t>
            </a:r>
            <a:r>
              <a:rPr lang="en-US" altLang="zh-CN" dirty="0"/>
              <a:t>DOS</a:t>
            </a:r>
            <a:r>
              <a:rPr lang="zh-CN" altLang="en-US" dirty="0"/>
              <a:t>命令练习下</a:t>
            </a:r>
            <a:r>
              <a:rPr lang="zh-CN" altLang="en-US" dirty="0" smtClean="0"/>
              <a:t>。</a:t>
            </a:r>
            <a:endParaRPr lang="en-US" altLang="zh-CN" dirty="0"/>
          </a:p>
        </p:txBody>
      </p:sp>
    </p:spTree>
    <p:extLst>
      <p:ext uri="{BB962C8B-B14F-4D97-AF65-F5344CB8AC3E}">
        <p14:creationId xmlns:p14="http://schemas.microsoft.com/office/powerpoint/2010/main" val="49447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Java</a:t>
            </a:r>
            <a:r>
              <a:rPr lang="zh-CN" altLang="en-US"/>
              <a:t>语言概述</a:t>
            </a:r>
          </a:p>
        </p:txBody>
      </p:sp>
      <p:sp>
        <p:nvSpPr>
          <p:cNvPr id="3" name="内容占位符 2"/>
          <p:cNvSpPr>
            <a:spLocks noGrp="1"/>
          </p:cNvSpPr>
          <p:nvPr>
            <p:ph idx="1"/>
          </p:nvPr>
        </p:nvSpPr>
        <p:spPr/>
        <p:txBody>
          <a:bodyPr/>
          <a:lstStyle/>
          <a:p>
            <a:r>
              <a:rPr lang="en-US" altLang="zh-CN"/>
              <a:t>Java</a:t>
            </a:r>
            <a:r>
              <a:rPr lang="zh-CN" altLang="en-US"/>
              <a:t>语言发展史</a:t>
            </a:r>
          </a:p>
          <a:p>
            <a:r>
              <a:rPr lang="en-US" altLang="zh-CN"/>
              <a:t>Java</a:t>
            </a:r>
            <a:r>
              <a:rPr lang="zh-CN" altLang="en-US"/>
              <a:t>语言平台版本</a:t>
            </a:r>
          </a:p>
          <a:p>
            <a:r>
              <a:rPr lang="en-US" altLang="zh-CN"/>
              <a:t>Java</a:t>
            </a:r>
            <a:r>
              <a:rPr lang="zh-CN" altLang="en-US"/>
              <a:t>语言特点</a:t>
            </a:r>
          </a:p>
          <a:p>
            <a:r>
              <a:rPr lang="en-US" altLang="zh-CN"/>
              <a:t>JRE</a:t>
            </a:r>
            <a:r>
              <a:rPr lang="zh-CN" altLang="en-US"/>
              <a:t>与</a:t>
            </a:r>
            <a:r>
              <a:rPr lang="en-US" altLang="zh-CN" smtClean="0"/>
              <a:t>JDK</a:t>
            </a:r>
            <a:endParaRPr lang="en-US" altLang="zh-CN"/>
          </a:p>
        </p:txBody>
      </p:sp>
    </p:spTree>
    <p:extLst>
      <p:ext uri="{BB962C8B-B14F-4D97-AF65-F5344CB8AC3E}">
        <p14:creationId xmlns:p14="http://schemas.microsoft.com/office/powerpoint/2010/main" val="4057894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语言</a:t>
            </a:r>
            <a:r>
              <a:rPr lang="zh-CN" altLang="en-US" smtClean="0"/>
              <a:t>发展史和平台版本</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en-US" altLang="zh-CN" sz="1900" dirty="0" smtClean="0"/>
              <a:t>06</a:t>
            </a:r>
            <a:r>
              <a:rPr lang="zh-CN" altLang="en-US" sz="1900" dirty="0" smtClean="0"/>
              <a:t>分</a:t>
            </a:r>
            <a:r>
              <a:rPr lang="en-US" altLang="zh-CN" sz="1900" dirty="0" smtClean="0"/>
              <a:t>43</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3" action="ppaction://hlinkfile"/>
              </a:rPr>
              <a:t>07_Java</a:t>
            </a:r>
            <a:r>
              <a:rPr lang="zh-CN" altLang="en-US" sz="1900" dirty="0" smtClean="0">
                <a:hlinkClick r:id="rId3" action="ppaction://hlinkfile"/>
              </a:rPr>
              <a:t>语言基础</a:t>
            </a:r>
            <a:r>
              <a:rPr lang="en-US" altLang="zh-CN" sz="1900" dirty="0" smtClean="0">
                <a:hlinkClick r:id="rId3" action="ppaction://hlinkfile"/>
              </a:rPr>
              <a:t>(Java</a:t>
            </a:r>
            <a:r>
              <a:rPr lang="zh-CN" altLang="en-US" sz="1900" dirty="0" smtClean="0">
                <a:hlinkClick r:id="rId3" action="ppaction://hlinkfile"/>
              </a:rPr>
              <a:t>语言概述</a:t>
            </a:r>
            <a:r>
              <a:rPr lang="en-US" altLang="zh-CN" sz="1900" dirty="0" smtClean="0">
                <a:hlinkClick r:id="rId3" action="ppaction://hlinkfile"/>
              </a:rPr>
              <a:t>).</a:t>
            </a:r>
            <a:r>
              <a:rPr lang="en-US" altLang="zh-CN" sz="1900" dirty="0" err="1" smtClean="0">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en-US" altLang="zh-CN" dirty="0" err="1"/>
              <a:t>J2SE</a:t>
            </a:r>
            <a:r>
              <a:rPr lang="zh-CN" altLang="en-US" dirty="0"/>
              <a:t>、</a:t>
            </a:r>
            <a:r>
              <a:rPr lang="en-US" altLang="zh-CN" dirty="0" err="1"/>
              <a:t>J2ME</a:t>
            </a:r>
            <a:r>
              <a:rPr lang="zh-CN" altLang="en-US" dirty="0"/>
              <a:t>、</a:t>
            </a:r>
            <a:r>
              <a:rPr lang="en-US" altLang="zh-CN" dirty="0" err="1"/>
              <a:t>J2EE</a:t>
            </a:r>
            <a:r>
              <a:rPr lang="zh-CN" altLang="en-US" dirty="0"/>
              <a:t>分别指什么</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372386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跨平台性</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04</a:t>
            </a:r>
            <a:r>
              <a:rPr lang="zh-CN" altLang="en-US" sz="1900" dirty="0" smtClean="0"/>
              <a:t>分</a:t>
            </a:r>
            <a:r>
              <a:rPr lang="en-US" altLang="zh-CN" sz="1900" dirty="0" smtClean="0"/>
              <a:t>37</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3" action="ppaction://hlinkfile"/>
              </a:rPr>
              <a:t>08_Java</a:t>
            </a:r>
            <a:r>
              <a:rPr lang="zh-CN" altLang="en-US" sz="1900" dirty="0" smtClean="0">
                <a:hlinkClick r:id="rId3" action="ppaction://hlinkfile"/>
              </a:rPr>
              <a:t>语言基础</a:t>
            </a:r>
            <a:r>
              <a:rPr lang="en-US" altLang="zh-CN" sz="1900" dirty="0" smtClean="0">
                <a:hlinkClick r:id="rId3" action="ppaction://hlinkfile"/>
              </a:rPr>
              <a:t>(Java</a:t>
            </a:r>
            <a:r>
              <a:rPr lang="zh-CN" altLang="en-US" sz="1900" dirty="0" smtClean="0">
                <a:hlinkClick r:id="rId3" action="ppaction://hlinkfile"/>
              </a:rPr>
              <a:t>语言跨平台原理</a:t>
            </a:r>
            <a:r>
              <a:rPr lang="en-US" altLang="zh-CN" sz="1900" dirty="0" smtClean="0">
                <a:hlinkClick r:id="rId3" action="ppaction://hlinkfile"/>
              </a:rPr>
              <a:t>).</a:t>
            </a:r>
            <a:r>
              <a:rPr lang="en-US" altLang="zh-CN" sz="1900" dirty="0" err="1" smtClean="0">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en-US" altLang="zh-CN" dirty="0" err="1"/>
              <a:t>JVM</a:t>
            </a:r>
            <a:r>
              <a:rPr lang="zh-CN" altLang="en-US" dirty="0"/>
              <a:t>可以跨</a:t>
            </a:r>
            <a:r>
              <a:rPr lang="zh-CN" altLang="en-US" dirty="0" smtClean="0"/>
              <a:t>平台</a:t>
            </a:r>
            <a:r>
              <a:rPr lang="zh-CN" altLang="zh-CN" dirty="0" smtClean="0"/>
              <a:t>吗</a:t>
            </a:r>
            <a:r>
              <a:rPr lang="zh-CN" altLang="zh-CN" dirty="0"/>
              <a:t>，为什么？</a:t>
            </a:r>
            <a:endParaRPr lang="en-US" altLang="zh-CN" dirty="0"/>
          </a:p>
        </p:txBody>
      </p:sp>
    </p:spTree>
    <p:extLst>
      <p:ext uri="{BB962C8B-B14F-4D97-AF65-F5344CB8AC3E}">
        <p14:creationId xmlns:p14="http://schemas.microsoft.com/office/powerpoint/2010/main" val="86478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smtClean="0"/>
              <a:t>课前统计</a:t>
            </a:r>
          </a:p>
        </p:txBody>
      </p:sp>
      <p:sp>
        <p:nvSpPr>
          <p:cNvPr id="5123" name="内容占位符 2"/>
          <p:cNvSpPr>
            <a:spLocks noGrp="1"/>
          </p:cNvSpPr>
          <p:nvPr>
            <p:ph idx="1"/>
          </p:nvPr>
        </p:nvSpPr>
        <p:spPr>
          <a:xfrm>
            <a:off x="498475" y="1911350"/>
            <a:ext cx="8128000" cy="4159250"/>
          </a:xfrm>
        </p:spPr>
        <p:txBody>
          <a:bodyPr/>
          <a:lstStyle/>
          <a:p>
            <a:pPr>
              <a:buNone/>
            </a:pPr>
            <a:r>
              <a:rPr lang="zh-CN" altLang="en-US" sz="2400" dirty="0" smtClean="0"/>
              <a:t>你</a:t>
            </a:r>
            <a:r>
              <a:rPr lang="zh-CN" altLang="en-US" sz="2400" dirty="0"/>
              <a:t>为什么选择学习java编程语言</a:t>
            </a:r>
            <a:r>
              <a:rPr lang="zh-CN" altLang="en-US" sz="2400" dirty="0" smtClean="0"/>
              <a:t>？</a:t>
            </a:r>
            <a:endParaRPr lang="en-US" altLang="zh-CN" sz="2400" dirty="0" smtClean="0"/>
          </a:p>
          <a:p>
            <a:pPr>
              <a:buNone/>
            </a:pPr>
            <a:endParaRPr lang="zh-CN" altLang="en-US" dirty="0"/>
          </a:p>
          <a:p>
            <a:pPr>
              <a:buNone/>
            </a:pPr>
            <a:r>
              <a:rPr lang="en-US" altLang="zh-CN" dirty="0" smtClean="0"/>
              <a:t>	</a:t>
            </a:r>
            <a:r>
              <a:rPr lang="zh-CN" altLang="en-US" dirty="0" smtClean="0"/>
              <a:t>A</a:t>
            </a:r>
            <a:r>
              <a:rPr lang="zh-CN" altLang="en-US" dirty="0"/>
              <a:t>：工资高，且受人尊重</a:t>
            </a:r>
          </a:p>
          <a:p>
            <a:pPr>
              <a:buNone/>
            </a:pPr>
            <a:r>
              <a:rPr lang="en-US" altLang="zh-CN" dirty="0" smtClean="0"/>
              <a:t>	</a:t>
            </a:r>
            <a:r>
              <a:rPr lang="zh-CN" altLang="en-US" dirty="0" smtClean="0"/>
              <a:t>B</a:t>
            </a:r>
            <a:r>
              <a:rPr lang="zh-CN" altLang="en-US" dirty="0"/>
              <a:t>：因为喜欢编程，所以来学习</a:t>
            </a:r>
          </a:p>
          <a:p>
            <a:pPr>
              <a:buNone/>
            </a:pPr>
            <a:r>
              <a:rPr lang="en-US" altLang="zh-CN" dirty="0" smtClean="0"/>
              <a:t>	</a:t>
            </a:r>
            <a:r>
              <a:rPr lang="zh-CN" altLang="en-US" dirty="0" smtClean="0"/>
              <a:t>C</a:t>
            </a:r>
            <a:r>
              <a:rPr lang="zh-CN" altLang="en-US" dirty="0"/>
              <a:t>：因为是计算机专业，不想荒废</a:t>
            </a:r>
          </a:p>
          <a:p>
            <a:pPr>
              <a:buNone/>
            </a:pPr>
            <a:r>
              <a:rPr lang="en-US" altLang="zh-CN" dirty="0" smtClean="0"/>
              <a:t>	</a:t>
            </a:r>
            <a:r>
              <a:rPr lang="zh-CN" altLang="en-US" dirty="0" smtClean="0"/>
              <a:t>D</a:t>
            </a:r>
            <a:r>
              <a:rPr lang="zh-CN" altLang="en-US" dirty="0"/>
              <a:t>：因为有亲戚朋友等从事该行业，被迫来</a:t>
            </a:r>
            <a:r>
              <a:rPr lang="zh-CN" altLang="en-US" dirty="0" smtClean="0"/>
              <a:t>学</a:t>
            </a:r>
            <a:r>
              <a:rPr lang="zh-CN" altLang="en-US" sz="2400" dirty="0"/>
              <a:t>你为什么选择</a:t>
            </a:r>
            <a:r>
              <a:rPr lang="zh-CN" altLang="en-US" sz="2400" dirty="0" smtClean="0"/>
              <a:t>学习</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JRE</a:t>
            </a:r>
            <a:r>
              <a:rPr lang="zh-CN" altLang="en-US"/>
              <a:t>与</a:t>
            </a:r>
            <a:r>
              <a:rPr lang="en-US" altLang="zh-CN"/>
              <a:t>JDK</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02</a:t>
            </a:r>
            <a:r>
              <a:rPr lang="zh-CN" altLang="en-US" sz="1900" dirty="0" smtClean="0"/>
              <a:t>分</a:t>
            </a:r>
            <a:r>
              <a:rPr lang="en-US" altLang="zh-CN" sz="1900" dirty="0" smtClean="0"/>
              <a:t>25</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3" action="ppaction://hlinkfile"/>
              </a:rPr>
              <a:t>09_Java</a:t>
            </a:r>
            <a:r>
              <a:rPr lang="zh-CN" altLang="en-US" sz="1900" dirty="0" smtClean="0">
                <a:hlinkClick r:id="rId3" action="ppaction://hlinkfile"/>
              </a:rPr>
              <a:t>语言基础</a:t>
            </a:r>
            <a:r>
              <a:rPr lang="en-US" altLang="zh-CN" sz="1900" dirty="0" smtClean="0">
                <a:hlinkClick r:id="rId3" action="ppaction://hlinkfile"/>
              </a:rPr>
              <a:t>(</a:t>
            </a:r>
            <a:r>
              <a:rPr lang="en-US" altLang="zh-CN" sz="1900" dirty="0" err="1" smtClean="0">
                <a:hlinkClick r:id="rId3" action="ppaction://hlinkfile"/>
              </a:rPr>
              <a:t>JRE</a:t>
            </a:r>
            <a:r>
              <a:rPr lang="zh-CN" altLang="en-US" sz="1900" dirty="0" smtClean="0">
                <a:hlinkClick r:id="rId3" action="ppaction://hlinkfile"/>
              </a:rPr>
              <a:t>和</a:t>
            </a:r>
            <a:r>
              <a:rPr lang="en-US" altLang="zh-CN" sz="1900" dirty="0" err="1" smtClean="0">
                <a:hlinkClick r:id="rId3" action="ppaction://hlinkfile"/>
              </a:rPr>
              <a:t>JDK</a:t>
            </a:r>
            <a:r>
              <a:rPr lang="zh-CN" altLang="en-US" sz="1900" dirty="0" smtClean="0">
                <a:hlinkClick r:id="rId3" action="ppaction://hlinkfile"/>
              </a:rPr>
              <a:t>的概述</a:t>
            </a:r>
            <a:r>
              <a:rPr lang="en-US" altLang="zh-CN" sz="1900" dirty="0" smtClean="0">
                <a:hlinkClick r:id="rId3" action="ppaction://hlinkfile"/>
              </a:rPr>
              <a:t>).</a:t>
            </a:r>
            <a:r>
              <a:rPr lang="en-US" altLang="zh-CN" sz="1900" dirty="0" err="1" smtClean="0">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en-US" altLang="zh-CN" dirty="0"/>
              <a:t> </a:t>
            </a:r>
            <a:r>
              <a:rPr lang="en-US" altLang="zh-CN" dirty="0" err="1"/>
              <a:t>JRE</a:t>
            </a:r>
            <a:r>
              <a:rPr lang="zh-CN" altLang="en-US" dirty="0"/>
              <a:t>和</a:t>
            </a:r>
            <a:r>
              <a:rPr lang="en-US" altLang="zh-CN" dirty="0" err="1"/>
              <a:t>JDK</a:t>
            </a:r>
            <a:r>
              <a:rPr lang="zh-CN" altLang="en-US" dirty="0"/>
              <a:t>有什么区别？谁包含谁</a:t>
            </a:r>
          </a:p>
        </p:txBody>
      </p:sp>
    </p:spTree>
    <p:extLst>
      <p:ext uri="{BB962C8B-B14F-4D97-AF65-F5344CB8AC3E}">
        <p14:creationId xmlns:p14="http://schemas.microsoft.com/office/powerpoint/2010/main" val="1123533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JDK</a:t>
            </a:r>
            <a:r>
              <a:rPr lang="zh-CN" altLang="en-US"/>
              <a:t>的下载</a:t>
            </a:r>
            <a:r>
              <a:rPr lang="en-US" altLang="zh-CN"/>
              <a:t>,</a:t>
            </a:r>
            <a:r>
              <a:rPr lang="zh-CN" altLang="en-US"/>
              <a:t>安装</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05</a:t>
            </a:r>
            <a:r>
              <a:rPr lang="zh-CN" altLang="en-US" sz="1900" dirty="0" smtClean="0"/>
              <a:t>分</a:t>
            </a:r>
            <a:r>
              <a:rPr lang="en-US" altLang="zh-CN" sz="1900" dirty="0" smtClean="0"/>
              <a:t>19</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3" action="ppaction://hlinkfile"/>
              </a:rPr>
              <a:t>10_Java</a:t>
            </a:r>
            <a:r>
              <a:rPr lang="zh-CN" altLang="en-US" sz="1900" dirty="0" smtClean="0">
                <a:hlinkClick r:id="rId3" action="ppaction://hlinkfile"/>
              </a:rPr>
              <a:t>语言基础</a:t>
            </a:r>
            <a:r>
              <a:rPr lang="en-US" altLang="zh-CN" sz="1900" dirty="0" smtClean="0">
                <a:hlinkClick r:id="rId3" action="ppaction://hlinkfile"/>
              </a:rPr>
              <a:t>(</a:t>
            </a:r>
            <a:r>
              <a:rPr lang="en-US" altLang="zh-CN" sz="1900" dirty="0" err="1" smtClean="0">
                <a:hlinkClick r:id="rId3" action="ppaction://hlinkfile"/>
              </a:rPr>
              <a:t>JDK</a:t>
            </a:r>
            <a:r>
              <a:rPr lang="zh-CN" altLang="en-US" sz="1900" dirty="0" smtClean="0">
                <a:hlinkClick r:id="rId3" action="ppaction://hlinkfile"/>
              </a:rPr>
              <a:t>的下载和安装过程图解</a:t>
            </a:r>
            <a:r>
              <a:rPr lang="en-US" altLang="zh-CN" sz="1900" dirty="0" smtClean="0">
                <a:hlinkClick r:id="rId3" action="ppaction://hlinkfile"/>
              </a:rPr>
              <a:t>).</a:t>
            </a:r>
            <a:r>
              <a:rPr lang="en-US" altLang="zh-CN" sz="1900" dirty="0" err="1" smtClean="0">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2752495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JDK安装路径下的目录</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04</a:t>
            </a:r>
            <a:r>
              <a:rPr lang="zh-CN" altLang="en-US" sz="1900" dirty="0" smtClean="0"/>
              <a:t>分</a:t>
            </a:r>
            <a:r>
              <a:rPr lang="en-US" altLang="zh-CN" sz="1900" dirty="0" smtClean="0"/>
              <a:t>07</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2" action="ppaction://hlinkfile"/>
              </a:rPr>
              <a:t>11_Java</a:t>
            </a:r>
            <a:r>
              <a:rPr lang="zh-CN" altLang="en-US" sz="1900" dirty="0" smtClean="0">
                <a:hlinkClick r:id="rId2" action="ppaction://hlinkfile"/>
              </a:rPr>
              <a:t>语言基础</a:t>
            </a:r>
            <a:r>
              <a:rPr lang="en-US" altLang="zh-CN" sz="1900" dirty="0" smtClean="0">
                <a:hlinkClick r:id="rId2" action="ppaction://hlinkfile"/>
              </a:rPr>
              <a:t>(JDK</a:t>
            </a:r>
            <a:r>
              <a:rPr lang="zh-CN" altLang="en-US" sz="1900" dirty="0" smtClean="0">
                <a:hlinkClick r:id="rId2" action="ppaction://hlinkfile"/>
              </a:rPr>
              <a:t>安装路径下的目录解释</a:t>
            </a:r>
            <a:r>
              <a:rPr lang="en-US" altLang="zh-CN" sz="1900" dirty="0" smtClean="0">
                <a:hlinkClick r:id="rId2" action="ppaction://hlinkfile"/>
              </a:rPr>
              <a:t>).</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3625586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三、</a:t>
            </a:r>
            <a:r>
              <a:rPr lang="en-US" altLang="zh-CN" err="1" smtClean="0"/>
              <a:t>HelloWorld</a:t>
            </a:r>
            <a:r>
              <a:rPr lang="zh-CN" altLang="en-US" smtClean="0"/>
              <a:t>案例及环境变量的配置</a:t>
            </a:r>
            <a:endParaRPr lang="zh-CN" altLang="en-US"/>
          </a:p>
        </p:txBody>
      </p:sp>
      <p:sp>
        <p:nvSpPr>
          <p:cNvPr id="3" name="内容占位符 2"/>
          <p:cNvSpPr>
            <a:spLocks noGrp="1"/>
          </p:cNvSpPr>
          <p:nvPr>
            <p:ph idx="1"/>
          </p:nvPr>
        </p:nvSpPr>
        <p:spPr/>
        <p:txBody>
          <a:bodyPr/>
          <a:lstStyle/>
          <a:p>
            <a:r>
              <a:rPr lang="en-US" altLang="zh-CN" smtClean="0"/>
              <a:t>Java</a:t>
            </a:r>
            <a:r>
              <a:rPr lang="zh-CN" altLang="en-US" smtClean="0"/>
              <a:t>开发工具介绍</a:t>
            </a:r>
            <a:endParaRPr lang="zh-CN" altLang="en-US"/>
          </a:p>
          <a:p>
            <a:r>
              <a:rPr lang="en-US" altLang="zh-CN" smtClean="0"/>
              <a:t>HelloWorld</a:t>
            </a:r>
            <a:r>
              <a:rPr lang="zh-CN" altLang="en-US" smtClean="0"/>
              <a:t>案例及常见问题</a:t>
            </a:r>
            <a:endParaRPr lang="zh-CN" altLang="en-US"/>
          </a:p>
          <a:p>
            <a:r>
              <a:rPr lang="en-US" altLang="zh-CN"/>
              <a:t>Java</a:t>
            </a:r>
            <a:r>
              <a:rPr lang="zh-CN" altLang="en-US"/>
              <a:t>语言的书写格式</a:t>
            </a:r>
            <a:r>
              <a:rPr lang="en-US" altLang="zh-CN"/>
              <a:t>(</a:t>
            </a:r>
            <a:r>
              <a:rPr lang="zh-CN" altLang="en-US"/>
              <a:t>约定俗成</a:t>
            </a:r>
            <a:r>
              <a:rPr lang="en-US" altLang="zh-CN" smtClean="0"/>
              <a:t>)</a:t>
            </a:r>
          </a:p>
          <a:p>
            <a:r>
              <a:rPr lang="en-US" altLang="zh-CN"/>
              <a:t>p</a:t>
            </a:r>
            <a:r>
              <a:rPr lang="en-US" altLang="zh-CN" smtClean="0"/>
              <a:t>ath</a:t>
            </a:r>
            <a:r>
              <a:rPr lang="zh-CN" altLang="en-US" smtClean="0"/>
              <a:t>环境变量的作用及其两种配置方式</a:t>
            </a:r>
            <a:endParaRPr lang="en-US" altLang="zh-CN" smtClean="0"/>
          </a:p>
          <a:p>
            <a:r>
              <a:rPr lang="en-US" altLang="zh-CN" err="1"/>
              <a:t>c</a:t>
            </a:r>
            <a:r>
              <a:rPr lang="en-US" altLang="zh-CN" err="1" smtClean="0"/>
              <a:t>lasspath</a:t>
            </a:r>
            <a:r>
              <a:rPr lang="zh-CN" altLang="en-US" smtClean="0"/>
              <a:t>环境变量的作用及其配置</a:t>
            </a:r>
            <a:endParaRPr lang="en-US" altLang="zh-CN" smtClean="0"/>
          </a:p>
          <a:p>
            <a:r>
              <a:rPr lang="en-US" altLang="zh-CN" err="1"/>
              <a:t>Editplus</a:t>
            </a:r>
            <a:r>
              <a:rPr lang="zh-CN" altLang="en-US"/>
              <a:t>开发程序并编译运行</a:t>
            </a:r>
            <a:endParaRPr lang="en-US" altLang="zh-CN"/>
          </a:p>
        </p:txBody>
      </p:sp>
    </p:spTree>
    <p:extLst>
      <p:ext uri="{BB962C8B-B14F-4D97-AF65-F5344CB8AC3E}">
        <p14:creationId xmlns:p14="http://schemas.microsoft.com/office/powerpoint/2010/main" val="2794057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开发工具介绍</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02</a:t>
            </a:r>
            <a:r>
              <a:rPr lang="zh-CN" altLang="en-US" sz="1900" dirty="0" smtClean="0"/>
              <a:t>分</a:t>
            </a:r>
            <a:r>
              <a:rPr lang="en-US" altLang="zh-CN" sz="1900" dirty="0" smtClean="0"/>
              <a:t>21</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2" action="ppaction://hlinkfile"/>
              </a:rPr>
              <a:t>12_Java</a:t>
            </a:r>
            <a:r>
              <a:rPr lang="zh-CN" altLang="en-US" sz="1900" dirty="0" smtClean="0">
                <a:hlinkClick r:id="rId2" action="ppaction://hlinkfile"/>
              </a:rPr>
              <a:t>语言基础</a:t>
            </a:r>
            <a:r>
              <a:rPr lang="en-US" altLang="zh-CN" sz="1900" dirty="0" smtClean="0">
                <a:hlinkClick r:id="rId2" action="ppaction://hlinkfile"/>
              </a:rPr>
              <a:t>(Java</a:t>
            </a:r>
            <a:r>
              <a:rPr lang="zh-CN" altLang="en-US" sz="1900" dirty="0" smtClean="0">
                <a:hlinkClick r:id="rId2" action="ppaction://hlinkfile"/>
              </a:rPr>
              <a:t>开发工具介绍</a:t>
            </a:r>
            <a:r>
              <a:rPr lang="en-US" altLang="zh-CN" sz="1900" dirty="0" smtClean="0">
                <a:hlinkClick r:id="rId2" action="ppaction://hlinkfile"/>
              </a:rPr>
              <a:t>).</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4218475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HelloWorld</a:t>
            </a:r>
            <a:r>
              <a:rPr lang="zh-CN" altLang="en-US" smtClean="0"/>
              <a:t>案例</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a:t>06</a:t>
            </a:r>
            <a:r>
              <a:rPr lang="zh-CN" altLang="en-US" sz="1900" dirty="0" smtClean="0"/>
              <a:t>分</a:t>
            </a:r>
            <a:r>
              <a:rPr lang="en-US" altLang="zh-CN" sz="1900" dirty="0" smtClean="0"/>
              <a:t>47</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3" action="ppaction://hlinkfile"/>
              </a:rPr>
              <a:t>13_Java</a:t>
            </a:r>
            <a:r>
              <a:rPr lang="zh-CN" altLang="en-US" sz="1900" dirty="0" smtClean="0">
                <a:hlinkClick r:id="rId3" action="ppaction://hlinkfile"/>
              </a:rPr>
              <a:t>语言基础</a:t>
            </a:r>
            <a:r>
              <a:rPr lang="en-US" altLang="zh-CN" sz="1900" dirty="0" smtClean="0">
                <a:hlinkClick r:id="rId3" action="ppaction://hlinkfile"/>
              </a:rPr>
              <a:t>(</a:t>
            </a:r>
            <a:r>
              <a:rPr lang="en-US" altLang="zh-CN" sz="1900" dirty="0" err="1" smtClean="0">
                <a:hlinkClick r:id="rId3" action="ppaction://hlinkfile"/>
              </a:rPr>
              <a:t>HelloWorld</a:t>
            </a:r>
            <a:r>
              <a:rPr lang="zh-CN" altLang="en-US" sz="1900" dirty="0" smtClean="0">
                <a:hlinkClick r:id="rId3" action="ppaction://hlinkfile"/>
              </a:rPr>
              <a:t>案例的编写和运行</a:t>
            </a:r>
            <a:r>
              <a:rPr lang="en-US" altLang="zh-CN" sz="1900" dirty="0" smtClean="0">
                <a:hlinkClick r:id="rId3" action="ppaction://hlinkfile"/>
              </a:rPr>
              <a:t>).</a:t>
            </a:r>
            <a:r>
              <a:rPr lang="en-US" altLang="zh-CN" sz="1900" dirty="0" err="1" smtClean="0">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dirty="0"/>
              <a:t>下面大家把这个</a:t>
            </a:r>
            <a:r>
              <a:rPr lang="en-US" altLang="zh-CN" dirty="0" err="1"/>
              <a:t>Helloworld</a:t>
            </a:r>
            <a:r>
              <a:rPr lang="zh-CN" altLang="en-US" dirty="0"/>
              <a:t>案例练习一下</a:t>
            </a:r>
            <a:r>
              <a:rPr lang="zh-CN" altLang="en-US" dirty="0" smtClean="0"/>
              <a:t>。</a:t>
            </a:r>
            <a:endParaRPr lang="en-US" altLang="zh-CN" dirty="0"/>
          </a:p>
        </p:txBody>
      </p:sp>
    </p:spTree>
    <p:extLst>
      <p:ext uri="{BB962C8B-B14F-4D97-AF65-F5344CB8AC3E}">
        <p14:creationId xmlns:p14="http://schemas.microsoft.com/office/powerpoint/2010/main" val="4137390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常见错误</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en-US" altLang="zh-CN" sz="1900" dirty="0" smtClean="0"/>
              <a:t>11</a:t>
            </a:r>
            <a:r>
              <a:rPr lang="zh-CN" altLang="en-US" sz="1900" dirty="0" smtClean="0"/>
              <a:t>分</a:t>
            </a:r>
            <a:r>
              <a:rPr lang="en-US" altLang="zh-CN" sz="1900" dirty="0" smtClean="0"/>
              <a:t>15</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2" action="ppaction://hlinkfile"/>
              </a:rPr>
              <a:t>14_Java</a:t>
            </a:r>
            <a:r>
              <a:rPr lang="zh-CN" altLang="en-US" sz="1900" dirty="0" smtClean="0">
                <a:hlinkClick r:id="rId2" action="ppaction://hlinkfile"/>
              </a:rPr>
              <a:t>语言基础</a:t>
            </a:r>
            <a:r>
              <a:rPr lang="en-US" altLang="zh-CN" sz="1900" dirty="0" smtClean="0">
                <a:hlinkClick r:id="rId2" action="ppaction://hlinkfile"/>
              </a:rPr>
              <a:t>(</a:t>
            </a:r>
            <a:r>
              <a:rPr lang="en-US" altLang="zh-CN" sz="1900" dirty="0" err="1" smtClean="0">
                <a:hlinkClick r:id="rId2" action="ppaction://hlinkfile"/>
              </a:rPr>
              <a:t>HelloWorld</a:t>
            </a:r>
            <a:r>
              <a:rPr lang="zh-CN" altLang="en-US" sz="1900" dirty="0" smtClean="0">
                <a:hlinkClick r:id="rId2" action="ppaction://hlinkfile"/>
              </a:rPr>
              <a:t>案例常见问题</a:t>
            </a:r>
            <a:r>
              <a:rPr lang="en-US" altLang="zh-CN" sz="1900" dirty="0" smtClean="0">
                <a:hlinkClick r:id="rId2" action="ppaction://hlinkfile"/>
              </a:rPr>
              <a:t>).</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343949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Java语言的书写</a:t>
            </a:r>
            <a:r>
              <a:rPr lang="zh-CN" altLang="en-US" smtClean="0"/>
              <a:t>格式</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04</a:t>
            </a:r>
            <a:r>
              <a:rPr lang="zh-CN" altLang="en-US" sz="1900" dirty="0" smtClean="0"/>
              <a:t>分</a:t>
            </a:r>
            <a:r>
              <a:rPr lang="en-US" altLang="zh-CN" sz="1900" dirty="0" smtClean="0"/>
              <a:t>29</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2" action="ppaction://hlinkfile"/>
              </a:rPr>
              <a:t>15_Java</a:t>
            </a:r>
            <a:r>
              <a:rPr lang="zh-CN" altLang="en-US" sz="1900" dirty="0" smtClean="0">
                <a:hlinkClick r:id="rId2" action="ppaction://hlinkfile"/>
              </a:rPr>
              <a:t>语言基础</a:t>
            </a:r>
            <a:r>
              <a:rPr lang="en-US" altLang="zh-CN" sz="1900" dirty="0" smtClean="0">
                <a:hlinkClick r:id="rId2" action="ppaction://hlinkfile"/>
              </a:rPr>
              <a:t>(Java</a:t>
            </a:r>
            <a:r>
              <a:rPr lang="zh-CN" altLang="en-US" sz="1900" dirty="0" smtClean="0">
                <a:hlinkClick r:id="rId2" action="ppaction://hlinkfile"/>
              </a:rPr>
              <a:t>语言的书写格式</a:t>
            </a:r>
            <a:r>
              <a:rPr lang="en-US" altLang="zh-CN" sz="1900" dirty="0" smtClean="0">
                <a:hlinkClick r:id="rId2" action="ppaction://hlinkfile"/>
              </a:rPr>
              <a:t>(</a:t>
            </a:r>
            <a:r>
              <a:rPr lang="zh-CN" altLang="en-US" sz="1900" dirty="0" smtClean="0">
                <a:hlinkClick r:id="rId2" action="ppaction://hlinkfile"/>
              </a:rPr>
              <a:t>约定俗成</a:t>
            </a:r>
            <a:r>
              <a:rPr lang="en-US" altLang="zh-CN" sz="1900" dirty="0" smtClean="0">
                <a:hlinkClick r:id="rId2" action="ppaction://hlinkfile"/>
              </a:rPr>
              <a:t>)).</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4169107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path</a:t>
            </a:r>
            <a:r>
              <a:rPr lang="zh-CN" altLang="en-US"/>
              <a:t>环境变量配置的</a:t>
            </a:r>
            <a:r>
              <a:rPr lang="zh-CN" altLang="en-US" smtClean="0"/>
              <a:t>作用和配置方式</a:t>
            </a:r>
            <a:r>
              <a:rPr lang="en-US" altLang="zh-CN" smtClean="0"/>
              <a:t>1</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a:t>06</a:t>
            </a:r>
            <a:r>
              <a:rPr lang="zh-CN" altLang="en-US" sz="1900" dirty="0" smtClean="0"/>
              <a:t>分</a:t>
            </a:r>
            <a:r>
              <a:rPr lang="en-US" altLang="zh-CN" sz="1900" dirty="0" smtClean="0"/>
              <a:t>25</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2" action="ppaction://hlinkfile"/>
              </a:rPr>
              <a:t>16_Java</a:t>
            </a:r>
            <a:r>
              <a:rPr lang="zh-CN" altLang="en-US" sz="1900" dirty="0" smtClean="0">
                <a:hlinkClick r:id="rId2" action="ppaction://hlinkfile"/>
              </a:rPr>
              <a:t>语言基础</a:t>
            </a:r>
            <a:r>
              <a:rPr lang="en-US" altLang="zh-CN" sz="1900" dirty="0" smtClean="0">
                <a:hlinkClick r:id="rId2" action="ppaction://hlinkfile"/>
              </a:rPr>
              <a:t>(path</a:t>
            </a:r>
            <a:r>
              <a:rPr lang="zh-CN" altLang="en-US" sz="1900" dirty="0" smtClean="0">
                <a:hlinkClick r:id="rId2" action="ppaction://hlinkfile"/>
              </a:rPr>
              <a:t>环境变量的作用及配置方式</a:t>
            </a:r>
            <a:r>
              <a:rPr lang="en-US" altLang="zh-CN" sz="1900" dirty="0" smtClean="0">
                <a:hlinkClick r:id="rId2" action="ppaction://hlinkfile"/>
              </a:rPr>
              <a:t>1).</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853671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path</a:t>
            </a:r>
            <a:r>
              <a:rPr lang="zh-CN" altLang="en-US"/>
              <a:t>环境变量配置</a:t>
            </a:r>
            <a:r>
              <a:rPr lang="zh-CN" altLang="en-US" smtClean="0"/>
              <a:t>方式</a:t>
            </a:r>
            <a:r>
              <a:rPr lang="en-US" altLang="zh-CN" smtClean="0"/>
              <a:t>2</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03</a:t>
            </a:r>
            <a:r>
              <a:rPr lang="zh-CN" altLang="en-US" sz="1900" dirty="0" smtClean="0"/>
              <a:t>分</a:t>
            </a:r>
            <a:r>
              <a:rPr lang="en-US" altLang="zh-CN" sz="1900" dirty="0" smtClean="0"/>
              <a:t>25</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2" action="ppaction://hlinkfile"/>
              </a:rPr>
              <a:t>17_Java</a:t>
            </a:r>
            <a:r>
              <a:rPr lang="zh-CN" altLang="en-US" sz="1900" dirty="0" smtClean="0">
                <a:hlinkClick r:id="rId2" action="ppaction://hlinkfile"/>
              </a:rPr>
              <a:t>语言基础</a:t>
            </a:r>
            <a:r>
              <a:rPr lang="en-US" altLang="zh-CN" sz="1900" dirty="0" smtClean="0">
                <a:hlinkClick r:id="rId2" action="ppaction://hlinkfile"/>
              </a:rPr>
              <a:t>(Path</a:t>
            </a:r>
            <a:r>
              <a:rPr lang="zh-CN" altLang="en-US" sz="1900" dirty="0" smtClean="0">
                <a:hlinkClick r:id="rId2" action="ppaction://hlinkfile"/>
              </a:rPr>
              <a:t>环境变量的配置方式</a:t>
            </a:r>
            <a:r>
              <a:rPr lang="en-US" altLang="zh-CN" sz="1900" dirty="0" smtClean="0">
                <a:hlinkClick r:id="rId2" action="ppaction://hlinkfile"/>
              </a:rPr>
              <a:t>2).</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379483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smtClean="0"/>
              <a:t>授课方式</a:t>
            </a:r>
          </a:p>
        </p:txBody>
      </p:sp>
      <p:sp>
        <p:nvSpPr>
          <p:cNvPr id="5123" name="内容占位符 2"/>
          <p:cNvSpPr>
            <a:spLocks noGrp="1"/>
          </p:cNvSpPr>
          <p:nvPr>
            <p:ph idx="1"/>
          </p:nvPr>
        </p:nvSpPr>
        <p:spPr>
          <a:xfrm>
            <a:off x="498475" y="1911350"/>
            <a:ext cx="8128000" cy="4159250"/>
          </a:xfrm>
        </p:spPr>
        <p:txBody>
          <a:bodyPr/>
          <a:lstStyle/>
          <a:p>
            <a:r>
              <a:rPr lang="zh-CN" altLang="en-US" sz="2400" dirty="0">
                <a:latin typeface="Arial Black" panose="020B0A04020102020204" pitchFamily="34" charset="0"/>
              </a:rPr>
              <a:t>1）. </a:t>
            </a:r>
            <a:r>
              <a:rPr lang="zh-CN" altLang="en-US" sz="2400" dirty="0">
                <a:solidFill>
                  <a:srgbClr val="0000FF"/>
                </a:solidFill>
                <a:latin typeface="Arial Black" panose="020B0A04020102020204" pitchFamily="34" charset="0"/>
              </a:rPr>
              <a:t>了解的知识</a:t>
            </a:r>
          </a:p>
          <a:p>
            <a:pPr lvl="2">
              <a:buNone/>
            </a:pPr>
            <a:r>
              <a:rPr lang="en-US" altLang="zh-CN" sz="2400" dirty="0" smtClean="0">
                <a:latin typeface="Arial Black" panose="020B0A04020102020204" pitchFamily="34" charset="0"/>
              </a:rPr>
              <a:t>		</a:t>
            </a:r>
            <a:r>
              <a:rPr lang="zh-CN" altLang="en-US" sz="2400" dirty="0" smtClean="0">
                <a:latin typeface="Arial Black" panose="020B0A04020102020204" pitchFamily="34" charset="0"/>
              </a:rPr>
              <a:t>(</a:t>
            </a:r>
            <a:r>
              <a:rPr lang="zh-CN" altLang="en-US" sz="2400" dirty="0">
                <a:latin typeface="Arial Black" panose="020B0A04020102020204" pitchFamily="34" charset="0"/>
              </a:rPr>
              <a:t>上课能听懂,下课自己能看懂</a:t>
            </a:r>
            <a:r>
              <a:rPr lang="zh-CN" altLang="en-US" sz="2400" dirty="0">
                <a:latin typeface="Arial Black" panose="020B0A04020102020204" pitchFamily="34" charset="0"/>
                <a:sym typeface="Arial" panose="020B0604020202020204" pitchFamily="34" charset="0"/>
              </a:rPr>
              <a:t>)</a:t>
            </a:r>
          </a:p>
          <a:p>
            <a:r>
              <a:rPr lang="en-US" altLang="zh-CN" sz="2400" dirty="0" smtClean="0">
                <a:latin typeface="Arial Black" panose="020B0A04020102020204" pitchFamily="34" charset="0"/>
              </a:rPr>
              <a:t>2</a:t>
            </a:r>
            <a:r>
              <a:rPr lang="zh-CN" altLang="en-US" sz="2400" dirty="0" smtClean="0">
                <a:latin typeface="Arial Black" panose="020B0A04020102020204" pitchFamily="34" charset="0"/>
              </a:rPr>
              <a:t>）</a:t>
            </a:r>
            <a:r>
              <a:rPr lang="zh-CN" altLang="en-US" sz="2400" dirty="0">
                <a:latin typeface="Arial Black" panose="020B0A04020102020204" pitchFamily="34" charset="0"/>
              </a:rPr>
              <a:t>. </a:t>
            </a:r>
            <a:r>
              <a:rPr lang="zh-CN" altLang="en-US" sz="2400" dirty="0">
                <a:solidFill>
                  <a:srgbClr val="0000FF"/>
                </a:solidFill>
                <a:latin typeface="Arial Black" panose="020B0A04020102020204" pitchFamily="34" charset="0"/>
              </a:rPr>
              <a:t>掌握的知识</a:t>
            </a:r>
          </a:p>
          <a:p>
            <a:pPr>
              <a:buNone/>
            </a:pPr>
            <a:r>
              <a:rPr lang="zh-CN" altLang="en-US" sz="2400" dirty="0">
                <a:latin typeface="Arial Black" panose="020B0A04020102020204" pitchFamily="34" charset="0"/>
              </a:rPr>
              <a:t>  </a:t>
            </a:r>
            <a:r>
              <a:rPr lang="en-US" altLang="zh-CN" sz="2400" dirty="0">
                <a:latin typeface="Arial Black" panose="020B0A04020102020204" pitchFamily="34" charset="0"/>
              </a:rPr>
              <a:t>	</a:t>
            </a:r>
            <a:r>
              <a:rPr lang="zh-CN" altLang="en-US" sz="2400" dirty="0" smtClean="0">
                <a:latin typeface="Arial Black" panose="020B0A04020102020204" pitchFamily="34" charset="0"/>
              </a:rPr>
              <a:t>(</a:t>
            </a:r>
            <a:r>
              <a:rPr lang="zh-CN" altLang="en-US" sz="2400" dirty="0">
                <a:latin typeface="Arial Black" panose="020B0A04020102020204" pitchFamily="34" charset="0"/>
              </a:rPr>
              <a:t>上课能听懂,下课自己能看懂,还要能写出来,比如说一些重点代码)</a:t>
            </a:r>
          </a:p>
        </p:txBody>
      </p:sp>
    </p:spTree>
    <p:extLst>
      <p:ext uri="{BB962C8B-B14F-4D97-AF65-F5344CB8AC3E}">
        <p14:creationId xmlns:p14="http://schemas.microsoft.com/office/powerpoint/2010/main" val="1719241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err="1"/>
              <a:t>classpath</a:t>
            </a:r>
            <a:r>
              <a:rPr lang="zh-CN" altLang="en-US"/>
              <a:t>环境变量配置</a:t>
            </a:r>
            <a:r>
              <a:rPr lang="zh-CN" altLang="en-US" smtClean="0"/>
              <a:t>方式以及与</a:t>
            </a:r>
            <a:r>
              <a:rPr lang="en-US" altLang="zh-CN" smtClean="0"/>
              <a:t>path</a:t>
            </a:r>
            <a:r>
              <a:rPr lang="zh-CN" altLang="en-US" smtClean="0"/>
              <a:t>的区别</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09</a:t>
            </a:r>
            <a:r>
              <a:rPr lang="zh-CN" altLang="en-US" sz="1900" dirty="0" smtClean="0"/>
              <a:t>分</a:t>
            </a:r>
            <a:r>
              <a:rPr lang="en-US" altLang="zh-CN" sz="1900" dirty="0" smtClean="0"/>
              <a:t>19</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2" action="ppaction://hlinkfile"/>
              </a:rPr>
              <a:t>18_Java</a:t>
            </a:r>
            <a:r>
              <a:rPr lang="zh-CN" altLang="en-US" sz="1900" dirty="0" smtClean="0">
                <a:hlinkClick r:id="rId2" action="ppaction://hlinkfile"/>
              </a:rPr>
              <a:t>语言基础</a:t>
            </a:r>
            <a:r>
              <a:rPr lang="en-US" altLang="zh-CN" sz="1900" dirty="0" smtClean="0">
                <a:hlinkClick r:id="rId2" action="ppaction://hlinkfile"/>
              </a:rPr>
              <a:t>(</a:t>
            </a:r>
            <a:r>
              <a:rPr lang="en-US" altLang="zh-CN" sz="1900" dirty="0" err="1" smtClean="0">
                <a:hlinkClick r:id="rId2" action="ppaction://hlinkfile"/>
              </a:rPr>
              <a:t>classpath</a:t>
            </a:r>
            <a:r>
              <a:rPr lang="zh-CN" altLang="en-US" sz="1900" dirty="0" smtClean="0">
                <a:hlinkClick r:id="rId2" action="ppaction://hlinkfile"/>
              </a:rPr>
              <a:t>环境变量的作用及其配置</a:t>
            </a:r>
            <a:r>
              <a:rPr lang="en-US" altLang="zh-CN" sz="1900" dirty="0" smtClean="0">
                <a:hlinkClick r:id="rId2" action="ppaction://hlinkfile"/>
              </a:rPr>
              <a:t>).</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1069843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err="1" smtClean="0"/>
              <a:t>Editplus</a:t>
            </a:r>
            <a:r>
              <a:rPr lang="zh-CN" altLang="en-US" smtClean="0"/>
              <a:t>开发工具的使用</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09</a:t>
            </a:r>
            <a:r>
              <a:rPr lang="zh-CN" altLang="en-US" sz="1900" dirty="0" smtClean="0"/>
              <a:t>分</a:t>
            </a:r>
            <a:r>
              <a:rPr lang="en-US" altLang="zh-CN" sz="1900" dirty="0" smtClean="0"/>
              <a:t>45</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3" action="ppaction://hlinkfile"/>
              </a:rPr>
              <a:t>19_Java</a:t>
            </a:r>
            <a:r>
              <a:rPr lang="zh-CN" altLang="en-US" sz="1900" dirty="0" smtClean="0">
                <a:hlinkClick r:id="rId3" action="ppaction://hlinkfile"/>
              </a:rPr>
              <a:t>语言基础</a:t>
            </a:r>
            <a:r>
              <a:rPr lang="en-US" altLang="zh-CN" sz="1900" dirty="0" smtClean="0">
                <a:hlinkClick r:id="rId3" action="ppaction://hlinkfile"/>
              </a:rPr>
              <a:t>(</a:t>
            </a:r>
            <a:r>
              <a:rPr lang="en-US" altLang="zh-CN" sz="1900" dirty="0" err="1" smtClean="0">
                <a:hlinkClick r:id="rId3" action="ppaction://hlinkfile"/>
              </a:rPr>
              <a:t>Editplus</a:t>
            </a:r>
            <a:r>
              <a:rPr lang="zh-CN" altLang="en-US" sz="1900" dirty="0" smtClean="0">
                <a:hlinkClick r:id="rId3" action="ppaction://hlinkfile"/>
              </a:rPr>
              <a:t>开发程序并编译运行</a:t>
            </a:r>
            <a:r>
              <a:rPr lang="en-US" altLang="zh-CN" sz="1900" dirty="0" smtClean="0">
                <a:hlinkClick r:id="rId3" action="ppaction://hlinkfile"/>
              </a:rPr>
              <a:t>).</a:t>
            </a:r>
            <a:r>
              <a:rPr lang="en-US" altLang="zh-CN" sz="1900" dirty="0" err="1" smtClean="0">
                <a:hlinkClick r:id="rId3"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a:t>
            </a:r>
            <a:r>
              <a:rPr lang="zh-CN" altLang="en-US" sz="1900" dirty="0" smtClean="0"/>
              <a:t>：了解</a:t>
            </a:r>
            <a:endParaRPr lang="zh-CN" altLang="en-US" sz="1900" dirty="0"/>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2889521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四、注释，关键字，标示符</a:t>
            </a:r>
            <a:endParaRPr lang="zh-CN" altLang="en-US"/>
          </a:p>
        </p:txBody>
      </p:sp>
      <p:sp>
        <p:nvSpPr>
          <p:cNvPr id="3" name="内容占位符 2"/>
          <p:cNvSpPr>
            <a:spLocks noGrp="1"/>
          </p:cNvSpPr>
          <p:nvPr>
            <p:ph idx="1"/>
          </p:nvPr>
        </p:nvSpPr>
        <p:spPr/>
        <p:txBody>
          <a:bodyPr/>
          <a:lstStyle/>
          <a:p>
            <a:r>
              <a:rPr lang="zh-CN" altLang="en-US"/>
              <a:t>注释概述及其</a:t>
            </a:r>
            <a:r>
              <a:rPr lang="zh-CN" altLang="en-US" smtClean="0"/>
              <a:t>分类</a:t>
            </a:r>
            <a:endParaRPr lang="en-US" altLang="zh-CN" smtClean="0"/>
          </a:p>
          <a:p>
            <a:r>
              <a:rPr lang="zh-CN" altLang="en-US"/>
              <a:t>关键字的概述和</a:t>
            </a:r>
            <a:r>
              <a:rPr lang="zh-CN" altLang="en-US" smtClean="0"/>
              <a:t>使用</a:t>
            </a:r>
            <a:endParaRPr lang="en-US" altLang="zh-CN" smtClean="0"/>
          </a:p>
          <a:p>
            <a:r>
              <a:rPr lang="zh-CN" altLang="en-US"/>
              <a:t>标识符的</a:t>
            </a:r>
            <a:r>
              <a:rPr lang="zh-CN" altLang="en-US" smtClean="0"/>
              <a:t>概述，组成规则，常见的命名规则</a:t>
            </a:r>
            <a:endParaRPr lang="en-US" altLang="zh-CN"/>
          </a:p>
        </p:txBody>
      </p:sp>
    </p:spTree>
    <p:extLst>
      <p:ext uri="{BB962C8B-B14F-4D97-AF65-F5344CB8AC3E}">
        <p14:creationId xmlns:p14="http://schemas.microsoft.com/office/powerpoint/2010/main" val="3293534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注释</a:t>
            </a:r>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a:t>06</a:t>
            </a:r>
            <a:r>
              <a:rPr lang="zh-CN" altLang="en-US" sz="1900" dirty="0" smtClean="0"/>
              <a:t>分</a:t>
            </a:r>
            <a:r>
              <a:rPr lang="en-US" altLang="zh-CN" sz="1900" dirty="0" smtClean="0"/>
              <a:t>23</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2" action="ppaction://hlinkfile"/>
              </a:rPr>
              <a:t>20_Java</a:t>
            </a:r>
            <a:r>
              <a:rPr lang="zh-CN" altLang="en-US" sz="1900" dirty="0" smtClean="0">
                <a:hlinkClick r:id="rId2" action="ppaction://hlinkfile"/>
              </a:rPr>
              <a:t>语言基础</a:t>
            </a:r>
            <a:r>
              <a:rPr lang="en-US" altLang="zh-CN" sz="1900" dirty="0" smtClean="0">
                <a:hlinkClick r:id="rId2" action="ppaction://hlinkfile"/>
              </a:rPr>
              <a:t>(</a:t>
            </a:r>
            <a:r>
              <a:rPr lang="zh-CN" altLang="en-US" sz="1900" dirty="0" smtClean="0">
                <a:hlinkClick r:id="rId2" action="ppaction://hlinkfile"/>
              </a:rPr>
              <a:t>注释概述及其分类</a:t>
            </a:r>
            <a:r>
              <a:rPr lang="en-US" altLang="zh-CN" sz="1900" dirty="0" smtClean="0">
                <a:hlinkClick r:id="rId2" action="ppaction://hlinkfile"/>
              </a:rPr>
              <a:t>).</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820078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8475" y="992188"/>
            <a:ext cx="8128000" cy="714375"/>
          </a:xfrm>
        </p:spPr>
        <p:txBody>
          <a:bodyPr/>
          <a:lstStyle/>
          <a:p>
            <a:r>
              <a:rPr lang="zh-CN" altLang="zh-CN">
                <a:sym typeface="微软雅黑" panose="020B0503020204020204" pitchFamily="34" charset="-122"/>
              </a:rPr>
              <a:t>关键字</a:t>
            </a:r>
            <a:endParaRPr lang="zh-CN" altLang="en-US"/>
          </a:p>
        </p:txBody>
      </p:sp>
      <p:sp>
        <p:nvSpPr>
          <p:cNvPr id="6147" name="内容占位符 2"/>
          <p:cNvSpPr>
            <a:spLocks noGrp="1"/>
          </p:cNvSpPr>
          <p:nvPr>
            <p:ph idx="1"/>
          </p:nvPr>
        </p:nvSpPr>
        <p:spPr>
          <a:xfrm>
            <a:off x="498475" y="1911350"/>
            <a:ext cx="8128000" cy="4159250"/>
          </a:xfrm>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02</a:t>
            </a:r>
            <a:r>
              <a:rPr lang="zh-CN" altLang="en-US" sz="1900" dirty="0" smtClean="0"/>
              <a:t>分</a:t>
            </a:r>
            <a:r>
              <a:rPr lang="en-US" altLang="zh-CN" sz="1900" dirty="0" smtClean="0"/>
              <a:t>39</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2" action="ppaction://hlinkfile"/>
              </a:rPr>
              <a:t>21_Java</a:t>
            </a:r>
            <a:r>
              <a:rPr lang="zh-CN" altLang="en-US" sz="1900" dirty="0" smtClean="0">
                <a:hlinkClick r:id="rId2" action="ppaction://hlinkfile"/>
              </a:rPr>
              <a:t>语言基础</a:t>
            </a:r>
            <a:r>
              <a:rPr lang="en-US" altLang="zh-CN" sz="1900" dirty="0" smtClean="0">
                <a:hlinkClick r:id="rId2" action="ppaction://hlinkfile"/>
              </a:rPr>
              <a:t>(</a:t>
            </a:r>
            <a:r>
              <a:rPr lang="zh-CN" altLang="en-US" sz="1900" dirty="0" smtClean="0">
                <a:hlinkClick r:id="rId2" action="ppaction://hlinkfile"/>
              </a:rPr>
              <a:t>关键字的概述和使用</a:t>
            </a:r>
            <a:r>
              <a:rPr lang="en-US" altLang="zh-CN" sz="1900" dirty="0" smtClean="0">
                <a:hlinkClick r:id="rId2" action="ppaction://hlinkfile"/>
              </a:rPr>
              <a:t>).</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2355520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mtClean="0"/>
              <a:t>标识符</a:t>
            </a:r>
            <a:r>
              <a:rPr lang="zh-CN" altLang="en-US" smtClean="0"/>
              <a:t>概述和组成规则</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02</a:t>
            </a:r>
            <a:r>
              <a:rPr lang="zh-CN" altLang="en-US" sz="1900" dirty="0" smtClean="0"/>
              <a:t>分</a:t>
            </a:r>
            <a:r>
              <a:rPr lang="en-US" altLang="zh-CN" sz="1900" dirty="0" smtClean="0"/>
              <a:t>26</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dirty="0" smtClean="0"/>
              <a:t>课程名称：</a:t>
            </a:r>
            <a:r>
              <a:rPr lang="en-US" altLang="zh-CN" sz="1900" dirty="0" err="1" smtClean="0">
                <a:hlinkClick r:id="rId2" action="ppaction://hlinkfile"/>
              </a:rPr>
              <a:t>22_Java</a:t>
            </a:r>
            <a:r>
              <a:rPr lang="zh-CN" altLang="en-US" sz="1900" dirty="0" smtClean="0">
                <a:hlinkClick r:id="rId2" action="ppaction://hlinkfile"/>
              </a:rPr>
              <a:t>语言基础</a:t>
            </a:r>
            <a:r>
              <a:rPr lang="en-US" altLang="zh-CN" sz="1900" dirty="0" smtClean="0">
                <a:hlinkClick r:id="rId2" action="ppaction://hlinkfile"/>
              </a:rPr>
              <a:t>(</a:t>
            </a:r>
            <a:r>
              <a:rPr lang="zh-CN" altLang="en-US" sz="1900" dirty="0" smtClean="0">
                <a:hlinkClick r:id="rId2" action="ppaction://hlinkfile"/>
              </a:rPr>
              <a:t>标识符的概述和组成规则</a:t>
            </a:r>
            <a:r>
              <a:rPr lang="en-US" altLang="zh-CN" sz="1900" dirty="0" smtClean="0">
                <a:hlinkClick r:id="rId2" action="ppaction://hlinkfile"/>
              </a:rPr>
              <a:t>).</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a:t>
            </a:r>
            <a:r>
              <a:rPr lang="zh-CN" altLang="en-US" sz="1900" dirty="0" smtClean="0"/>
              <a:t>：掌握</a:t>
            </a:r>
            <a:endParaRPr lang="zh-CN" altLang="en-US" sz="1900" dirty="0"/>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1104836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标识符常见</a:t>
            </a:r>
            <a:r>
              <a:rPr lang="zh-CN" altLang="en-US"/>
              <a:t>命名</a:t>
            </a:r>
            <a:r>
              <a:rPr lang="zh-CN" altLang="en-US" smtClean="0"/>
              <a:t>规则</a:t>
            </a:r>
            <a:endParaRPr lang="zh-CN" altLang="en-US"/>
          </a:p>
        </p:txBody>
      </p:sp>
      <p:sp>
        <p:nvSpPr>
          <p:cNvPr id="3" name="内容占位符 2"/>
          <p:cNvSpPr>
            <a:spLocks noGrp="1"/>
          </p:cNvSpPr>
          <p:nvPr>
            <p:ph idx="1"/>
          </p:nvPr>
        </p:nvSpPr>
        <p:spPr/>
        <p:txBody>
          <a:bodyPr/>
          <a:lstStyle/>
          <a:p>
            <a:pPr>
              <a:lnSpc>
                <a:spcPct val="90000"/>
              </a:lnSpc>
              <a:spcAft>
                <a:spcPct val="20000"/>
              </a:spcAft>
              <a:defRPr/>
            </a:pPr>
            <a:r>
              <a:rPr lang="zh-CN" altLang="en-US" sz="2400" dirty="0" smtClean="0"/>
              <a:t>课程一</a:t>
            </a:r>
            <a:r>
              <a:rPr lang="zh-CN" altLang="en-US" sz="2400" dirty="0"/>
              <a:t>信息</a:t>
            </a:r>
            <a:endParaRPr lang="en-US" altLang="zh-CN" sz="2400" dirty="0"/>
          </a:p>
          <a:p>
            <a:pPr lvl="1">
              <a:lnSpc>
                <a:spcPct val="90000"/>
              </a:lnSpc>
              <a:spcAft>
                <a:spcPct val="20000"/>
              </a:spcAft>
              <a:buFont typeface="Arial" panose="020B0604020202020204" pitchFamily="34" charset="0"/>
              <a:buChar char="•"/>
              <a:defRPr/>
            </a:pPr>
            <a:r>
              <a:rPr lang="zh-CN" altLang="en-US" sz="1900" dirty="0" smtClean="0"/>
              <a:t>课程长度</a:t>
            </a:r>
            <a:r>
              <a:rPr lang="zh-CN" altLang="en-US" sz="1900" dirty="0"/>
              <a:t>：</a:t>
            </a:r>
            <a:r>
              <a:rPr lang="en-US" altLang="zh-CN" sz="1900" dirty="0" smtClean="0"/>
              <a:t>05</a:t>
            </a:r>
            <a:r>
              <a:rPr lang="zh-CN" altLang="en-US" sz="1900" dirty="0" smtClean="0"/>
              <a:t>分</a:t>
            </a:r>
            <a:r>
              <a:rPr lang="en-US" altLang="zh-CN" sz="1900" dirty="0" smtClean="0"/>
              <a:t>49</a:t>
            </a:r>
            <a:r>
              <a:rPr lang="zh-CN" altLang="en-US" sz="1900" dirty="0" smtClean="0"/>
              <a:t>秒</a:t>
            </a:r>
            <a:endParaRPr lang="en-US" altLang="zh-CN" sz="1900" dirty="0"/>
          </a:p>
          <a:p>
            <a:pPr lvl="1">
              <a:lnSpc>
                <a:spcPct val="90000"/>
              </a:lnSpc>
              <a:spcAft>
                <a:spcPct val="20000"/>
              </a:spcAft>
              <a:buFont typeface="Arial" panose="020B0604020202020204" pitchFamily="34" charset="0"/>
              <a:buChar char="•"/>
              <a:defRPr/>
            </a:pPr>
            <a:r>
              <a:rPr lang="zh-CN" altLang="en-US" sz="1900" smtClean="0"/>
              <a:t>课程</a:t>
            </a:r>
            <a:r>
              <a:rPr lang="zh-CN" altLang="en-US" sz="1900" dirty="0" smtClean="0"/>
              <a:t>名称：</a:t>
            </a:r>
            <a:r>
              <a:rPr lang="en-US" altLang="zh-CN" sz="1900" dirty="0" err="1" smtClean="0">
                <a:hlinkClick r:id="rId2" action="ppaction://hlinkfile"/>
              </a:rPr>
              <a:t>23_Java</a:t>
            </a:r>
            <a:r>
              <a:rPr lang="zh-CN" altLang="en-US" sz="1900" dirty="0" smtClean="0">
                <a:hlinkClick r:id="rId2" action="ppaction://hlinkfile"/>
              </a:rPr>
              <a:t>语言基础</a:t>
            </a:r>
            <a:r>
              <a:rPr lang="en-US" altLang="zh-CN" sz="1900" dirty="0" smtClean="0">
                <a:hlinkClick r:id="rId2" action="ppaction://hlinkfile"/>
              </a:rPr>
              <a:t>(</a:t>
            </a:r>
            <a:r>
              <a:rPr lang="zh-CN" altLang="en-US" sz="1900" dirty="0" smtClean="0">
                <a:hlinkClick r:id="rId2" action="ppaction://hlinkfile"/>
              </a:rPr>
              <a:t>标识符中常见的命名规则</a:t>
            </a:r>
            <a:r>
              <a:rPr lang="en-US" altLang="zh-CN" sz="1900" dirty="0" smtClean="0">
                <a:hlinkClick r:id="rId2" action="ppaction://hlinkfile"/>
              </a:rPr>
              <a:t>).</a:t>
            </a:r>
            <a:r>
              <a:rPr lang="en-US" altLang="zh-CN" sz="1900" dirty="0" err="1" smtClean="0">
                <a:hlinkClick r:id="rId2" action="ppaction://hlinkfile"/>
              </a:rPr>
              <a:t>avi</a:t>
            </a:r>
            <a:endParaRPr lang="zh-CN" altLang="en-US" sz="1900" dirty="0"/>
          </a:p>
          <a:p>
            <a:pPr lvl="1">
              <a:lnSpc>
                <a:spcPct val="90000"/>
              </a:lnSpc>
              <a:spcAft>
                <a:spcPct val="20000"/>
              </a:spcAft>
              <a:buFont typeface="Arial" panose="020B0604020202020204" pitchFamily="34" charset="0"/>
              <a:buChar char="•"/>
              <a:defRPr/>
            </a:pPr>
            <a:r>
              <a:rPr lang="zh-CN" altLang="en-US" sz="1900" dirty="0" smtClean="0"/>
              <a:t>课程难度</a:t>
            </a:r>
            <a:r>
              <a:rPr lang="zh-CN" altLang="en-US" sz="1900" dirty="0"/>
              <a:t>：正常   （难、正常）</a:t>
            </a:r>
            <a:endParaRPr lang="en-US" altLang="zh-CN" sz="1900" dirty="0"/>
          </a:p>
          <a:p>
            <a:pPr lvl="1">
              <a:lnSpc>
                <a:spcPct val="90000"/>
              </a:lnSpc>
              <a:spcAft>
                <a:spcPct val="20000"/>
              </a:spcAft>
              <a:buFont typeface="Arial" panose="020B0604020202020204" pitchFamily="34" charset="0"/>
              <a:buChar char="•"/>
              <a:defRPr/>
            </a:pPr>
            <a:r>
              <a:rPr lang="zh-CN" altLang="en-US" sz="1900" dirty="0"/>
              <a:t>掌握程度：了解</a:t>
            </a:r>
          </a:p>
          <a:p>
            <a:pPr lvl="1">
              <a:lnSpc>
                <a:spcPct val="90000"/>
              </a:lnSpc>
              <a:spcAft>
                <a:spcPct val="20000"/>
              </a:spcAft>
              <a:buFont typeface="Arial" panose="020B0604020202020204" pitchFamily="34" charset="0"/>
              <a:buChar char="•"/>
              <a:defRPr/>
            </a:pPr>
            <a:endParaRPr lang="zh-CN" altLang="en-US" sz="1900" dirty="0"/>
          </a:p>
          <a:p>
            <a:pPr>
              <a:lnSpc>
                <a:spcPct val="90000"/>
              </a:lnSpc>
              <a:spcAft>
                <a:spcPct val="20000"/>
              </a:spcAft>
              <a:defRPr/>
            </a:pPr>
            <a:r>
              <a:rPr lang="zh-CN" altLang="en-US" sz="2400" dirty="0"/>
              <a:t>练习与问答</a:t>
            </a:r>
            <a:endParaRPr lang="en-US" altLang="zh-CN" sz="2400" dirty="0"/>
          </a:p>
          <a:p>
            <a:pPr lvl="1" indent="0">
              <a:buNone/>
              <a:defRPr/>
            </a:pPr>
            <a:r>
              <a:rPr lang="en-US" altLang="zh-CN" sz="1900" dirty="0"/>
              <a:t>	</a:t>
            </a:r>
            <a:r>
              <a:rPr lang="zh-CN" altLang="en-US" sz="1900" dirty="0"/>
              <a:t>无</a:t>
            </a:r>
            <a:endParaRPr lang="zh-CN" altLang="en-US" dirty="0"/>
          </a:p>
        </p:txBody>
      </p:sp>
    </p:spTree>
    <p:extLst>
      <p:ext uri="{BB962C8B-B14F-4D97-AF65-F5344CB8AC3E}">
        <p14:creationId xmlns:p14="http://schemas.microsoft.com/office/powerpoint/2010/main" val="170211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dirty="0" smtClean="0"/>
              <a:t>学习</a:t>
            </a:r>
            <a:r>
              <a:rPr lang="en-US" altLang="zh-CN" dirty="0" smtClean="0"/>
              <a:t>Java</a:t>
            </a:r>
            <a:r>
              <a:rPr lang="zh-CN" altLang="en-US" smtClean="0"/>
              <a:t>基础的</a:t>
            </a:r>
            <a:r>
              <a:rPr lang="zh-CN" altLang="en-US" dirty="0" smtClean="0"/>
              <a:t>目的</a:t>
            </a:r>
          </a:p>
        </p:txBody>
      </p:sp>
      <p:sp>
        <p:nvSpPr>
          <p:cNvPr id="5123" name="内容占位符 2"/>
          <p:cNvSpPr>
            <a:spLocks noGrp="1"/>
          </p:cNvSpPr>
          <p:nvPr>
            <p:ph idx="1"/>
          </p:nvPr>
        </p:nvSpPr>
        <p:spPr>
          <a:xfrm>
            <a:off x="498475" y="1911350"/>
            <a:ext cx="8128000" cy="4159250"/>
          </a:xfrm>
        </p:spPr>
        <p:txBody>
          <a:bodyPr/>
          <a:lstStyle/>
          <a:p>
            <a:pPr>
              <a:buNone/>
            </a:pPr>
            <a:r>
              <a:rPr lang="zh-CN" altLang="en-US" sz="2400" b="1" dirty="0">
                <a:latin typeface="Arial Black" panose="020B0A04020102020204" pitchFamily="34" charset="0"/>
              </a:rPr>
              <a:t>学习Java基础的目的</a:t>
            </a:r>
            <a:r>
              <a:rPr lang="zh-CN" altLang="en-US" sz="2400" b="1" dirty="0" smtClean="0">
                <a:latin typeface="Arial Black" panose="020B0A04020102020204" pitchFamily="34" charset="0"/>
              </a:rPr>
              <a:t>？</a:t>
            </a:r>
            <a:endParaRPr lang="zh-CN" altLang="en-US" sz="2400" b="1" dirty="0">
              <a:latin typeface="Arial Black" panose="020B0A04020102020204" pitchFamily="34" charset="0"/>
            </a:endParaRPr>
          </a:p>
          <a:p>
            <a:pPr>
              <a:buNone/>
            </a:pPr>
            <a:r>
              <a:rPr lang="zh-CN" altLang="en-US" sz="2400" dirty="0">
                <a:latin typeface="Arial Black" panose="020B0A04020102020204" pitchFamily="34" charset="0"/>
              </a:rPr>
              <a:t>	1）. 掌握Java的常识性知识。</a:t>
            </a:r>
          </a:p>
          <a:p>
            <a:pPr>
              <a:buNone/>
            </a:pPr>
            <a:r>
              <a:rPr lang="zh-CN" altLang="en-US" sz="2400" dirty="0">
                <a:latin typeface="Arial Black" panose="020B0A04020102020204" pitchFamily="34" charset="0"/>
              </a:rPr>
              <a:t>	2）. </a:t>
            </a:r>
            <a:r>
              <a:rPr lang="zh-CN" altLang="en-US" sz="2400" dirty="0" smtClean="0">
                <a:latin typeface="Arial Black" panose="020B0A04020102020204" pitchFamily="34" charset="0"/>
              </a:rPr>
              <a:t>了解Java</a:t>
            </a:r>
            <a:r>
              <a:rPr lang="zh-CN" altLang="en-US" sz="2400" dirty="0">
                <a:latin typeface="Arial Black" panose="020B0A04020102020204" pitchFamily="34" charset="0"/>
              </a:rPr>
              <a:t>的编程思想。</a:t>
            </a:r>
          </a:p>
          <a:p>
            <a:pPr>
              <a:buNone/>
            </a:pPr>
            <a:r>
              <a:rPr lang="zh-CN" altLang="en-US" sz="2400" dirty="0">
                <a:latin typeface="Arial Black" panose="020B0A04020102020204" pitchFamily="34" charset="0"/>
              </a:rPr>
              <a:t>	3）. 为了应对找工作时笔试题的解答。</a:t>
            </a:r>
          </a:p>
          <a:p>
            <a:pPr>
              <a:buNone/>
            </a:pPr>
            <a:endParaRPr lang="zh-CN" altLang="en-US" sz="2400" dirty="0">
              <a:latin typeface="Arial Black" panose="020B0A04020102020204" pitchFamily="34" charset="0"/>
            </a:endParaRPr>
          </a:p>
          <a:p>
            <a:pPr>
              <a:buNone/>
            </a:pPr>
            <a:endParaRPr lang="zh-CN" altLang="en-US" sz="2400" dirty="0">
              <a:latin typeface="Arial Black" panose="020B0A04020102020204" pitchFamily="34" charset="0"/>
            </a:endParaRPr>
          </a:p>
          <a:p>
            <a:pPr>
              <a:buNone/>
            </a:pPr>
            <a:r>
              <a:rPr lang="zh-CN" altLang="en-US" sz="2400" dirty="0">
                <a:latin typeface="Arial Black" panose="020B0A04020102020204" pitchFamily="34" charset="0"/>
              </a:rPr>
              <a:t>	最终目的:找到一份好工作，改变自己的命运！</a:t>
            </a:r>
          </a:p>
        </p:txBody>
      </p:sp>
    </p:spTree>
    <p:extLst>
      <p:ext uri="{BB962C8B-B14F-4D97-AF65-F5344CB8AC3E}">
        <p14:creationId xmlns:p14="http://schemas.microsoft.com/office/powerpoint/2010/main" val="1857453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smtClean="0"/>
              <a:t>编程学习方法建议</a:t>
            </a:r>
          </a:p>
        </p:txBody>
      </p:sp>
      <p:sp>
        <p:nvSpPr>
          <p:cNvPr id="5123" name="内容占位符 2"/>
          <p:cNvSpPr>
            <a:spLocks noGrp="1"/>
          </p:cNvSpPr>
          <p:nvPr>
            <p:ph idx="1"/>
          </p:nvPr>
        </p:nvSpPr>
        <p:spPr>
          <a:xfrm>
            <a:off x="498475" y="1911350"/>
            <a:ext cx="8128000" cy="4159250"/>
          </a:xfrm>
        </p:spPr>
        <p:txBody>
          <a:bodyPr/>
          <a:lstStyle/>
          <a:p>
            <a:pPr marL="342900" indent="-342900">
              <a:lnSpc>
                <a:spcPct val="80000"/>
              </a:lnSpc>
              <a:spcBef>
                <a:spcPct val="20000"/>
              </a:spcBef>
              <a:buClr>
                <a:schemeClr val="tx1"/>
              </a:buClr>
              <a:buSzPct val="70000"/>
              <a:buNone/>
            </a:pPr>
            <a:r>
              <a:rPr lang="zh-CN" altLang="en-US" sz="2400" dirty="0">
                <a:solidFill>
                  <a:schemeClr val="tx1"/>
                </a:solidFill>
                <a:latin typeface="Arial Black" panose="020B0A04020102020204" pitchFamily="34" charset="0"/>
              </a:rPr>
              <a:t>1）. 不要完全依赖</a:t>
            </a:r>
            <a:r>
              <a:rPr lang="zh-CN" altLang="en-US" sz="2400" dirty="0" smtClean="0">
                <a:solidFill>
                  <a:schemeClr val="tx1"/>
                </a:solidFill>
                <a:latin typeface="Arial Black" panose="020B0A04020102020204" pitchFamily="34" charset="0"/>
              </a:rPr>
              <a:t>于课程，</a:t>
            </a:r>
            <a:r>
              <a:rPr lang="zh-CN" altLang="en-US" sz="2400" dirty="0">
                <a:solidFill>
                  <a:schemeClr val="tx1"/>
                </a:solidFill>
                <a:latin typeface="Arial Black" panose="020B0A04020102020204" pitchFamily="34" charset="0"/>
              </a:rPr>
              <a:t>记笔记，加注释，写总结</a:t>
            </a:r>
          </a:p>
          <a:p>
            <a:pPr marL="342900" indent="-342900">
              <a:lnSpc>
                <a:spcPct val="80000"/>
              </a:lnSpc>
              <a:spcBef>
                <a:spcPct val="20000"/>
              </a:spcBef>
              <a:buClr>
                <a:schemeClr val="tx1"/>
              </a:buClr>
              <a:buSzPct val="70000"/>
              <a:buNone/>
            </a:pPr>
            <a:r>
              <a:rPr lang="zh-CN" altLang="en-US" sz="3200" dirty="0">
                <a:latin typeface="Arial Black" panose="020B0A04020102020204" pitchFamily="34" charset="0"/>
              </a:rPr>
              <a:t>   </a:t>
            </a:r>
            <a:r>
              <a:rPr lang="zh-CN" altLang="en-US" sz="1800" dirty="0" smtClean="0">
                <a:solidFill>
                  <a:srgbClr val="0000FF"/>
                </a:solidFill>
                <a:latin typeface="Arial Black" panose="020B0A04020102020204" pitchFamily="34" charset="0"/>
              </a:rPr>
              <a:t>（</a:t>
            </a:r>
            <a:r>
              <a:rPr lang="zh-CN" altLang="en-US" sz="1800" dirty="0">
                <a:solidFill>
                  <a:srgbClr val="0000FF"/>
                </a:solidFill>
                <a:latin typeface="Arial Black" panose="020B0A04020102020204" pitchFamily="34" charset="0"/>
              </a:rPr>
              <a:t>只有个别很难的知识点才去</a:t>
            </a:r>
            <a:r>
              <a:rPr lang="zh-CN" altLang="en-US" sz="1800" dirty="0" smtClean="0">
                <a:solidFill>
                  <a:srgbClr val="0000FF"/>
                </a:solidFill>
                <a:latin typeface="Arial Black" panose="020B0A04020102020204" pitchFamily="34" charset="0"/>
              </a:rPr>
              <a:t>看课程）</a:t>
            </a:r>
            <a:endParaRPr lang="en-US" altLang="zh-CN" sz="1800" dirty="0">
              <a:solidFill>
                <a:srgbClr val="0000FF"/>
              </a:solidFill>
              <a:latin typeface="Arial Black" panose="020B0A04020102020204" pitchFamily="34" charset="0"/>
            </a:endParaRPr>
          </a:p>
          <a:p>
            <a:pPr>
              <a:lnSpc>
                <a:spcPct val="80000"/>
              </a:lnSpc>
              <a:buNone/>
            </a:pPr>
            <a:endParaRPr lang="zh-CN" altLang="en-US" sz="2400" dirty="0">
              <a:solidFill>
                <a:srgbClr val="0000FF"/>
              </a:solidFill>
              <a:latin typeface="Arial Black" panose="020B0A04020102020204" pitchFamily="34" charset="0"/>
            </a:endParaRPr>
          </a:p>
          <a:p>
            <a:pPr marL="342900" indent="-342900">
              <a:lnSpc>
                <a:spcPct val="80000"/>
              </a:lnSpc>
              <a:spcBef>
                <a:spcPct val="20000"/>
              </a:spcBef>
              <a:buClr>
                <a:schemeClr val="tx1"/>
              </a:buClr>
              <a:buSzPct val="70000"/>
              <a:buNone/>
            </a:pPr>
            <a:r>
              <a:rPr lang="zh-CN" altLang="en-US" sz="2400" dirty="0">
                <a:solidFill>
                  <a:schemeClr val="tx1"/>
                </a:solidFill>
                <a:latin typeface="Arial Black" panose="020B0A04020102020204" pitchFamily="34" charset="0"/>
              </a:rPr>
              <a:t>2）. 建立行之有效的学习方法</a:t>
            </a:r>
            <a:endParaRPr lang="en-US" altLang="zh-CN" sz="2400" dirty="0">
              <a:solidFill>
                <a:schemeClr val="tx1"/>
              </a:solidFill>
              <a:latin typeface="Arial Black" panose="020B0A04020102020204" pitchFamily="34" charset="0"/>
            </a:endParaRPr>
          </a:p>
          <a:p>
            <a:pPr marL="342900" indent="-342900">
              <a:lnSpc>
                <a:spcPct val="80000"/>
              </a:lnSpc>
              <a:spcBef>
                <a:spcPct val="20000"/>
              </a:spcBef>
              <a:buClr>
                <a:schemeClr val="tx1"/>
              </a:buClr>
              <a:buSzPct val="70000"/>
              <a:buNone/>
            </a:pPr>
            <a:r>
              <a:rPr lang="en-US" altLang="zh-CN" sz="3200" dirty="0">
                <a:latin typeface="Arial Black" panose="020B0A04020102020204" pitchFamily="34" charset="0"/>
              </a:rPr>
              <a:t>	</a:t>
            </a:r>
            <a:r>
              <a:rPr lang="zh-CN" altLang="en-US" sz="1800" dirty="0">
                <a:solidFill>
                  <a:srgbClr val="0000FF"/>
                </a:solidFill>
                <a:latin typeface="Arial Black" panose="020B0A04020102020204" pitchFamily="34" charset="0"/>
              </a:rPr>
              <a:t>（上课前应该预习，课后要看总结，</a:t>
            </a:r>
            <a:r>
              <a:rPr lang="zh-CN" altLang="en-US" sz="1800" dirty="0">
                <a:solidFill>
                  <a:srgbClr val="0000FF"/>
                </a:solidFill>
                <a:latin typeface="Arial Black" panose="020B0A04020102020204" pitchFamily="34" charset="0"/>
                <a:sym typeface="Arial" panose="020B0604020202020204" pitchFamily="34" charset="0"/>
              </a:rPr>
              <a:t>最后完成作业和当天重点代码的练习</a:t>
            </a:r>
            <a:r>
              <a:rPr lang="zh-CN" altLang="en-US" sz="1800" dirty="0">
                <a:solidFill>
                  <a:srgbClr val="0000FF"/>
                </a:solidFill>
                <a:latin typeface="Arial Black" panose="020B0A04020102020204" pitchFamily="34" charset="0"/>
              </a:rPr>
              <a:t>）</a:t>
            </a:r>
            <a:endParaRPr lang="en-US" altLang="zh-CN" sz="1800" dirty="0">
              <a:solidFill>
                <a:srgbClr val="0000FF"/>
              </a:solidFill>
              <a:latin typeface="Arial Black" panose="020B0A04020102020204" pitchFamily="34" charset="0"/>
            </a:endParaRPr>
          </a:p>
          <a:p>
            <a:pPr>
              <a:lnSpc>
                <a:spcPct val="80000"/>
              </a:lnSpc>
              <a:buNone/>
            </a:pPr>
            <a:endParaRPr lang="zh-CN" altLang="en-US" sz="2400" dirty="0">
              <a:solidFill>
                <a:srgbClr val="0000FF"/>
              </a:solidFill>
              <a:latin typeface="Arial Black" panose="020B0A04020102020204" pitchFamily="34" charset="0"/>
            </a:endParaRPr>
          </a:p>
          <a:p>
            <a:pPr marL="342900" indent="-342900">
              <a:lnSpc>
                <a:spcPct val="80000"/>
              </a:lnSpc>
              <a:spcBef>
                <a:spcPct val="20000"/>
              </a:spcBef>
              <a:buClr>
                <a:schemeClr val="tx1"/>
              </a:buClr>
              <a:buSzPct val="70000"/>
              <a:buNone/>
            </a:pPr>
            <a:r>
              <a:rPr lang="zh-CN" altLang="en-US" sz="2400" dirty="0">
                <a:solidFill>
                  <a:schemeClr val="tx1"/>
                </a:solidFill>
                <a:latin typeface="Arial Black" panose="020B0A04020102020204" pitchFamily="34" charset="0"/>
              </a:rPr>
              <a:t>3）. 具体操作过程（重点）</a:t>
            </a:r>
          </a:p>
          <a:p>
            <a:pPr marL="342900" indent="-342900">
              <a:lnSpc>
                <a:spcPct val="80000"/>
              </a:lnSpc>
              <a:spcBef>
                <a:spcPct val="20000"/>
              </a:spcBef>
              <a:buClr>
                <a:schemeClr val="tx1"/>
              </a:buClr>
              <a:buSzPct val="70000"/>
              <a:buNone/>
            </a:pPr>
            <a:r>
              <a:rPr lang="zh-CN" altLang="en-US" sz="3200" dirty="0">
                <a:latin typeface="Arial Black" panose="020B0A04020102020204" pitchFamily="34" charset="0"/>
              </a:rPr>
              <a:t> 	</a:t>
            </a:r>
            <a:r>
              <a:rPr lang="en-US" altLang="zh-CN" sz="3200" dirty="0">
                <a:latin typeface="Arial Black" panose="020B0A04020102020204" pitchFamily="34" charset="0"/>
              </a:rPr>
              <a:t> </a:t>
            </a:r>
            <a:r>
              <a:rPr lang="zh-CN" altLang="en-US" sz="1800" dirty="0" smtClean="0">
                <a:solidFill>
                  <a:srgbClr val="0000FF"/>
                </a:solidFill>
                <a:latin typeface="Arial Black" panose="020B0A04020102020204" pitchFamily="34" charset="0"/>
              </a:rPr>
              <a:t>1</a:t>
            </a:r>
            <a:r>
              <a:rPr lang="zh-CN" altLang="en-US" sz="1800" dirty="0">
                <a:solidFill>
                  <a:srgbClr val="0000FF"/>
                </a:solidFill>
                <a:latin typeface="Arial Black" panose="020B0A04020102020204" pitchFamily="34" charset="0"/>
              </a:rPr>
              <a:t>、先把讲师代码看懂，边看边加注释，（理解）</a:t>
            </a:r>
            <a:endParaRPr lang="en-US" altLang="zh-CN" sz="1800" dirty="0">
              <a:solidFill>
                <a:srgbClr val="0000FF"/>
              </a:solidFill>
              <a:latin typeface="Arial Black" panose="020B0A04020102020204" pitchFamily="34" charset="0"/>
            </a:endParaRPr>
          </a:p>
          <a:p>
            <a:pPr marL="342900" indent="-342900">
              <a:lnSpc>
                <a:spcPct val="80000"/>
              </a:lnSpc>
              <a:spcBef>
                <a:spcPct val="20000"/>
              </a:spcBef>
              <a:buClr>
                <a:schemeClr val="tx1"/>
              </a:buClr>
              <a:buSzPct val="70000"/>
              <a:buNone/>
            </a:pPr>
            <a:r>
              <a:rPr lang="en-US" altLang="zh-CN" sz="1800" dirty="0">
                <a:solidFill>
                  <a:srgbClr val="0000FF"/>
                </a:solidFill>
                <a:latin typeface="Arial Black" panose="020B0A04020102020204" pitchFamily="34" charset="0"/>
              </a:rPr>
              <a:t>	</a:t>
            </a:r>
            <a:r>
              <a:rPr lang="en-US" altLang="zh-CN" sz="1800" dirty="0" smtClean="0">
                <a:solidFill>
                  <a:srgbClr val="0000FF"/>
                </a:solidFill>
                <a:latin typeface="Arial Black" panose="020B0A04020102020204" pitchFamily="34" charset="0"/>
              </a:rPr>
              <a:t>  </a:t>
            </a:r>
            <a:r>
              <a:rPr lang="zh-CN" altLang="en-US" sz="1800" dirty="0" smtClean="0">
                <a:solidFill>
                  <a:srgbClr val="0000FF"/>
                </a:solidFill>
                <a:latin typeface="Arial Black" panose="020B0A04020102020204" pitchFamily="34" charset="0"/>
              </a:rPr>
              <a:t>2</a:t>
            </a:r>
            <a:r>
              <a:rPr lang="zh-CN" altLang="en-US" sz="1800" dirty="0">
                <a:solidFill>
                  <a:srgbClr val="0000FF"/>
                </a:solidFill>
                <a:latin typeface="Arial Black" panose="020B0A04020102020204" pitchFamily="34" charset="0"/>
              </a:rPr>
              <a:t>、把源文件复制一份备用，然后把代码删除，注释留下。</a:t>
            </a:r>
            <a:endParaRPr lang="en-US" altLang="zh-CN" sz="1800" dirty="0">
              <a:solidFill>
                <a:srgbClr val="0000FF"/>
              </a:solidFill>
              <a:latin typeface="Arial Black" panose="020B0A04020102020204" pitchFamily="34" charset="0"/>
            </a:endParaRPr>
          </a:p>
          <a:p>
            <a:pPr marL="342900" indent="-342900">
              <a:lnSpc>
                <a:spcPct val="80000"/>
              </a:lnSpc>
              <a:spcBef>
                <a:spcPct val="20000"/>
              </a:spcBef>
              <a:buClr>
                <a:schemeClr val="tx1"/>
              </a:buClr>
              <a:buSzPct val="70000"/>
              <a:buNone/>
            </a:pPr>
            <a:r>
              <a:rPr lang="en-US" altLang="zh-CN" sz="1800" dirty="0">
                <a:solidFill>
                  <a:srgbClr val="0000FF"/>
                </a:solidFill>
                <a:latin typeface="Arial Black" panose="020B0A04020102020204" pitchFamily="34" charset="0"/>
              </a:rPr>
              <a:t>	</a:t>
            </a:r>
            <a:r>
              <a:rPr lang="en-US" altLang="zh-CN" sz="1800" dirty="0" smtClean="0">
                <a:solidFill>
                  <a:srgbClr val="0000FF"/>
                </a:solidFill>
                <a:latin typeface="Arial Black" panose="020B0A04020102020204" pitchFamily="34" charset="0"/>
              </a:rPr>
              <a:t>  </a:t>
            </a:r>
            <a:r>
              <a:rPr lang="zh-CN" altLang="en-US" sz="1800" dirty="0" smtClean="0">
                <a:solidFill>
                  <a:srgbClr val="0000FF"/>
                </a:solidFill>
                <a:latin typeface="Arial Black" panose="020B0A04020102020204" pitchFamily="34" charset="0"/>
              </a:rPr>
              <a:t>3</a:t>
            </a:r>
            <a:r>
              <a:rPr lang="zh-CN" altLang="en-US" sz="1800" dirty="0">
                <a:solidFill>
                  <a:srgbClr val="0000FF"/>
                </a:solidFill>
                <a:latin typeface="Arial Black" panose="020B0A04020102020204" pitchFamily="34" charset="0"/>
              </a:rPr>
              <a:t>、看着注释，自己把代码写出来，如果哪里代码不会，看下备份。</a:t>
            </a:r>
            <a:endParaRPr lang="en-US" altLang="zh-CN" sz="1800" dirty="0">
              <a:solidFill>
                <a:srgbClr val="0000FF"/>
              </a:solidFill>
              <a:latin typeface="Arial Black" panose="020B0A04020102020204" pitchFamily="34" charset="0"/>
            </a:endParaRPr>
          </a:p>
          <a:p>
            <a:pPr marL="342900" indent="-342900">
              <a:lnSpc>
                <a:spcPct val="80000"/>
              </a:lnSpc>
              <a:spcBef>
                <a:spcPct val="20000"/>
              </a:spcBef>
              <a:buClr>
                <a:schemeClr val="tx1"/>
              </a:buClr>
              <a:buSzPct val="70000"/>
              <a:buNone/>
            </a:pPr>
            <a:r>
              <a:rPr lang="en-US" altLang="zh-CN" sz="1800" dirty="0">
                <a:solidFill>
                  <a:srgbClr val="0000FF"/>
                </a:solidFill>
                <a:latin typeface="Arial Black" panose="020B0A04020102020204" pitchFamily="34" charset="0"/>
              </a:rPr>
              <a:t>	</a:t>
            </a:r>
            <a:r>
              <a:rPr lang="en-US" altLang="zh-CN" sz="1800" dirty="0" smtClean="0">
                <a:solidFill>
                  <a:srgbClr val="0000FF"/>
                </a:solidFill>
                <a:latin typeface="Arial Black" panose="020B0A04020102020204" pitchFamily="34" charset="0"/>
              </a:rPr>
              <a:t>  4</a:t>
            </a:r>
            <a:r>
              <a:rPr lang="zh-CN" altLang="en-US" sz="1800" dirty="0">
                <a:solidFill>
                  <a:srgbClr val="0000FF"/>
                </a:solidFill>
                <a:latin typeface="Arial Black" panose="020B0A04020102020204" pitchFamily="34" charset="0"/>
              </a:rPr>
              <a:t>、当看着注释能写出代码了，那么把代码和注释全部删除。</a:t>
            </a:r>
            <a:endParaRPr lang="en-US" altLang="zh-CN" sz="1800" dirty="0">
              <a:solidFill>
                <a:srgbClr val="0000FF"/>
              </a:solidFill>
              <a:latin typeface="Arial Black" panose="020B0A04020102020204" pitchFamily="34" charset="0"/>
            </a:endParaRPr>
          </a:p>
          <a:p>
            <a:pPr marL="342900" indent="-342900">
              <a:lnSpc>
                <a:spcPct val="80000"/>
              </a:lnSpc>
              <a:spcBef>
                <a:spcPct val="20000"/>
              </a:spcBef>
              <a:buClr>
                <a:schemeClr val="tx1"/>
              </a:buClr>
              <a:buSzPct val="70000"/>
              <a:buNone/>
            </a:pPr>
            <a:r>
              <a:rPr lang="en-US" altLang="zh-CN" sz="1800" dirty="0">
                <a:solidFill>
                  <a:srgbClr val="0000FF"/>
                </a:solidFill>
                <a:latin typeface="Arial Black" panose="020B0A04020102020204" pitchFamily="34" charset="0"/>
              </a:rPr>
              <a:t>	</a:t>
            </a:r>
            <a:r>
              <a:rPr lang="en-US" altLang="zh-CN" sz="1800" dirty="0" smtClean="0">
                <a:solidFill>
                  <a:srgbClr val="0000FF"/>
                </a:solidFill>
                <a:latin typeface="Arial Black" panose="020B0A04020102020204" pitchFamily="34" charset="0"/>
              </a:rPr>
              <a:t>  5</a:t>
            </a:r>
            <a:r>
              <a:rPr lang="zh-CN" altLang="en-US" sz="1800" dirty="0">
                <a:solidFill>
                  <a:srgbClr val="0000FF"/>
                </a:solidFill>
                <a:latin typeface="Arial Black" panose="020B0A04020102020204" pitchFamily="34" charset="0"/>
              </a:rPr>
              <a:t>、最后在空白的屏幕上，边想思路边敲代码</a:t>
            </a:r>
            <a:r>
              <a:rPr lang="zh-CN" altLang="en-US" sz="2400" dirty="0">
                <a:solidFill>
                  <a:srgbClr val="0000FF"/>
                </a:solidFill>
                <a:latin typeface="Arial Black" panose="020B0A04020102020204" pitchFamily="34" charset="0"/>
              </a:rPr>
              <a:t>。</a:t>
            </a:r>
            <a:endParaRPr lang="en-US" altLang="zh-CN" sz="2400" dirty="0">
              <a:solidFill>
                <a:srgbClr val="0000FF"/>
              </a:solidFill>
              <a:latin typeface="Arial Black" panose="020B0A04020102020204" pitchFamily="34" charset="0"/>
            </a:endParaRPr>
          </a:p>
          <a:p>
            <a:pPr>
              <a:lnSpc>
                <a:spcPct val="80000"/>
              </a:lnSpc>
              <a:buNone/>
            </a:pPr>
            <a:r>
              <a:rPr lang="zh-CN" altLang="en-US" sz="3600" dirty="0">
                <a:latin typeface="Arial Black" panose="020B0A04020102020204" pitchFamily="34" charset="0"/>
                <a:sym typeface="Arial" panose="020B0604020202020204" pitchFamily="34" charset="0"/>
              </a:rPr>
              <a:t>		</a:t>
            </a:r>
            <a:endParaRPr lang="zh-CN" altLang="en-US" sz="3200" dirty="0">
              <a:latin typeface="Arial Black" panose="020B0A04020102020204" pitchFamily="34" charset="0"/>
              <a:sym typeface="Arial" panose="020B0604020202020204" pitchFamily="34" charset="0"/>
            </a:endParaRPr>
          </a:p>
        </p:txBody>
      </p:sp>
    </p:spTree>
    <p:extLst>
      <p:ext uri="{BB962C8B-B14F-4D97-AF65-F5344CB8AC3E}">
        <p14:creationId xmlns:p14="http://schemas.microsoft.com/office/powerpoint/2010/main" val="19496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smtClean="0"/>
              <a:t>基础班要求</a:t>
            </a:r>
          </a:p>
        </p:txBody>
      </p:sp>
      <p:sp>
        <p:nvSpPr>
          <p:cNvPr id="5123" name="内容占位符 2"/>
          <p:cNvSpPr>
            <a:spLocks noGrp="1"/>
          </p:cNvSpPr>
          <p:nvPr>
            <p:ph idx="1"/>
          </p:nvPr>
        </p:nvSpPr>
        <p:spPr>
          <a:xfrm>
            <a:off x="498475" y="1911350"/>
            <a:ext cx="8128000" cy="4159250"/>
          </a:xfrm>
        </p:spPr>
        <p:txBody>
          <a:bodyPr/>
          <a:lstStyle/>
          <a:p>
            <a:r>
              <a:rPr lang="zh-CN" altLang="en-US" sz="2400" b="1"/>
              <a:t>1）、上课不要迟到早退,特殊情况提前请假</a:t>
            </a:r>
          </a:p>
          <a:p>
            <a:pPr>
              <a:buNone/>
            </a:pPr>
            <a:r>
              <a:rPr lang="en-US" altLang="zh-CN" sz="2400"/>
              <a:t>	(</a:t>
            </a:r>
            <a:r>
              <a:rPr lang="zh-CN" altLang="en-US" sz="2400"/>
              <a:t>上课时间</a:t>
            </a:r>
            <a:r>
              <a:rPr lang="en-US" altLang="zh-CN" sz="2400"/>
              <a:t>:</a:t>
            </a:r>
            <a:r>
              <a:rPr lang="zh-CN" altLang="en-US" sz="2400"/>
              <a:t>上午</a:t>
            </a:r>
            <a:r>
              <a:rPr lang="en-US" altLang="zh-CN" sz="2400" smtClean="0"/>
              <a:t>8:30-11:30</a:t>
            </a:r>
            <a:r>
              <a:rPr lang="en-US" altLang="zh-CN" sz="2400"/>
              <a:t>	</a:t>
            </a:r>
            <a:r>
              <a:rPr lang="zh-CN" altLang="en-US" sz="2400"/>
              <a:t>下午</a:t>
            </a:r>
            <a:r>
              <a:rPr lang="en-US" altLang="zh-CN" sz="2400" smtClean="0"/>
              <a:t>14:00-17:00</a:t>
            </a:r>
            <a:r>
              <a:rPr lang="en-US" altLang="zh-CN" sz="2400"/>
              <a:t>)</a:t>
            </a:r>
          </a:p>
          <a:p>
            <a:pPr>
              <a:buNone/>
            </a:pPr>
            <a:r>
              <a:rPr lang="en-US" altLang="zh-CN" sz="2400"/>
              <a:t>	</a:t>
            </a:r>
            <a:r>
              <a:rPr lang="zh-CN" altLang="en-US" sz="2400"/>
              <a:t>	要求:早</a:t>
            </a:r>
            <a:r>
              <a:rPr lang="en-US" altLang="zh-CN" sz="2400" smtClean="0"/>
              <a:t>8:20</a:t>
            </a:r>
            <a:r>
              <a:rPr lang="zh-CN" altLang="en-US" sz="2400"/>
              <a:t>到</a:t>
            </a:r>
            <a:r>
              <a:rPr lang="en-US" altLang="zh-CN" sz="2400"/>
              <a:t>	</a:t>
            </a:r>
            <a:r>
              <a:rPr lang="zh-CN" altLang="en-US" sz="2400"/>
              <a:t>晚</a:t>
            </a:r>
            <a:r>
              <a:rPr lang="en-US" altLang="zh-CN" sz="2400"/>
              <a:t>20:</a:t>
            </a:r>
            <a:r>
              <a:rPr lang="zh-CN" altLang="en-US" sz="2400"/>
              <a:t>3</a:t>
            </a:r>
            <a:r>
              <a:rPr lang="en-US" altLang="zh-CN" sz="2400"/>
              <a:t>0</a:t>
            </a:r>
            <a:r>
              <a:rPr lang="zh-CN" altLang="en-US" sz="2400"/>
              <a:t>走</a:t>
            </a:r>
          </a:p>
          <a:p>
            <a:pPr>
              <a:lnSpc>
                <a:spcPct val="140000"/>
              </a:lnSpc>
            </a:pPr>
            <a:r>
              <a:rPr lang="zh-CN" altLang="en-US" sz="2400" b="1"/>
              <a:t>2）、上课将手机调成静音或者振动</a:t>
            </a:r>
          </a:p>
          <a:p>
            <a:pPr>
              <a:lnSpc>
                <a:spcPct val="140000"/>
              </a:lnSpc>
            </a:pPr>
            <a:r>
              <a:rPr lang="zh-CN" altLang="en-US" sz="2400" b="1"/>
              <a:t>3）、在学校时禁止看电影，玩游戏</a:t>
            </a:r>
          </a:p>
          <a:p>
            <a:pPr>
              <a:lnSpc>
                <a:spcPct val="140000"/>
              </a:lnSpc>
              <a:buNone/>
            </a:pPr>
            <a:r>
              <a:rPr lang="zh-CN" altLang="en-US" sz="2400" b="1"/>
              <a:t>		</a:t>
            </a:r>
            <a:r>
              <a:rPr lang="zh-CN" altLang="en-US" sz="2400" b="1">
                <a:solidFill>
                  <a:srgbClr val="0000FF"/>
                </a:solidFill>
              </a:rPr>
              <a:t>备注：(包括电脑自带的扫雷和纸牌等游戏)</a:t>
            </a:r>
          </a:p>
          <a:p>
            <a:pPr>
              <a:lnSpc>
                <a:spcPct val="140000"/>
              </a:lnSpc>
              <a:buNone/>
            </a:pPr>
            <a:endParaRPr lang="zh-CN" altLang="en-US" sz="2400" b="1">
              <a:solidFill>
                <a:srgbClr val="0000FF"/>
              </a:solidFill>
            </a:endParaRPr>
          </a:p>
          <a:p>
            <a:pPr>
              <a:lnSpc>
                <a:spcPct val="140000"/>
              </a:lnSpc>
              <a:buNone/>
            </a:pPr>
            <a:endParaRPr lang="zh-CN" altLang="en-US" sz="2400" b="1">
              <a:solidFill>
                <a:srgbClr val="0000FF"/>
              </a:solidFill>
            </a:endParaRPr>
          </a:p>
          <a:p>
            <a:pPr>
              <a:lnSpc>
                <a:spcPct val="140000"/>
              </a:lnSpc>
              <a:buNone/>
            </a:pPr>
            <a:endParaRPr lang="zh-CN" altLang="en-US" sz="2400" b="1"/>
          </a:p>
        </p:txBody>
      </p:sp>
    </p:spTree>
    <p:extLst>
      <p:ext uri="{BB962C8B-B14F-4D97-AF65-F5344CB8AC3E}">
        <p14:creationId xmlns:p14="http://schemas.microsoft.com/office/powerpoint/2010/main" val="321535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smtClean="0"/>
              <a:t>本阶段课程内容</a:t>
            </a:r>
          </a:p>
        </p:txBody>
      </p:sp>
      <p:sp>
        <p:nvSpPr>
          <p:cNvPr id="5123" name="内容占位符 2"/>
          <p:cNvSpPr>
            <a:spLocks noGrp="1"/>
          </p:cNvSpPr>
          <p:nvPr>
            <p:ph idx="1"/>
          </p:nvPr>
        </p:nvSpPr>
        <p:spPr>
          <a:xfrm>
            <a:off x="498475" y="1911350"/>
            <a:ext cx="8128000" cy="4159250"/>
          </a:xfrm>
        </p:spPr>
        <p:txBody>
          <a:bodyPr/>
          <a:lstStyle/>
          <a:p>
            <a:r>
              <a:rPr lang="en-US" altLang="zh-CN" b="1" smtClean="0"/>
              <a:t>Java</a:t>
            </a:r>
            <a:r>
              <a:rPr lang="zh-CN" altLang="en-US" b="1" smtClean="0"/>
              <a:t>概述</a:t>
            </a:r>
            <a:endParaRPr lang="en-US" altLang="zh-CN" b="1" smtClean="0"/>
          </a:p>
          <a:p>
            <a:r>
              <a:rPr lang="en-US" altLang="zh-CN" b="1" smtClean="0"/>
              <a:t>Java</a:t>
            </a:r>
            <a:r>
              <a:rPr lang="zh-CN" altLang="en-US" b="1" smtClean="0"/>
              <a:t>基础语法</a:t>
            </a:r>
          </a:p>
        </p:txBody>
      </p:sp>
    </p:spTree>
    <p:extLst>
      <p:ext uri="{BB962C8B-B14F-4D97-AF65-F5344CB8AC3E}">
        <p14:creationId xmlns:p14="http://schemas.microsoft.com/office/powerpoint/2010/main" val="405466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98475" y="992188"/>
            <a:ext cx="8128000" cy="714375"/>
          </a:xfrm>
        </p:spPr>
        <p:txBody>
          <a:bodyPr/>
          <a:lstStyle/>
          <a:p>
            <a:r>
              <a:rPr lang="zh-CN" altLang="en-US" b="1" smtClean="0"/>
              <a:t>课程内容</a:t>
            </a:r>
            <a:endParaRPr lang="zh-CN" altLang="en-US" smtClean="0"/>
          </a:p>
        </p:txBody>
      </p:sp>
      <p:sp>
        <p:nvSpPr>
          <p:cNvPr id="5123" name="内容占位符 2"/>
          <p:cNvSpPr>
            <a:spLocks noGrp="1"/>
          </p:cNvSpPr>
          <p:nvPr>
            <p:ph idx="1"/>
          </p:nvPr>
        </p:nvSpPr>
        <p:spPr>
          <a:xfrm>
            <a:off x="498475" y="1911350"/>
            <a:ext cx="8128000" cy="4159250"/>
          </a:xfrm>
        </p:spPr>
        <p:txBody>
          <a:bodyPr/>
          <a:lstStyle/>
          <a:p>
            <a:r>
              <a:rPr lang="zh-CN" altLang="en-US" smtClean="0"/>
              <a:t>计算机基础知识</a:t>
            </a:r>
          </a:p>
          <a:p>
            <a:r>
              <a:rPr lang="en-US" altLang="zh-CN" smtClean="0"/>
              <a:t>Java</a:t>
            </a:r>
            <a:r>
              <a:rPr lang="zh-CN" altLang="en-US" smtClean="0"/>
              <a:t>语言概述</a:t>
            </a:r>
            <a:endParaRPr lang="en-US" altLang="zh-CN" smtClean="0"/>
          </a:p>
          <a:p>
            <a:r>
              <a:rPr lang="en-US" altLang="zh-CN" smtClean="0"/>
              <a:t>HelloWorld</a:t>
            </a:r>
            <a:r>
              <a:rPr lang="zh-CN" altLang="en-US" smtClean="0"/>
              <a:t>案例以及环境变量的配置</a:t>
            </a:r>
          </a:p>
          <a:p>
            <a:r>
              <a:rPr lang="zh-CN" altLang="en-US" smtClean="0"/>
              <a:t>注释</a:t>
            </a:r>
            <a:r>
              <a:rPr lang="zh-CN" altLang="en-US"/>
              <a:t>、</a:t>
            </a:r>
            <a:r>
              <a:rPr lang="zh-CN" altLang="en-US" smtClean="0"/>
              <a:t>关键字</a:t>
            </a:r>
            <a:r>
              <a:rPr lang="zh-CN" altLang="en-US"/>
              <a:t>、</a:t>
            </a:r>
            <a:r>
              <a:rPr lang="zh-CN" altLang="en-US" smtClean="0"/>
              <a:t>标识符</a:t>
            </a:r>
            <a:endParaRPr lang="en-US" altLang="zh-CN"/>
          </a:p>
          <a:p>
            <a:pPr marL="0" indent="0">
              <a:buNone/>
            </a:pPr>
            <a:endParaRPr lang="zh-CN" altLang="en-US" smtClean="0"/>
          </a:p>
        </p:txBody>
      </p:sp>
    </p:spTree>
    <p:extLst>
      <p:ext uri="{BB962C8B-B14F-4D97-AF65-F5344CB8AC3E}">
        <p14:creationId xmlns:p14="http://schemas.microsoft.com/office/powerpoint/2010/main" val="232248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8475" y="992188"/>
            <a:ext cx="8128000" cy="714375"/>
          </a:xfrm>
        </p:spPr>
        <p:txBody>
          <a:bodyPr/>
          <a:lstStyle/>
          <a:p>
            <a:r>
              <a:rPr lang="zh-CN" altLang="en-US" b="1" smtClean="0">
                <a:latin typeface="微软雅黑" panose="020B0503020204020204" pitchFamily="34" charset="-122"/>
                <a:sym typeface="微软雅黑" panose="020B0503020204020204" pitchFamily="34" charset="-122"/>
              </a:rPr>
              <a:t>一、</a:t>
            </a:r>
            <a:r>
              <a:rPr lang="zh-CN" altLang="zh-CN" b="1" smtClean="0">
                <a:latin typeface="微软雅黑" panose="020B0503020204020204" pitchFamily="34" charset="-122"/>
                <a:sym typeface="微软雅黑" panose="020B0503020204020204" pitchFamily="34" charset="-122"/>
              </a:rPr>
              <a:t>计算机</a:t>
            </a:r>
            <a:r>
              <a:rPr lang="zh-CN" altLang="zh-CN" b="1">
                <a:latin typeface="微软雅黑" panose="020B0503020204020204" pitchFamily="34" charset="-122"/>
                <a:sym typeface="微软雅黑" panose="020B0503020204020204" pitchFamily="34" charset="-122"/>
              </a:rPr>
              <a:t>基础知识</a:t>
            </a:r>
            <a:endParaRPr lang="zh-CN" altLang="en-US" smtClean="0"/>
          </a:p>
        </p:txBody>
      </p:sp>
      <p:sp>
        <p:nvSpPr>
          <p:cNvPr id="6147" name="内容占位符 2"/>
          <p:cNvSpPr>
            <a:spLocks noGrp="1"/>
          </p:cNvSpPr>
          <p:nvPr>
            <p:ph idx="1"/>
          </p:nvPr>
        </p:nvSpPr>
        <p:spPr>
          <a:xfrm>
            <a:off x="498475" y="1911350"/>
            <a:ext cx="8128000" cy="4159250"/>
          </a:xfrm>
        </p:spPr>
        <p:txBody>
          <a:bodyPr/>
          <a:lstStyle/>
          <a:p>
            <a:r>
              <a:rPr lang="zh-CN" altLang="en-US"/>
              <a:t>计算机</a:t>
            </a:r>
            <a:endParaRPr lang="en-US" altLang="zh-CN"/>
          </a:p>
          <a:p>
            <a:r>
              <a:rPr lang="zh-CN" altLang="en-US"/>
              <a:t>计算机硬件</a:t>
            </a:r>
            <a:endParaRPr lang="en-US" altLang="zh-CN"/>
          </a:p>
          <a:p>
            <a:r>
              <a:rPr lang="zh-CN" altLang="en-US"/>
              <a:t>计算机软件</a:t>
            </a:r>
            <a:endParaRPr lang="en-US" altLang="zh-CN"/>
          </a:p>
          <a:p>
            <a:r>
              <a:rPr lang="zh-CN" altLang="en-US"/>
              <a:t>软件开发</a:t>
            </a:r>
            <a:endParaRPr lang="en-US" altLang="zh-CN"/>
          </a:p>
          <a:p>
            <a:r>
              <a:rPr lang="zh-CN" altLang="en-US"/>
              <a:t>计算机语言</a:t>
            </a:r>
            <a:endParaRPr lang="en-US" altLang="zh-CN"/>
          </a:p>
          <a:p>
            <a:r>
              <a:rPr lang="zh-CN" altLang="en-US"/>
              <a:t>人机交互方式</a:t>
            </a:r>
            <a:endParaRPr lang="en-US" altLang="zh-CN"/>
          </a:p>
          <a:p>
            <a:r>
              <a:rPr lang="zh-CN" altLang="en-US"/>
              <a:t>键盘功能键及快捷键介绍</a:t>
            </a:r>
            <a:endParaRPr lang="en-US" altLang="zh-CN"/>
          </a:p>
          <a:p>
            <a:r>
              <a:rPr lang="zh-CN" altLang="en-US"/>
              <a:t>常用的</a:t>
            </a:r>
            <a:r>
              <a:rPr lang="en-US" altLang="zh-CN"/>
              <a:t>DOS</a:t>
            </a:r>
            <a:r>
              <a:rPr lang="zh-CN" altLang="en-US"/>
              <a:t>命令</a:t>
            </a:r>
          </a:p>
          <a:p>
            <a:pPr marL="0" indent="0">
              <a:buNone/>
            </a:pPr>
            <a:endParaRPr lang="zh-CN" altLang="en-US" smtClean="0"/>
          </a:p>
        </p:txBody>
      </p:sp>
    </p:spTree>
  </p:cSld>
  <p:clrMapOvr>
    <a:masterClrMapping/>
  </p:clrMapOvr>
</p:sld>
</file>

<file path=ppt/theme/theme1.xml><?xml version="1.0" encoding="utf-8"?>
<a:theme xmlns:a="http://schemas.openxmlformats.org/drawingml/2006/main" name="iOS基础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iOS基础主题">
      <a:majorFont>
        <a:latin typeface="Eurostile"/>
        <a:ea typeface="微软雅黑"/>
        <a:cs typeface=""/>
      </a:majorFont>
      <a:minorFont>
        <a:latin typeface="Eurostil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演示文稿1" id="{CB2341D2-3C3A-4136-9FA8-70F14E01523C}" vid="{EBE2A09B-C73F-4496-9C76-055377385019}"/>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新的模板_最终</Template>
  <TotalTime>1478</TotalTime>
  <Pages>0</Pages>
  <Words>2310</Words>
  <Characters>0</Characters>
  <Application>Microsoft Office PowerPoint</Application>
  <DocSecurity>0</DocSecurity>
  <PresentationFormat>全屏显示(4:3)</PresentationFormat>
  <Lines>0</Lines>
  <Paragraphs>399</Paragraphs>
  <Slides>36</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Eurostile</vt:lpstr>
      <vt:lpstr>HanziPen SC Regular</vt:lpstr>
      <vt:lpstr>Hiragino Sans GB W3</vt:lpstr>
      <vt:lpstr>华文楷体</vt:lpstr>
      <vt:lpstr>宋体</vt:lpstr>
      <vt:lpstr>微软雅黑</vt:lpstr>
      <vt:lpstr>Arial</vt:lpstr>
      <vt:lpstr>Arial Black</vt:lpstr>
      <vt:lpstr>Wingdings</vt:lpstr>
      <vt:lpstr>iOS基础主题</vt:lpstr>
      <vt:lpstr>Java基础之核心基础</vt:lpstr>
      <vt:lpstr>课前统计</vt:lpstr>
      <vt:lpstr>授课方式</vt:lpstr>
      <vt:lpstr>学习Java基础的目的</vt:lpstr>
      <vt:lpstr>编程学习方法建议</vt:lpstr>
      <vt:lpstr>基础班要求</vt:lpstr>
      <vt:lpstr>本阶段课程内容</vt:lpstr>
      <vt:lpstr>课程内容</vt:lpstr>
      <vt:lpstr>一、计算机基础知识</vt:lpstr>
      <vt:lpstr>计算机(Computer) 硬件(hardware) 软件(Software)</vt:lpstr>
      <vt:lpstr>软件开发、计算机语言</vt:lpstr>
      <vt:lpstr>人机交互1</vt:lpstr>
      <vt:lpstr>人机交互2</vt:lpstr>
      <vt:lpstr>键盘功能键、键盘快捷键</vt:lpstr>
      <vt:lpstr>打开DOS控制台的方式</vt:lpstr>
      <vt:lpstr>常用DOS命令</vt:lpstr>
      <vt:lpstr>二、Java语言概述</vt:lpstr>
      <vt:lpstr>Java语言发展史和平台版本</vt:lpstr>
      <vt:lpstr>跨平台性</vt:lpstr>
      <vt:lpstr>JRE与JDK</vt:lpstr>
      <vt:lpstr>JDK的下载,安装</vt:lpstr>
      <vt:lpstr>JDK安装路径下的目录</vt:lpstr>
      <vt:lpstr>三、HelloWorld案例及环境变量的配置</vt:lpstr>
      <vt:lpstr>开发工具介绍</vt:lpstr>
      <vt:lpstr>HelloWorld案例</vt:lpstr>
      <vt:lpstr>常见错误</vt:lpstr>
      <vt:lpstr>Java语言的书写格式</vt:lpstr>
      <vt:lpstr>path环境变量配置的作用和配置方式1</vt:lpstr>
      <vt:lpstr>path环境变量配置方式2</vt:lpstr>
      <vt:lpstr>classpath环境变量配置方式以及与path的区别</vt:lpstr>
      <vt:lpstr>Editplus开发工具的使用</vt:lpstr>
      <vt:lpstr>四、注释，关键字，标示符</vt:lpstr>
      <vt:lpstr>注释</vt:lpstr>
      <vt:lpstr>关键字</vt:lpstr>
      <vt:lpstr>标识符概述和组成规则</vt:lpstr>
      <vt:lpstr>标识符常见命名规则</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Java概述</dc:title>
  <dc:subject/>
  <dc:creator>fengjia</dc:creator>
  <cp:keywords/>
  <dc:description/>
  <cp:lastModifiedBy>JX H</cp:lastModifiedBy>
  <cp:revision>159</cp:revision>
  <dcterms:created xsi:type="dcterms:W3CDTF">2015-04-23T13:51:39Z</dcterms:created>
  <dcterms:modified xsi:type="dcterms:W3CDTF">2016-06-27T13:18:21Z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2052-9.1.0.4994</vt:lpwstr>
  </property>
</Properties>
</file>