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2"/>
  </p:notesMasterIdLst>
  <p:sldIdLst>
    <p:sldId id="256" r:id="rId2"/>
    <p:sldId id="292" r:id="rId3"/>
    <p:sldId id="258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69" r:id="rId13"/>
    <p:sldId id="270" r:id="rId14"/>
    <p:sldId id="274" r:id="rId15"/>
    <p:sldId id="276" r:id="rId16"/>
    <p:sldId id="277" r:id="rId17"/>
    <p:sldId id="278" r:id="rId18"/>
    <p:sldId id="305" r:id="rId19"/>
    <p:sldId id="280" r:id="rId20"/>
    <p:sldId id="281" r:id="rId21"/>
    <p:sldId id="284" r:id="rId22"/>
    <p:sldId id="286" r:id="rId23"/>
    <p:sldId id="287" r:id="rId24"/>
    <p:sldId id="304" r:id="rId25"/>
    <p:sldId id="288" r:id="rId26"/>
    <p:sldId id="290" r:id="rId27"/>
    <p:sldId id="291" r:id="rId28"/>
    <p:sldId id="299" r:id="rId29"/>
    <p:sldId id="300" r:id="rId30"/>
    <p:sldId id="301" r:id="rId31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92421" autoAdjust="0"/>
  </p:normalViewPr>
  <p:slideViewPr>
    <p:cSldViewPr snapToGrid="0" snapToObjects="1">
      <p:cViewPr varScale="1">
        <p:scale>
          <a:sx n="68" d="100"/>
          <a:sy n="68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1493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zh-CN" smtClean="0"/>
          </a:p>
          <a:p>
            <a:r>
              <a:rPr lang="zh-CN" altLang="zh-CN" smtClean="0"/>
              <a:t>整数默认是</a:t>
            </a:r>
            <a:r>
              <a:rPr lang="en-US" altLang="zh-CN" smtClean="0"/>
              <a:t>int</a:t>
            </a:r>
            <a:r>
              <a:rPr lang="zh-CN" altLang="zh-CN" smtClean="0"/>
              <a:t>类型。</a:t>
            </a:r>
            <a:r>
              <a:rPr lang="en-US" altLang="zh-CN" smtClean="0"/>
              <a:t>long</a:t>
            </a:r>
            <a:r>
              <a:rPr lang="zh-CN" altLang="zh-CN" smtClean="0"/>
              <a:t>类型需要加</a:t>
            </a:r>
            <a:r>
              <a:rPr lang="en-US" altLang="zh-CN" smtClean="0"/>
              <a:t>L</a:t>
            </a:r>
            <a:r>
              <a:rPr lang="zh-CN" altLang="zh-CN" smtClean="0"/>
              <a:t>或者</a:t>
            </a:r>
            <a:r>
              <a:rPr lang="en-US" altLang="zh-CN" smtClean="0"/>
              <a:t>l</a:t>
            </a:r>
            <a:r>
              <a:rPr lang="zh-CN" altLang="zh-CN" smtClean="0"/>
              <a:t>后缀。</a:t>
            </a:r>
            <a:endParaRPr lang="en-US" altLang="zh-CN" smtClean="0"/>
          </a:p>
          <a:p>
            <a:r>
              <a:rPr lang="zh-CN" altLang="zh-CN" smtClean="0"/>
              <a:t>浮点数默认是</a:t>
            </a:r>
            <a:r>
              <a:rPr lang="en-US" altLang="zh-CN" smtClean="0"/>
              <a:t>double</a:t>
            </a:r>
            <a:r>
              <a:rPr lang="zh-CN" altLang="zh-CN" smtClean="0"/>
              <a:t>类型。</a:t>
            </a:r>
            <a:r>
              <a:rPr lang="en-US" altLang="zh-CN" smtClean="0"/>
              <a:t>float</a:t>
            </a:r>
            <a:r>
              <a:rPr lang="zh-CN" altLang="zh-CN" smtClean="0"/>
              <a:t>类型需要加</a:t>
            </a:r>
            <a:r>
              <a:rPr lang="en-US" altLang="zh-CN" smtClean="0"/>
              <a:t>F</a:t>
            </a:r>
            <a:r>
              <a:rPr lang="zh-CN" altLang="zh-CN" smtClean="0"/>
              <a:t>或者</a:t>
            </a:r>
            <a:r>
              <a:rPr lang="en-US" altLang="zh-CN" smtClean="0"/>
              <a:t>f</a:t>
            </a:r>
            <a:r>
              <a:rPr lang="zh-CN" altLang="zh-CN" smtClean="0"/>
              <a:t>后缀。</a:t>
            </a:r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注意问题</a:t>
            </a:r>
            <a:endParaRPr lang="en-US" altLang="zh-CN" smtClean="0"/>
          </a:p>
          <a:p>
            <a:pPr lvl="0"/>
            <a:r>
              <a:rPr lang="en-US" altLang="zh-CN" smtClean="0"/>
              <a:t>		    			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smtClean="0"/>
              <a:t>a:</a:t>
            </a:r>
            <a:r>
              <a:rPr lang="zh-CN" altLang="en-US" smtClean="0"/>
              <a:t>作用域问题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zh-CN" altLang="en-US" smtClean="0"/>
              <a:t>同一个区域不能使用相同的变量名 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b:</a:t>
            </a:r>
            <a:r>
              <a:rPr lang="zh-CN" altLang="en-US" smtClean="0"/>
              <a:t>初始化值问题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lang="zh-CN" altLang="en-US" smtClean="0"/>
              <a:t>局部变量在使用之前必须赋值 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c:</a:t>
            </a:r>
            <a:r>
              <a:rPr lang="zh-CN" altLang="en-US" smtClean="0"/>
              <a:t>一条语句可以定义几个变量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lang="en-US" altLang="zh-CN" smtClean="0"/>
              <a:t>int a,b,c...; 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（转换后的数据类型）要转换的变量或者值</a:t>
            </a:r>
            <a:r>
              <a:rPr lang="en-US" altLang="zh-CN" smtClean="0"/>
              <a:t>;</a:t>
            </a:r>
          </a:p>
          <a:p>
            <a:r>
              <a:rPr lang="zh-CN" altLang="en-US" smtClean="0"/>
              <a:t>实例：</a:t>
            </a:r>
            <a:endParaRPr lang="en-US" altLang="zh-CN" smtClean="0"/>
          </a:p>
          <a:p>
            <a:r>
              <a:rPr lang="en-US" altLang="zh-CN" smtClean="0"/>
              <a:t>    b = (byte)(a + b); 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311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隐式类型转换和强制类型转换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zh-CN" altLang="en-US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隐式类型转换与普通的为变量赋值方式一样</a:t>
            </a:r>
          </a:p>
          <a:p>
            <a:r>
              <a:rPr lang="zh-CN" altLang="en-US" smtClean="0"/>
              <a:t>    强制类型转换的格式为 ： </a:t>
            </a:r>
            <a:r>
              <a:rPr lang="en-US" altLang="zh-CN" smtClean="0"/>
              <a:t>(</a:t>
            </a:r>
            <a:r>
              <a:rPr lang="zh-CN" altLang="en-US" smtClean="0"/>
              <a:t>数据类型</a:t>
            </a:r>
            <a:r>
              <a:rPr lang="en-US" altLang="zh-CN" smtClean="0"/>
              <a:t>)</a:t>
            </a:r>
            <a:r>
              <a:rPr lang="zh-CN" altLang="en-US" smtClean="0"/>
              <a:t>变量或者常量值</a:t>
            </a:r>
            <a:r>
              <a:rPr lang="en-US" altLang="zh-CN" smtClean="0"/>
              <a:t>;</a:t>
            </a:r>
          </a:p>
          <a:p>
            <a:endParaRPr lang="en-US" altLang="zh-CN" smtClean="0"/>
          </a:p>
          <a:p>
            <a:r>
              <a:rPr lang="en-US" altLang="zh-CN" smtClean="0"/>
              <a:t>3. A</a:t>
            </a:r>
            <a:r>
              <a:rPr lang="zh-CN" altLang="en-US" smtClean="0"/>
              <a:t>：</a:t>
            </a:r>
            <a:r>
              <a:rPr lang="en-US" altLang="zh-CN" smtClean="0"/>
              <a:t>boolean</a:t>
            </a:r>
            <a:r>
              <a:rPr lang="zh-CN" altLang="en-US" smtClean="0"/>
              <a:t>类型不可以转换成其他类型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B</a:t>
            </a:r>
            <a:r>
              <a:rPr lang="zh-CN" altLang="en-US" smtClean="0"/>
              <a:t>：如果超出了被赋值的数据类型的取值范围，得到的结果会与你期望的结果不同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进行混合运算的时候</a:t>
            </a:r>
            <a:r>
              <a:rPr lang="en-US" altLang="zh-CN" smtClean="0"/>
              <a:t>,byte,short,char</a:t>
            </a:r>
            <a:r>
              <a:rPr lang="zh-CN" altLang="en-US" smtClean="0"/>
              <a:t>不会相互转换</a:t>
            </a:r>
            <a:r>
              <a:rPr lang="en-US" altLang="zh-CN" smtClean="0"/>
              <a:t>,</a:t>
            </a:r>
            <a:r>
              <a:rPr lang="zh-CN" altLang="en-US" smtClean="0"/>
              <a:t>都会自动类型提升为</a:t>
            </a:r>
            <a:r>
              <a:rPr lang="en-US" altLang="zh-CN" smtClean="0"/>
              <a:t>int</a:t>
            </a:r>
            <a:r>
              <a:rPr lang="zh-CN" altLang="en-US" smtClean="0"/>
              <a:t>类型</a:t>
            </a:r>
            <a:r>
              <a:rPr lang="en-US" altLang="zh-CN" smtClean="0"/>
              <a:t>,</a:t>
            </a:r>
            <a:r>
              <a:rPr lang="zh-CN" altLang="en-US" smtClean="0"/>
              <a:t>其他类型进行混合运算的是小的数据类型提升为大的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byte,short,char -- int -- long -- float -- double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 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65535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、可以。因为</a:t>
            </a:r>
            <a:r>
              <a:rPr lang="en-US" altLang="zh-CN" smtClean="0"/>
              <a:t>Java</a:t>
            </a:r>
            <a:r>
              <a:rPr lang="zh-CN" altLang="en-US" smtClean="0"/>
              <a:t>语言采用的是</a:t>
            </a:r>
            <a:r>
              <a:rPr lang="en-US" altLang="zh-CN" smtClean="0"/>
              <a:t>Unicode</a:t>
            </a:r>
            <a:r>
              <a:rPr lang="zh-CN" altLang="en-US" smtClean="0"/>
              <a:t>编码。</a:t>
            </a:r>
            <a:r>
              <a:rPr lang="en-US" altLang="zh-CN" smtClean="0"/>
              <a:t>Unicode</a:t>
            </a:r>
            <a:r>
              <a:rPr lang="zh-CN" altLang="en-US" smtClean="0"/>
              <a:t>编码中的每个字符占用两个字节。中文也是占的两个字节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zh-CN" altLang="en-US" smtClean="0"/>
              <a:t>所以，</a:t>
            </a:r>
            <a:r>
              <a:rPr lang="en-US" altLang="zh-CN" smtClean="0"/>
              <a:t>Java</a:t>
            </a:r>
            <a:r>
              <a:rPr lang="zh-CN" altLang="en-US" smtClean="0"/>
              <a:t>中的字符可以存储一个中文汉字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890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+,-,*,/,%,++,-- 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zh-CN" smtClean="0"/>
              <a:t>a</a:t>
            </a:r>
            <a:r>
              <a:rPr lang="zh-CN" altLang="en-US" smtClean="0"/>
              <a:t>：</a:t>
            </a:r>
            <a:r>
              <a:rPr lang="en-US" altLang="zh-CN" smtClean="0"/>
              <a:t>+</a:t>
            </a:r>
            <a:r>
              <a:rPr lang="zh-CN" altLang="en-US" smtClean="0"/>
              <a:t>号在</a:t>
            </a:r>
            <a:r>
              <a:rPr lang="en-US" altLang="zh-CN" smtClean="0"/>
              <a:t>java</a:t>
            </a:r>
            <a:r>
              <a:rPr lang="zh-CN" altLang="en-US" smtClean="0"/>
              <a:t>中有三种作用</a:t>
            </a:r>
            <a:r>
              <a:rPr lang="en-US" altLang="zh-CN" smtClean="0"/>
              <a:t>,</a:t>
            </a:r>
            <a:r>
              <a:rPr lang="zh-CN" altLang="en-US" smtClean="0"/>
              <a:t>代表正号</a:t>
            </a:r>
            <a:r>
              <a:rPr lang="en-US" altLang="zh-CN" smtClean="0"/>
              <a:t>,</a:t>
            </a:r>
            <a:r>
              <a:rPr lang="zh-CN" altLang="en-US" smtClean="0"/>
              <a:t>做加法运算</a:t>
            </a:r>
            <a:r>
              <a:rPr lang="en-US" altLang="zh-CN" smtClean="0"/>
              <a:t>,</a:t>
            </a:r>
            <a:r>
              <a:rPr lang="zh-CN" altLang="en-US" smtClean="0"/>
              <a:t>字符串的连接符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zh-CN" smtClean="0"/>
              <a:t>b</a:t>
            </a:r>
            <a:r>
              <a:rPr lang="zh-CN" altLang="en-US" smtClean="0"/>
              <a:t>：整数相除只能得到整数。如果想得到小数，必须把数据变化为浮点数类型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zh-CN" smtClean="0"/>
              <a:t>c</a:t>
            </a:r>
            <a:r>
              <a:rPr lang="zh-CN" altLang="en-US" smtClean="0"/>
              <a:t>：</a:t>
            </a:r>
            <a:r>
              <a:rPr lang="en-US" altLang="zh-CN" smtClean="0"/>
              <a:t>/</a:t>
            </a:r>
            <a:r>
              <a:rPr lang="zh-CN" altLang="en-US" smtClean="0"/>
              <a:t>获取的是除法操作的商，</a:t>
            </a:r>
            <a:r>
              <a:rPr lang="en-US" altLang="zh-CN" smtClean="0"/>
              <a:t>%</a:t>
            </a:r>
            <a:r>
              <a:rPr lang="zh-CN" altLang="en-US" smtClean="0"/>
              <a:t>获取的是除法操作的余数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5484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、请分别计算出</a:t>
            </a:r>
            <a:r>
              <a:rPr lang="en-US" altLang="zh-CN" smtClean="0"/>
              <a:t>a,b,c</a:t>
            </a:r>
            <a:r>
              <a:rPr lang="zh-CN" altLang="en-US" smtClean="0"/>
              <a:t>的值</a:t>
            </a:r>
            <a:r>
              <a:rPr lang="en-US" altLang="zh-CN" smtClean="0"/>
              <a:t>?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 a = 10;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int b = 10;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int c = 10;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a = b++;    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 = --a;        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b = ++a;       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a = c--;        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、请分别计算出</a:t>
            </a:r>
            <a:r>
              <a:rPr lang="en-US" altLang="zh-CN" smtClean="0"/>
              <a:t>x,y</a:t>
            </a:r>
            <a:r>
              <a:rPr lang="zh-CN" altLang="en-US" smtClean="0"/>
              <a:t>的值</a:t>
            </a:r>
            <a:r>
              <a:rPr lang="en-US" altLang="zh-CN" smtClean="0"/>
              <a:t>?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 x = 4;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int y = (x++)+(++x)+(x*10);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   </a:t>
            </a:r>
            <a:r>
              <a:rPr lang="en-US" altLang="zh-CN" smtClean="0"/>
              <a:t>byte b = 10;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    </a:t>
            </a:r>
            <a:r>
              <a:rPr lang="en-US" altLang="zh-CN" smtClean="0"/>
              <a:t>b++;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    </a:t>
            </a:r>
            <a:r>
              <a:rPr lang="en-US" altLang="zh-CN" smtClean="0"/>
              <a:t>b = b + 1;</a:t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lang="zh-CN" altLang="en-US" smtClean="0"/>
              <a:t>问哪句会报错</a:t>
            </a:r>
            <a:r>
              <a:rPr lang="en-US" altLang="zh-CN" smtClean="0"/>
              <a:t>,</a:t>
            </a:r>
            <a:r>
              <a:rPr lang="zh-CN" altLang="en-US" smtClean="0"/>
              <a:t>为什么？ 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zh-CN" smtClean="0"/>
              <a:t>a</a:t>
            </a:r>
            <a:r>
              <a:rPr lang="zh-CN" altLang="en-US" smtClean="0"/>
              <a:t>：单独使用：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</a:t>
            </a:r>
            <a:r>
              <a:rPr lang="zh-CN" altLang="en-US" smtClean="0"/>
              <a:t>放在操作数的前面和后面效果一样。</a:t>
            </a:r>
            <a:r>
              <a:rPr lang="en-US" altLang="zh-CN" smtClean="0"/>
              <a:t>(</a:t>
            </a:r>
            <a:r>
              <a:rPr lang="zh-CN" altLang="en-US" smtClean="0"/>
              <a:t>这种用法是我们比较常见的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altLang="zh-CN" smtClean="0"/>
              <a:t>b</a:t>
            </a:r>
            <a:r>
              <a:rPr lang="zh-CN" altLang="en-US" smtClean="0"/>
              <a:t>：参与运算使用：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</a:t>
            </a:r>
            <a:r>
              <a:rPr lang="zh-CN" altLang="en-US" smtClean="0"/>
              <a:t>放在操作数的前面，先自增或者自减，然后再参与运算。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</a:t>
            </a:r>
            <a:r>
              <a:rPr lang="zh-CN" altLang="en-US" smtClean="0"/>
              <a:t>放在操作数的后面，先参与运算，再自增或者自减。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8897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09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面试题</a:t>
            </a:r>
            <a:r>
              <a:rPr lang="en-US" altLang="zh-CN" smtClean="0"/>
              <a:t>:</a:t>
            </a:r>
            <a:r>
              <a:rPr lang="zh-CN" altLang="en-US" smtClean="0"/>
              <a:t>看下面的程序是否有问题，如果有问题，请指出并说明理由。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smtClean="0"/>
              <a:t>short s=1;    s = s+1;</a:t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smtClean="0"/>
              <a:t>short s=1;    s+=1;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=</a:t>
            </a:r>
            <a:r>
              <a:rPr lang="zh-CN" altLang="en-US" smtClean="0"/>
              <a:t>，</a:t>
            </a:r>
            <a:r>
              <a:rPr lang="en-US" altLang="zh-CN" smtClean="0"/>
              <a:t>+=</a:t>
            </a:r>
            <a:r>
              <a:rPr lang="zh-CN" altLang="en-US" smtClean="0"/>
              <a:t>，</a:t>
            </a:r>
            <a:r>
              <a:rPr lang="en-US" altLang="zh-CN" smtClean="0"/>
              <a:t>-=</a:t>
            </a:r>
            <a:r>
              <a:rPr lang="zh-CN" altLang="en-US" smtClean="0"/>
              <a:t>，</a:t>
            </a:r>
            <a:r>
              <a:rPr lang="en-US" altLang="zh-CN" smtClean="0"/>
              <a:t>*=</a:t>
            </a:r>
            <a:r>
              <a:rPr lang="zh-CN" altLang="en-US" smtClean="0"/>
              <a:t>，</a:t>
            </a:r>
            <a:r>
              <a:rPr lang="en-US" altLang="zh-CN" smtClean="0"/>
              <a:t>/=</a:t>
            </a:r>
            <a:r>
              <a:rPr lang="zh-CN" altLang="en-US" smtClean="0"/>
              <a:t>，</a:t>
            </a:r>
            <a:r>
              <a:rPr lang="en-US" altLang="zh-CN" smtClean="0"/>
              <a:t>%=</a:t>
            </a:r>
          </a:p>
          <a:p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baseline="0" smtClean="0"/>
              <a:t>    </a:t>
            </a:r>
            <a:r>
              <a:rPr lang="zh-CN" altLang="en-US" smtClean="0"/>
              <a:t> 把左边和右边做加法，然后赋值给左边。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5603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 特征是默认包含了强制类型转换，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304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</a:t>
            </a:r>
            <a:r>
              <a:rPr lang="zh-CN" altLang="en-US" smtClean="0"/>
              <a:t>：无论你的操作是简单还是复杂，结果都是</a:t>
            </a:r>
            <a:r>
              <a:rPr lang="en-US" altLang="zh-CN" smtClean="0"/>
              <a:t>boolean</a:t>
            </a:r>
            <a:r>
              <a:rPr lang="zh-CN" altLang="en-US" smtClean="0"/>
              <a:t>类型。</a:t>
            </a:r>
            <a:endParaRPr lang="en-US" altLang="zh-CN" smtClean="0"/>
          </a:p>
          <a:p>
            <a:r>
              <a:rPr lang="en-US" altLang="zh-CN" smtClean="0"/>
              <a:t>B</a:t>
            </a:r>
            <a:r>
              <a:rPr lang="zh-CN" altLang="en-US" smtClean="0"/>
              <a:t>：</a:t>
            </a:r>
            <a:r>
              <a:rPr lang="en-US" altLang="zh-CN" smtClean="0"/>
              <a:t>“==”</a:t>
            </a:r>
            <a:r>
              <a:rPr lang="zh-CN" altLang="en-US" smtClean="0"/>
              <a:t>不能写成</a:t>
            </a:r>
            <a:r>
              <a:rPr lang="en-US" altLang="zh-CN" smtClean="0"/>
              <a:t>“=”</a:t>
            </a:r>
            <a:r>
              <a:rPr lang="zh-CN" altLang="en-US" smtClean="0"/>
              <a:t>，否则结果可能不是我们想要的。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308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* </a:t>
            </a:r>
            <a:r>
              <a:rPr lang="zh-CN" altLang="en-US" smtClean="0"/>
              <a:t>系数：就是每一位上的数据。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基数：</a:t>
            </a:r>
            <a:r>
              <a:rPr lang="en-US" altLang="zh-CN" smtClean="0"/>
              <a:t>X</a:t>
            </a:r>
            <a:r>
              <a:rPr lang="zh-CN" altLang="en-US" smtClean="0"/>
              <a:t>进制，基数就是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权：在右边，从</a:t>
            </a:r>
            <a:r>
              <a:rPr lang="en-US" altLang="zh-CN" smtClean="0"/>
              <a:t>0</a:t>
            </a:r>
            <a:r>
              <a:rPr lang="zh-CN" altLang="en-US" smtClean="0"/>
              <a:t>开始编号，对应位上的编号即为该位的权。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结果：把系数*基数的权次幂相加即可。 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zh-CN" altLang="en-US" smtClean="0"/>
              <a:t>除积倒取余 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600" smtClean="0"/>
              <a:t>二进制数据三种表示形式：</a:t>
            </a:r>
            <a:r>
              <a:rPr lang="zh-CN" altLang="zh-CN" sz="1600" smtClean="0"/>
              <a:t>原码，反码，补码</a:t>
            </a:r>
            <a:endParaRPr lang="en-US" altLang="zh-CN" sz="1600" smtClean="0"/>
          </a:p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600" smtClean="0"/>
              <a:t>推导规则：</a:t>
            </a:r>
            <a:endParaRPr lang="en-US" altLang="zh-CN" sz="1600" smtClean="0"/>
          </a:p>
          <a:p>
            <a:pPr marL="742950" lvl="4" indent="-342900">
              <a:buFont typeface="Wingdings" panose="05000000000000000000" pitchFamily="2" charset="2"/>
              <a:buNone/>
            </a:pPr>
            <a:r>
              <a:rPr lang="en-US" altLang="zh-CN" sz="1400" smtClean="0"/>
              <a:t>	</a:t>
            </a:r>
            <a:r>
              <a:rPr lang="zh-CN" altLang="zh-CN" sz="1400" smtClean="0"/>
              <a:t>正数：正数的原码，反码，补码都一致</a:t>
            </a:r>
            <a:r>
              <a:rPr lang="en-US" altLang="zh-CN" sz="1400" smtClean="0"/>
              <a:t>		</a:t>
            </a:r>
          </a:p>
          <a:p>
            <a:pPr marL="742950" lvl="4" indent="-342900">
              <a:buFont typeface="Wingdings" panose="05000000000000000000" pitchFamily="2" charset="2"/>
              <a:buNone/>
            </a:pPr>
            <a:r>
              <a:rPr lang="en-US" altLang="zh-CN" sz="1400" smtClean="0"/>
              <a:t>	</a:t>
            </a:r>
            <a:r>
              <a:rPr lang="zh-CN" altLang="zh-CN" sz="1400" smtClean="0"/>
              <a:t>负数：</a:t>
            </a:r>
            <a:r>
              <a:rPr lang="zh-CN" altLang="en-US" sz="1400" smtClean="0"/>
              <a:t>原码和正数原码的区别是最高位是</a:t>
            </a:r>
            <a:r>
              <a:rPr lang="en-US" altLang="zh-CN" sz="1400" smtClean="0"/>
              <a:t>1</a:t>
            </a:r>
            <a:r>
              <a:rPr lang="zh-CN" altLang="en-US" sz="1400" smtClean="0"/>
              <a:t>。表示符号位。</a:t>
            </a:r>
          </a:p>
          <a:p>
            <a:pPr marL="742950" lvl="4" indent="-342900">
              <a:buFont typeface="Wingdings" panose="05000000000000000000" pitchFamily="2" charset="2"/>
              <a:buNone/>
            </a:pPr>
            <a:r>
              <a:rPr lang="zh-CN" altLang="en-US" sz="1400" smtClean="0"/>
              <a:t>       </a:t>
            </a:r>
            <a:r>
              <a:rPr lang="en-US" altLang="zh-CN" sz="1400" smtClean="0"/>
              <a:t>	</a:t>
            </a:r>
            <a:r>
              <a:rPr lang="zh-CN" altLang="en-US" sz="1400" smtClean="0"/>
              <a:t>          反码和该负数原码的区别是：符号位不变，数值位</a:t>
            </a:r>
            <a:r>
              <a:rPr lang="en-US" altLang="zh-CN" sz="1400" smtClean="0"/>
              <a:t>1</a:t>
            </a:r>
            <a:r>
              <a:rPr lang="zh-CN" altLang="en-US" sz="1400" smtClean="0"/>
              <a:t>变</a:t>
            </a:r>
            <a:r>
              <a:rPr lang="en-US" altLang="zh-CN" sz="1400" smtClean="0"/>
              <a:t>0,0</a:t>
            </a:r>
            <a:r>
              <a:rPr lang="zh-CN" altLang="en-US" sz="1400" smtClean="0"/>
              <a:t>变</a:t>
            </a:r>
            <a:r>
              <a:rPr lang="en-US" altLang="zh-CN" sz="1400" smtClean="0"/>
              <a:t>1</a:t>
            </a:r>
            <a:r>
              <a:rPr lang="zh-CN" altLang="en-US" sz="1400" smtClean="0"/>
              <a:t>。</a:t>
            </a:r>
          </a:p>
          <a:p>
            <a:pPr marL="742950" lvl="4" indent="-342900">
              <a:buFont typeface="Wingdings" panose="05000000000000000000" pitchFamily="2" charset="2"/>
              <a:buNone/>
            </a:pPr>
            <a:r>
              <a:rPr lang="zh-CN" altLang="en-US" sz="1400" smtClean="0"/>
              <a:t>        </a:t>
            </a:r>
            <a:r>
              <a:rPr lang="en-US" altLang="zh-CN" sz="1400" smtClean="0"/>
              <a:t>		       </a:t>
            </a:r>
            <a:r>
              <a:rPr lang="zh-CN" altLang="en-US" sz="1400" smtClean="0"/>
              <a:t>   补码是该负数的反码</a:t>
            </a:r>
            <a:r>
              <a:rPr lang="en-US" altLang="zh-CN" sz="1400" smtClean="0"/>
              <a:t>+1</a:t>
            </a:r>
            <a:r>
              <a:rPr lang="zh-CN" altLang="en-US" sz="1400" smtClean="0"/>
              <a:t>。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一般有两种</a:t>
            </a:r>
            <a:endParaRPr lang="en-US" altLang="zh-CN" smtClean="0"/>
          </a:p>
          <a:p>
            <a:r>
              <a:rPr lang="en-US" altLang="zh-CN" smtClean="0"/>
              <a:t>	    </a:t>
            </a:r>
            <a:r>
              <a:rPr lang="zh-CN" altLang="en-US" smtClean="0"/>
              <a:t>基本格式：</a:t>
            </a:r>
          </a:p>
          <a:p>
            <a:r>
              <a:rPr lang="zh-CN" altLang="en-US" smtClean="0"/>
              <a:t>        	数据类型 变量名 </a:t>
            </a:r>
            <a:r>
              <a:rPr lang="en-US" altLang="zh-CN" smtClean="0"/>
              <a:t>= </a:t>
            </a:r>
            <a:r>
              <a:rPr lang="zh-CN" altLang="en-US" smtClean="0"/>
              <a:t>初始化值</a:t>
            </a:r>
            <a:r>
              <a:rPr lang="en-US" altLang="zh-CN" smtClean="0"/>
              <a:t>;</a:t>
            </a:r>
          </a:p>
          <a:p>
            <a:endParaRPr lang="en-US" altLang="zh-CN" smtClean="0"/>
          </a:p>
          <a:p>
            <a:r>
              <a:rPr lang="zh-CN" altLang="en-US" smtClean="0"/>
              <a:t>    变形格式：</a:t>
            </a:r>
          </a:p>
          <a:p>
            <a:r>
              <a:rPr lang="zh-CN" altLang="en-US" smtClean="0"/>
              <a:t>        	数据类型 变量名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        	</a:t>
            </a:r>
            <a:r>
              <a:rPr lang="zh-CN" altLang="en-US" smtClean="0"/>
              <a:t>变量名 </a:t>
            </a:r>
            <a:r>
              <a:rPr lang="en-US" altLang="zh-CN" smtClean="0"/>
              <a:t>= </a:t>
            </a:r>
            <a:r>
              <a:rPr lang="zh-CN" altLang="en-US" smtClean="0"/>
              <a:t>初始化值</a:t>
            </a:r>
            <a:r>
              <a:rPr lang="en-US" altLang="zh-CN" smtClean="0"/>
              <a:t>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zh-CN" smtClean="0"/>
              <a:t>基本类型：</a:t>
            </a:r>
            <a:r>
              <a:rPr lang="en-US" altLang="zh-CN" smtClean="0"/>
              <a:t>4</a:t>
            </a:r>
            <a:r>
              <a:rPr lang="zh-CN" altLang="zh-CN" smtClean="0"/>
              <a:t>类</a:t>
            </a:r>
            <a:r>
              <a:rPr lang="en-US" altLang="zh-CN" smtClean="0"/>
              <a:t>8</a:t>
            </a:r>
            <a:r>
              <a:rPr lang="zh-CN" altLang="zh-CN" smtClean="0"/>
              <a:t>种。</a:t>
            </a:r>
          </a:p>
          <a:p>
            <a:r>
              <a:rPr lang="en-US" altLang="zh-CN" smtClean="0"/>
              <a:t>	  		     	</a:t>
            </a:r>
            <a:r>
              <a:rPr lang="zh-CN" altLang="zh-CN" smtClean="0"/>
              <a:t>整型：</a:t>
            </a:r>
            <a:r>
              <a:rPr lang="en-US" altLang="zh-CN" smtClean="0"/>
              <a:t>byte</a:t>
            </a:r>
            <a:r>
              <a:rPr lang="zh-CN" altLang="zh-CN" smtClean="0"/>
              <a:t>、</a:t>
            </a:r>
            <a:r>
              <a:rPr lang="en-US" altLang="zh-CN" smtClean="0"/>
              <a:t>short</a:t>
            </a:r>
            <a:r>
              <a:rPr lang="zh-CN" altLang="zh-CN" smtClean="0"/>
              <a:t>、</a:t>
            </a:r>
            <a:r>
              <a:rPr lang="en-US" altLang="zh-CN" smtClean="0"/>
              <a:t>int</a:t>
            </a:r>
            <a:r>
              <a:rPr lang="zh-CN" altLang="zh-CN" smtClean="0"/>
              <a:t>、</a:t>
            </a:r>
            <a:r>
              <a:rPr lang="en-US" altLang="zh-CN" smtClean="0"/>
              <a:t>long</a:t>
            </a:r>
            <a:endParaRPr lang="zh-CN" altLang="zh-CN" smtClean="0"/>
          </a:p>
          <a:p>
            <a:r>
              <a:rPr lang="en-US" altLang="zh-CN" smtClean="0"/>
              <a:t>       	</a:t>
            </a:r>
            <a:r>
              <a:rPr lang="zh-CN" altLang="zh-CN" smtClean="0"/>
              <a:t>浮点型：</a:t>
            </a:r>
            <a:r>
              <a:rPr lang="en-US" altLang="zh-CN" smtClean="0"/>
              <a:t>float</a:t>
            </a:r>
            <a:r>
              <a:rPr lang="zh-CN" altLang="zh-CN" smtClean="0"/>
              <a:t>、</a:t>
            </a:r>
            <a:r>
              <a:rPr lang="en-US" altLang="zh-CN" smtClean="0"/>
              <a:t>double</a:t>
            </a:r>
            <a:endParaRPr lang="zh-CN" altLang="zh-CN" smtClean="0"/>
          </a:p>
          <a:p>
            <a:r>
              <a:rPr lang="en-US" altLang="zh-CN" smtClean="0"/>
              <a:t>       	</a:t>
            </a:r>
            <a:r>
              <a:rPr lang="zh-CN" altLang="zh-CN" smtClean="0"/>
              <a:t>字符型：</a:t>
            </a:r>
            <a:r>
              <a:rPr lang="en-US" altLang="zh-CN" smtClean="0"/>
              <a:t>char</a:t>
            </a:r>
            <a:endParaRPr lang="zh-CN" altLang="zh-CN" smtClean="0"/>
          </a:p>
          <a:p>
            <a:r>
              <a:rPr lang="en-US" altLang="zh-CN" smtClean="0"/>
              <a:t>       	</a:t>
            </a:r>
            <a:r>
              <a:rPr lang="zh-CN" altLang="zh-CN" smtClean="0"/>
              <a:t>布尔型：</a:t>
            </a:r>
            <a:r>
              <a:rPr lang="en-US" altLang="zh-CN" smtClean="0"/>
              <a:t>boolean</a:t>
            </a:r>
            <a:endParaRPr lang="zh-CN" altLang="zh-CN" smtClean="0"/>
          </a:p>
          <a:p>
            <a:r>
              <a:rPr lang="en-US" altLang="zh-CN" smtClean="0"/>
              <a:t>	</a:t>
            </a:r>
            <a:r>
              <a:rPr lang="zh-CN" altLang="zh-CN" smtClean="0"/>
              <a:t>引用类型：类，接口，数组。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07_Java&#35821;&#35328;&#22522;&#30784;(&#21407;&#30721;&#21453;&#30721;&#34917;&#30721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08_Java&#35821;&#35328;&#22522;&#30784;(&#21407;&#30721;&#21453;&#30721;&#34917;&#30721;&#30340;&#32451;&#20064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09_Java&#35821;&#35328;&#22522;&#30784;(&#21464;&#37327;&#30340;&#27010;&#36848;&#21450;&#26684;&#24335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0_Java&#35821;&#35328;&#22522;&#30784;(&#25968;&#25454;&#31867;&#22411;&#30340;&#27010;&#36848;&#21644;&#20998;&#31867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1_Java&#35821;&#35328;&#22522;&#30784;(&#23450;&#20041;&#19981;&#21516;&#25968;&#25454;&#31867;&#22411;&#30340;&#21464;&#3732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2_Java&#35821;&#35328;&#22522;&#30784;(&#20351;&#29992;&#21464;&#37327;&#30340;&#27880;&#24847;&#20107;&#39033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ay2_video/02.13_Java&#35821;&#35328;&#22522;&#30784;(&#25968;&#25454;&#31867;&#22411;&#36716;&#25442;&#20043;&#38544;&#24335;&#36716;&#25442;)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4_Java&#35821;&#35328;&#22522;&#30784;(&#25968;&#25454;&#31867;&#22411;&#36716;&#25442;&#20043;&#24378;&#21046;&#36716;&#2544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4_Java&#35821;&#35328;&#22522;&#30784;(&#25968;&#25454;&#31867;&#22411;&#36716;&#25442;&#20043;&#24378;&#21046;&#36716;&#25442;&#36229;&#20986;&#33539;&#22260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5_Java&#35821;&#35328;&#22522;&#30784;(&#38754;&#35797;&#39064;&#20043;&#21464;&#37327;&#30456;&#21152;&#21644;&#24120;&#37327;&#30456;&#21152;&#30340;&#21306;&#21035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6_Java&#35821;&#35328;&#22522;&#30784;(long&#19982;float&#30340;&#21462;&#20540;&#33539;&#22260;&#35841;&#22823;&#35841;&#2356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2_video/02.17_Java&#35821;&#35328;&#22522;&#30784;(&#23383;&#31526;&#21644;&#23383;&#31526;&#20018;&#21442;&#19982;&#36816;&#31639;)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8_Java&#35821;&#35328;&#22522;&#30784;(char&#25968;&#25454;&#31867;&#22411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19_Java&#35821;&#35328;&#22522;&#30784;(&#31639;&#26415;&#36816;&#31639;&#31526;&#30340;&#22522;&#26412;&#29992;&#2786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20_Java&#35821;&#35328;&#22522;&#30784;(&#31639;&#26415;&#36816;&#31639;&#31526;++&#21644;--&#30340;&#29992;&#27861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21_Java&#35821;&#35328;&#22522;&#30784;(&#31639;&#26415;&#36816;&#31639;&#31526;++&#21644;--&#30340;&#32451;&#20064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22_Java&#35821;&#35328;&#22522;&#30784;(&#36171;&#20540;&#36816;&#31639;&#31526;&#30340;&#22522;&#26412;&#29992;&#27861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23_Java&#35821;&#35328;&#22522;&#30784;(&#36171;&#20540;&#36816;&#31639;&#31526;&#30340;&#38754;&#35797;&#39064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24_Java&#35821;&#35328;&#22522;&#30784;(&#20851;&#31995;&#36816;&#31639;&#31526;&#30340;&#22522;&#26412;&#29992;&#27861;&#21450;&#20854;&#27880;&#24847;&#20107;&#39033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01_Java&#35821;&#35328;&#22522;&#30784;(&#24120;&#37327;&#30340;&#27010;&#36848;&#21644;&#20351;&#29992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2_video/02.02_Java&#35821;&#35328;&#22522;&#30784;(&#36827;&#21046;&#27010;&#36848;&#21644;&#20108;,&#20843;,&#21313;&#20845;&#36827;&#21046;&#22270;&#35299;)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2_video/02.03_Java&#35821;&#35328;&#22522;&#30784;(&#19981;&#21516;&#36827;&#21046;&#25968;&#25454;&#30340;&#34920;&#29616;&#24418;&#24335;)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04_Java&#35821;&#35328;&#22522;&#30784;(&#20219;&#24847;&#36827;&#21046;&#21040;&#21313;&#36827;&#21046;&#30340;&#36716;&#25442;&#22270;&#35299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05_Java&#35821;&#35328;&#22522;&#30784;(&#21313;&#36827;&#21046;&#21040;&#20219;&#24847;&#36827;&#21046;&#30340;&#36716;&#25442;&#22270;&#3529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_video/02.06_Java&#35821;&#35328;&#22522;&#30784;(&#24555;&#36895;&#30340;&#36827;&#21046;&#36716;&#25442;&#2786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基础之核心基础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原码反码补码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794" y="1910790"/>
            <a:ext cx="8262681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err="1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原码反码补码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已知原码求</a:t>
            </a:r>
            <a:r>
              <a:rPr lang="zh-CN" altLang="en-US" sz="1800" dirty="0" smtClean="0"/>
              <a:t>补码： </a:t>
            </a:r>
            <a:r>
              <a:rPr lang="en-US" altLang="zh-CN" sz="1800" dirty="0" err="1" smtClean="0"/>
              <a:t>0b10110100</a:t>
            </a:r>
            <a:r>
              <a:rPr lang="en-US" altLang="zh-CN" sz="1800" dirty="0" smtClean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B</a:t>
            </a:r>
            <a:r>
              <a:rPr lang="en-US" altLang="zh-CN" sz="1800" dirty="0"/>
              <a:t>:</a:t>
            </a:r>
            <a:r>
              <a:rPr lang="zh-CN" altLang="en-US" sz="1800" dirty="0"/>
              <a:t>已知补码求原</a:t>
            </a:r>
            <a:r>
              <a:rPr lang="zh-CN" altLang="en-US" sz="1800" dirty="0" smtClean="0"/>
              <a:t>码：</a:t>
            </a:r>
            <a:r>
              <a:rPr lang="zh-CN" altLang="en-US" sz="1800" dirty="0"/>
              <a:t> </a:t>
            </a:r>
            <a:r>
              <a:rPr lang="en-US" altLang="zh-CN" sz="1800" dirty="0" err="1"/>
              <a:t>0b11101110</a:t>
            </a:r>
            <a:r>
              <a:rPr lang="en-US" altLang="zh-CN" sz="1800" dirty="0"/>
              <a:t> 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原码反码补码的练习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err="1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原码反码补码的练习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变量，数据类型转换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变量的概述及格式</a:t>
            </a:r>
            <a:endParaRPr lang="en-US" altLang="zh-CN" smtClean="0"/>
          </a:p>
          <a:p>
            <a:r>
              <a:rPr lang="zh-CN" altLang="en-US"/>
              <a:t>数据类型的概述，分类</a:t>
            </a:r>
          </a:p>
          <a:p>
            <a:r>
              <a:rPr lang="zh-CN" altLang="en-US" smtClean="0"/>
              <a:t>定义</a:t>
            </a:r>
            <a:r>
              <a:rPr lang="zh-CN" altLang="en-US"/>
              <a:t>不同数据类型的变量</a:t>
            </a:r>
          </a:p>
          <a:p>
            <a:r>
              <a:rPr lang="zh-CN" altLang="en-US" smtClean="0"/>
              <a:t>使用</a:t>
            </a:r>
            <a:r>
              <a:rPr lang="zh-CN" altLang="en-US"/>
              <a:t>变量的注意事项</a:t>
            </a:r>
          </a:p>
          <a:p>
            <a:r>
              <a:rPr lang="zh-CN" altLang="en-US" smtClean="0"/>
              <a:t>隐</a:t>
            </a:r>
            <a:r>
              <a:rPr lang="zh-CN" altLang="en-US"/>
              <a:t>式转换，强制转换</a:t>
            </a:r>
          </a:p>
          <a:p>
            <a:r>
              <a:rPr lang="zh-CN" altLang="en-US" smtClean="0"/>
              <a:t>关于</a:t>
            </a:r>
            <a:r>
              <a:rPr lang="zh-CN" altLang="en-US"/>
              <a:t>数据类型的一个面试题</a:t>
            </a:r>
          </a:p>
          <a:p>
            <a:r>
              <a:rPr lang="en-US" altLang="zh-CN" smtClean="0"/>
              <a:t>long</a:t>
            </a:r>
            <a:r>
              <a:rPr lang="zh-CN" altLang="en-US"/>
              <a:t>与</a:t>
            </a:r>
            <a:r>
              <a:rPr lang="en-US" altLang="zh-CN"/>
              <a:t>float</a:t>
            </a:r>
            <a:r>
              <a:rPr lang="zh-CN" altLang="en-US"/>
              <a:t>的取值范围比较</a:t>
            </a:r>
          </a:p>
          <a:p>
            <a:r>
              <a:rPr lang="zh-CN" altLang="en-US" smtClean="0"/>
              <a:t>字符</a:t>
            </a:r>
            <a:r>
              <a:rPr lang="zh-CN" altLang="en-US"/>
              <a:t>和字符串参与运算</a:t>
            </a:r>
          </a:p>
          <a:p>
            <a:r>
              <a:rPr lang="en-US" altLang="zh-CN" smtClean="0"/>
              <a:t>char</a:t>
            </a:r>
            <a:r>
              <a:rPr lang="zh-CN" altLang="en-US"/>
              <a:t>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89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变量的概述及格式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变量的概述及格式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变量</a:t>
            </a:r>
            <a:r>
              <a:rPr lang="zh-CN" altLang="en-US" sz="1800" dirty="0"/>
              <a:t>的定义格式有几种？分别是什么？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数据类型的概述和分类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/>
              <a:t>0</a:t>
            </a:r>
            <a:r>
              <a:rPr lang="en-US" altLang="zh-CN" sz="1900" dirty="0" smtClean="0"/>
              <a:t>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数据类型的概述和分类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中数据类型分为哪几类？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定义不同数据类型的变量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定义不同数据类型的变量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整型</a:t>
            </a:r>
            <a:r>
              <a:rPr lang="zh-CN" altLang="en-US" sz="1800" dirty="0"/>
              <a:t>和浮点型数据默认是哪种具体类型，如果不是默认类型数据，需要注意什么？</a:t>
            </a:r>
            <a:endParaRPr lang="en-US" altLang="zh-CN" sz="1800" b="1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使用变量的注意事项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使用变量的注意事项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变量</a:t>
            </a:r>
            <a:r>
              <a:rPr lang="zh-CN" altLang="en-US" sz="1800" dirty="0"/>
              <a:t>在使用前需要注意什么</a:t>
            </a:r>
            <a:r>
              <a:rPr lang="zh-CN" altLang="en-US" sz="1800" dirty="0" smtClean="0"/>
              <a:t>问题？</a:t>
            </a:r>
            <a:endParaRPr lang="en-US" altLang="zh-CN" sz="1800" dirty="0"/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数据类型转换之隐式转换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2" action="ppaction://hlinkfile"/>
              </a:rPr>
              <a:t>13_Java</a:t>
            </a:r>
            <a:r>
              <a:rPr lang="zh-CN" altLang="en-US" sz="1900" dirty="0">
                <a:hlinkClick r:id="rId2" action="ppaction://hlinkfile"/>
              </a:rPr>
              <a:t>语言基础</a:t>
            </a:r>
            <a:r>
              <a:rPr lang="en-US" altLang="zh-CN" sz="1900" dirty="0">
                <a:hlinkClick r:id="rId2" action="ppaction://hlinkfile"/>
              </a:rPr>
              <a:t>(</a:t>
            </a:r>
            <a:r>
              <a:rPr lang="zh-CN" altLang="en-US" sz="1900" dirty="0">
                <a:hlinkClick r:id="rId2" action="ppaction://hlinkfile"/>
              </a:rPr>
              <a:t>数据类型转换之隐式转换</a:t>
            </a:r>
            <a:r>
              <a:rPr lang="en-US" altLang="zh-CN" sz="1900" dirty="0">
                <a:hlinkClick r:id="rId2" action="ppaction://hlinkfile"/>
              </a:rPr>
              <a:t>).</a:t>
            </a:r>
            <a:r>
              <a:rPr lang="en-US" altLang="zh-CN" sz="1900" dirty="0" err="1">
                <a:hlinkClick r:id="rId2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取值</a:t>
            </a:r>
            <a:r>
              <a:rPr lang="zh-CN" altLang="en-US" sz="1800" dirty="0"/>
              <a:t>范围小的数据类型与取值范围大的数据类型进行运算</a:t>
            </a:r>
            <a:r>
              <a:rPr lang="en-US" altLang="zh-CN" sz="1800" dirty="0"/>
              <a:t>,</a:t>
            </a:r>
            <a:r>
              <a:rPr lang="zh-CN" altLang="en-US" sz="1800" dirty="0"/>
              <a:t>会先将小的数据类型提升为大</a:t>
            </a:r>
            <a:r>
              <a:rPr lang="zh-CN" altLang="en-US" sz="1800" dirty="0" smtClean="0"/>
              <a:t>的，再</a:t>
            </a:r>
            <a:r>
              <a:rPr lang="zh-CN" altLang="en-US" sz="1800" dirty="0"/>
              <a:t>运算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数据类型转换之强制转换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数据类型转换之强制转换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r>
              <a:rPr lang="zh-CN" altLang="en-US" sz="1800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21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数据类型转换之强制转换超出范围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632" y="1910790"/>
            <a:ext cx="8311843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数据类型转换之强制转换超出范围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</a:t>
            </a:r>
            <a:r>
              <a:rPr lang="zh-CN" altLang="en-US" sz="1900" dirty="0" smtClean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数据类型</a:t>
            </a:r>
            <a:r>
              <a:rPr lang="zh-CN" altLang="en-US" sz="1800" dirty="0"/>
              <a:t>转换两种情况是</a:t>
            </a:r>
            <a:r>
              <a:rPr lang="en-US" altLang="zh-CN" sz="1800" dirty="0"/>
              <a:t>……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转换的格式是什么？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转换的时候需要注意什么？</a:t>
            </a:r>
            <a:endParaRPr lang="en-US" altLang="zh-CN" sz="1800" dirty="0"/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中的常量及进制</a:t>
            </a:r>
            <a:endParaRPr lang="en-US" altLang="zh-CN" smtClean="0"/>
          </a:p>
          <a:p>
            <a:r>
              <a:rPr lang="zh-CN" altLang="en-US" smtClean="0"/>
              <a:t>变量，数据类型转换</a:t>
            </a:r>
            <a:endParaRPr lang="en-US" altLang="zh-CN" smtClean="0"/>
          </a:p>
          <a:p>
            <a:r>
              <a:rPr lang="zh-CN" altLang="en-US" smtClean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面试题之变量相加和常量相加的区别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面试题之变量相加和常量相加的区别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/>
              <a:t>知识</a:t>
            </a:r>
            <a:r>
              <a:rPr lang="zh-CN" altLang="en-US" sz="2400" dirty="0" smtClean="0"/>
              <a:t>补充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</a:pPr>
            <a:r>
              <a:rPr lang="en-US" altLang="zh-CN" sz="2400" dirty="0"/>
              <a:t>	</a:t>
            </a:r>
            <a:r>
              <a:rPr lang="zh-CN" altLang="en-US" sz="1800" dirty="0" smtClean="0"/>
              <a:t>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long</a:t>
            </a:r>
            <a:r>
              <a:rPr lang="zh-CN" altLang="en-US"/>
              <a:t>与</a:t>
            </a:r>
            <a:r>
              <a:rPr lang="en-US" altLang="zh-CN"/>
              <a:t>float</a:t>
            </a:r>
            <a:r>
              <a:rPr lang="zh-CN" altLang="en-US"/>
              <a:t>的取值范围谁大谁小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(long</a:t>
            </a:r>
            <a:r>
              <a:rPr lang="zh-CN" altLang="en-US" sz="1900" dirty="0">
                <a:hlinkClick r:id="rId3" action="ppaction://hlinkfile"/>
              </a:rPr>
              <a:t>与</a:t>
            </a:r>
            <a:r>
              <a:rPr lang="en-US" altLang="zh-CN" sz="1900" dirty="0">
                <a:hlinkClick r:id="rId3" action="ppaction://hlinkfile"/>
              </a:rPr>
              <a:t>float</a:t>
            </a:r>
            <a:r>
              <a:rPr lang="zh-CN" altLang="en-US" sz="1900" dirty="0">
                <a:hlinkClick r:id="rId3" action="ppaction://hlinkfile"/>
              </a:rPr>
              <a:t>的取值范围谁大谁小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几</a:t>
            </a:r>
            <a:r>
              <a:rPr lang="zh-CN" altLang="en-US" sz="1800" dirty="0" smtClean="0"/>
              <a:t>个基本类型的取值范围如下：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1800" dirty="0" err="1" smtClean="0"/>
              <a:t>byte,short,char</a:t>
            </a:r>
            <a:r>
              <a:rPr lang="en-US" altLang="zh-CN" sz="1800" dirty="0" smtClean="0"/>
              <a:t> &lt;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&lt; </a:t>
            </a:r>
            <a:r>
              <a:rPr lang="en-US" altLang="zh-CN" sz="1800" dirty="0"/>
              <a:t>long </a:t>
            </a:r>
            <a:r>
              <a:rPr lang="en-US" altLang="zh-CN" sz="1800" dirty="0" smtClean="0"/>
              <a:t>&lt; </a:t>
            </a:r>
            <a:r>
              <a:rPr lang="en-US" altLang="zh-CN" sz="1800" dirty="0"/>
              <a:t>float </a:t>
            </a:r>
            <a:r>
              <a:rPr lang="en-US" altLang="zh-CN" sz="1800" dirty="0" smtClean="0"/>
              <a:t>&lt; </a:t>
            </a:r>
            <a:r>
              <a:rPr lang="en-US" altLang="zh-CN" sz="1800" dirty="0"/>
              <a:t>double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字符和字符串参与运算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 smtClean="0">
                <a:hlinkClick r:id="rId2" action="ppaction://hlinkfile"/>
              </a:rPr>
              <a:t>17_Java</a:t>
            </a:r>
            <a:r>
              <a:rPr lang="zh-CN" altLang="en-US" sz="1900" dirty="0">
                <a:hlinkClick r:id="rId2" action="ppaction://hlinkfile"/>
              </a:rPr>
              <a:t>语言基础</a:t>
            </a:r>
            <a:r>
              <a:rPr lang="en-US" altLang="zh-CN" sz="1900" dirty="0">
                <a:hlinkClick r:id="rId2" action="ppaction://hlinkfile"/>
              </a:rPr>
              <a:t>(</a:t>
            </a:r>
            <a:r>
              <a:rPr lang="zh-CN" altLang="en-US" sz="1900" dirty="0">
                <a:hlinkClick r:id="rId2" action="ppaction://hlinkfile"/>
              </a:rPr>
              <a:t>字符和字符串参与运算</a:t>
            </a:r>
            <a:r>
              <a:rPr lang="en-US" altLang="zh-CN" sz="1900" dirty="0">
                <a:hlinkClick r:id="rId2" action="ppaction://hlinkfile"/>
              </a:rPr>
              <a:t>).</a:t>
            </a:r>
            <a:r>
              <a:rPr lang="en-US" altLang="zh-CN" sz="1900" dirty="0" err="1" smtClean="0">
                <a:hlinkClick r:id="rId2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ASCII</a:t>
            </a:r>
            <a:r>
              <a:rPr lang="zh-CN" altLang="en-US" sz="1900" dirty="0" smtClean="0"/>
              <a:t>码表中，</a:t>
            </a:r>
            <a:r>
              <a:rPr lang="en-US" altLang="zh-CN" sz="1900" dirty="0" smtClean="0"/>
              <a:t>’a’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’A’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’0’</a:t>
            </a:r>
            <a:r>
              <a:rPr lang="zh-CN" altLang="en-US" sz="1900" dirty="0" smtClean="0"/>
              <a:t>对应的数值分别为？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0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</a:t>
            </a:r>
            <a:r>
              <a:rPr lang="zh-CN" altLang="en-US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(char</a:t>
            </a:r>
            <a:r>
              <a:rPr lang="zh-CN" altLang="en-US" sz="1900" dirty="0">
                <a:hlinkClick r:id="rId3" action="ppaction://hlinkfile"/>
              </a:rPr>
              <a:t>数据类型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char</a:t>
            </a:r>
            <a:r>
              <a:rPr lang="zh-CN" altLang="en-US" sz="1800" dirty="0" smtClean="0"/>
              <a:t>数据类型的取值范围是多少？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Java</a:t>
            </a:r>
            <a:r>
              <a:rPr lang="zh-CN" altLang="en-US" sz="1800" dirty="0"/>
              <a:t>语言中的字符</a:t>
            </a:r>
            <a:r>
              <a:rPr lang="en-US" altLang="zh-CN" sz="1800" dirty="0"/>
              <a:t>char</a:t>
            </a:r>
            <a:r>
              <a:rPr lang="zh-CN" altLang="en-US" sz="1800" dirty="0"/>
              <a:t>可以存储一个中文汉字吗</a:t>
            </a:r>
            <a:r>
              <a:rPr lang="en-US" altLang="zh-CN" sz="1800" dirty="0"/>
              <a:t>?</a:t>
            </a:r>
            <a:r>
              <a:rPr lang="zh-CN" altLang="en-US" sz="1800" dirty="0"/>
              <a:t>为什么呢</a:t>
            </a:r>
            <a:r>
              <a:rPr lang="en-US" altLang="zh-CN" sz="1800" dirty="0"/>
              <a:t>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367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算术运算符</a:t>
            </a:r>
          </a:p>
          <a:p>
            <a:r>
              <a:rPr lang="zh-CN" altLang="en-US" smtClean="0"/>
              <a:t>赋值</a:t>
            </a:r>
            <a:r>
              <a:rPr lang="zh-CN" altLang="en-US"/>
              <a:t>运算符</a:t>
            </a:r>
          </a:p>
          <a:p>
            <a:r>
              <a:rPr lang="zh-CN" altLang="en-US" smtClean="0"/>
              <a:t>比较运算符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逻辑运算符</a:t>
            </a:r>
            <a:endParaRPr lang="en-US" altLang="zh-CN" smtClean="0"/>
          </a:p>
          <a:p>
            <a:r>
              <a:rPr lang="zh-CN" altLang="en-US" smtClean="0"/>
              <a:t>位运算符</a:t>
            </a:r>
            <a:endParaRPr lang="en-US" altLang="zh-CN" smtClean="0"/>
          </a:p>
          <a:p>
            <a:r>
              <a:rPr lang="zh-CN" altLang="en-US"/>
              <a:t>三</a:t>
            </a:r>
            <a:r>
              <a:rPr lang="zh-CN" altLang="en-US" smtClean="0"/>
              <a:t>目（元）运算符</a:t>
            </a:r>
            <a:r>
              <a:rPr lang="en-US" altLang="zh-CN" smtClean="0"/>
              <a:t>	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93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算术运算符的基本用法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err="1">
                <a:hlinkClick r:id="rId3" action="ppaction://hlinkfile"/>
              </a:rPr>
              <a:t>19_Java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算术运算符的基本用法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算术运算符有哪些？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使用算术运算符有哪些注意事项？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483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算术运算符</a:t>
            </a:r>
            <a:r>
              <a:rPr lang="en-US" altLang="zh-CN"/>
              <a:t>++</a:t>
            </a:r>
            <a:r>
              <a:rPr lang="zh-CN" altLang="en-US"/>
              <a:t>和</a:t>
            </a:r>
            <a:r>
              <a:rPr lang="en-US" altLang="zh-CN"/>
              <a:t>--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算术运算符</a:t>
            </a:r>
            <a:r>
              <a:rPr lang="en-US" altLang="zh-CN" sz="1900" dirty="0">
                <a:hlinkClick r:id="rId3" action="ppaction://hlinkfile"/>
              </a:rPr>
              <a:t>++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--</a:t>
            </a:r>
            <a:r>
              <a:rPr lang="zh-CN" altLang="en-US" sz="1900" dirty="0">
                <a:hlinkClick r:id="rId3" action="ppaction://hlinkfile"/>
              </a:rPr>
              <a:t>的用法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/>
              <a:t>++/--</a:t>
            </a:r>
            <a:r>
              <a:rPr lang="zh-CN" altLang="en-US" sz="1800" dirty="0"/>
              <a:t>使用中的运算规则是什么</a:t>
            </a:r>
            <a:r>
              <a:rPr lang="zh-CN" altLang="en-US" sz="1800" dirty="0" smtClean="0"/>
              <a:t>？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练习题：共两道题，见备注。（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984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算术运算符</a:t>
            </a:r>
            <a:r>
              <a:rPr lang="en-US" altLang="zh-CN"/>
              <a:t>++</a:t>
            </a:r>
            <a:r>
              <a:rPr lang="zh-CN" altLang="en-US"/>
              <a:t>和</a:t>
            </a:r>
            <a:r>
              <a:rPr lang="en-US" altLang="zh-CN"/>
              <a:t>--</a:t>
            </a:r>
            <a:r>
              <a:rPr lang="zh-CN" altLang="en-US"/>
              <a:t>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算术运算符</a:t>
            </a:r>
            <a:r>
              <a:rPr lang="en-US" altLang="zh-CN" sz="1900" dirty="0">
                <a:hlinkClick r:id="rId3" action="ppaction://hlinkfile"/>
              </a:rPr>
              <a:t>++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--</a:t>
            </a:r>
            <a:r>
              <a:rPr lang="zh-CN" altLang="en-US" sz="1900" dirty="0">
                <a:hlinkClick r:id="rId3" action="ppaction://hlinkfile"/>
              </a:rPr>
              <a:t>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52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</a:t>
            </a:r>
            <a:r>
              <a:rPr lang="zh-CN" altLang="en-US"/>
              <a:t>运算符的基本用法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46051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赋值运算符的基本用法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赋值运算符有哪些？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+=</a:t>
            </a:r>
            <a:r>
              <a:rPr lang="zh-CN" altLang="en-US" sz="1800" dirty="0"/>
              <a:t>的功能是</a:t>
            </a:r>
            <a:r>
              <a:rPr lang="zh-CN" altLang="en-US" sz="1800" dirty="0" smtClean="0"/>
              <a:t>什么？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查看下面备注中的代码，不运行直接说出结果：</a:t>
            </a:r>
            <a:endParaRPr lang="zh-CN" altLang="en-US" sz="1800" dirty="0"/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078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赋值运算符的面试题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赋值运算符的面试题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 smtClean="0"/>
              <a:t>+=</a:t>
            </a:r>
            <a:r>
              <a:rPr lang="zh-CN" altLang="en-US" sz="1900" dirty="0" smtClean="0"/>
              <a:t>这个运算符，有</a:t>
            </a:r>
            <a:r>
              <a:rPr lang="zh-CN" altLang="en-US" sz="1900" dirty="0"/>
              <a:t>什么特性？</a:t>
            </a:r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b="1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中的常量及进制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smtClean="0"/>
              <a:t>常量的概述和使用</a:t>
            </a:r>
            <a:endParaRPr lang="en-US" altLang="zh-CN" smtClean="0"/>
          </a:p>
          <a:p>
            <a:r>
              <a:rPr lang="zh-CN" altLang="en-US"/>
              <a:t>进</a:t>
            </a:r>
            <a:r>
              <a:rPr lang="zh-CN" altLang="en-US" smtClean="0"/>
              <a:t>制概述及二、八、十六进制图解</a:t>
            </a:r>
            <a:endParaRPr lang="en-US" altLang="zh-CN" smtClean="0"/>
          </a:p>
          <a:p>
            <a:r>
              <a:rPr lang="zh-CN" altLang="en-US"/>
              <a:t>不同进制数据的表现</a:t>
            </a:r>
            <a:r>
              <a:rPr lang="zh-CN" altLang="en-US" smtClean="0"/>
              <a:t>形式及转换</a:t>
            </a:r>
            <a:endParaRPr lang="zh-CN" altLang="en-US"/>
          </a:p>
          <a:p>
            <a:r>
              <a:rPr lang="zh-CN" altLang="en-US" smtClean="0"/>
              <a:t>原</a:t>
            </a:r>
            <a:r>
              <a:rPr lang="zh-CN" altLang="en-US"/>
              <a:t>码反码补码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关系运算符的基本用法及其注意事项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关系运算符的基本用法及其注意事项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使用关系运算符的注意事项有哪些？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48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smtClean="0"/>
              <a:t>常量</a:t>
            </a:r>
            <a:r>
              <a:rPr lang="zh-CN" altLang="en-US"/>
              <a:t>的概述和使用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250" y="1910790"/>
            <a:ext cx="8209225" cy="43923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err="1" smtClean="0">
                <a:hlinkClick r:id="rId3" action="ppaction://hlinkfile"/>
              </a:rPr>
              <a:t>01_Java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常量的概述和使用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下面的三种表示形式有什么不同</a:t>
            </a:r>
            <a:endParaRPr lang="en-US" altLang="zh-CN" sz="18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1800" dirty="0"/>
              <a:t>“</a:t>
            </a:r>
            <a:r>
              <a:rPr lang="en-US" altLang="zh-CN" sz="1800" dirty="0"/>
              <a:t>1</a:t>
            </a:r>
            <a:r>
              <a:rPr lang="zh-CN" altLang="en-US" sz="1800" dirty="0"/>
              <a:t>” ‘</a:t>
            </a:r>
            <a:r>
              <a:rPr lang="en-US" altLang="zh-CN" sz="1800" dirty="0"/>
              <a:t>1</a:t>
            </a:r>
            <a:r>
              <a:rPr lang="zh-CN" altLang="en-US" sz="1800" dirty="0"/>
              <a:t>’ </a:t>
            </a:r>
            <a:r>
              <a:rPr lang="en-US" altLang="zh-CN" sz="1800" dirty="0"/>
              <a:t>1</a:t>
            </a:r>
            <a:endParaRPr lang="zh-CN" altLang="en-US" sz="1800" dirty="0"/>
          </a:p>
          <a:p>
            <a:pPr lvl="1" indent="0"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进制概述和二</a:t>
            </a:r>
            <a:r>
              <a:rPr lang="en-US" altLang="zh-CN"/>
              <a:t>,</a:t>
            </a:r>
            <a:r>
              <a:rPr lang="zh-CN" altLang="en-US"/>
              <a:t>八</a:t>
            </a:r>
            <a:r>
              <a:rPr lang="en-US" altLang="zh-CN"/>
              <a:t>,</a:t>
            </a:r>
            <a:r>
              <a:rPr lang="zh-CN" altLang="en-US"/>
              <a:t>十六进制图解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err="1">
                <a:hlinkClick r:id="rId2" action="ppaction://hlinkfile"/>
              </a:rPr>
              <a:t>02_Java</a:t>
            </a:r>
            <a:r>
              <a:rPr lang="zh-CN" altLang="en-US" sz="1900" dirty="0">
                <a:hlinkClick r:id="rId2" action="ppaction://hlinkfile"/>
              </a:rPr>
              <a:t>语言基础</a:t>
            </a:r>
            <a:r>
              <a:rPr lang="en-US" altLang="zh-CN" sz="1900" dirty="0">
                <a:hlinkClick r:id="rId2" action="ppaction://hlinkfile"/>
              </a:rPr>
              <a:t>(</a:t>
            </a:r>
            <a:r>
              <a:rPr lang="zh-CN" altLang="en-US" sz="1900" dirty="0">
                <a:hlinkClick r:id="rId2" action="ppaction://hlinkfile"/>
              </a:rPr>
              <a:t>进制概述和二</a:t>
            </a:r>
            <a:r>
              <a:rPr lang="en-US" altLang="zh-CN" sz="1900" dirty="0">
                <a:hlinkClick r:id="rId2" action="ppaction://hlinkfile"/>
              </a:rPr>
              <a:t>,</a:t>
            </a:r>
            <a:r>
              <a:rPr lang="zh-CN" altLang="en-US" sz="1900" dirty="0">
                <a:hlinkClick r:id="rId2" action="ppaction://hlinkfile"/>
              </a:rPr>
              <a:t>八</a:t>
            </a:r>
            <a:r>
              <a:rPr lang="en-US" altLang="zh-CN" sz="1900" dirty="0">
                <a:hlinkClick r:id="rId2" action="ppaction://hlinkfile"/>
              </a:rPr>
              <a:t>,</a:t>
            </a:r>
            <a:r>
              <a:rPr lang="zh-CN" altLang="en-US" sz="1900" dirty="0">
                <a:hlinkClick r:id="rId2" action="ppaction://hlinkfile"/>
              </a:rPr>
              <a:t>十六进制图解</a:t>
            </a:r>
            <a:r>
              <a:rPr lang="en-US" altLang="zh-CN" sz="1900" dirty="0">
                <a:hlinkClick r:id="rId2" action="ppaction://hlinkfile"/>
              </a:rPr>
              <a:t>).</a:t>
            </a:r>
            <a:r>
              <a:rPr lang="en-US" altLang="zh-CN" sz="1900" dirty="0" err="1" smtClean="0">
                <a:hlinkClick r:id="rId2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程度：了解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计算机</a:t>
            </a:r>
            <a:r>
              <a:rPr lang="zh-CN" altLang="en-US" sz="1800" dirty="0"/>
              <a:t>对数据进行存储和运算的做小单位是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计算机能够直接识别的进制是哪一种？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不同进制数据的表现形式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325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 err="1">
                <a:hlinkClick r:id="rId2" action="ppaction://hlinkfile"/>
              </a:rPr>
              <a:t>03_Java</a:t>
            </a:r>
            <a:r>
              <a:rPr lang="zh-CN" altLang="en-US" sz="1900" dirty="0">
                <a:hlinkClick r:id="rId2" action="ppaction://hlinkfile"/>
              </a:rPr>
              <a:t>语言基础</a:t>
            </a:r>
            <a:r>
              <a:rPr lang="en-US" altLang="zh-CN" sz="1900" dirty="0">
                <a:hlinkClick r:id="rId2" action="ppaction://hlinkfile"/>
              </a:rPr>
              <a:t>(</a:t>
            </a:r>
            <a:r>
              <a:rPr lang="zh-CN" altLang="en-US" sz="1900" dirty="0">
                <a:hlinkClick r:id="rId2" action="ppaction://hlinkfile"/>
              </a:rPr>
              <a:t>不同进制数据的表现形式</a:t>
            </a:r>
            <a:r>
              <a:rPr lang="en-US" altLang="zh-CN" sz="1900" dirty="0">
                <a:hlinkClick r:id="rId2" action="ppaction://hlinkfile"/>
              </a:rPr>
              <a:t>).</a:t>
            </a:r>
            <a:r>
              <a:rPr lang="en-US" altLang="zh-CN" sz="1900" dirty="0" err="1">
                <a:hlinkClick r:id="rId2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任意</a:t>
            </a:r>
            <a:r>
              <a:rPr lang="zh-CN" altLang="en-US"/>
              <a:t>进制到十进制的转换图解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/>
              <a:t>4</a:t>
            </a:r>
            <a:r>
              <a:rPr lang="en-US" altLang="zh-CN" sz="1900" dirty="0" smtClean="0"/>
              <a:t>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任意进制到十进制的转换图解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十进制到任意进制的转换图解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十进制到任意进制的转换图解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快速的进制转换法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smtClean="0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快速的进制转换法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1891</TotalTime>
  <Pages>0</Pages>
  <Words>1853</Words>
  <Characters>0</Characters>
  <Application>Microsoft Office PowerPoint</Application>
  <DocSecurity>0</DocSecurity>
  <PresentationFormat>全屏显示(4:3)</PresentationFormat>
  <Lines>0</Lines>
  <Paragraphs>405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Java基础之核心基础</vt:lpstr>
      <vt:lpstr>课程内容</vt:lpstr>
      <vt:lpstr>Java中的常量及进制</vt:lpstr>
      <vt:lpstr>常量的概述和使用</vt:lpstr>
      <vt:lpstr>进制概述和二,八,十六进制图解</vt:lpstr>
      <vt:lpstr>不同进制数据的表现形式</vt:lpstr>
      <vt:lpstr>任意进制到十进制的转换图解</vt:lpstr>
      <vt:lpstr>十进制到任意进制的转换图解</vt:lpstr>
      <vt:lpstr>快速的进制转换法</vt:lpstr>
      <vt:lpstr>原码反码补码</vt:lpstr>
      <vt:lpstr>原码反码补码的练习</vt:lpstr>
      <vt:lpstr>变量，数据类型转换</vt:lpstr>
      <vt:lpstr>变量的概述及格式</vt:lpstr>
      <vt:lpstr>数据类型的概述和分类</vt:lpstr>
      <vt:lpstr>定义不同数据类型的变量</vt:lpstr>
      <vt:lpstr>使用变量的注意事项</vt:lpstr>
      <vt:lpstr>数据类型转换之隐式转换</vt:lpstr>
      <vt:lpstr>数据类型转换之强制转换</vt:lpstr>
      <vt:lpstr>数据类型转换之强制转换超出范围</vt:lpstr>
      <vt:lpstr>面试题之变量相加和常量相加的区别</vt:lpstr>
      <vt:lpstr>long与float的取值范围谁大谁小</vt:lpstr>
      <vt:lpstr>字符和字符串参与运算</vt:lpstr>
      <vt:lpstr>char数据类型</vt:lpstr>
      <vt:lpstr>运算符</vt:lpstr>
      <vt:lpstr>算术运算符的基本用法</vt:lpstr>
      <vt:lpstr>算术运算符++和--的用法</vt:lpstr>
      <vt:lpstr>算术运算符++和--的练习</vt:lpstr>
      <vt:lpstr>赋值运算符的基本用法</vt:lpstr>
      <vt:lpstr>赋值运算符的面试题</vt:lpstr>
      <vt:lpstr>关系运算符的基本用法及其注意事项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295</cp:revision>
  <dcterms:created xsi:type="dcterms:W3CDTF">2015-04-23T13:51:39Z</dcterms:created>
  <dcterms:modified xsi:type="dcterms:W3CDTF">2016-06-10T08:44:03Z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