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3"/>
  </p:notesMasterIdLst>
  <p:sldIdLst>
    <p:sldId id="256" r:id="rId2"/>
    <p:sldId id="292" r:id="rId3"/>
    <p:sldId id="258" r:id="rId4"/>
    <p:sldId id="261" r:id="rId5"/>
    <p:sldId id="262" r:id="rId6"/>
    <p:sldId id="264" r:id="rId7"/>
    <p:sldId id="293" r:id="rId8"/>
    <p:sldId id="265" r:id="rId9"/>
    <p:sldId id="267" r:id="rId10"/>
    <p:sldId id="268" r:id="rId11"/>
    <p:sldId id="303" r:id="rId12"/>
    <p:sldId id="270" r:id="rId13"/>
    <p:sldId id="274" r:id="rId14"/>
    <p:sldId id="276" r:id="rId15"/>
    <p:sldId id="277" r:id="rId16"/>
    <p:sldId id="278" r:id="rId17"/>
    <p:sldId id="280" r:id="rId18"/>
    <p:sldId id="281" r:id="rId19"/>
    <p:sldId id="284" r:id="rId20"/>
    <p:sldId id="286" r:id="rId21"/>
    <p:sldId id="287" r:id="rId22"/>
    <p:sldId id="304" r:id="rId23"/>
    <p:sldId id="288" r:id="rId24"/>
    <p:sldId id="290" r:id="rId25"/>
    <p:sldId id="291" r:id="rId26"/>
    <p:sldId id="299" r:id="rId27"/>
    <p:sldId id="300" r:id="rId28"/>
    <p:sldId id="305" r:id="rId29"/>
    <p:sldId id="306" r:id="rId30"/>
    <p:sldId id="308" r:id="rId31"/>
    <p:sldId id="307" r:id="rId32"/>
  </p:sldIdLst>
  <p:sldSz cx="9144000" cy="6858000" type="screen4x3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6424" autoAdjust="0"/>
  </p:normalViewPr>
  <p:slideViewPr>
    <p:cSldViewPr snapToGrid="0" snapToObjects="1">
      <p:cViewPr varScale="1">
        <p:scale>
          <a:sx n="112" d="100"/>
          <a:sy n="112" d="100"/>
        </p:scale>
        <p:origin x="15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3FF9A4E-E4CD-46BB-8330-AE8B871AB2F2}" type="datetime1">
              <a:rPr lang="zh-CN" altLang="en-US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mtClean="0"/>
              <a:t>单击此处编辑母版文本样式</a:t>
            </a:r>
          </a:p>
          <a:p>
            <a:pPr>
              <a:defRPr/>
            </a:pPr>
            <a:r>
              <a:rPr lang="zh-CN" altLang="en-US" smtClean="0"/>
              <a:t>二级</a:t>
            </a:r>
          </a:p>
          <a:p>
            <a:pPr>
              <a:defRPr/>
            </a:pPr>
            <a:r>
              <a:rPr lang="zh-CN" altLang="en-US" smtClean="0"/>
              <a:t>三级</a:t>
            </a:r>
          </a:p>
          <a:p>
            <a:pPr>
              <a:defRPr/>
            </a:pPr>
            <a:r>
              <a:rPr lang="zh-CN" altLang="en-US" smtClean="0"/>
              <a:t>四级</a:t>
            </a:r>
          </a:p>
          <a:p>
            <a:pPr>
              <a:defRPr/>
            </a:pPr>
            <a:r>
              <a:rPr lang="zh-CN" altLang="en-US" smtClean="0"/>
              <a:t>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幻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4DAC2781-B66C-413C-B009-A97FB973E51B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6345983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1493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9962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需求：请输出一个</a:t>
            </a:r>
            <a:r>
              <a:rPr lang="en-US" altLang="zh-CN" smtClean="0"/>
              <a:t>4</a:t>
            </a:r>
            <a:r>
              <a:rPr lang="zh-CN" altLang="en-US" smtClean="0"/>
              <a:t>行</a:t>
            </a:r>
            <a:r>
              <a:rPr lang="en-US" altLang="zh-CN" smtClean="0"/>
              <a:t>5</a:t>
            </a:r>
            <a:r>
              <a:rPr lang="zh-CN" altLang="en-US" smtClean="0"/>
              <a:t>列的星星</a:t>
            </a:r>
            <a:r>
              <a:rPr lang="en-US" altLang="zh-CN" smtClean="0"/>
              <a:t>(*)</a:t>
            </a:r>
            <a:r>
              <a:rPr lang="zh-CN" altLang="en-US" smtClean="0"/>
              <a:t>图案。</a:t>
            </a: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如图：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          *****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80492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9607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65296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小课件：演示九九乘法表的执行过程。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  <a:p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* </a:t>
            </a:r>
            <a:r>
              <a:rPr lang="en-US" altLang="zh-CN" smtClean="0"/>
              <a:t>a:</a:t>
            </a:r>
            <a:r>
              <a:rPr lang="zh-CN" altLang="en-US" smtClean="0"/>
              <a:t>比较表达式无论简单还是复杂，结果必须是</a:t>
            </a:r>
            <a:r>
              <a:rPr lang="en-US" altLang="zh-CN" smtClean="0"/>
              <a:t>boolean</a:t>
            </a:r>
            <a:r>
              <a:rPr lang="zh-CN" altLang="en-US" smtClean="0"/>
              <a:t>类型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b:if</a:t>
            </a:r>
            <a:r>
              <a:rPr lang="zh-CN" altLang="en-US" smtClean="0"/>
              <a:t>语句控制的语句体如果是一条语句，大括号可以省略；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  * </a:t>
            </a:r>
            <a:r>
              <a:rPr lang="zh-CN" altLang="en-US" smtClean="0"/>
              <a:t>如果是多条语句，就不能省略。建议永远不要省略。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en-US" altLang="zh-CN" smtClean="0"/>
              <a:t>c:</a:t>
            </a:r>
            <a:r>
              <a:rPr lang="zh-CN" altLang="en-US" smtClean="0"/>
              <a:t>一般来说：有左大括号就没有分号，有分号就没有左大括号</a:t>
            </a:r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 smtClean="0"/>
          </a:p>
          <a:p>
            <a:r>
              <a:rPr lang="en-US" altLang="zh-CN" sz="1400" smtClean="0"/>
              <a:t>1. </a:t>
            </a:r>
            <a:r>
              <a:rPr lang="zh-CN" altLang="en-US" sz="140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    	</a:t>
            </a:r>
            <a:r>
              <a:rPr lang="en-US" altLang="zh-CN" sz="1400" smtClean="0"/>
              <a:t>int i = 8;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    if (i=10)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{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    System.out.println( i );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}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A</a:t>
            </a:r>
            <a:r>
              <a:rPr lang="zh-CN" altLang="en-US" sz="1400" smtClean="0"/>
              <a:t>：编译报错  </a:t>
            </a:r>
            <a:r>
              <a:rPr lang="en-US" altLang="zh-CN" sz="1400" smtClean="0"/>
              <a:t>	B</a:t>
            </a:r>
            <a:r>
              <a:rPr lang="zh-CN" altLang="en-US" sz="1400" smtClean="0"/>
              <a:t>：</a:t>
            </a:r>
            <a:r>
              <a:rPr lang="en-US" altLang="zh-CN" sz="1400" smtClean="0"/>
              <a:t>8  	 C</a:t>
            </a:r>
            <a:r>
              <a:rPr lang="zh-CN" altLang="en-US" sz="1400" smtClean="0"/>
              <a:t>：</a:t>
            </a:r>
            <a:r>
              <a:rPr lang="en-US" altLang="zh-CN" sz="1400" smtClean="0"/>
              <a:t>10 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2. </a:t>
            </a:r>
            <a:r>
              <a:rPr lang="zh-CN" altLang="en-US" sz="1400" smtClean="0"/>
              <a:t>下面的程序运行结果是什么：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	</a:t>
            </a:r>
            <a:r>
              <a:rPr lang="zh-CN" altLang="en-US" sz="1400" smtClean="0"/>
              <a:t>boolean flag = false;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 		</a:t>
            </a:r>
            <a:r>
              <a:rPr lang="zh-CN" altLang="en-US" sz="1400" smtClean="0"/>
              <a:t>if(flag=true)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</a:t>
            </a:r>
            <a:r>
              <a:rPr lang="zh-CN" altLang="en-US" sz="1400" smtClean="0"/>
              <a:t>{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   </a:t>
            </a:r>
            <a:r>
              <a:rPr lang="en-US" altLang="zh-CN" sz="1400" smtClean="0"/>
              <a:t>		        	</a:t>
            </a:r>
            <a:r>
              <a:rPr lang="zh-CN" altLang="en-US" sz="1400" smtClean="0"/>
              <a:t>System.out.println(“我是”</a:t>
            </a:r>
            <a:r>
              <a:rPr lang="en-US" altLang="zh-CN" sz="1400" smtClean="0"/>
              <a:t>+flag</a:t>
            </a:r>
            <a:r>
              <a:rPr lang="zh-CN" altLang="en-US" sz="1400" smtClean="0"/>
              <a:t>);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    </a:t>
            </a:r>
            <a:r>
              <a:rPr lang="zh-CN" altLang="en-US" sz="1400" smtClean="0"/>
              <a:t>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	</a:t>
            </a:r>
            <a:r>
              <a:rPr lang="zh-CN" altLang="en-US" sz="1400" smtClean="0"/>
              <a:t>A：编译报错      B：“我是</a:t>
            </a:r>
            <a:r>
              <a:rPr lang="en-US" altLang="zh-CN" sz="1400" smtClean="0"/>
              <a:t>true</a:t>
            </a:r>
            <a:r>
              <a:rPr lang="zh-CN" altLang="en-US" sz="1400" smtClean="0"/>
              <a:t>”        </a:t>
            </a:r>
            <a:r>
              <a:rPr lang="en-US" altLang="zh-CN" sz="1400" smtClean="0"/>
              <a:t>C</a:t>
            </a:r>
            <a:r>
              <a:rPr lang="zh-CN" altLang="en-US" sz="1400" smtClean="0"/>
              <a:t>：“我是</a:t>
            </a:r>
            <a:r>
              <a:rPr lang="en-US" altLang="zh-CN" sz="1400" smtClean="0"/>
              <a:t>false</a:t>
            </a:r>
            <a:r>
              <a:rPr lang="zh-CN" altLang="en-US" sz="1400" smtClean="0"/>
              <a:t>”</a:t>
            </a: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3. </a:t>
            </a:r>
            <a:r>
              <a:rPr lang="zh-CN" altLang="en-US" sz="1400" smtClean="0"/>
              <a:t>下面的程序运行结果是什么：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1400" smtClean="0"/>
              <a:t>	</a:t>
            </a:r>
            <a:r>
              <a:rPr lang="en-US" altLang="zh-CN" sz="1400" smtClean="0"/>
              <a:t>  int x = 16;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	if (x &gt;= 18) 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   		System.out.println(“</a:t>
            </a:r>
            <a:r>
              <a:rPr lang="zh-CN" altLang="en-US" sz="1400" smtClean="0"/>
              <a:t>您可以浏览本网站</a:t>
            </a:r>
            <a:r>
              <a:rPr lang="en-US" altLang="zh-CN" sz="1400" smtClean="0"/>
              <a:t>”);//</a:t>
            </a:r>
            <a:r>
              <a:rPr lang="zh-CN" altLang="en-US" sz="1400" smtClean="0"/>
              <a:t>①</a:t>
            </a:r>
            <a:endParaRPr lang="en-US" altLang="zh-CN" sz="140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1400" baseline="0" smtClean="0"/>
              <a:t>   </a:t>
            </a:r>
            <a:r>
              <a:rPr lang="en-US" altLang="zh-CN" sz="1400" smtClean="0"/>
              <a:t>System.out.println(“</a:t>
            </a:r>
            <a:r>
              <a:rPr lang="zh-CN" altLang="en-US" sz="1400" smtClean="0"/>
              <a:t>完了</a:t>
            </a:r>
            <a:r>
              <a:rPr lang="en-US" altLang="zh-CN" sz="1400" smtClean="0"/>
              <a:t>”);//</a:t>
            </a:r>
            <a:r>
              <a:rPr lang="zh-CN" altLang="en-US" sz="1400" smtClean="0"/>
              <a:t>②</a:t>
            </a:r>
            <a:endParaRPr lang="en-US" altLang="zh-CN" sz="1400" smtClean="0"/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	</a:t>
            </a:r>
          </a:p>
          <a:p>
            <a:pPr marL="57150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400" smtClean="0"/>
              <a:t>A</a:t>
            </a:r>
            <a:r>
              <a:rPr lang="zh-CN" altLang="en-US" sz="1400" smtClean="0"/>
              <a:t>： ① </a:t>
            </a:r>
            <a:r>
              <a:rPr lang="en-US" altLang="zh-CN" sz="1400" smtClean="0"/>
              <a:t>	B</a:t>
            </a:r>
            <a:r>
              <a:rPr lang="zh-CN" altLang="en-US" sz="1400" smtClean="0"/>
              <a:t>： ①</a:t>
            </a:r>
            <a:r>
              <a:rPr lang="en-US" altLang="zh-CN" sz="1400" smtClean="0"/>
              <a:t>+</a:t>
            </a:r>
            <a:r>
              <a:rPr lang="zh-CN" altLang="en-US" sz="1400" smtClean="0"/>
              <a:t>②</a:t>
            </a:r>
            <a:r>
              <a:rPr lang="en-US" altLang="zh-CN" sz="1400" smtClean="0"/>
              <a:t> 	 C</a:t>
            </a:r>
            <a:r>
              <a:rPr lang="zh-CN" altLang="en-US" sz="1400" smtClean="0"/>
              <a:t>： ② </a:t>
            </a:r>
            <a:r>
              <a:rPr lang="en-US" altLang="zh-CN" sz="1400" smtClean="0"/>
              <a:t>	D</a:t>
            </a:r>
            <a:r>
              <a:rPr lang="zh-CN" altLang="en-US" sz="1400" smtClean="0"/>
              <a:t>：什么都不输出</a:t>
            </a:r>
            <a:endParaRPr lang="en-US" altLang="zh-CN" sz="1400" smtClean="0"/>
          </a:p>
          <a:p>
            <a:endParaRPr lang="zh-CN" altLang="en-US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2996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583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8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		for(int x=1; x&lt;=10; x++) {</a:t>
            </a:r>
          </a:p>
          <a:p>
            <a:r>
              <a:rPr lang="en-US" altLang="zh-CN" smtClean="0"/>
              <a:t>	    			if(x%3==0) {</a:t>
            </a:r>
          </a:p>
          <a:p>
            <a:r>
              <a:rPr lang="en-US" altLang="zh-CN" smtClean="0"/>
              <a:t>    				//</a:t>
            </a:r>
            <a:r>
              <a:rPr lang="zh-CN" altLang="en-US" smtClean="0"/>
              <a:t>在此处填写代码</a:t>
            </a:r>
          </a:p>
          <a:p>
            <a:r>
              <a:rPr lang="zh-CN" altLang="en-US" smtClean="0"/>
              <a:t>			   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    			System.out.println(“Java</a:t>
            </a:r>
            <a:r>
              <a:rPr lang="zh-CN" altLang="en-US" smtClean="0"/>
              <a:t>基础班”</a:t>
            </a:r>
            <a:r>
              <a:rPr lang="en-US" altLang="zh-CN" smtClean="0"/>
              <a:t>);</a:t>
            </a:r>
          </a:p>
          <a:p>
            <a:r>
              <a:rPr lang="en-US" altLang="zh-CN" smtClean="0"/>
              <a:t>		}</a:t>
            </a:r>
          </a:p>
          <a:p>
            <a:r>
              <a:rPr lang="en-US" altLang="zh-CN" smtClean="0"/>
              <a:t>		</a:t>
            </a:r>
          </a:p>
          <a:p>
            <a:r>
              <a:rPr lang="en-US" altLang="zh-CN" smtClean="0"/>
              <a:t>		</a:t>
            </a:r>
            <a:r>
              <a:rPr lang="zh-CN" altLang="en-US" smtClean="0"/>
              <a:t>我想在控制台输出</a:t>
            </a:r>
            <a:r>
              <a:rPr lang="en-US" altLang="zh-CN" smtClean="0"/>
              <a:t>2</a:t>
            </a:r>
            <a:r>
              <a:rPr lang="zh-CN" altLang="en-US" smtClean="0"/>
              <a:t>次</a:t>
            </a:r>
            <a:r>
              <a:rPr lang="en-US" altLang="zh-CN" smtClean="0"/>
              <a:t>:“Java</a:t>
            </a:r>
            <a:r>
              <a:rPr lang="zh-CN" altLang="en-US" smtClean="0"/>
              <a:t>基础班“</a:t>
            </a:r>
          </a:p>
          <a:p>
            <a:r>
              <a:rPr lang="zh-CN" altLang="en-US" smtClean="0"/>
              <a:t>		我想在控制台输出</a:t>
            </a:r>
            <a:r>
              <a:rPr lang="en-US" altLang="zh-CN" smtClean="0"/>
              <a:t>7</a:t>
            </a:r>
            <a:r>
              <a:rPr lang="zh-CN" altLang="en-US" smtClean="0"/>
              <a:t>次</a:t>
            </a:r>
            <a:r>
              <a:rPr lang="en-US" altLang="zh-CN" smtClean="0"/>
              <a:t>:“Java</a:t>
            </a:r>
            <a:r>
              <a:rPr lang="zh-CN" altLang="en-US" smtClean="0"/>
              <a:t>基础班“</a:t>
            </a:r>
          </a:p>
          <a:p>
            <a:r>
              <a:rPr lang="zh-CN" altLang="en-US" smtClean="0"/>
              <a:t>		我想在控制台输出</a:t>
            </a:r>
            <a:r>
              <a:rPr lang="en-US" altLang="zh-CN" smtClean="0"/>
              <a:t>13</a:t>
            </a:r>
            <a:r>
              <a:rPr lang="zh-CN" altLang="en-US" smtClean="0"/>
              <a:t>次</a:t>
            </a:r>
            <a:r>
              <a:rPr lang="en-US" altLang="zh-CN" smtClean="0"/>
              <a:t>:“Java</a:t>
            </a:r>
            <a:r>
              <a:rPr lang="zh-CN" altLang="en-US" smtClean="0"/>
              <a:t>基础班“	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832718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19613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9890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4243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1232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05484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第一步：先明确返回值类型。</a:t>
            </a:r>
            <a:endParaRPr lang="en-US" altLang="zh-CN" smtClean="0"/>
          </a:p>
          <a:p>
            <a:r>
              <a:rPr lang="zh-CN" altLang="en-US" smtClean="0"/>
              <a:t>第二步：明确参数列表。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28897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、需求：键盘录入两个数据，返回两个数中的较大值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、需求：键盘录入两个数据，比较两个数是否相等    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0977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15603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4304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9001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需求：用方法实现比较两个数据是否相等。</a:t>
            </a:r>
            <a:br>
              <a:rPr lang="zh-CN" altLang="en-US" smtClean="0"/>
            </a:br>
            <a:r>
              <a:rPr lang="zh-CN" altLang="en-US" sz="1200" kern="120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   * </a:t>
            </a:r>
            <a:r>
              <a:rPr lang="zh-CN" altLang="en-US" smtClean="0"/>
              <a:t>参数类型分别为两个</a:t>
            </a:r>
            <a:r>
              <a:rPr lang="en-US" altLang="zh-CN" smtClean="0"/>
              <a:t>int</a:t>
            </a:r>
            <a:r>
              <a:rPr lang="zh-CN" altLang="en-US" smtClean="0"/>
              <a:t>类型，两个</a:t>
            </a:r>
            <a:r>
              <a:rPr lang="en-US" altLang="zh-CN" smtClean="0"/>
              <a:t>double</a:t>
            </a:r>
            <a:r>
              <a:rPr lang="zh-CN" altLang="en-US" smtClean="0"/>
              <a:t>类型，并在</a:t>
            </a:r>
            <a:r>
              <a:rPr lang="en-US" altLang="zh-CN" smtClean="0"/>
              <a:t>main</a:t>
            </a:r>
            <a:r>
              <a:rPr lang="zh-CN" altLang="en-US" smtClean="0"/>
              <a:t>方法中进行测试</a:t>
            </a:r>
            <a:endParaRPr lang="en-US" altLang="zh-CN" smtClean="0"/>
          </a:p>
          <a:p>
            <a:r>
              <a:rPr lang="en-US" altLang="zh-CN" smtClean="0"/>
              <a:t>	</a:t>
            </a:r>
            <a:r>
              <a:rPr lang="en-US" altLang="zh-CN" baseline="0" smtClean="0"/>
              <a:t>    </a:t>
            </a:r>
            <a:r>
              <a:rPr lang="zh-CN" altLang="en-US" baseline="0" smtClean="0"/>
              <a:t>（注意：方法名可以定义为： </a:t>
            </a:r>
            <a:r>
              <a:rPr lang="en-US" altLang="zh-CN" baseline="0" smtClean="0"/>
              <a:t>isEquals()  </a:t>
            </a:r>
            <a:r>
              <a:rPr lang="zh-CN" altLang="en-US" baseline="0" smtClean="0"/>
              <a:t>）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29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3051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06323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31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17181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marL="0" marR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小课件：演示</a:t>
            </a:r>
            <a:r>
              <a:rPr lang="en-US" altLang="zh-CN" smtClean="0"/>
              <a:t>for</a:t>
            </a:r>
            <a:r>
              <a:rPr lang="zh-CN" altLang="en-US" smtClean="0"/>
              <a:t>循环的执行流程。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	 所谓的水仙花数是指一个三位数，其各位数字的立方和等于该数本身。</a:t>
            </a:r>
          </a:p>
          <a:p>
            <a:r>
              <a:rPr lang="zh-CN" altLang="en-US" smtClean="0"/>
              <a:t>	 举例：</a:t>
            </a:r>
            <a:r>
              <a:rPr lang="en-US" altLang="zh-CN" smtClean="0"/>
              <a:t>153</a:t>
            </a:r>
            <a:r>
              <a:rPr lang="zh-CN" altLang="en-US" smtClean="0"/>
              <a:t>就是一个水仙花数。</a:t>
            </a:r>
          </a:p>
          <a:p>
            <a:r>
              <a:rPr lang="zh-CN" altLang="en-US" smtClean="0"/>
              <a:t>	 </a:t>
            </a:r>
            <a:r>
              <a:rPr lang="en-US" altLang="zh-CN" smtClean="0"/>
              <a:t>153 = 111 + 555 + 333 = 1 + 125 + 27 = 153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551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91611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149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31362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63208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400050" lvl="2" indent="0" eaLnBrk="1" hangingPunct="1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None/>
            </a:pPr>
            <a:endParaRPr lang="zh-CN" altLang="en-US" sz="140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3FF9A4E-E4CD-46BB-8330-AE8B871AB2F2}" type="datetime1">
              <a:rPr lang="zh-CN" altLang="en-US" smtClean="0"/>
              <a:pPr>
                <a:defRPr/>
              </a:pPr>
              <a:t>2015/8/18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AC2781-B66C-413C-B009-A97FB973E51B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8996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2412544"/>
            <a:ext cx="6858000" cy="23876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91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473075" y="1792288"/>
            <a:ext cx="8128000" cy="0"/>
          </a:xfrm>
          <a:prstGeom prst="line">
            <a:avLst/>
          </a:prstGeom>
          <a:noFill/>
          <a:ln w="38100">
            <a:solidFill>
              <a:srgbClr val="4F81B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5" y="991504"/>
            <a:ext cx="8128000" cy="715579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989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/>
        </p:nvSpPr>
        <p:spPr bwMode="auto">
          <a:xfrm>
            <a:off x="2778125" y="209550"/>
            <a:ext cx="73802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000" b="1" i="1" dirty="0" smtClean="0">
                <a:solidFill>
                  <a:srgbClr val="DF3333"/>
                </a:solidFill>
                <a:latin typeface="HanziPen SC Regular" charset="0"/>
                <a:sym typeface="HanziPen SC Regular" charset="0"/>
              </a:rPr>
              <a:t>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</a:t>
            </a: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——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 为莘莘学子改变命运而讲课</a:t>
            </a:r>
            <a:endParaRPr lang="en-US" altLang="zh-CN" sz="800" b="1" i="1" dirty="0" smtClean="0">
              <a:solidFill>
                <a:srgbClr val="A42B2E"/>
              </a:solidFill>
              <a:latin typeface="HanziPen SC Regular" charset="0"/>
              <a:sym typeface="HanziPen SC Regular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				                  </a:t>
            </a:r>
            <a:r>
              <a:rPr lang="zh-CN" altLang="en-US" sz="2000" b="1" i="1" dirty="0" smtClean="0">
                <a:solidFill>
                  <a:srgbClr val="A42B2E"/>
                </a:solidFill>
                <a:latin typeface="HanziPen SC Regular" charset="0"/>
                <a:sym typeface="HanziPen SC Regular" charset="0"/>
              </a:rPr>
              <a:t>为千万人少走弯路而著书 </a:t>
            </a:r>
            <a:r>
              <a:rPr lang="en-US" sz="2000" b="1" i="1" dirty="0" smtClean="0">
                <a:solidFill>
                  <a:srgbClr val="A42B2E"/>
                </a:solidFill>
                <a:latin typeface="HanziPen SC Regular" charset="0"/>
                <a:ea typeface="Hiragino Sans GB W3" charset="0"/>
                <a:cs typeface="Hiragino Sans GB W3" charset="0"/>
                <a:sym typeface="HanziPen SC Regular" charset="0"/>
              </a:rPr>
              <a:t>!</a:t>
            </a:r>
            <a:endParaRPr lang="zh-CN" altLang="en-US" sz="2000" dirty="0" smtClean="0"/>
          </a:p>
        </p:txBody>
      </p:sp>
      <p:sp>
        <p:nvSpPr>
          <p:cNvPr id="1027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8475" y="1312863"/>
            <a:ext cx="8128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单击此处编辑母版标题样式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8475" y="2241550"/>
            <a:ext cx="81280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Eurostile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Eurostile" charset="0"/>
              </a:rPr>
              <a:t>二级</a:t>
            </a:r>
          </a:p>
          <a:p>
            <a:pPr lvl="2"/>
            <a:r>
              <a:rPr lang="zh-CN" smtClean="0">
                <a:sym typeface="Eurostile" charset="0"/>
              </a:rPr>
              <a:t>三级</a:t>
            </a:r>
          </a:p>
          <a:p>
            <a:pPr lvl="3"/>
            <a:r>
              <a:rPr lang="zh-CN" smtClean="0">
                <a:sym typeface="Eurostile" charset="0"/>
              </a:rPr>
              <a:t>四级</a:t>
            </a:r>
          </a:p>
          <a:p>
            <a:pPr lvl="4"/>
            <a:r>
              <a:rPr lang="zh-CN" smtClean="0">
                <a:sym typeface="Eurostile" charset="0"/>
              </a:rPr>
              <a:t>五级</a:t>
            </a:r>
          </a:p>
        </p:txBody>
      </p:sp>
      <p:pic>
        <p:nvPicPr>
          <p:cNvPr id="1029" name="图片 12" descr="黑马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0"/>
            <a:ext cx="2625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1778000" y="6400800"/>
            <a:ext cx="5943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传智播客 </a:t>
            </a:r>
            <a:r>
              <a:rPr 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&amp;</a:t>
            </a:r>
            <a:r>
              <a:rPr lang="zh-CN" altLang="en-US" sz="1400" b="1" i="1" dirty="0" smtClean="0">
                <a:solidFill>
                  <a:srgbClr val="7F7F7F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 黑马程序员 联合出品  </a:t>
            </a:r>
            <a:endParaRPr lang="en-US" sz="1400" b="1" i="1" dirty="0" smtClean="0">
              <a:solidFill>
                <a:srgbClr val="7F7F7F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华文楷体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</p:sldLayoutIdLst>
  <p:timing>
    <p:tnLst>
      <p:par>
        <p:cTn id="1" dur="indefinite" restart="never" nodeType="tmRoot"/>
      </p:par>
    </p:tnLst>
  </p:timing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  <a:sym typeface="Eurostile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Eurostile" charset="0"/>
          <a:ea typeface="微软雅黑" panose="020B0503020204020204" pitchFamily="34" charset="-122"/>
          <a:sym typeface="Eurostile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ts val="8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1pPr>
      <a:lvl2pPr marL="457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2pPr>
      <a:lvl3pPr marL="6858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3pPr>
      <a:lvl4pPr marL="914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93B3D7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4pPr>
      <a:lvl5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ern="1200">
          <a:solidFill>
            <a:srgbClr val="595959"/>
          </a:solidFill>
          <a:latin typeface="+mn-lt"/>
          <a:ea typeface="+mn-ea"/>
          <a:cs typeface="+mn-cs"/>
          <a:sym typeface="Eurostil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video/04.07_Java&#35821;&#35328;&#22522;&#30784;(&#24490;&#29615;&#32467;&#26500;while&#35821;&#21477;&#30340;&#32451;&#20064;)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video/04.08_Java&#35821;&#35328;&#22522;&#30784;(&#24490;&#29615;&#32467;&#26500;do...while&#35821;&#21477;&#30340;&#26684;&#24335;&#21644;&#22522;&#26412;&#20351;&#29992;)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/04.09_Java&#35821;&#35328;&#22522;&#30784;(&#24490;&#29615;&#32467;&#26500;&#19977;&#31181;&#24490;&#29615;&#35821;&#21477;&#30340;&#21306;&#21035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video/04.10_Java&#35821;&#35328;&#22522;&#30784;(&#24490;&#29615;&#32467;&#26500;&#27880;&#24847;&#20107;&#39033;&#20043;&#27515;&#24490;&#29615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video/04.11_Java&#35821;&#35328;&#22522;&#30784;(&#24490;&#29615;&#32467;&#26500;&#24490;&#29615;&#23884;&#22871;&#36755;&#20986;4&#34892;5&#21015;&#30340;&#26143;&#26143;)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video/04.12_Java&#35821;&#35328;&#22522;&#30784;(&#24490;&#29615;&#32467;&#26500;&#24490;&#29615;&#23884;&#22871;&#36755;&#20986;&#27491;&#19977;&#35282;&#24418;)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video/04.13_Java&#35821;&#35328;&#22522;&#30784;(&#24490;&#29615;&#32467;&#26500;&#20061;&#20061;&#20056;&#27861;&#34920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video/04.14_Java&#35821;&#35328;&#22522;&#30784;(&#25511;&#21046;&#36339;&#36716;&#35821;&#21477;break&#35821;&#21477;)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video/04.15_Java&#35821;&#35328;&#22522;&#30784;(&#25511;&#21046;&#36339;&#36716;&#35821;&#21477;continue&#35821;&#21477;)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video/04.16_Java&#35821;&#35328;&#22522;&#30784;(&#25511;&#21046;&#36339;&#36716;&#35821;&#21477;&#26631;&#21495;).av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video/04.17_Java&#35821;&#35328;&#22522;&#30784;(&#25511;&#21046;&#36339;&#36716;&#35821;&#21477;&#32451;&#20064;).avi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video/04.18_Java&#35821;&#35328;&#22522;&#30784;(&#25511;&#21046;&#36339;&#36716;&#35821;&#21477;return&#35821;&#21477;).av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video/04.19_Java&#35821;&#35328;&#22522;&#30784;(&#26041;&#27861;&#27010;&#36848;&#21644;&#26684;&#24335;&#35828;&#26126;).av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video/04.20_Java&#35821;&#35328;&#22522;&#30784;(&#26041;&#27861;&#20043;&#27714;&#21644;&#26696;&#20363;&#21450;&#20854;&#35843;&#29992;).av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video/04.21_Java&#35821;&#35328;&#22522;&#30784;(&#26041;&#27861;&#30340;&#27880;&#24847;&#20107;&#39033;)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video/04.22_Java&#35821;&#35328;&#22522;&#30784;(&#26041;&#27861;&#30340;&#32451;&#20064;).avi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video/04.23_Java&#35821;&#35328;&#22522;&#30784;(&#26041;&#27861;&#20043;&#36755;&#20986;&#26143;&#24418;&#21450;&#20854;&#35843;&#29992;).av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video/04.24_Java&#35821;&#35328;&#22522;&#30784;(&#26041;&#27861;&#30340;&#32451;&#20064;).avi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video/04.25_Java&#35821;&#35328;&#22522;&#30784;(&#26041;&#27861;&#37325;&#36733;&#27010;&#36848;&#21644;&#22522;&#26412;&#20351;&#29992;).av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video/04.26_Java&#35821;&#35328;&#22522;&#30784;(&#26041;&#27861;&#37325;&#36733;&#32451;&#20064;&#27604;&#36739;&#25968;&#25454;&#26159;&#21542;&#30456;&#31561;).avi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video/04.01_Java&#35821;&#35328;&#22522;&#30784;(&#24490;&#29615;&#32467;&#26500;&#27010;&#36848;&#21644;for&#35821;&#21477;&#30340;&#26684;&#24335;&#21450;&#20854;&#20351;&#29992;)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video/04.02_Java&#35821;&#35328;&#22522;&#30784;(&#24490;&#29615;&#32467;&#26500;for&#35821;&#21477;&#30340;&#32451;&#20064;&#20043;&#33719;&#21462;&#25968;&#25454;)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video/04.03_Java&#35821;&#35328;&#22522;&#30784;(&#24490;&#29615;&#32467;&#26500;for&#35821;&#21477;&#30340;&#32451;&#20064;&#20043;&#27714;&#21644;&#24605;&#24819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ideo/04.04_Java&#35821;&#35328;&#22522;&#30784;(&#24490;&#29615;&#32467;&#26500;for&#35821;&#21477;&#30340;&#32451;&#20064;&#20043;&#27700;&#20185;&#33457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video/04.05_Java&#35821;&#35328;&#22522;&#30784;(&#24490;&#29615;&#32467;&#26500;for&#35821;&#21477;&#30340;&#32451;&#20064;&#20043;&#32479;&#35745;&#24605;&#24819;)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video/04.06_Java&#35821;&#35328;&#22522;&#30784;(&#24490;&#29615;&#32467;&#26500;while&#35821;&#21477;&#30340;&#26684;&#24335;&#21644;&#22522;&#26412;&#20351;&#29992;)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>
          <a:xfrm>
            <a:off x="1143000" y="2413000"/>
            <a:ext cx="6858000" cy="2387600"/>
          </a:xfrm>
        </p:spPr>
        <p:txBody>
          <a:bodyPr/>
          <a:lstStyle/>
          <a:p>
            <a:pPr marL="0" indent="0"/>
            <a:r>
              <a:rPr lang="en-US" altLang="zh-CN" dirty="0" smtClean="0"/>
              <a:t>Java</a:t>
            </a:r>
            <a:r>
              <a:rPr lang="zh-CN" altLang="en-US" dirty="0" smtClean="0"/>
              <a:t>基础之核心基础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while</a:t>
            </a:r>
            <a:r>
              <a:rPr lang="zh-CN" altLang="en-US"/>
              <a:t>语句的练习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794" y="1910790"/>
            <a:ext cx="8262681" cy="448017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while</a:t>
            </a:r>
            <a:r>
              <a:rPr lang="zh-CN" altLang="en-US" sz="1900" dirty="0">
                <a:hlinkClick r:id="rId3" action="ppaction://hlinkfile"/>
              </a:rPr>
              <a:t>语句的练习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：难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无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9447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do...while</a:t>
            </a:r>
            <a:r>
              <a:rPr lang="zh-CN" altLang="en-US"/>
              <a:t>语句的格式和基本使用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84132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do...while</a:t>
            </a:r>
            <a:r>
              <a:rPr lang="zh-CN" altLang="en-US" sz="1900" dirty="0">
                <a:hlinkClick r:id="rId3" action="ppaction://hlinkfile"/>
              </a:rPr>
              <a:t>语句的格式和基本使用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 smtClean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</a:t>
            </a:r>
            <a:r>
              <a:rPr lang="zh-CN" altLang="en-US" sz="2400" dirty="0"/>
              <a:t>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口述</a:t>
            </a:r>
            <a:r>
              <a:rPr lang="en-US" altLang="zh-CN" sz="1900" dirty="0" smtClean="0"/>
              <a:t>do…while</a:t>
            </a:r>
            <a:r>
              <a:rPr lang="zh-CN" altLang="en-US" sz="1900" dirty="0" smtClean="0"/>
              <a:t>的格式及执行流程。</a:t>
            </a:r>
            <a:endParaRPr lang="en-US" altLang="zh-CN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思考：循环结构的三种循环语句，有什么区别？（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分钟）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83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循环结构三种循环语句的区别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636" y="1910789"/>
            <a:ext cx="8231839" cy="44707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循环结构三种循环语句的区别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三</a:t>
            </a:r>
            <a:r>
              <a:rPr lang="zh-CN" altLang="en-US" sz="1800" dirty="0" smtClean="0"/>
              <a:t>种循环语句有什么区别？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2386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循环结构注意事项之死循环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23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循环结构注意事项之死循环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思考题：见备注。（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86478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循环结构循环嵌套输出</a:t>
            </a:r>
            <a:r>
              <a:rPr lang="en-US" altLang="zh-CN"/>
              <a:t>4</a:t>
            </a:r>
            <a:r>
              <a:rPr lang="zh-CN" altLang="en-US"/>
              <a:t>行</a:t>
            </a:r>
            <a:r>
              <a:rPr lang="en-US" altLang="zh-CN"/>
              <a:t>5</a:t>
            </a:r>
            <a:r>
              <a:rPr lang="zh-CN" altLang="en-US"/>
              <a:t>列的星星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6862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循环结构循环嵌套输出</a:t>
            </a:r>
            <a:r>
              <a:rPr lang="en-US" altLang="zh-CN" sz="1900" dirty="0">
                <a:hlinkClick r:id="rId3" action="ppaction://hlinkfile"/>
              </a:rPr>
              <a:t>4</a:t>
            </a:r>
            <a:r>
              <a:rPr lang="zh-CN" altLang="en-US" sz="1900" dirty="0">
                <a:hlinkClick r:id="rId3" action="ppaction://hlinkfile"/>
              </a:rPr>
              <a:t>行</a:t>
            </a:r>
            <a:r>
              <a:rPr lang="en-US" altLang="zh-CN" sz="1900" dirty="0">
                <a:hlinkClick r:id="rId3" action="ppaction://hlinkfile"/>
              </a:rPr>
              <a:t>5</a:t>
            </a:r>
            <a:r>
              <a:rPr lang="zh-CN" altLang="en-US" sz="1900" dirty="0">
                <a:hlinkClick r:id="rId3" action="ppaction://hlinkfile"/>
              </a:rPr>
              <a:t>列的星星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双层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循环嵌套的时候内外循环分别控制什么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练习课程中</a:t>
            </a:r>
            <a:r>
              <a:rPr lang="zh-CN" altLang="en-US" sz="1800" dirty="0"/>
              <a:t>最后一个双层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循环代码（</a:t>
            </a:r>
            <a:r>
              <a:rPr lang="en-US" altLang="zh-CN" sz="1800" dirty="0"/>
              <a:t>5</a:t>
            </a:r>
            <a:r>
              <a:rPr lang="zh-CN" altLang="en-US" sz="1800" dirty="0"/>
              <a:t>分钟）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23533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循环结构循环嵌套输出正三角形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循环结构循环嵌套输出正三角形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练习课程中</a:t>
            </a:r>
            <a:r>
              <a:rPr lang="zh-CN" altLang="en-US" sz="1800" dirty="0" smtClean="0"/>
              <a:t>的代码。（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5249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循环结构九九乘法表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47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循环结构九九乘法表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说出下面转义字符的意义</a:t>
            </a:r>
          </a:p>
          <a:p>
            <a:pPr lvl="1" indent="0">
              <a:lnSpc>
                <a:spcPct val="90000"/>
              </a:lnSpc>
              <a:spcAft>
                <a:spcPct val="20000"/>
              </a:spcAft>
              <a:buNone/>
              <a:defRPr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\r        </a:t>
            </a:r>
            <a:r>
              <a:rPr lang="en-US" altLang="zh-CN" sz="1800" dirty="0"/>
              <a:t>	\n	\</a:t>
            </a:r>
            <a:r>
              <a:rPr lang="en-US" altLang="zh-CN" sz="1800" dirty="0" smtClean="0"/>
              <a:t>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2558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</a:t>
            </a:r>
            <a:r>
              <a:rPr lang="en-US" altLang="zh-CN"/>
              <a:t>break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632" y="1910790"/>
            <a:ext cx="8311843" cy="465715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break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掌握程度：</a:t>
            </a:r>
            <a:r>
              <a:rPr lang="zh-CN" altLang="en-US" sz="1900" dirty="0" smtClean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break</a:t>
            </a:r>
            <a:r>
              <a:rPr lang="zh-CN" altLang="en-US" sz="1800" dirty="0" smtClean="0"/>
              <a:t>的应用场景及作用。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84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</a:t>
            </a:r>
            <a:r>
              <a:rPr lang="en-US" altLang="zh-CN"/>
              <a:t>continue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54900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02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37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continue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continue</a:t>
            </a:r>
            <a:r>
              <a:rPr lang="zh-CN" altLang="en-US" sz="1800" dirty="0" smtClean="0"/>
              <a:t>的应用场景及作用。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3739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控制跳转语句标号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3886" y="1910790"/>
            <a:ext cx="8212589" cy="4413008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07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控制跳转语句标号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：了解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总结与补充</a:t>
            </a:r>
            <a:endParaRPr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在最外层</a:t>
            </a:r>
            <a:r>
              <a:rPr lang="en-US" altLang="zh-CN" sz="1800" dirty="0" smtClean="0"/>
              <a:t>for</a:t>
            </a:r>
            <a:r>
              <a:rPr lang="zh-CN" altLang="en-US" sz="1800" dirty="0"/>
              <a:t>的前面定义一个标记</a:t>
            </a:r>
            <a:r>
              <a:rPr lang="en-US" altLang="zh-CN" sz="1800" dirty="0"/>
              <a:t>A</a:t>
            </a:r>
            <a:r>
              <a:rPr lang="zh-CN" altLang="en-US" sz="1800" dirty="0"/>
              <a:t>，在多层</a:t>
            </a:r>
            <a:r>
              <a:rPr lang="en-US" altLang="zh-CN" sz="1800" dirty="0"/>
              <a:t>for</a:t>
            </a:r>
            <a:r>
              <a:rPr lang="zh-CN" altLang="en-US" sz="1800" dirty="0"/>
              <a:t>循环中如果有满足条件的时候就可以使用</a:t>
            </a:r>
            <a:r>
              <a:rPr lang="en-US" altLang="zh-CN" sz="1800" dirty="0"/>
              <a:t>break A</a:t>
            </a:r>
            <a:r>
              <a:rPr lang="zh-CN" altLang="en-US" sz="1800" dirty="0"/>
              <a:t>直接跳出多层</a:t>
            </a:r>
            <a:r>
              <a:rPr lang="zh-CN" altLang="en-US" sz="1800" dirty="0" smtClean="0"/>
              <a:t>循环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思考题：见备注。（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394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 dirty="0" smtClean="0"/>
              <a:t>课程内容</a:t>
            </a:r>
            <a:endParaRPr lang="zh-CN" altLang="en-US" dirty="0" smtClean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 smtClean="0"/>
              <a:t>流程控制语句之循环结构</a:t>
            </a:r>
            <a:endParaRPr lang="en-US" altLang="zh-CN" smtClean="0"/>
          </a:p>
          <a:p>
            <a:r>
              <a:rPr lang="zh-CN" altLang="en-US" smtClean="0"/>
              <a:t>函数（方法）</a:t>
            </a:r>
          </a:p>
        </p:txBody>
      </p:sp>
    </p:spTree>
    <p:extLst>
      <p:ext uri="{BB962C8B-B14F-4D97-AF65-F5344CB8AC3E}">
        <p14:creationId xmlns:p14="http://schemas.microsoft.com/office/powerpoint/2010/main" val="2322482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17_Java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  <a:endParaRPr lang="en-US" altLang="zh-CN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107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控制跳转语句</a:t>
            </a:r>
            <a:r>
              <a:rPr lang="en-US" altLang="zh-CN"/>
              <a:t>return</a:t>
            </a:r>
            <a:r>
              <a:rPr lang="zh-CN" altLang="en-US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14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18_Java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控制跳转语句</a:t>
            </a:r>
            <a:r>
              <a:rPr lang="en-US" altLang="zh-CN" sz="1900" dirty="0">
                <a:hlinkClick r:id="rId3" action="ppaction://hlinkfile"/>
              </a:rPr>
              <a:t>return</a:t>
            </a:r>
            <a:r>
              <a:rPr lang="zh-CN" altLang="en-US" sz="1900" dirty="0">
                <a:hlinkClick r:id="rId3" action="ppaction://hlinkfile"/>
              </a:rPr>
              <a:t>语句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800" dirty="0" smtClean="0"/>
              <a:t>return</a:t>
            </a:r>
            <a:r>
              <a:rPr lang="zh-CN" altLang="en-US" sz="1800" dirty="0"/>
              <a:t>和</a:t>
            </a:r>
            <a:r>
              <a:rPr lang="en-US" altLang="zh-CN" sz="1800" dirty="0"/>
              <a:t>break</a:t>
            </a:r>
            <a:r>
              <a:rPr lang="zh-CN" altLang="en-US" sz="1800" dirty="0"/>
              <a:t>以及</a:t>
            </a:r>
            <a:r>
              <a:rPr lang="en-US" altLang="zh-CN" sz="1800" dirty="0"/>
              <a:t>continue</a:t>
            </a:r>
            <a:r>
              <a:rPr lang="zh-CN" altLang="en-US" sz="1800" dirty="0"/>
              <a:t>的区别</a:t>
            </a:r>
            <a:r>
              <a:rPr lang="en-US" altLang="zh-CN" sz="1800" dirty="0"/>
              <a:t>?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367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 b="1">
                <a:latin typeface="微软雅黑" panose="020B0503020204020204" pitchFamily="34" charset="-122"/>
                <a:sym typeface="微软雅黑" panose="020B0503020204020204" pitchFamily="34" charset="-122"/>
              </a:rPr>
              <a:t>函数（方法）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zh-CN" altLang="en-US"/>
              <a:t>方法的概述及格式</a:t>
            </a:r>
          </a:p>
          <a:p>
            <a:r>
              <a:rPr lang="zh-CN" altLang="en-US" smtClean="0"/>
              <a:t>方法</a:t>
            </a:r>
            <a:r>
              <a:rPr lang="zh-CN" altLang="en-US"/>
              <a:t>的练习</a:t>
            </a:r>
          </a:p>
          <a:p>
            <a:r>
              <a:rPr lang="zh-CN" altLang="en-US" smtClean="0"/>
              <a:t>方法</a:t>
            </a:r>
            <a:r>
              <a:rPr lang="zh-CN" altLang="en-US"/>
              <a:t>的注意事项</a:t>
            </a:r>
          </a:p>
          <a:p>
            <a:r>
              <a:rPr lang="zh-CN" altLang="en-US" smtClean="0"/>
              <a:t>方法</a:t>
            </a:r>
            <a:r>
              <a:rPr lang="zh-CN" altLang="en-US"/>
              <a:t>重载的概述及使用</a:t>
            </a:r>
          </a:p>
          <a:p>
            <a:r>
              <a:rPr lang="zh-CN" altLang="en-US" smtClean="0"/>
              <a:t>方法</a:t>
            </a:r>
            <a:r>
              <a:rPr lang="zh-CN" altLang="en-US"/>
              <a:t>重载的练习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04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方法概述和格式说明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355256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19_Java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方法概述和格式说明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方法的概述及作用分别是什么？</a:t>
            </a:r>
            <a:endParaRPr lang="en-US" altLang="zh-CN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定义方法的一般格式是什么？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94832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方法之求和案例及其调用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20_Java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方法之求和案例及其调用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定义一个方法的步骤是什么？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9843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135" y="1910789"/>
            <a:ext cx="8270340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55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方法的注意事项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方法</a:t>
            </a:r>
            <a:r>
              <a:rPr lang="zh-CN" altLang="en-US" sz="1800" dirty="0" smtClean="0"/>
              <a:t>定义</a:t>
            </a:r>
            <a:r>
              <a:rPr lang="zh-CN" altLang="en-US" sz="1800" dirty="0"/>
              <a:t>和使用过程中应该注意什么问题（即函数特点）？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方法</a:t>
            </a:r>
            <a:r>
              <a:rPr lang="zh-CN" altLang="en-US" sz="1800" dirty="0" smtClean="0"/>
              <a:t>调用</a:t>
            </a:r>
            <a:r>
              <a:rPr lang="zh-CN" altLang="en-US" sz="1800" dirty="0"/>
              <a:t>分为哪几种</a:t>
            </a:r>
            <a:r>
              <a:rPr lang="zh-CN" altLang="en-US" sz="1800" dirty="0" smtClean="0"/>
              <a:t>？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练习题</a:t>
            </a:r>
            <a:r>
              <a:rPr lang="zh-CN" altLang="en-US" sz="1800" dirty="0" smtClean="0"/>
              <a:t>：见备注。（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9521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方法的练习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46051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思考</a:t>
            </a:r>
            <a:r>
              <a:rPr lang="zh-CN" altLang="en-US" sz="1800" dirty="0" smtClean="0"/>
              <a:t>：用方法实现根据</a:t>
            </a:r>
            <a:r>
              <a:rPr lang="zh-CN" altLang="en-US" sz="1800" dirty="0"/>
              <a:t>键盘录入的行数和列数，在控制台输出</a:t>
            </a:r>
            <a:r>
              <a:rPr lang="zh-CN" altLang="en-US" sz="1800" dirty="0" smtClean="0"/>
              <a:t>星形。返回值应该是什么类型呢？参数列表怎么写呢？（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007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方法之输出星形及其调用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09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方法之输出星形及其调用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思考：</a:t>
            </a:r>
            <a:r>
              <a:rPr lang="zh-CN" altLang="en-US" sz="1800" dirty="0"/>
              <a:t>根据键盘录入的数据输出对应的</a:t>
            </a:r>
            <a:r>
              <a:rPr lang="zh-CN" altLang="en-US" sz="1800" dirty="0" smtClean="0"/>
              <a:t>乘法表。</a:t>
            </a:r>
            <a:r>
              <a:rPr lang="zh-CN" altLang="en-US" sz="1800" dirty="0"/>
              <a:t>返回值应该是什么</a:t>
            </a:r>
            <a:r>
              <a:rPr lang="zh-CN" altLang="en-US" sz="1800" dirty="0" smtClean="0"/>
              <a:t>类型？</a:t>
            </a:r>
            <a:r>
              <a:rPr lang="zh-CN" altLang="en-US" sz="1800" dirty="0"/>
              <a:t>参数列表怎么写呢？（</a:t>
            </a:r>
            <a:r>
              <a:rPr lang="en-US" altLang="zh-CN" sz="1800" dirty="0"/>
              <a:t>1</a:t>
            </a:r>
            <a:r>
              <a:rPr lang="zh-CN" altLang="en-US" sz="1800" dirty="0"/>
              <a:t>分钟）</a:t>
            </a:r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20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方法的练习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19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24_Java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方法的练习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无</a:t>
            </a:r>
            <a:endParaRPr lang="zh-CN" altLang="en-US" sz="1800" dirty="0" smtClean="0"/>
          </a:p>
          <a:p>
            <a:pPr lvl="1" indent="0">
              <a:buNone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345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方法重载概述和基本使用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4636" y="1911349"/>
            <a:ext cx="8231839" cy="450870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方法重载概述和基本使用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什么是方法重载？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800" dirty="0" smtClean="0"/>
              <a:t>练习题：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、选择题。（见下页的</a:t>
            </a:r>
            <a:r>
              <a:rPr lang="en-US" altLang="zh-CN" sz="1800" dirty="0" err="1" smtClean="0"/>
              <a:t>PPT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  2</a:t>
            </a:r>
            <a:r>
              <a:rPr lang="zh-CN" altLang="en-US" sz="1800" dirty="0" smtClean="0"/>
              <a:t>、编程题，见备注。（</a:t>
            </a:r>
            <a:r>
              <a:rPr lang="en-US" altLang="zh-CN" sz="1800" dirty="0" smtClean="0"/>
              <a:t>5-8</a:t>
            </a:r>
            <a:r>
              <a:rPr lang="zh-CN" altLang="en-US" sz="1800" dirty="0" smtClean="0"/>
              <a:t>分钟）</a:t>
            </a:r>
            <a:endParaRPr lang="en-US" altLang="zh-CN" sz="18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43600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流程控制语句之循环结构</a:t>
            </a:r>
            <a:endParaRPr lang="en-US" altLang="zh-CN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r>
              <a:rPr lang="en-US" altLang="zh-CN" smtClean="0"/>
              <a:t>for</a:t>
            </a:r>
            <a:r>
              <a:rPr lang="zh-CN" altLang="en-US"/>
              <a:t>语句的格式及其使用</a:t>
            </a:r>
          </a:p>
          <a:p>
            <a:r>
              <a:rPr lang="en-US" altLang="zh-CN" smtClean="0"/>
              <a:t>for</a:t>
            </a:r>
            <a:r>
              <a:rPr lang="zh-CN" altLang="en-US"/>
              <a:t>语句的</a:t>
            </a:r>
            <a:r>
              <a:rPr lang="zh-CN" altLang="en-US" smtClean="0"/>
              <a:t>练习（获取数据，求和，求水仙花数）</a:t>
            </a:r>
            <a:endParaRPr lang="zh-CN" altLang="en-US"/>
          </a:p>
          <a:p>
            <a:r>
              <a:rPr lang="en-US" altLang="zh-CN" smtClean="0"/>
              <a:t>while</a:t>
            </a:r>
            <a:r>
              <a:rPr lang="zh-CN" altLang="en-US"/>
              <a:t>语句的格式及使用</a:t>
            </a:r>
          </a:p>
          <a:p>
            <a:r>
              <a:rPr lang="en-US" altLang="zh-CN" smtClean="0"/>
              <a:t>while</a:t>
            </a:r>
            <a:r>
              <a:rPr lang="zh-CN" altLang="en-US"/>
              <a:t>语句的练习</a:t>
            </a:r>
          </a:p>
          <a:p>
            <a:r>
              <a:rPr lang="en-US" altLang="zh-CN" smtClean="0"/>
              <a:t>do</a:t>
            </a:r>
            <a:r>
              <a:rPr lang="en-US" altLang="zh-CN"/>
              <a:t>..while</a:t>
            </a:r>
            <a:r>
              <a:rPr lang="zh-CN" altLang="en-US"/>
              <a:t>语句的格式及使用</a:t>
            </a:r>
          </a:p>
          <a:p>
            <a:r>
              <a:rPr lang="zh-CN" altLang="en-US" smtClean="0"/>
              <a:t>循环</a:t>
            </a:r>
            <a:r>
              <a:rPr lang="zh-CN" altLang="en-US"/>
              <a:t>结构的区别及注意事项</a:t>
            </a:r>
          </a:p>
          <a:p>
            <a:r>
              <a:rPr lang="zh-CN" altLang="en-US" smtClean="0"/>
              <a:t>循环</a:t>
            </a:r>
            <a:r>
              <a:rPr lang="zh-CN" altLang="en-US"/>
              <a:t>的嵌套</a:t>
            </a:r>
          </a:p>
          <a:p>
            <a:r>
              <a:rPr lang="zh-CN" altLang="en-US"/>
              <a:t>控制跳转语句（</a:t>
            </a:r>
            <a:r>
              <a:rPr lang="en-US" altLang="zh-CN"/>
              <a:t>break</a:t>
            </a:r>
            <a:r>
              <a:rPr lang="zh-CN" altLang="en-US"/>
              <a:t>，</a:t>
            </a:r>
            <a:r>
              <a:rPr lang="en-US" altLang="zh-CN"/>
              <a:t>continue</a:t>
            </a:r>
            <a:r>
              <a:rPr lang="zh-CN" altLang="en-US"/>
              <a:t>，</a:t>
            </a:r>
            <a:r>
              <a:rPr lang="en-US" altLang="zh-CN"/>
              <a:t>return</a:t>
            </a:r>
            <a:r>
              <a:rPr lang="zh-CN" altLang="en-US"/>
              <a:t>）	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选择题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394636" y="1911349"/>
            <a:ext cx="8231839" cy="4508701"/>
          </a:xfrm>
        </p:spPr>
        <p:txBody>
          <a:bodyPr/>
          <a:lstStyle/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/>
              <a:t>已知函数</a:t>
            </a:r>
            <a:r>
              <a:rPr lang="en-US" altLang="zh-CN"/>
              <a:t> : void show(int a, int b, float c){ </a:t>
            </a:r>
            <a:r>
              <a:rPr lang="en-US" altLang="zh-CN" smtClean="0"/>
              <a:t>}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mtClean="0"/>
              <a:t>哪个</a:t>
            </a:r>
            <a:r>
              <a:rPr lang="zh-CN" altLang="zh-CN"/>
              <a:t>答案和</a:t>
            </a:r>
            <a:r>
              <a:rPr lang="en-US" altLang="zh-CN"/>
              <a:t>show</a:t>
            </a:r>
            <a:r>
              <a:rPr lang="zh-CN" altLang="zh-CN"/>
              <a:t>不是函数</a:t>
            </a:r>
            <a:r>
              <a:rPr lang="zh-CN" altLang="zh-CN" smtClean="0"/>
              <a:t>重载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Wingdings" panose="05000000000000000000" pitchFamily="2" charset="2"/>
              <a:buChar char="l"/>
              <a:defRPr/>
            </a:pPr>
            <a:endParaRPr lang="en-US" altLang="zh-CN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mtClean="0"/>
              <a:t>A.void </a:t>
            </a:r>
            <a:r>
              <a:rPr lang="en-US" altLang="zh-CN"/>
              <a:t>show(int a,float c,int b){ }  </a:t>
            </a:r>
            <a:endParaRPr lang="zh-CN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mtClean="0"/>
              <a:t>B,void </a:t>
            </a:r>
            <a:r>
              <a:rPr lang="en-US" altLang="zh-CN"/>
              <a:t>show(int x,int y,float z){ }  </a:t>
            </a:r>
            <a:endParaRPr lang="zh-CN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mtClean="0"/>
              <a:t>C.int </a:t>
            </a:r>
            <a:r>
              <a:rPr lang="en-US" altLang="zh-CN"/>
              <a:t>show(int a, float c, int b){return a;}  </a:t>
            </a:r>
            <a:endParaRPr lang="zh-CN" altLang="zh-CN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mtClean="0"/>
              <a:t>D.int </a:t>
            </a:r>
            <a:r>
              <a:rPr lang="en-US" altLang="zh-CN"/>
              <a:t>show(int a, float c ){return a;}</a:t>
            </a:r>
            <a:endParaRPr lang="zh-CN" altLang="zh-CN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smtClean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zh-CN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4262647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98475" y="992188"/>
            <a:ext cx="8128000" cy="714375"/>
          </a:xfrm>
        </p:spPr>
        <p:txBody>
          <a:bodyPr/>
          <a:lstStyle/>
          <a:p>
            <a:r>
              <a:rPr lang="zh-CN" altLang="en-US"/>
              <a:t>方法重载练习比较数据是否相等</a:t>
            </a:r>
            <a:endParaRPr lang="zh-CN" altLang="en-US" dirty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98475" y="191135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03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11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26_Java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方法重载练习比较数据是否相等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：掌握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436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4" y="991504"/>
            <a:ext cx="8128001" cy="715579"/>
          </a:xfrm>
        </p:spPr>
        <p:txBody>
          <a:bodyPr/>
          <a:lstStyle/>
          <a:p>
            <a:r>
              <a:rPr lang="zh-CN" altLang="en-US"/>
              <a:t>循环结构概述和</a:t>
            </a:r>
            <a:r>
              <a:rPr lang="en-US" altLang="zh-CN"/>
              <a:t>for</a:t>
            </a:r>
            <a:r>
              <a:rPr lang="zh-CN" altLang="en-US"/>
              <a:t>语句的格式及其使用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4" y="1910789"/>
            <a:ext cx="8128001" cy="4557387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26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 smtClean="0"/>
              <a:t>：</a:t>
            </a:r>
            <a:r>
              <a:rPr lang="en-US" altLang="zh-CN" sz="1900" dirty="0" err="1">
                <a:hlinkClick r:id="rId3" action="ppaction://hlinkfile"/>
              </a:rPr>
              <a:t>01_Java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循环结构概述和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语句的格式及其使用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掌握程度：掌握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练习与问答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Java</a:t>
            </a:r>
            <a:r>
              <a:rPr lang="zh-CN" altLang="en-US" sz="1800" dirty="0"/>
              <a:t>循环格式有几种</a:t>
            </a:r>
            <a:r>
              <a:rPr lang="zh-CN" altLang="en-US" sz="1800" dirty="0" smtClean="0"/>
              <a:t>？口述</a:t>
            </a:r>
            <a:r>
              <a:rPr lang="en-US" altLang="zh-CN" sz="1800" dirty="0" smtClean="0"/>
              <a:t>for</a:t>
            </a:r>
            <a:r>
              <a:rPr lang="zh-CN" altLang="en-US" sz="1800" dirty="0"/>
              <a:t>循环的基本格式及执行流程</a:t>
            </a:r>
            <a:endParaRPr lang="en-US" altLang="zh-CN" sz="18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需求：在控制台输出数据</a:t>
            </a:r>
            <a:r>
              <a:rPr lang="en-US" altLang="zh-CN" sz="1800" dirty="0" smtClean="0"/>
              <a:t>1-10</a:t>
            </a:r>
            <a:r>
              <a:rPr lang="zh-CN" altLang="en-US" sz="1800" dirty="0" smtClean="0"/>
              <a:t>。完成后思考怎么输出</a:t>
            </a:r>
            <a:r>
              <a:rPr lang="en-US" altLang="zh-CN" sz="1800" dirty="0" smtClean="0"/>
              <a:t>10-1</a:t>
            </a:r>
            <a:r>
              <a:rPr lang="zh-CN" altLang="en-US" sz="1800" dirty="0" smtClean="0"/>
              <a:t>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91657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</a:t>
            </a:r>
            <a:r>
              <a:rPr lang="en-US" altLang="zh-CN" smtClean="0"/>
              <a:t>for</a:t>
            </a:r>
            <a:r>
              <a:rPr lang="zh-CN" altLang="en-US" smtClean="0"/>
              <a:t>语句的练习之获取数据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90"/>
            <a:ext cx="8128000" cy="41592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</a:t>
            </a:r>
            <a:r>
              <a:rPr lang="en-US" altLang="zh-CN" sz="1900" dirty="0"/>
              <a:t>4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02_Java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语句的练习之获取数据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r>
              <a:rPr lang="zh-CN" altLang="en-US" sz="1900" dirty="0" smtClean="0">
                <a:hlinkClick r:id="rId3" action="ppaction://hlinkfile"/>
              </a:rPr>
              <a:t> 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需求：求</a:t>
            </a:r>
            <a:r>
              <a:rPr lang="en-US" altLang="zh-CN" sz="1800" dirty="0" smtClean="0"/>
              <a:t>1-10</a:t>
            </a:r>
            <a:r>
              <a:rPr lang="zh-CN" altLang="en-US" sz="1800" dirty="0" smtClean="0"/>
              <a:t>之间数据之和。（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en-US" altLang="zh-CN" sz="18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思考：求</a:t>
            </a:r>
            <a:r>
              <a:rPr lang="en-US" altLang="zh-CN" sz="1800" dirty="0" smtClean="0"/>
              <a:t>1-100</a:t>
            </a:r>
            <a:r>
              <a:rPr lang="zh-CN" altLang="en-US" sz="1800" dirty="0" smtClean="0"/>
              <a:t>之间的偶数和，应该怎么做？奇数和，又应该怎么求呢？</a:t>
            </a:r>
            <a:endParaRPr lang="en-US" altLang="zh-CN" sz="18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73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语句的练习之求和思想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8475" y="1910789"/>
            <a:ext cx="8128000" cy="4232559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/>
              <a:t>：</a:t>
            </a:r>
            <a:r>
              <a:rPr lang="en-US" altLang="zh-CN" sz="1900" dirty="0" smtClean="0"/>
              <a:t>08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53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03_Java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语句的练习之求和思想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</a:t>
            </a:r>
            <a:r>
              <a:rPr lang="zh-CN" altLang="en-US" sz="2400" dirty="0" smtClean="0"/>
              <a:t>与问答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/>
              <a:t>需求：在控制台输出所有的”水仙花数</a:t>
            </a:r>
            <a:r>
              <a:rPr lang="zh-CN" altLang="en-US" sz="1800" dirty="0" smtClean="0"/>
              <a:t>”。（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分钟）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0371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语句的练习之水仙花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06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38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 smtClean="0"/>
              <a:t>： </a:t>
            </a:r>
            <a:r>
              <a:rPr lang="en-US" altLang="zh-CN" sz="1900" dirty="0" err="1" smtClean="0">
                <a:hlinkClick r:id="rId3" action="ppaction://hlinkfile"/>
              </a:rPr>
              <a:t>04_Java</a:t>
            </a:r>
            <a:r>
              <a:rPr lang="zh-CN" altLang="en-US" sz="1900" dirty="0" smtClean="0">
                <a:hlinkClick r:id="rId3" action="ppaction://hlinkfile"/>
              </a:rPr>
              <a:t>语言基础</a:t>
            </a:r>
            <a:r>
              <a:rPr lang="en-US" altLang="zh-CN" sz="1900" dirty="0" smtClean="0">
                <a:hlinkClick r:id="rId3" action="ppaction://hlinkfile"/>
              </a:rPr>
              <a:t>(</a:t>
            </a:r>
            <a:r>
              <a:rPr lang="zh-CN" altLang="en-US" sz="1900" dirty="0" smtClean="0">
                <a:hlinkClick r:id="rId3" action="ppaction://hlinkfile"/>
              </a:rPr>
              <a:t>循环结构</a:t>
            </a:r>
            <a:r>
              <a:rPr lang="en-US" altLang="zh-CN" sz="1900" dirty="0" smtClean="0">
                <a:hlinkClick r:id="rId3" action="ppaction://hlinkfile"/>
              </a:rPr>
              <a:t>for</a:t>
            </a:r>
            <a:r>
              <a:rPr lang="zh-CN" altLang="en-US" sz="1900" dirty="0" smtClean="0">
                <a:hlinkClick r:id="rId3" action="ppaction://hlinkfile"/>
              </a:rPr>
              <a:t>语句的练习之水仙花</a:t>
            </a:r>
            <a:r>
              <a:rPr lang="en-US" altLang="zh-CN" sz="1900" dirty="0" smtClean="0">
                <a:hlinkClick r:id="rId3" action="ppaction://hlinkfile"/>
              </a:rPr>
              <a:t>).</a:t>
            </a:r>
            <a:r>
              <a:rPr lang="en-US" altLang="zh-CN" sz="1900" dirty="0" err="1" smtClean="0">
                <a:hlinkClick r:id="rId3" action="ppaction://hlinkfile"/>
              </a:rPr>
              <a:t>avi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掌握</a:t>
            </a:r>
            <a:r>
              <a:rPr lang="zh-CN" altLang="en-US" sz="1900" dirty="0"/>
              <a:t>程度</a:t>
            </a:r>
            <a:r>
              <a:rPr lang="zh-CN" altLang="en-US" sz="1900" dirty="0" smtClean="0"/>
              <a:t>：掌握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 smtClean="0"/>
              <a:t>思考：统计水仙花数共有多少个，应该怎么做？ （</a:t>
            </a:r>
            <a:r>
              <a:rPr lang="en-US" altLang="zh-CN" sz="1900" dirty="0" smtClean="0"/>
              <a:t>1</a:t>
            </a:r>
            <a:r>
              <a:rPr lang="zh-CN" altLang="en-US" sz="1900" dirty="0" smtClean="0"/>
              <a:t>分钟）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1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for</a:t>
            </a:r>
            <a:r>
              <a:rPr lang="zh-CN" altLang="en-US"/>
              <a:t>语句的练习之统计思想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10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05_Java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for</a:t>
            </a:r>
            <a:r>
              <a:rPr lang="zh-CN" altLang="en-US" sz="1900" dirty="0">
                <a:hlinkClick r:id="rId3" action="ppaction://hlinkfile"/>
              </a:rPr>
              <a:t>语句的练习之统计思想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 smtClean="0"/>
              <a:t>：正常   （难、正常）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练习与问答</a:t>
            </a:r>
            <a:endParaRPr lang="en-US" altLang="zh-CN" sz="2400" dirty="0"/>
          </a:p>
          <a:p>
            <a:pPr lvl="1" indent="0">
              <a:buNone/>
              <a:defRPr/>
            </a:pPr>
            <a:r>
              <a:rPr lang="en-US" altLang="zh-CN" sz="1900" dirty="0"/>
              <a:t>	</a:t>
            </a:r>
            <a:r>
              <a:rPr lang="zh-CN" altLang="en-US" sz="1900" dirty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循环结构</a:t>
            </a:r>
            <a:r>
              <a:rPr lang="en-US" altLang="zh-CN"/>
              <a:t>while</a:t>
            </a:r>
            <a:r>
              <a:rPr lang="zh-CN" altLang="en-US"/>
              <a:t>语句的格式和基本使用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4261" y="1910790"/>
            <a:ext cx="8222214" cy="4441884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 smtClean="0"/>
              <a:t>课程一</a:t>
            </a:r>
            <a:r>
              <a:rPr lang="zh-CN" altLang="en-US" sz="2400" dirty="0"/>
              <a:t>信息</a:t>
            </a:r>
            <a:endParaRPr lang="en-US" altLang="zh-CN" sz="24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课程长度</a:t>
            </a:r>
            <a:r>
              <a:rPr lang="zh-CN" altLang="en-US" sz="1900" dirty="0" smtClean="0"/>
              <a:t>：</a:t>
            </a:r>
            <a:r>
              <a:rPr lang="en-US" altLang="zh-CN" sz="1900" dirty="0" smtClean="0"/>
              <a:t>05</a:t>
            </a:r>
            <a:r>
              <a:rPr lang="zh-CN" altLang="en-US" sz="1900" dirty="0" smtClean="0"/>
              <a:t>分</a:t>
            </a:r>
            <a:r>
              <a:rPr lang="en-US" altLang="zh-CN" sz="1900" dirty="0" smtClean="0"/>
              <a:t>30</a:t>
            </a:r>
            <a:r>
              <a:rPr lang="zh-CN" altLang="en-US" sz="1900" dirty="0" smtClean="0"/>
              <a:t>秒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主讲老师：冯佳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课程名称</a:t>
            </a:r>
            <a:r>
              <a:rPr lang="zh-CN" altLang="en-US" sz="1900" dirty="0"/>
              <a:t>： </a:t>
            </a:r>
            <a:r>
              <a:rPr lang="en-US" altLang="zh-CN" sz="1900" dirty="0" err="1">
                <a:hlinkClick r:id="rId3" action="ppaction://hlinkfile"/>
              </a:rPr>
              <a:t>06_Java</a:t>
            </a:r>
            <a:r>
              <a:rPr lang="zh-CN" altLang="en-US" sz="1900" dirty="0">
                <a:hlinkClick r:id="rId3" action="ppaction://hlinkfile"/>
              </a:rPr>
              <a:t>语言基础</a:t>
            </a:r>
            <a:r>
              <a:rPr lang="en-US" altLang="zh-CN" sz="1900" dirty="0">
                <a:hlinkClick r:id="rId3" action="ppaction://hlinkfile"/>
              </a:rPr>
              <a:t>(</a:t>
            </a:r>
            <a:r>
              <a:rPr lang="zh-CN" altLang="en-US" sz="1900" dirty="0">
                <a:hlinkClick r:id="rId3" action="ppaction://hlinkfile"/>
              </a:rPr>
              <a:t>循环结构</a:t>
            </a:r>
            <a:r>
              <a:rPr lang="en-US" altLang="zh-CN" sz="1900" dirty="0">
                <a:hlinkClick r:id="rId3" action="ppaction://hlinkfile"/>
              </a:rPr>
              <a:t>while</a:t>
            </a:r>
            <a:r>
              <a:rPr lang="zh-CN" altLang="en-US" sz="1900" dirty="0">
                <a:hlinkClick r:id="rId3" action="ppaction://hlinkfile"/>
              </a:rPr>
              <a:t>语句的格式和基本使用</a:t>
            </a:r>
            <a:r>
              <a:rPr lang="en-US" altLang="zh-CN" sz="1900" dirty="0">
                <a:hlinkClick r:id="rId3" action="ppaction://hlinkfile"/>
              </a:rPr>
              <a:t>).</a:t>
            </a:r>
            <a:r>
              <a:rPr lang="en-US" altLang="zh-CN" sz="1900" dirty="0" err="1">
                <a:hlinkClick r:id="rId3" action="ppaction://hlinkfile"/>
              </a:rPr>
              <a:t>avi</a:t>
            </a:r>
            <a:endParaRPr lang="zh-CN" altLang="en-US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 smtClean="0"/>
              <a:t>课程难度</a:t>
            </a:r>
            <a:r>
              <a:rPr lang="zh-CN" altLang="en-US" sz="1900" dirty="0"/>
              <a:t>：正常   （难、正常）</a:t>
            </a:r>
            <a:endParaRPr lang="en-US" altLang="zh-CN" sz="1900" dirty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900" dirty="0"/>
              <a:t>掌握程度</a:t>
            </a:r>
            <a:r>
              <a:rPr lang="zh-CN" altLang="en-US" sz="1900" dirty="0" smtClean="0"/>
              <a:t>：</a:t>
            </a:r>
            <a:r>
              <a:rPr lang="zh-CN" altLang="en-US" sz="1900" dirty="0"/>
              <a:t>掌握</a:t>
            </a:r>
            <a:endParaRPr lang="en-US" altLang="zh-CN" sz="1900" dirty="0" smtClean="0"/>
          </a:p>
          <a:p>
            <a:pPr lvl="1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zh-CN" altLang="en-US" sz="1900" dirty="0"/>
          </a:p>
          <a:p>
            <a:pPr>
              <a:lnSpc>
                <a:spcPct val="90000"/>
              </a:lnSpc>
              <a:spcAft>
                <a:spcPct val="20000"/>
              </a:spcAft>
              <a:defRPr/>
            </a:pPr>
            <a:r>
              <a:rPr lang="zh-CN" altLang="en-US" sz="2400" dirty="0"/>
              <a:t>练习与</a:t>
            </a:r>
            <a:r>
              <a:rPr lang="zh-CN" altLang="en-US" sz="2400" dirty="0" smtClean="0"/>
              <a:t>问答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口述</a:t>
            </a:r>
            <a:r>
              <a:rPr lang="en-US" altLang="zh-CN" sz="1800" dirty="0" smtClean="0"/>
              <a:t>while</a:t>
            </a:r>
            <a:r>
              <a:rPr lang="zh-CN" altLang="en-US" sz="1800" dirty="0" smtClean="0"/>
              <a:t>循环的格式及执行流程。</a:t>
            </a:r>
            <a:endParaRPr lang="en-US" altLang="zh-CN" sz="1800" dirty="0" smtClean="0"/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r>
              <a:rPr lang="zh-CN" altLang="en-US" sz="1800" dirty="0"/>
              <a:t>需求：使用</a:t>
            </a:r>
            <a:r>
              <a:rPr lang="en-US" altLang="zh-CN" sz="1800" dirty="0"/>
              <a:t>while</a:t>
            </a:r>
            <a:r>
              <a:rPr lang="zh-CN" altLang="en-US" sz="1800" dirty="0"/>
              <a:t>循环求</a:t>
            </a:r>
            <a:r>
              <a:rPr lang="en-US" altLang="zh-CN" sz="1800" dirty="0"/>
              <a:t>1-100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和。（</a:t>
            </a:r>
            <a:r>
              <a:rPr lang="en-US" altLang="zh-CN" sz="1800" dirty="0" smtClean="0"/>
              <a:t>5-7</a:t>
            </a:r>
            <a:r>
              <a:rPr lang="zh-CN" altLang="en-US" sz="1800" dirty="0" smtClean="0"/>
              <a:t>分钟</a:t>
            </a:r>
            <a:r>
              <a:rPr lang="zh-CN" altLang="en-US" sz="1800" dirty="0"/>
              <a:t>）</a:t>
            </a:r>
          </a:p>
          <a:p>
            <a:pPr lvl="2">
              <a:lnSpc>
                <a:spcPct val="90000"/>
              </a:lnSpc>
              <a:spcAft>
                <a:spcPct val="20000"/>
              </a:spcAft>
              <a:buFont typeface="Arial" panose="020B0604020202020204" pitchFamily="34" charset="0"/>
              <a:buChar char="•"/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4220692351"/>
      </p:ext>
    </p:extLst>
  </p:cSld>
  <p:clrMapOvr>
    <a:masterClrMapping/>
  </p:clrMapOvr>
</p:sld>
</file>

<file path=ppt/theme/theme1.xml><?xml version="1.0" encoding="utf-8"?>
<a:theme xmlns:a="http://schemas.openxmlformats.org/drawingml/2006/main" name="iOS基础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OS基础主题">
      <a:majorFont>
        <a:latin typeface="Eurostile"/>
        <a:ea typeface="微软雅黑"/>
        <a:cs typeface=""/>
      </a:majorFont>
      <a:minorFont>
        <a:latin typeface="Eurostil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演示文稿1" id="{CB2341D2-3C3A-4136-9FA8-70F14E01523C}" vid="{EBE2A09B-C73F-4496-9C76-055377385019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新的模板_最终</Template>
  <TotalTime>3423</TotalTime>
  <Pages>0</Pages>
  <Words>2072</Words>
  <Characters>0</Characters>
  <Application>Microsoft Office PowerPoint</Application>
  <DocSecurity>0</DocSecurity>
  <PresentationFormat>全屏显示(4:3)</PresentationFormat>
  <Lines>0</Lines>
  <Paragraphs>429</Paragraphs>
  <Slides>31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Eurostile</vt:lpstr>
      <vt:lpstr>HanziPen SC Regular</vt:lpstr>
      <vt:lpstr>Hiragino Sans GB W3</vt:lpstr>
      <vt:lpstr>华文楷体</vt:lpstr>
      <vt:lpstr>宋体</vt:lpstr>
      <vt:lpstr>微软雅黑</vt:lpstr>
      <vt:lpstr>Arial</vt:lpstr>
      <vt:lpstr>Wingdings</vt:lpstr>
      <vt:lpstr>iOS基础主题</vt:lpstr>
      <vt:lpstr>Java基础之核心基础</vt:lpstr>
      <vt:lpstr>课程内容</vt:lpstr>
      <vt:lpstr>流程控制语句之循环结构</vt:lpstr>
      <vt:lpstr>循环结构概述和for语句的格式及其使用</vt:lpstr>
      <vt:lpstr>循环结构for语句的练习之获取数据</vt:lpstr>
      <vt:lpstr>循环结构for语句的练习之求和思想</vt:lpstr>
      <vt:lpstr>循环结构for语句的练习之水仙花</vt:lpstr>
      <vt:lpstr>循环结构for语句的练习之统计思想</vt:lpstr>
      <vt:lpstr>循环结构while语句的格式和基本使用</vt:lpstr>
      <vt:lpstr>循环结构while语句的练习</vt:lpstr>
      <vt:lpstr>循环结构do...while语句的格式和基本使用</vt:lpstr>
      <vt:lpstr>循环结构三种循环语句的区别</vt:lpstr>
      <vt:lpstr>循环结构注意事项之死循环</vt:lpstr>
      <vt:lpstr>循环结构循环嵌套输出4行5列的星星</vt:lpstr>
      <vt:lpstr>循环结构循环嵌套输出正三角形</vt:lpstr>
      <vt:lpstr>循环结构九九乘法表</vt:lpstr>
      <vt:lpstr>控制跳转语句break语句</vt:lpstr>
      <vt:lpstr>控制跳转语句continue语句</vt:lpstr>
      <vt:lpstr>控制跳转语句标号</vt:lpstr>
      <vt:lpstr>控制跳转语句练习</vt:lpstr>
      <vt:lpstr>控制跳转语句return语句</vt:lpstr>
      <vt:lpstr>函数（方法）</vt:lpstr>
      <vt:lpstr>方法概述和格式说明</vt:lpstr>
      <vt:lpstr>方法之求和案例及其调用</vt:lpstr>
      <vt:lpstr>方法的注意事项</vt:lpstr>
      <vt:lpstr>方法的练习</vt:lpstr>
      <vt:lpstr>方法之输出星形及其调用</vt:lpstr>
      <vt:lpstr>方法的练习</vt:lpstr>
      <vt:lpstr>方法重载概述和基本使用</vt:lpstr>
      <vt:lpstr>选择题</vt:lpstr>
      <vt:lpstr>方法重载练习比较数据是否相等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Java概述</dc:title>
  <dc:subject/>
  <dc:creator>fengjia</dc:creator>
  <cp:keywords/>
  <dc:description/>
  <cp:lastModifiedBy>李鹏鹏</cp:lastModifiedBy>
  <cp:revision>361</cp:revision>
  <dcterms:created xsi:type="dcterms:W3CDTF">2015-04-23T13:51:39Z</dcterms:created>
  <dcterms:modified xsi:type="dcterms:W3CDTF">2015-08-18T02:42:25Z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2052-9.1.0.4994</vt:lpwstr>
  </property>
</Properties>
</file>