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5"/>
  </p:notesMasterIdLst>
  <p:sldIdLst>
    <p:sldId id="256" r:id="rId2"/>
    <p:sldId id="292" r:id="rId3"/>
    <p:sldId id="304" r:id="rId4"/>
    <p:sldId id="261" r:id="rId5"/>
    <p:sldId id="262" r:id="rId6"/>
    <p:sldId id="264" r:id="rId7"/>
    <p:sldId id="293" r:id="rId8"/>
    <p:sldId id="265" r:id="rId9"/>
    <p:sldId id="267" r:id="rId10"/>
    <p:sldId id="268" r:id="rId11"/>
    <p:sldId id="313" r:id="rId12"/>
    <p:sldId id="306" r:id="rId13"/>
    <p:sldId id="270" r:id="rId14"/>
    <p:sldId id="274" r:id="rId15"/>
    <p:sldId id="276" r:id="rId16"/>
    <p:sldId id="277" r:id="rId17"/>
    <p:sldId id="278" r:id="rId18"/>
    <p:sldId id="280" r:id="rId19"/>
    <p:sldId id="281" r:id="rId20"/>
    <p:sldId id="309" r:id="rId21"/>
    <p:sldId id="310" r:id="rId22"/>
    <p:sldId id="311" r:id="rId23"/>
    <p:sldId id="312" r:id="rId24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78748" autoAdjust="0"/>
  </p:normalViewPr>
  <p:slideViewPr>
    <p:cSldViewPr snapToGrid="0" snapToObjects="1">
      <p:cViewPr varScale="1">
        <p:scale>
          <a:sx n="55" d="100"/>
          <a:sy n="55" d="100"/>
        </p:scale>
        <p:origin x="105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lvl="0" algn="l">
              <a:buFont typeface="Wingdings" panose="05000000000000000000" pitchFamily="2" charset="2"/>
              <a:buNone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ArrayList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&lt;String&gt; list =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ArrayList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&lt;&gt;();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("ccc");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("ccc");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aaa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aaa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bbb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ddd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ddd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");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8461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70532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74369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267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baseline="0" dirty="0" smtClean="0"/>
              <a:t>    </a:t>
            </a:r>
            <a:r>
              <a:rPr lang="zh-CN" altLang="en-US" baseline="0" dirty="0" smtClean="0"/>
              <a:t>输入：</a:t>
            </a:r>
            <a:r>
              <a:rPr lang="en-US" altLang="zh-CN" dirty="0" err="1" smtClean="0"/>
              <a:t>aaaabbbcccddd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打印：</a:t>
            </a:r>
            <a:r>
              <a:rPr lang="en-US" altLang="zh-CN" dirty="0" err="1" smtClean="0"/>
              <a:t>a,b,c,d</a:t>
            </a:r>
            <a:r>
              <a:rPr lang="zh-CN" altLang="en-US" dirty="0" smtClean="0"/>
              <a:t>（顺序可以不是这个）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已知：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ArrayList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&lt;String&gt; list =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ArrayList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&lt;&gt;();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("a");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("a");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("a");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("b");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("b");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("b");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("b");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("c");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("c");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("c");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("c");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如何去除其中的重复元素？（提示：使用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LinkedHashSet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来做）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0100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17_video/17.07_&#38598;&#21512;&#26694;&#26550;(&#32451;&#20064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17_video/17.08_&#38598;&#21512;&#26694;&#26550;(&#32451;&#20064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17_video/17.09_&#38598;&#21512;&#26694;&#26550;(TreeSet&#23384;&#20648;Integer&#31867;&#22411;&#30340;&#20803;&#32032;&#24182;&#36941;&#21382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17_video/17.10_&#38598;&#21512;&#26694;&#26550;(TreeSet&#23384;&#20648;&#33258;&#23450;&#20041;&#23545;&#35937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17_video/17.11_&#38598;&#21512;&#26694;&#26550;(TreeSet&#20445;&#35777;&#20803;&#32032;&#21807;&#19968;&#21644;&#33258;&#28982;&#25490;&#24207;&#30340;&#21407;&#29702;&#21644;&#22270;&#35299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17_video/17.12_&#38598;&#21512;&#26694;&#26550;(TreeSet&#23384;&#20648;&#33258;&#23450;&#20041;&#23545;&#35937;&#24182;&#36941;&#21382;&#32451;&#20064;1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17_video/17.13_&#38598;&#21512;&#26694;&#26550;(TreeSet&#23384;&#20648;&#33258;&#23450;&#20041;&#23545;&#35937;&#24182;&#36941;&#21382;&#32451;&#20064;2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17_video/17.14_&#38598;&#21512;&#26694;&#26550;(TreeSet&#20445;&#35777;&#20803;&#32032;&#21807;&#19968;&#21644;&#27604;&#36739;&#22120;&#25490;&#24207;&#30340;&#21407;&#29702;&#21450;&#20195;&#30721;&#23454;&#29616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17_video/17.15_&#38598;&#21512;&#26694;&#26550;(TreeSet&#21407;&#29702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17_video/17.16_&#38598;&#21512;&#26694;&#26550;(&#32451;&#20064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17_video/17.17_&#38598;&#21512;&#26694;&#26550;(&#32451;&#20064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17_video/17.18_&#38598;&#21512;&#26694;&#26550;(&#32451;&#20064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17_video/17.19_&#38598;&#21512;&#26694;&#26550;(&#38190;&#30424;&#24405;&#20837;&#23398;&#29983;&#20449;&#24687;&#25353;&#29031;&#24635;&#20998;&#25490;&#24207;&#21518;&#36755;&#20986;&#22312;&#25511;&#21046;&#21488;)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17_video/17.01_&#38598;&#21512;&#26694;&#26550;(HashSet&#23384;&#20648;&#23383;&#31526;&#20018;&#24182;&#36941;&#21382;)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17_video/17.02_&#38598;&#21512;&#26694;&#26550;(HashSet&#23384;&#20648;&#33258;&#23450;&#20041;&#23545;&#35937;&#20445;&#35777;&#20803;&#32032;&#21807;&#19968;&#24615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17_video/17.03_&#38598;&#21512;&#26694;&#26550;(HashSet&#23384;&#20648;&#33258;&#23450;&#20041;&#23545;&#35937;&#20445;&#35777;&#20803;&#32032;&#21807;&#19968;&#24615;&#22270;&#35299;&#21450;&#20195;&#30721;&#20248;&#21270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17_video/17.04_&#38598;&#21512;&#26694;&#26550;(HashSet&#22914;&#20309;&#20445;&#35777;&#20803;&#32032;&#21807;&#19968;&#24615;&#30340;&#21407;&#29702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17_video/17.05_&#38598;&#21512;&#26694;&#26550;(LinkedHashSet&#30340;&#27010;&#36848;&#21644;&#20351;&#29992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17_video/17.06_&#38598;&#21512;&#26694;&#26550;(&#20135;&#29983;10&#20010;1-20&#20043;&#38388;&#30340;&#38543;&#26426;&#25968;&#35201;&#27714;&#38543;&#26426;&#25968;&#19981;&#33021;&#37325;&#22797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 smtClean="0"/>
              <a:t>Java</a:t>
            </a:r>
            <a:r>
              <a:rPr lang="zh-CN" altLang="en-US" dirty="0" smtClean="0"/>
              <a:t>核心之集合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07_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思考：注释中的需求如何实现？</a:t>
            </a:r>
            <a:endParaRPr lang="en-US" altLang="zh-CN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08_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练习刚才的代码（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分钟）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595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dirty="0" err="1"/>
              <a:t>TreeSet</a:t>
            </a:r>
            <a:r>
              <a:rPr lang="zh-CN" altLang="en-US" dirty="0" smtClean="0"/>
              <a:t>集合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 err="1"/>
              <a:t>TreeSet</a:t>
            </a:r>
            <a:r>
              <a:rPr lang="zh-CN" altLang="en-US" dirty="0"/>
              <a:t>存储</a:t>
            </a:r>
            <a:r>
              <a:rPr lang="en-US" altLang="zh-CN" dirty="0"/>
              <a:t>Integer</a:t>
            </a:r>
            <a:r>
              <a:rPr lang="zh-CN" altLang="en-US" dirty="0"/>
              <a:t>类型的元素并遍历</a:t>
            </a:r>
          </a:p>
          <a:p>
            <a:r>
              <a:rPr lang="en-US" altLang="zh-CN" dirty="0" err="1" smtClean="0"/>
              <a:t>TreeSet</a:t>
            </a:r>
            <a:r>
              <a:rPr lang="zh-CN" altLang="en-US" dirty="0"/>
              <a:t>存储自定义对象 </a:t>
            </a:r>
          </a:p>
          <a:p>
            <a:r>
              <a:rPr lang="en-US" altLang="zh-CN" dirty="0" err="1" smtClean="0"/>
              <a:t>TreeSet</a:t>
            </a:r>
            <a:r>
              <a:rPr lang="zh-CN" altLang="en-US" dirty="0"/>
              <a:t>保证元素唯一和自然排序的原理和图解</a:t>
            </a:r>
          </a:p>
          <a:p>
            <a:r>
              <a:rPr lang="en-US" altLang="zh-CN" dirty="0" err="1" smtClean="0"/>
              <a:t>TreeSet</a:t>
            </a:r>
            <a:r>
              <a:rPr lang="zh-CN" altLang="en-US" dirty="0"/>
              <a:t>存储自定义对象并遍历练习</a:t>
            </a:r>
            <a:r>
              <a:rPr lang="en-US" altLang="zh-CN" dirty="0"/>
              <a:t>1</a:t>
            </a:r>
          </a:p>
          <a:p>
            <a:r>
              <a:rPr lang="en-US" altLang="zh-CN" dirty="0" err="1" smtClean="0"/>
              <a:t>TreeSet</a:t>
            </a:r>
            <a:r>
              <a:rPr lang="zh-CN" altLang="en-US" dirty="0"/>
              <a:t>存储自定义对象并遍历练习</a:t>
            </a:r>
            <a:r>
              <a:rPr lang="en-US" altLang="zh-CN" dirty="0"/>
              <a:t>2</a:t>
            </a:r>
          </a:p>
          <a:p>
            <a:r>
              <a:rPr lang="en-US" altLang="zh-CN" dirty="0" err="1" smtClean="0"/>
              <a:t>TreeSet</a:t>
            </a:r>
            <a:r>
              <a:rPr lang="zh-CN" altLang="en-US" dirty="0"/>
              <a:t>保证元素唯一和比较器排序的原理及代码实现</a:t>
            </a:r>
          </a:p>
          <a:p>
            <a:r>
              <a:rPr lang="en-US" altLang="zh-CN" dirty="0" err="1" smtClean="0"/>
              <a:t>TreeSet</a:t>
            </a:r>
            <a:r>
              <a:rPr lang="zh-CN" altLang="en-US" dirty="0"/>
              <a:t>原理</a:t>
            </a:r>
          </a:p>
          <a:p>
            <a:r>
              <a:rPr lang="zh-CN" altLang="en-US" dirty="0" smtClean="0"/>
              <a:t>案例</a:t>
            </a:r>
            <a:r>
              <a:rPr lang="zh-CN" altLang="en-US" dirty="0"/>
              <a:t>练习</a:t>
            </a:r>
          </a:p>
          <a:p>
            <a:r>
              <a:rPr lang="zh-CN" altLang="en-US" dirty="0" smtClean="0"/>
              <a:t>键盘</a:t>
            </a:r>
            <a:r>
              <a:rPr lang="zh-CN" altLang="en-US" dirty="0"/>
              <a:t>录入学生信息按照总分排序后输出在控制台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980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TreeSet</a:t>
            </a:r>
            <a:r>
              <a:rPr lang="zh-CN" altLang="en-US" dirty="0"/>
              <a:t>存储</a:t>
            </a:r>
            <a:r>
              <a:rPr lang="en-US" altLang="zh-CN" dirty="0"/>
              <a:t>Integer</a:t>
            </a:r>
            <a:r>
              <a:rPr lang="zh-CN" altLang="en-US" dirty="0"/>
              <a:t>类型的元素并遍历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09_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TreeSet</a:t>
            </a:r>
            <a:r>
              <a:rPr lang="zh-CN" altLang="en-US" sz="1900" dirty="0">
                <a:hlinkClick r:id="rId3" action="ppaction://hlinkfile"/>
              </a:rPr>
              <a:t>存储</a:t>
            </a:r>
            <a:r>
              <a:rPr lang="en-US" altLang="zh-CN" sz="1900" dirty="0">
                <a:hlinkClick r:id="rId3" action="ppaction://hlinkfile"/>
              </a:rPr>
              <a:t>Integer</a:t>
            </a:r>
            <a:r>
              <a:rPr lang="zh-CN" altLang="en-US" sz="1900" dirty="0">
                <a:hlinkClick r:id="rId3" action="ppaction://hlinkfile"/>
              </a:rPr>
              <a:t>类型的元素并遍历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TreeSet</a:t>
            </a:r>
            <a:r>
              <a:rPr lang="zh-CN" altLang="en-US" dirty="0"/>
              <a:t>存储自定义对象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10_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TreeSet</a:t>
            </a:r>
            <a:r>
              <a:rPr lang="zh-CN" altLang="en-US" sz="1900" dirty="0">
                <a:hlinkClick r:id="rId3" action="ppaction://hlinkfile"/>
              </a:rPr>
              <a:t>存储自定义对象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练习刚才的代码（</a:t>
            </a:r>
            <a:r>
              <a:rPr lang="en-US" altLang="zh-CN" sz="1800" dirty="0" smtClean="0"/>
              <a:t>5-7</a:t>
            </a:r>
            <a:r>
              <a:rPr lang="zh-CN" altLang="en-US" sz="1800" dirty="0" smtClean="0"/>
              <a:t>）分钟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TreeSet</a:t>
            </a:r>
            <a:r>
              <a:rPr lang="zh-CN" altLang="en-US" dirty="0"/>
              <a:t>保证元素唯一和自然排序的原理和图解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11_TreeSet</a:t>
            </a:r>
            <a:r>
              <a:rPr lang="zh-CN" altLang="en-US" sz="1900" dirty="0">
                <a:hlinkClick r:id="rId3" action="ppaction://hlinkfile"/>
              </a:rPr>
              <a:t>保证元素唯一和自然排序的原理和</a:t>
            </a:r>
            <a:r>
              <a:rPr lang="zh-CN" altLang="en-US" sz="1900" dirty="0" smtClean="0">
                <a:hlinkClick r:id="rId3" action="ppaction://hlinkfile"/>
              </a:rPr>
              <a:t>图解</a:t>
            </a:r>
            <a:r>
              <a:rPr lang="en-US" altLang="zh-CN" sz="1900" dirty="0" smtClean="0">
                <a:hlinkClick r:id="rId3" action="ppaction://hlinkfile"/>
              </a:rPr>
              <a:t>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TreeSet</a:t>
            </a:r>
            <a:r>
              <a:rPr lang="zh-CN" altLang="en-US" dirty="0"/>
              <a:t>存储自定义对象并遍历练习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12_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TreeSet</a:t>
            </a:r>
            <a:r>
              <a:rPr lang="zh-CN" altLang="en-US" sz="1900" dirty="0">
                <a:hlinkClick r:id="rId3" action="ppaction://hlinkfile"/>
              </a:rPr>
              <a:t>存储自定义对象并遍历练习</a:t>
            </a:r>
            <a:r>
              <a:rPr lang="en-US" altLang="zh-CN" sz="1900" dirty="0">
                <a:hlinkClick r:id="rId3" action="ppaction://hlinkfile"/>
              </a:rPr>
              <a:t>1).avi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需求：</a:t>
            </a:r>
            <a:r>
              <a:rPr lang="en-US" altLang="zh-CN" sz="1800" dirty="0" err="1" smtClean="0"/>
              <a:t>TreeSet</a:t>
            </a:r>
            <a:r>
              <a:rPr lang="zh-CN" altLang="en-US" sz="1800" dirty="0"/>
              <a:t>存储自定义对象并</a:t>
            </a:r>
            <a:r>
              <a:rPr lang="zh-CN" altLang="en-US" sz="1800" dirty="0" smtClean="0"/>
              <a:t>遍历 </a:t>
            </a:r>
            <a:r>
              <a:rPr lang="en-US" altLang="zh-CN" sz="1800" dirty="0" smtClean="0"/>
              <a:t>(</a:t>
            </a:r>
            <a:r>
              <a:rPr lang="zh-CN" altLang="en-US" sz="1800" dirty="0"/>
              <a:t>按照姓名的长度排序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5-7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TreeSet</a:t>
            </a:r>
            <a:r>
              <a:rPr lang="zh-CN" altLang="en-US" dirty="0"/>
              <a:t>存储自定义对象并遍历练习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13_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TreeSet</a:t>
            </a:r>
            <a:r>
              <a:rPr lang="zh-CN" altLang="en-US" sz="1900" dirty="0">
                <a:hlinkClick r:id="rId3" action="ppaction://hlinkfile"/>
              </a:rPr>
              <a:t>存储自定义对象并遍历练习</a:t>
            </a:r>
            <a:r>
              <a:rPr lang="en-US" altLang="zh-CN" sz="1900" dirty="0">
                <a:hlinkClick r:id="rId3" action="ppaction://hlinkfile"/>
              </a:rPr>
              <a:t>2).avi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TreeSet</a:t>
            </a:r>
            <a:r>
              <a:rPr lang="zh-CN" altLang="en-US" dirty="0"/>
              <a:t>保证元素唯一和比较器排序的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14_TreeSet</a:t>
            </a:r>
            <a:r>
              <a:rPr lang="zh-CN" altLang="en-US" sz="1900" dirty="0">
                <a:hlinkClick r:id="rId3" action="ppaction://hlinkfile"/>
              </a:rPr>
              <a:t>保证元素唯一和比较器排序的</a:t>
            </a:r>
            <a:r>
              <a:rPr lang="zh-CN" altLang="en-US" sz="1900" dirty="0" smtClean="0">
                <a:hlinkClick r:id="rId3" action="ppaction://hlinkfile"/>
              </a:rPr>
              <a:t>原理</a:t>
            </a:r>
            <a:r>
              <a:rPr lang="en-US" altLang="zh-CN" sz="1900" dirty="0" smtClean="0">
                <a:hlinkClick r:id="rId3" action="ppaction://hlinkfile"/>
              </a:rPr>
              <a:t>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TreeSet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15_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TreeSet</a:t>
            </a:r>
            <a:r>
              <a:rPr lang="zh-CN" altLang="en-US" sz="1900" dirty="0">
                <a:hlinkClick r:id="rId3" action="ppaction://hlinkfile"/>
              </a:rPr>
              <a:t>原理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 smtClean="0"/>
              <a:t>TreeSet</a:t>
            </a:r>
            <a:r>
              <a:rPr lang="zh-CN" altLang="en-US" sz="1800" dirty="0" smtClean="0"/>
              <a:t>的两种排序方式有什么区别？</a:t>
            </a:r>
            <a:endParaRPr lang="en-US" altLang="zh-CN" sz="18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思考：</a:t>
            </a:r>
            <a:r>
              <a:rPr lang="zh-CN" altLang="en-US" sz="1800" dirty="0"/>
              <a:t> 在一个集合中存储了无序并且重复的字符串</a:t>
            </a:r>
            <a:r>
              <a:rPr lang="en-US" altLang="zh-CN" sz="1800" dirty="0"/>
              <a:t>,</a:t>
            </a:r>
            <a:r>
              <a:rPr lang="zh-CN" altLang="en-US" sz="1800" dirty="0"/>
              <a:t>定义一个方法</a:t>
            </a:r>
            <a:r>
              <a:rPr lang="en-US" altLang="zh-CN" sz="1800" dirty="0"/>
              <a:t>,</a:t>
            </a:r>
            <a:r>
              <a:rPr lang="zh-CN" altLang="en-US" sz="1800" dirty="0"/>
              <a:t>让其有序</a:t>
            </a:r>
            <a:r>
              <a:rPr lang="en-US" altLang="zh-CN" sz="1800" dirty="0"/>
              <a:t>(</a:t>
            </a:r>
            <a:r>
              <a:rPr lang="zh-CN" altLang="en-US" sz="1800" dirty="0"/>
              <a:t>字典顺序</a:t>
            </a:r>
            <a:r>
              <a:rPr lang="en-US" altLang="zh-CN" sz="1800" dirty="0"/>
              <a:t>),</a:t>
            </a:r>
            <a:r>
              <a:rPr lang="zh-CN" altLang="en-US" sz="1800" dirty="0"/>
              <a:t>而且还不能去除</a:t>
            </a:r>
            <a:r>
              <a:rPr lang="zh-CN" altLang="en-US" sz="1800" dirty="0" smtClean="0"/>
              <a:t>重复 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 err="1" smtClean="0"/>
              <a:t>HashSet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r>
              <a:rPr lang="en-US" altLang="zh-CN" dirty="0" err="1" smtClean="0"/>
              <a:t>TreeSet</a:t>
            </a:r>
            <a:r>
              <a:rPr lang="zh-CN" altLang="en-US" dirty="0" smtClean="0"/>
              <a:t>集合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16_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练习刚才的代码（</a:t>
            </a:r>
            <a:r>
              <a:rPr lang="en-US" altLang="zh-CN" sz="1800" dirty="0" smtClean="0"/>
              <a:t>5-7</a:t>
            </a:r>
            <a:r>
              <a:rPr lang="zh-CN" altLang="en-US" sz="1800" dirty="0" smtClean="0"/>
              <a:t>分钟）</a:t>
            </a:r>
            <a:endParaRPr lang="en-US" altLang="zh-CN" sz="18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思考：从键盘接收一个字符串</a:t>
            </a:r>
            <a:r>
              <a:rPr lang="en-US" altLang="zh-CN" sz="1800" dirty="0"/>
              <a:t>, </a:t>
            </a:r>
            <a:r>
              <a:rPr lang="zh-CN" altLang="en-US" sz="1800" dirty="0"/>
              <a:t>程序对其中所有字符进行排序</a:t>
            </a:r>
            <a:r>
              <a:rPr lang="en-US" altLang="zh-CN" sz="1800" dirty="0"/>
              <a:t>,</a:t>
            </a:r>
            <a:r>
              <a:rPr lang="zh-CN" altLang="en-US" sz="1800" dirty="0"/>
              <a:t>例如键盘输入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helloitcast</a:t>
            </a:r>
            <a:r>
              <a:rPr lang="zh-CN" altLang="en-US" sz="1800" dirty="0"/>
              <a:t>程序打印</a:t>
            </a:r>
            <a:r>
              <a:rPr lang="en-US" altLang="zh-CN" sz="1800" dirty="0"/>
              <a:t>:</a:t>
            </a:r>
            <a:r>
              <a:rPr lang="en-US" altLang="zh-CN" sz="1800" dirty="0" err="1" smtClean="0"/>
              <a:t>acehillostt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269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17_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思考：</a:t>
            </a:r>
            <a:r>
              <a:rPr lang="zh-CN" altLang="en-US" sz="1800" dirty="0"/>
              <a:t>程序启动后</a:t>
            </a:r>
            <a:r>
              <a:rPr lang="en-US" altLang="zh-CN" sz="1800" dirty="0"/>
              <a:t>, </a:t>
            </a:r>
            <a:r>
              <a:rPr lang="zh-CN" altLang="en-US" sz="1800" dirty="0"/>
              <a:t>可以从键盘输入接收多个整数</a:t>
            </a:r>
            <a:r>
              <a:rPr lang="en-US" altLang="zh-CN" sz="1800" dirty="0"/>
              <a:t>, </a:t>
            </a:r>
            <a:r>
              <a:rPr lang="zh-CN" altLang="en-US" sz="1800" dirty="0"/>
              <a:t>直到输入</a:t>
            </a:r>
            <a:r>
              <a:rPr lang="en-US" altLang="zh-CN" sz="1800" dirty="0"/>
              <a:t>quit</a:t>
            </a:r>
            <a:r>
              <a:rPr lang="zh-CN" altLang="en-US" sz="1800" dirty="0"/>
              <a:t>时结束输入</a:t>
            </a:r>
            <a:r>
              <a:rPr lang="en-US" altLang="zh-CN" sz="1800" dirty="0"/>
              <a:t>. </a:t>
            </a:r>
            <a:r>
              <a:rPr lang="zh-CN" altLang="en-US" sz="1800" dirty="0"/>
              <a:t>把所有输入的整数倒序排列</a:t>
            </a:r>
            <a:r>
              <a:rPr lang="zh-CN" altLang="en-US" sz="1800" dirty="0" smtClean="0"/>
              <a:t>打印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744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18_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需求：键盘录入</a:t>
            </a:r>
            <a:r>
              <a:rPr lang="en-US" altLang="zh-CN" sz="1800" dirty="0"/>
              <a:t>5</a:t>
            </a:r>
            <a:r>
              <a:rPr lang="zh-CN" altLang="en-US" sz="1800" dirty="0"/>
              <a:t>个学生信息</a:t>
            </a:r>
            <a:r>
              <a:rPr lang="en-US" altLang="zh-CN" sz="1800" dirty="0"/>
              <a:t>(</a:t>
            </a:r>
            <a:r>
              <a:rPr lang="zh-CN" altLang="en-US" sz="1800" dirty="0"/>
              <a:t>姓名</a:t>
            </a:r>
            <a:r>
              <a:rPr lang="en-US" altLang="zh-CN" sz="1800" dirty="0"/>
              <a:t>,</a:t>
            </a:r>
            <a:r>
              <a:rPr lang="zh-CN" altLang="en-US" sz="1800" dirty="0"/>
              <a:t>语文成绩</a:t>
            </a:r>
            <a:r>
              <a:rPr lang="en-US" altLang="zh-CN" sz="1800" dirty="0"/>
              <a:t>,</a:t>
            </a:r>
            <a:r>
              <a:rPr lang="zh-CN" altLang="en-US" sz="1800" dirty="0"/>
              <a:t>数学成绩</a:t>
            </a:r>
            <a:r>
              <a:rPr lang="en-US" altLang="zh-CN" sz="1800" dirty="0"/>
              <a:t>,</a:t>
            </a:r>
            <a:r>
              <a:rPr lang="zh-CN" altLang="en-US" sz="1800" dirty="0"/>
              <a:t>英语成绩</a:t>
            </a:r>
            <a:r>
              <a:rPr lang="en-US" altLang="zh-CN" sz="1800" dirty="0"/>
              <a:t>),</a:t>
            </a:r>
            <a:r>
              <a:rPr lang="zh-CN" altLang="en-US" sz="1800" dirty="0"/>
              <a:t>按照总分从高到低输出到控制台。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976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键盘录入学生信息按照总分排序后输出在控制台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19</a:t>
            </a:r>
            <a:r>
              <a:rPr lang="en-US" altLang="zh-CN" sz="1900" dirty="0" smtClean="0">
                <a:hlinkClick r:id="rId3" action="ppaction://hlinkfile"/>
              </a:rPr>
              <a:t>_</a:t>
            </a:r>
            <a:r>
              <a:rPr lang="zh-CN" altLang="en-US" sz="1900" dirty="0" smtClean="0">
                <a:hlinkClick r:id="rId3" action="ppaction://hlinkfile"/>
              </a:rPr>
              <a:t>键盘</a:t>
            </a:r>
            <a:r>
              <a:rPr lang="zh-CN" altLang="en-US" sz="1900" dirty="0">
                <a:hlinkClick r:id="rId3" action="ppaction://hlinkfile"/>
              </a:rPr>
              <a:t>录入学生信息按照总分排序后输出在</a:t>
            </a:r>
            <a:r>
              <a:rPr lang="zh-CN" altLang="en-US" sz="1900" dirty="0" smtClean="0">
                <a:hlinkClick r:id="rId3" action="ppaction://hlinkfile"/>
              </a:rPr>
              <a:t>控制台</a:t>
            </a:r>
            <a:r>
              <a:rPr lang="en-US" altLang="zh-CN" sz="1900" dirty="0" smtClean="0">
                <a:hlinkClick r:id="rId3" action="ppaction://hlinkfile"/>
              </a:rPr>
              <a:t>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1435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dirty="0" err="1"/>
              <a:t>HashSet</a:t>
            </a:r>
            <a:r>
              <a:rPr lang="zh-CN" altLang="en-US" dirty="0" smtClean="0"/>
              <a:t>集合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 err="1"/>
              <a:t>HashSet</a:t>
            </a:r>
            <a:r>
              <a:rPr lang="zh-CN" altLang="en-US" dirty="0"/>
              <a:t>存储字符串并遍历</a:t>
            </a:r>
          </a:p>
          <a:p>
            <a:r>
              <a:rPr lang="en-US" altLang="zh-CN" dirty="0" err="1" smtClean="0"/>
              <a:t>HashSet</a:t>
            </a:r>
            <a:r>
              <a:rPr lang="zh-CN" altLang="en-US" dirty="0"/>
              <a:t>存储自定义对象保证元素唯一性</a:t>
            </a:r>
          </a:p>
          <a:p>
            <a:r>
              <a:rPr lang="en-US" altLang="zh-CN" dirty="0" err="1" smtClean="0"/>
              <a:t>HashSet</a:t>
            </a:r>
            <a:r>
              <a:rPr lang="zh-CN" altLang="en-US" dirty="0"/>
              <a:t>存储自定义对象保证元素唯一性图解及代码优化</a:t>
            </a:r>
            <a:r>
              <a:rPr lang="en-US" altLang="zh-CN" dirty="0"/>
              <a:t>)</a:t>
            </a:r>
            <a:r>
              <a:rPr lang="zh-CN" altLang="en-US" dirty="0"/>
              <a:t>）</a:t>
            </a:r>
          </a:p>
          <a:p>
            <a:r>
              <a:rPr lang="en-US" altLang="zh-CN" dirty="0" err="1" smtClean="0"/>
              <a:t>HashSet</a:t>
            </a:r>
            <a:r>
              <a:rPr lang="zh-CN" altLang="en-US" dirty="0"/>
              <a:t>如何保证元素唯一性的原理</a:t>
            </a:r>
          </a:p>
          <a:p>
            <a:r>
              <a:rPr lang="en-US" altLang="zh-CN" dirty="0" err="1" smtClean="0"/>
              <a:t>LinkedHashSet</a:t>
            </a:r>
            <a:r>
              <a:rPr lang="zh-CN" altLang="en-US" dirty="0"/>
              <a:t>的概述和使用</a:t>
            </a:r>
          </a:p>
          <a:p>
            <a:r>
              <a:rPr lang="zh-CN" altLang="en-US" dirty="0" smtClean="0"/>
              <a:t>产生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1-20</a:t>
            </a:r>
            <a:r>
              <a:rPr lang="zh-CN" altLang="en-US" dirty="0"/>
              <a:t>之间的随机数要求随机数不能重复</a:t>
            </a:r>
          </a:p>
          <a:p>
            <a:r>
              <a:rPr lang="zh-CN" altLang="en-US" dirty="0" smtClean="0"/>
              <a:t>案例</a:t>
            </a:r>
            <a:r>
              <a:rPr lang="zh-CN" altLang="en-US" dirty="0"/>
              <a:t>练习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986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en-US" altLang="zh-CN" dirty="0" err="1"/>
              <a:t>HashSet</a:t>
            </a:r>
            <a:r>
              <a:rPr lang="zh-CN" altLang="en-US" dirty="0"/>
              <a:t>存储字符串并遍历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01_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HashSet</a:t>
            </a:r>
            <a:r>
              <a:rPr lang="zh-CN" altLang="en-US" sz="1900" dirty="0">
                <a:hlinkClick r:id="rId3" action="ppaction://hlinkfile"/>
              </a:rPr>
              <a:t>存储字符串并遍历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HashSet</a:t>
            </a:r>
            <a:r>
              <a:rPr lang="zh-CN" altLang="en-US" dirty="0"/>
              <a:t>存储自定义对象保证元素唯一性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02_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HashSet</a:t>
            </a:r>
            <a:r>
              <a:rPr lang="zh-CN" altLang="en-US" sz="1900" dirty="0">
                <a:hlinkClick r:id="rId3" action="ppaction://hlinkfile"/>
              </a:rPr>
              <a:t>存储自定义对象保证元素唯一性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 smtClean="0"/>
              <a:t>HashSet</a:t>
            </a:r>
            <a:r>
              <a:rPr lang="zh-CN" altLang="en-US" sz="1800" dirty="0" smtClean="0"/>
              <a:t>是如何保证元素的唯一性的？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HashSet</a:t>
            </a:r>
            <a:r>
              <a:rPr lang="zh-CN" altLang="en-US" dirty="0"/>
              <a:t>存储自定义对象保证元素唯一性</a:t>
            </a:r>
            <a:r>
              <a:rPr lang="zh-CN" altLang="en-US" dirty="0" smtClean="0"/>
              <a:t>图解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03_HashSet</a:t>
            </a:r>
            <a:r>
              <a:rPr lang="zh-CN" altLang="en-US" sz="1900" dirty="0">
                <a:hlinkClick r:id="rId3" action="ppaction://hlinkfile"/>
              </a:rPr>
              <a:t>存储自</a:t>
            </a:r>
            <a:r>
              <a:rPr lang="zh-CN" altLang="en-US" sz="1900" dirty="0" smtClean="0">
                <a:hlinkClick r:id="rId3" action="ppaction://hlinkfile"/>
              </a:rPr>
              <a:t>定</a:t>
            </a:r>
            <a:r>
              <a:rPr lang="en-US" altLang="zh-CN" sz="1900" dirty="0" smtClean="0">
                <a:hlinkClick r:id="rId3" action="ppaction://hlinkfile"/>
              </a:rPr>
              <a:t>[</a:t>
            </a:r>
            <a:r>
              <a:rPr lang="zh-CN" altLang="en-US" sz="1900" dirty="0" smtClean="0">
                <a:hlinkClick r:id="rId3" action="ppaction://hlinkfile"/>
              </a:rPr>
              <a:t>义</a:t>
            </a:r>
            <a:r>
              <a:rPr lang="zh-CN" altLang="en-US" sz="1900" dirty="0">
                <a:hlinkClick r:id="rId3" action="ppaction://hlinkfile"/>
              </a:rPr>
              <a:t>对象</a:t>
            </a:r>
            <a:r>
              <a:rPr lang="zh-CN" altLang="en-US" sz="1900" dirty="0" smtClean="0">
                <a:hlinkClick r:id="rId3" action="ppaction://hlinkfile"/>
              </a:rPr>
              <a:t>保证唯一性</a:t>
            </a:r>
            <a:r>
              <a:rPr lang="zh-CN" altLang="en-US" sz="1900" dirty="0">
                <a:hlinkClick r:id="rId3" action="ppaction://hlinkfile"/>
              </a:rPr>
              <a:t>图解</a:t>
            </a:r>
            <a:r>
              <a:rPr lang="zh-CN" altLang="en-US" sz="1900" dirty="0" smtClean="0">
                <a:hlinkClick r:id="rId3" action="ppaction://hlinkfile"/>
              </a:rPr>
              <a:t>及优化</a:t>
            </a:r>
            <a:r>
              <a:rPr lang="en-US" altLang="zh-CN" sz="1900" dirty="0" smtClean="0">
                <a:hlinkClick r:id="rId3" action="ppaction://hlinkfile"/>
              </a:rPr>
              <a:t>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HashSet</a:t>
            </a:r>
            <a:r>
              <a:rPr lang="zh-CN" altLang="en-US" dirty="0"/>
              <a:t>如何保证元素唯一性的原理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HashSet</a:t>
            </a:r>
            <a:r>
              <a:rPr lang="zh-CN" altLang="en-US" sz="1900" dirty="0">
                <a:hlinkClick r:id="rId3" action="ppaction://hlinkfile"/>
              </a:rPr>
              <a:t>如何保证元素唯一性的原理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LinkedHashSet</a:t>
            </a:r>
            <a:r>
              <a:rPr lang="zh-CN" altLang="en-US" dirty="0"/>
              <a:t>的概述和使用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05_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LinkedHashSet</a:t>
            </a:r>
            <a:r>
              <a:rPr lang="zh-CN" altLang="en-US" sz="1900" dirty="0">
                <a:hlinkClick r:id="rId3" action="ppaction://hlinkfile"/>
              </a:rPr>
              <a:t>的概述和使用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</a:t>
            </a:r>
            <a:r>
              <a:rPr lang="zh-CN" altLang="en-US" sz="1800" dirty="0"/>
              <a:t>编写一个程序，获取</a:t>
            </a:r>
            <a:r>
              <a:rPr lang="en-US" altLang="zh-CN" sz="1800" dirty="0"/>
              <a:t>10</a:t>
            </a:r>
            <a:r>
              <a:rPr lang="zh-CN" altLang="en-US" sz="1800" dirty="0"/>
              <a:t>个</a:t>
            </a:r>
            <a:r>
              <a:rPr lang="en-US" altLang="zh-CN" sz="1800" dirty="0"/>
              <a:t>1</a:t>
            </a:r>
            <a:r>
              <a:rPr lang="zh-CN" altLang="en-US" sz="1800" dirty="0"/>
              <a:t>至</a:t>
            </a:r>
            <a:r>
              <a:rPr lang="en-US" altLang="zh-CN" sz="1800" dirty="0"/>
              <a:t>20</a:t>
            </a:r>
            <a:r>
              <a:rPr lang="zh-CN" altLang="en-US" sz="1800" dirty="0"/>
              <a:t>的随机数，要求随机数不能重复。并把最终的随机数输出到控制台</a:t>
            </a:r>
            <a:r>
              <a:rPr lang="zh-CN" altLang="en-US" sz="1800" dirty="0" smtClean="0"/>
              <a:t>。（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1-20</a:t>
            </a:r>
            <a:r>
              <a:rPr lang="zh-CN" altLang="en-US" dirty="0"/>
              <a:t>之间的随机数要求随机数不能重复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06</a:t>
            </a:r>
            <a:r>
              <a:rPr lang="en-US" altLang="zh-CN" sz="1900" dirty="0" smtClean="0">
                <a:hlinkClick r:id="rId3" action="ppaction://hlinkfile"/>
              </a:rPr>
              <a:t>_</a:t>
            </a:r>
            <a:r>
              <a:rPr lang="zh-CN" altLang="en-US" sz="1900" dirty="0" smtClean="0">
                <a:hlinkClick r:id="rId3" action="ppaction://hlinkfile"/>
              </a:rPr>
              <a:t>产生</a:t>
            </a:r>
            <a:r>
              <a:rPr lang="en-US" altLang="zh-CN" sz="1900" dirty="0">
                <a:hlinkClick r:id="rId3" action="ppaction://hlinkfile"/>
              </a:rPr>
              <a:t>10</a:t>
            </a:r>
            <a:r>
              <a:rPr lang="zh-CN" altLang="en-US" sz="1900" dirty="0">
                <a:hlinkClick r:id="rId3" action="ppaction://hlinkfile"/>
              </a:rPr>
              <a:t>个</a:t>
            </a:r>
            <a:r>
              <a:rPr lang="en-US" altLang="zh-CN" sz="1900" dirty="0">
                <a:hlinkClick r:id="rId3" action="ppaction://hlinkfile"/>
              </a:rPr>
              <a:t>1-20</a:t>
            </a:r>
            <a:r>
              <a:rPr lang="zh-CN" altLang="en-US" sz="1900" dirty="0">
                <a:hlinkClick r:id="rId3" action="ppaction://hlinkfile"/>
              </a:rPr>
              <a:t>之间的随机数要求随机数不能</a:t>
            </a:r>
            <a:r>
              <a:rPr lang="zh-CN" altLang="en-US" sz="1900" dirty="0" smtClean="0">
                <a:hlinkClick r:id="rId3" action="ppaction://hlinkfile"/>
              </a:rPr>
              <a:t>重复</a:t>
            </a:r>
            <a:r>
              <a:rPr lang="en-US" altLang="zh-CN" sz="1900" dirty="0" smtClean="0">
                <a:hlinkClick r:id="rId3" action="ppaction://hlinkfile"/>
              </a:rPr>
              <a:t>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思考：使用</a:t>
            </a:r>
            <a:r>
              <a:rPr lang="en-US" altLang="zh-CN" sz="1800" dirty="0"/>
              <a:t>Scanner</a:t>
            </a:r>
            <a:r>
              <a:rPr lang="zh-CN" altLang="en-US" sz="1800" dirty="0"/>
              <a:t>从键盘读取一行输入</a:t>
            </a:r>
            <a:r>
              <a:rPr lang="en-US" altLang="zh-CN" sz="1800" dirty="0"/>
              <a:t>,</a:t>
            </a:r>
            <a:r>
              <a:rPr lang="zh-CN" altLang="en-US" sz="1800" dirty="0"/>
              <a:t>去掉其中重复字符</a:t>
            </a:r>
            <a:r>
              <a:rPr lang="en-US" altLang="zh-CN" sz="1800" dirty="0"/>
              <a:t>, </a:t>
            </a:r>
            <a:r>
              <a:rPr lang="zh-CN" altLang="en-US" sz="1800" dirty="0"/>
              <a:t>打印出不同的那些</a:t>
            </a:r>
            <a:r>
              <a:rPr lang="zh-CN" altLang="en-US" sz="1800" dirty="0" smtClean="0"/>
              <a:t>字符（</a:t>
            </a:r>
            <a:r>
              <a:rPr lang="en-US" altLang="zh-CN" sz="1800" dirty="0" smtClean="0"/>
              <a:t>1</a:t>
            </a:r>
            <a:r>
              <a:rPr lang="zh-CN" altLang="en-US" sz="1800" dirty="0"/>
              <a:t>分钟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4887</TotalTime>
  <Pages>0</Pages>
  <Words>1295</Words>
  <Characters>0</Characters>
  <Application>Microsoft Office PowerPoint</Application>
  <DocSecurity>0</DocSecurity>
  <PresentationFormat>全屏显示(4:3)</PresentationFormat>
  <Lines>0</Lines>
  <Paragraphs>241</Paragraphs>
  <Slides>23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Java核心之集合</vt:lpstr>
      <vt:lpstr>课程内容</vt:lpstr>
      <vt:lpstr>HashSet集合</vt:lpstr>
      <vt:lpstr>HashSet存储字符串并遍历</vt:lpstr>
      <vt:lpstr>HashSet存储自定义对象保证元素唯一性</vt:lpstr>
      <vt:lpstr>HashSet存储自定义对象保证元素唯一性图解</vt:lpstr>
      <vt:lpstr>HashSet如何保证元素唯一性的原理</vt:lpstr>
      <vt:lpstr>LinkedHashSet的概述和使用</vt:lpstr>
      <vt:lpstr>产生10个1-20之间的随机数要求随机数不能重复</vt:lpstr>
      <vt:lpstr>集合练习</vt:lpstr>
      <vt:lpstr>集合练习</vt:lpstr>
      <vt:lpstr>TreeSet集合</vt:lpstr>
      <vt:lpstr>TreeSet存储Integer类型的元素并遍历</vt:lpstr>
      <vt:lpstr>TreeSet存储自定义对象</vt:lpstr>
      <vt:lpstr>TreeSet保证元素唯一和自然排序的原理和图解</vt:lpstr>
      <vt:lpstr>TreeSet存储自定义对象并遍历练习1</vt:lpstr>
      <vt:lpstr>TreeSet存储自定义对象并遍历练习2</vt:lpstr>
      <vt:lpstr>TreeSet保证元素唯一和比较器排序的原理</vt:lpstr>
      <vt:lpstr>TreeSet原理</vt:lpstr>
      <vt:lpstr>练习</vt:lpstr>
      <vt:lpstr>练习</vt:lpstr>
      <vt:lpstr>练习</vt:lpstr>
      <vt:lpstr>键盘录入学生信息按照总分排序后输出在控制台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nai</cp:lastModifiedBy>
  <cp:revision>579</cp:revision>
  <dcterms:created xsi:type="dcterms:W3CDTF">2015-04-23T13:51:39Z</dcterms:created>
  <dcterms:modified xsi:type="dcterms:W3CDTF">2015-09-15T10:00:08Z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