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2"/>
  </p:notesMasterIdLst>
  <p:sldIdLst>
    <p:sldId id="256" r:id="rId2"/>
    <p:sldId id="292" r:id="rId3"/>
    <p:sldId id="261" r:id="rId4"/>
    <p:sldId id="262" r:id="rId5"/>
    <p:sldId id="264" r:id="rId6"/>
    <p:sldId id="293" r:id="rId7"/>
    <p:sldId id="265" r:id="rId8"/>
    <p:sldId id="267" r:id="rId9"/>
    <p:sldId id="268" r:id="rId10"/>
    <p:sldId id="303" r:id="rId11"/>
    <p:sldId id="270" r:id="rId12"/>
    <p:sldId id="274" r:id="rId13"/>
    <p:sldId id="276" r:id="rId14"/>
    <p:sldId id="277" r:id="rId15"/>
    <p:sldId id="278" r:id="rId16"/>
    <p:sldId id="280" r:id="rId17"/>
    <p:sldId id="281" r:id="rId18"/>
    <p:sldId id="309" r:id="rId19"/>
    <p:sldId id="310" r:id="rId20"/>
    <p:sldId id="311" r:id="rId21"/>
  </p:sldIdLst>
  <p:sldSz cx="9144000" cy="6858000" type="screen4x3"/>
  <p:notesSz cx="6858000" cy="9144000"/>
  <p:defaultTextStyle>
    <a:defPPr>
      <a:defRPr lang="zh-CN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 autoAdjust="0"/>
    <p:restoredTop sz="91425" autoAdjust="0"/>
  </p:normalViewPr>
  <p:slideViewPr>
    <p:cSldViewPr snapToGrid="0" snapToObjects="1">
      <p:cViewPr varScale="1">
        <p:scale>
          <a:sx n="64" d="100"/>
          <a:sy n="64" d="100"/>
        </p:scale>
        <p:origin x="8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F3FF9A4E-E4CD-46BB-8330-AE8B871AB2F2}" type="datetime1">
              <a:rPr lang="zh-CN" altLang="en-US"/>
              <a:pPr>
                <a:defRPr/>
              </a:pPr>
              <a:t>2015/9/16</a:t>
            </a:fld>
            <a:endParaRPr lang="zh-CN" altLang="en-US" sz="1200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smtClean="0"/>
              <a:t>单击此处编辑母版文本样式</a:t>
            </a:r>
          </a:p>
          <a:p>
            <a:pPr>
              <a:defRPr/>
            </a:pPr>
            <a:r>
              <a:rPr lang="zh-CN" altLang="en-US" smtClean="0"/>
              <a:t>二级</a:t>
            </a:r>
          </a:p>
          <a:p>
            <a:pPr>
              <a:defRPr/>
            </a:pPr>
            <a:r>
              <a:rPr lang="zh-CN" altLang="en-US" smtClean="0"/>
              <a:t>三级</a:t>
            </a:r>
          </a:p>
          <a:p>
            <a:pPr>
              <a:defRPr/>
            </a:pPr>
            <a:r>
              <a:rPr lang="zh-CN" altLang="en-US" smtClean="0"/>
              <a:t>四级</a:t>
            </a:r>
          </a:p>
          <a:p>
            <a:pPr>
              <a:defRPr/>
            </a:pPr>
            <a:r>
              <a:rPr lang="zh-CN" altLang="en-US" smtClean="0"/>
              <a:t>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幻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4DAC2781-B66C-413C-B009-A97FB973E51B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6345983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42438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080492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96077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652967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129960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485835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18625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584610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6705322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374369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997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26551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91611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71499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31362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63208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lvl="2" indent="0" algn="l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4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38996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099626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2412544"/>
            <a:ext cx="6858000" cy="23876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0914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473075" y="1792288"/>
            <a:ext cx="81280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5" y="991504"/>
            <a:ext cx="8128000" cy="715579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59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989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/>
        </p:nvSpPr>
        <p:spPr bwMode="auto">
          <a:xfrm>
            <a:off x="2778125" y="209550"/>
            <a:ext cx="738028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000" b="1" i="1" dirty="0" smtClean="0">
                <a:solidFill>
                  <a:srgbClr val="DF3333"/>
                </a:solidFill>
                <a:latin typeface="HanziPen SC Regular" charset="0"/>
                <a:sym typeface="HanziPen SC Regular" charset="0"/>
              </a:rPr>
              <a:t>    </a:t>
            </a:r>
            <a:r>
              <a:rPr lang="zh-CN" altLang="en-US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—</a:t>
            </a:r>
            <a:r>
              <a:rPr lang="en-US" altLang="zh-CN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——</a:t>
            </a:r>
            <a:r>
              <a:rPr lang="zh-CN" altLang="en-US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 为莘莘学子改变命运而讲课</a:t>
            </a:r>
            <a:endParaRPr lang="en-US" altLang="zh-CN" sz="800" b="1" i="1" dirty="0" smtClean="0">
              <a:solidFill>
                <a:srgbClr val="A42B2E"/>
              </a:solidFill>
              <a:latin typeface="HanziPen SC Regular" charset="0"/>
              <a:sym typeface="HanziPen SC Regular" charset="0"/>
            </a:endParaRPr>
          </a:p>
          <a:p>
            <a:pPr eaLnBrk="1" hangingPunct="1">
              <a:lnSpc>
                <a:spcPct val="11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				                  </a:t>
            </a:r>
            <a:r>
              <a:rPr lang="zh-CN" altLang="en-US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为千万人少走弯路而著书 </a:t>
            </a:r>
            <a:r>
              <a:rPr lang="en-US" sz="2000" b="1" i="1" dirty="0" smtClean="0">
                <a:solidFill>
                  <a:srgbClr val="A42B2E"/>
                </a:solidFill>
                <a:latin typeface="HanziPen SC Regular" charset="0"/>
                <a:ea typeface="Hiragino Sans GB W3" charset="0"/>
                <a:cs typeface="Hiragino Sans GB W3" charset="0"/>
                <a:sym typeface="HanziPen SC Regular" charset="0"/>
              </a:rPr>
              <a:t>!</a:t>
            </a:r>
            <a:endParaRPr lang="zh-CN" altLang="en-US" sz="2000" dirty="0" smtClean="0"/>
          </a:p>
        </p:txBody>
      </p:sp>
      <p:sp>
        <p:nvSpPr>
          <p:cNvPr id="1027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8475" y="1312863"/>
            <a:ext cx="8128000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Eurostile" charset="0"/>
              </a:rPr>
              <a:t>单击此处编辑母版标题样式</a:t>
            </a:r>
          </a:p>
        </p:txBody>
      </p:sp>
      <p:sp>
        <p:nvSpPr>
          <p:cNvPr id="1028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8475" y="2241550"/>
            <a:ext cx="8128000" cy="415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Eurostile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Eurostile" charset="0"/>
              </a:rPr>
              <a:t>二级</a:t>
            </a:r>
          </a:p>
          <a:p>
            <a:pPr lvl="2"/>
            <a:r>
              <a:rPr lang="zh-CN" smtClean="0">
                <a:sym typeface="Eurostile" charset="0"/>
              </a:rPr>
              <a:t>三级</a:t>
            </a:r>
          </a:p>
          <a:p>
            <a:pPr lvl="3"/>
            <a:r>
              <a:rPr lang="zh-CN" smtClean="0">
                <a:sym typeface="Eurostile" charset="0"/>
              </a:rPr>
              <a:t>四级</a:t>
            </a:r>
          </a:p>
          <a:p>
            <a:pPr lvl="4"/>
            <a:r>
              <a:rPr lang="zh-CN" smtClean="0">
                <a:sym typeface="Eurostile" charset="0"/>
              </a:rPr>
              <a:t>五级</a:t>
            </a:r>
          </a:p>
        </p:txBody>
      </p:sp>
      <p:pic>
        <p:nvPicPr>
          <p:cNvPr id="1029" name="图片 12" descr="黑马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0"/>
            <a:ext cx="26257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1778000" y="6400800"/>
            <a:ext cx="59436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3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b="1" i="1" dirty="0" smtClean="0">
                <a:solidFill>
                  <a:srgbClr val="7F7F7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传智播客 </a:t>
            </a:r>
            <a:r>
              <a:rPr lang="en-US" sz="1400" b="1" i="1" dirty="0" smtClean="0">
                <a:solidFill>
                  <a:srgbClr val="7F7F7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&amp;</a:t>
            </a:r>
            <a:r>
              <a:rPr lang="zh-CN" altLang="en-US" sz="1400" b="1" i="1" dirty="0" smtClean="0">
                <a:solidFill>
                  <a:srgbClr val="7F7F7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 黑马程序员 联合出品  </a:t>
            </a:r>
            <a:endParaRPr lang="en-US" sz="1400" b="1" i="1" dirty="0" smtClean="0">
              <a:solidFill>
                <a:srgbClr val="7F7F7F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华文楷体" panose="020106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timing>
    <p:tnLst>
      <p:par>
        <p:cTn id="1" dur="indefinite" restart="never" nodeType="tmRoot"/>
      </p:par>
    </p:tnLst>
  </p:timing>
  <p:txStyles>
    <p:titleStyle>
      <a:lvl1pPr marL="914400" indent="-914400"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  <a:sym typeface="Eurostile" charset="0"/>
        </a:defRPr>
      </a:lvl1pPr>
      <a:lvl2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2pPr>
      <a:lvl3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3pPr>
      <a:lvl4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4pPr>
      <a:lvl5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5pPr>
      <a:lvl6pPr marL="13716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6pPr>
      <a:lvl7pPr marL="18288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7pPr>
      <a:lvl8pPr marL="22860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8pPr>
      <a:lvl9pPr marL="27432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ts val="8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000"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1pPr>
      <a:lvl2pPr marL="4572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93B3D7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2pPr>
      <a:lvl3pPr marL="6858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3pPr>
      <a:lvl4pPr marL="9144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93B3D7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4pPr>
      <a:lvl5pPr marL="11430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day20_video/20.08_IO&#27969;(&#23383;&#33410;&#25968;&#32452;&#25335;&#36125;&#20043;available()&#26041;&#27861;)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day20_video/20.09_IO&#27969;(&#23450;&#20041;&#23567;&#25968;&#32452;)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day20_video/20.10_IO&#27969;(&#23450;&#20041;&#23567;&#25968;&#32452;&#30340;&#26631;&#20934;&#26684;&#24335;)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day20_video/20.11_IO&#27969;(BufferedInputStream&#21644;BufferOutputStream&#25335;&#36125;)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day20_video/20.12_IO&#27969;(flush&#21644;close&#26041;&#27861;&#30340;&#21306;&#21035;)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day20_video/20.13_IO&#27969;(&#23383;&#33410;&#27969;&#35835;&#20889;&#20013;&#25991;)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day20_video/20.14_IO&#27969;(&#27969;&#30340;&#26631;&#20934;&#22788;&#29702;&#24322;&#24120;&#20195;&#30721;1.6&#29256;&#26412;&#21450;&#20854;&#20197;&#21069;)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day20_video/20.15_IO&#27969;(&#27969;&#30340;&#26631;&#20934;&#22788;&#29702;&#24322;&#24120;&#20195;&#30721;1.7&#29256;&#26412;)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day20_video/20.16_IO&#27969;(&#22270;&#29255;&#21152;&#23494;)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day20_video/20.17_IO&#27969;(&#25335;&#36125;&#25991;&#20214;)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day20_video/20.18_IO&#27969;(&#24405;&#20837;&#25968;&#25454;&#25335;&#36125;&#21040;&#25991;&#20214;)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day20_video/20.01_IO&#27969;(IO&#27969;&#27010;&#36848;&#21450;&#20854;&#20998;&#31867;).av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day20_video/20.02_IO&#27969;(FileInputStream)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day20_video/20.03_IO&#27969;(read()&#26041;&#27861;&#36820;&#22238;&#20540;&#20026;&#20160;&#20040;&#26159;int)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day20_video/20.04_IO&#27969;(FileOutputStream)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day20_video/20.05_IO&#27969;(FileOutputStream&#36861;&#21152;)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day20_video/20.06_IO&#27969;(&#25335;&#36125;&#22270;&#29255;)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day20_video/20.07_IO&#27969;(&#25335;&#36125;&#38899;&#39057;&#25991;&#20214;&#30011;&#21407;&#29702;&#22270;)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xfrm>
            <a:off x="1143000" y="2413000"/>
            <a:ext cx="6858000" cy="2387600"/>
          </a:xfrm>
        </p:spPr>
        <p:txBody>
          <a:bodyPr/>
          <a:lstStyle/>
          <a:p>
            <a:pPr marL="0" indent="0"/>
            <a:r>
              <a:rPr lang="en-US" altLang="zh-CN" dirty="0" smtClean="0"/>
              <a:t>Java</a:t>
            </a:r>
            <a:r>
              <a:rPr lang="zh-CN" altLang="en-US" dirty="0" smtClean="0"/>
              <a:t>核心之</a:t>
            </a:r>
            <a:r>
              <a:rPr lang="en-US" altLang="zh-CN" dirty="0" smtClean="0"/>
              <a:t>IO</a:t>
            </a:r>
            <a:r>
              <a:rPr lang="zh-CN" altLang="en-US" dirty="0" smtClean="0"/>
              <a:t>流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字节数组拷贝之</a:t>
            </a:r>
            <a:r>
              <a:rPr lang="en-US" altLang="zh-CN" dirty="0"/>
              <a:t>available()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84132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课程长度：</a:t>
            </a:r>
            <a:r>
              <a:rPr lang="en-US" altLang="zh-CN" sz="1900" dirty="0" smtClean="0"/>
              <a:t>08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08_IO</a:t>
            </a:r>
            <a:r>
              <a:rPr lang="zh-CN" altLang="en-US" sz="1900" dirty="0">
                <a:hlinkClick r:id="rId3" action="ppaction://hlinkfile"/>
              </a:rPr>
              <a:t>流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字节数组拷贝之</a:t>
            </a:r>
            <a:r>
              <a:rPr lang="en-US" altLang="zh-CN" sz="1900" dirty="0">
                <a:hlinkClick r:id="rId3" action="ppaction://hlinkfile"/>
              </a:rPr>
              <a:t>available()</a:t>
            </a:r>
            <a:r>
              <a:rPr lang="zh-CN" altLang="en-US" sz="1900" dirty="0">
                <a:hlinkClick r:id="rId3" action="ppaction://hlinkfile"/>
              </a:rPr>
              <a:t>方法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 smtClean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问答</a:t>
            </a:r>
            <a:endParaRPr lang="zh-CN" altLang="en-US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66831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定义小数组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9168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13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25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09_IO</a:t>
            </a:r>
            <a:r>
              <a:rPr lang="zh-CN" altLang="en-US" sz="1900" dirty="0">
                <a:hlinkClick r:id="rId3" action="ppaction://hlinkfile"/>
              </a:rPr>
              <a:t>流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定义小数组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zh-CN" altLang="en-US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723862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定义小数组的标准格式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5235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10_IO</a:t>
            </a:r>
            <a:r>
              <a:rPr lang="zh-CN" altLang="en-US" sz="1900" dirty="0">
                <a:hlinkClick r:id="rId3" action="ppaction://hlinkfile"/>
              </a:rPr>
              <a:t>流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定义小数组的标准格式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zh-CN" altLang="en-US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864780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991504"/>
            <a:ext cx="8645525" cy="715579"/>
          </a:xfrm>
        </p:spPr>
        <p:txBody>
          <a:bodyPr/>
          <a:lstStyle/>
          <a:p>
            <a:r>
              <a:rPr lang="zh-CN" altLang="en-US" dirty="0" smtClean="0"/>
              <a:t>高效字节流的拷贝及原理图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89"/>
            <a:ext cx="8128000" cy="4268629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19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24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 smtClean="0">
                <a:hlinkClick r:id="rId3" action="ppaction://hlinkfile"/>
              </a:rPr>
              <a:t>11_BufferedInputStream</a:t>
            </a:r>
            <a:r>
              <a:rPr lang="zh-CN" altLang="en-US" sz="1900" dirty="0">
                <a:hlinkClick r:id="rId3" action="ppaction://hlinkfile"/>
              </a:rPr>
              <a:t>和</a:t>
            </a:r>
            <a:r>
              <a:rPr lang="en-US" altLang="zh-CN" sz="1900" dirty="0" err="1" smtClean="0">
                <a:hlinkClick r:id="rId3" action="ppaction://hlinkfile"/>
              </a:rPr>
              <a:t>BufferedOutputStream</a:t>
            </a:r>
            <a:r>
              <a:rPr lang="zh-CN" altLang="en-US" sz="1900" dirty="0" smtClean="0">
                <a:hlinkClick r:id="rId3" action="ppaction://hlinkfile"/>
              </a:rPr>
              <a:t>拷贝</a:t>
            </a:r>
            <a:r>
              <a:rPr lang="en-US" altLang="zh-CN" sz="1900" dirty="0" smtClean="0">
                <a:hlinkClick r:id="rId3" action="ppaction://hlinkfile"/>
              </a:rPr>
              <a:t>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整理</a:t>
            </a:r>
            <a:r>
              <a:rPr lang="zh-CN" altLang="en-US" sz="1800" dirty="0"/>
              <a:t>视频中的代码思路</a:t>
            </a:r>
            <a:r>
              <a:rPr lang="zh-CN" altLang="en-US" sz="1800" dirty="0" smtClean="0"/>
              <a:t>，记录疑惑点，并练习代码</a:t>
            </a:r>
            <a:r>
              <a:rPr lang="en-US" altLang="zh-CN" sz="1800" dirty="0" smtClean="0"/>
              <a:t>(8</a:t>
            </a:r>
            <a:r>
              <a:rPr lang="zh-CN" altLang="en-US" sz="1800" dirty="0" smtClean="0"/>
              <a:t>分钟</a:t>
            </a:r>
            <a:r>
              <a:rPr lang="en-US" altLang="zh-CN" sz="1800" dirty="0" smtClean="0"/>
              <a:t>)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123533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flush</a:t>
            </a:r>
            <a:r>
              <a:rPr lang="zh-CN" altLang="en-US" dirty="0"/>
              <a:t>和</a:t>
            </a:r>
            <a:r>
              <a:rPr lang="en-US" altLang="zh-CN" dirty="0"/>
              <a:t>close</a:t>
            </a:r>
            <a:r>
              <a:rPr lang="zh-CN" altLang="en-US" dirty="0"/>
              <a:t>方法的区别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10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44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12_IO</a:t>
            </a:r>
            <a:r>
              <a:rPr lang="zh-CN" altLang="en-US" sz="1900" dirty="0">
                <a:hlinkClick r:id="rId3" action="ppaction://hlinkfile"/>
              </a:rPr>
              <a:t>流</a:t>
            </a:r>
            <a:r>
              <a:rPr lang="en-US" altLang="zh-CN" sz="1900" dirty="0">
                <a:hlinkClick r:id="rId3" action="ppaction://hlinkfile"/>
              </a:rPr>
              <a:t>(flush</a:t>
            </a:r>
            <a:r>
              <a:rPr lang="zh-CN" altLang="en-US" sz="1900" dirty="0">
                <a:hlinkClick r:id="rId3" action="ppaction://hlinkfile"/>
              </a:rPr>
              <a:t>和</a:t>
            </a:r>
            <a:r>
              <a:rPr lang="en-US" altLang="zh-CN" sz="1900" dirty="0">
                <a:hlinkClick r:id="rId3" action="ppaction://hlinkfile"/>
              </a:rPr>
              <a:t>close</a:t>
            </a:r>
            <a:r>
              <a:rPr lang="zh-CN" altLang="en-US" sz="1900" dirty="0">
                <a:hlinkClick r:id="rId3" action="ppaction://hlinkfile"/>
              </a:rPr>
              <a:t>方法的区别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752495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字节流读写中文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08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29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13_IO</a:t>
            </a:r>
            <a:r>
              <a:rPr lang="zh-CN" altLang="en-US" sz="1900" dirty="0">
                <a:hlinkClick r:id="rId3" action="ppaction://hlinkfile"/>
              </a:rPr>
              <a:t>流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字节流读写中文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</a:t>
            </a:r>
            <a:r>
              <a:rPr lang="zh-CN" altLang="en-US" sz="2400" dirty="0"/>
              <a:t>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整理</a:t>
            </a:r>
            <a:r>
              <a:rPr lang="zh-CN" altLang="en-US" sz="1800" dirty="0"/>
              <a:t>视频中的代码思路，记录疑惑点，并练习代码</a:t>
            </a:r>
            <a:r>
              <a:rPr lang="en-US" altLang="zh-CN" sz="1800" dirty="0" smtClean="0"/>
              <a:t>(</a:t>
            </a:r>
            <a:r>
              <a:rPr lang="en-US" altLang="zh-CN" sz="1800" dirty="0"/>
              <a:t>8</a:t>
            </a:r>
            <a:r>
              <a:rPr lang="zh-CN" altLang="en-US" sz="1800" dirty="0" smtClean="0"/>
              <a:t>分钟</a:t>
            </a:r>
            <a:r>
              <a:rPr lang="en-US" altLang="zh-CN" sz="1800" dirty="0" smtClean="0"/>
              <a:t>)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625586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流的标准处理异常代码</a:t>
            </a:r>
            <a:r>
              <a:rPr lang="en-US" altLang="zh-CN" dirty="0"/>
              <a:t>1.6</a:t>
            </a:r>
            <a:r>
              <a:rPr lang="zh-CN" altLang="en-US" dirty="0"/>
              <a:t>版本及其以前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65715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09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30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14_IO</a:t>
            </a:r>
            <a:r>
              <a:rPr lang="zh-CN" altLang="en-US" sz="1900" dirty="0">
                <a:hlinkClick r:id="rId3" action="ppaction://hlinkfile"/>
              </a:rPr>
              <a:t>流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流的标准处理异常代码</a:t>
            </a:r>
            <a:r>
              <a:rPr lang="en-US" altLang="zh-CN" sz="1900" dirty="0">
                <a:hlinkClick r:id="rId3" action="ppaction://hlinkfile"/>
              </a:rPr>
              <a:t>1.6</a:t>
            </a:r>
            <a:r>
              <a:rPr lang="zh-CN" altLang="en-US" sz="1900" dirty="0">
                <a:hlinkClick r:id="rId3" action="ppaction://hlinkfile"/>
              </a:rPr>
              <a:t>版本及其以前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218475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流的标准处理异常代码</a:t>
            </a:r>
            <a:r>
              <a:rPr lang="en-US" altLang="zh-CN" dirty="0"/>
              <a:t>1.7</a:t>
            </a:r>
            <a:r>
              <a:rPr lang="zh-CN" altLang="en-US" dirty="0"/>
              <a:t>版本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00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15_IO</a:t>
            </a:r>
            <a:r>
              <a:rPr lang="zh-CN" altLang="en-US" sz="1900" dirty="0">
                <a:hlinkClick r:id="rId3" action="ppaction://hlinkfile"/>
              </a:rPr>
              <a:t>流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流的标准处理异常代码</a:t>
            </a:r>
            <a:r>
              <a:rPr lang="en-US" altLang="zh-CN" sz="1900" dirty="0">
                <a:hlinkClick r:id="rId3" action="ppaction://hlinkfile"/>
              </a:rPr>
              <a:t>1.7</a:t>
            </a:r>
            <a:r>
              <a:rPr lang="zh-CN" altLang="en-US" sz="1900" dirty="0">
                <a:hlinkClick r:id="rId3" action="ppaction://hlinkfile"/>
              </a:rPr>
              <a:t>版本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</a:t>
            </a:r>
            <a:r>
              <a:rPr lang="zh-CN" altLang="en-US" sz="2400" dirty="0"/>
              <a:t>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13739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图片加密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57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16_IO</a:t>
            </a:r>
            <a:r>
              <a:rPr lang="zh-CN" altLang="en-US" sz="1900" dirty="0">
                <a:hlinkClick r:id="rId3" action="ppaction://hlinkfile"/>
              </a:rPr>
              <a:t>流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图片加密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</a:t>
            </a:r>
            <a:r>
              <a:rPr lang="zh-CN" altLang="en-US" sz="2400" dirty="0"/>
              <a:t>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/>
              <a:t>实现需求</a:t>
            </a:r>
            <a:r>
              <a:rPr lang="en-US" altLang="zh-CN" sz="1800" dirty="0"/>
              <a:t>:</a:t>
            </a:r>
            <a:r>
              <a:rPr lang="zh-CN" altLang="en-US" sz="1800" dirty="0" smtClean="0"/>
              <a:t>在</a:t>
            </a:r>
            <a:r>
              <a:rPr lang="zh-CN" altLang="en-US" sz="1800" dirty="0"/>
              <a:t>控制台录入文件的路径</a:t>
            </a:r>
            <a:r>
              <a:rPr lang="en-US" altLang="zh-CN" sz="1800" dirty="0"/>
              <a:t>,</a:t>
            </a:r>
            <a:r>
              <a:rPr lang="zh-CN" altLang="en-US" sz="1800" dirty="0"/>
              <a:t>将文件拷贝到当前项目</a:t>
            </a:r>
            <a:r>
              <a:rPr lang="zh-CN" altLang="en-US" sz="1800" dirty="0" smtClean="0"/>
              <a:t>下</a:t>
            </a:r>
            <a:r>
              <a:rPr lang="en-US" altLang="zh-CN" sz="1800" dirty="0" smtClean="0"/>
              <a:t>(10</a:t>
            </a:r>
            <a:r>
              <a:rPr lang="zh-CN" altLang="en-US" sz="1800" dirty="0" smtClean="0"/>
              <a:t>分钟</a:t>
            </a:r>
            <a:r>
              <a:rPr lang="en-US" altLang="zh-CN" sz="1800" dirty="0" smtClean="0"/>
              <a:t>)</a:t>
            </a:r>
            <a:endParaRPr lang="en-US" altLang="zh-CN" sz="1800" dirty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0269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拷贝文件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13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52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17_IO</a:t>
            </a:r>
            <a:r>
              <a:rPr lang="zh-CN" altLang="en-US" sz="1900" dirty="0">
                <a:hlinkClick r:id="rId3" action="ppaction://hlinkfile"/>
              </a:rPr>
              <a:t>流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拷贝文件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</a:t>
            </a:r>
            <a:r>
              <a:rPr lang="zh-CN" altLang="en-US" sz="2400" dirty="0"/>
              <a:t>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实现需求</a:t>
            </a:r>
            <a:r>
              <a:rPr lang="en-US" altLang="zh-CN" sz="1800" dirty="0" smtClean="0"/>
              <a:t>:</a:t>
            </a:r>
            <a:r>
              <a:rPr lang="zh-CN" altLang="en-US" sz="1800" dirty="0" smtClean="0"/>
              <a:t>将</a:t>
            </a:r>
            <a:r>
              <a:rPr lang="zh-CN" altLang="en-US" sz="1800" dirty="0"/>
              <a:t>键盘录入的数据拷贝到当前项目下的</a:t>
            </a:r>
            <a:r>
              <a:rPr lang="en-US" altLang="zh-CN" sz="1800" dirty="0" err="1"/>
              <a:t>text.txt</a:t>
            </a:r>
            <a:r>
              <a:rPr lang="zh-CN" altLang="en-US" sz="1800" dirty="0"/>
              <a:t>文件中</a:t>
            </a:r>
            <a:r>
              <a:rPr lang="en-US" altLang="zh-CN" sz="1800" dirty="0"/>
              <a:t>,</a:t>
            </a:r>
            <a:r>
              <a:rPr lang="zh-CN" altLang="en-US" sz="1800" dirty="0"/>
              <a:t>键盘录入数据当遇到</a:t>
            </a:r>
            <a:r>
              <a:rPr lang="en-US" altLang="zh-CN" sz="1800" dirty="0"/>
              <a:t>quit</a:t>
            </a:r>
            <a:r>
              <a:rPr lang="zh-CN" altLang="en-US" sz="1800" dirty="0"/>
              <a:t>时就</a:t>
            </a:r>
            <a:r>
              <a:rPr lang="zh-CN" altLang="en-US" sz="1800" dirty="0" smtClean="0"/>
              <a:t>退出</a:t>
            </a:r>
            <a:r>
              <a:rPr lang="en-US" altLang="zh-CN" sz="1800" dirty="0" smtClean="0"/>
              <a:t>(10</a:t>
            </a:r>
            <a:r>
              <a:rPr lang="zh-CN" altLang="en-US" sz="1800" dirty="0" smtClean="0"/>
              <a:t>分钟</a:t>
            </a:r>
            <a:r>
              <a:rPr lang="en-US" altLang="zh-CN" sz="1800" dirty="0" smtClean="0"/>
              <a:t>)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27446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 b="1" dirty="0" smtClean="0"/>
              <a:t>课程内容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en-US" altLang="zh-CN" dirty="0" smtClean="0"/>
              <a:t>IO</a:t>
            </a:r>
            <a:r>
              <a:rPr lang="zh-CN" altLang="en-US" dirty="0"/>
              <a:t>流概述及其分类</a:t>
            </a:r>
          </a:p>
          <a:p>
            <a:r>
              <a:rPr lang="zh-CN" altLang="en-US" dirty="0" smtClean="0"/>
              <a:t>字节</a:t>
            </a:r>
            <a:r>
              <a:rPr lang="zh-CN" altLang="en-US" dirty="0"/>
              <a:t>输入、输出流</a:t>
            </a:r>
          </a:p>
          <a:p>
            <a:r>
              <a:rPr lang="zh-CN" altLang="en-US" dirty="0" smtClean="0"/>
              <a:t>案例</a:t>
            </a:r>
            <a:r>
              <a:rPr lang="zh-CN" altLang="en-US" dirty="0"/>
              <a:t>：拷贝图片</a:t>
            </a:r>
          </a:p>
          <a:p>
            <a:r>
              <a:rPr lang="zh-CN" altLang="en-US" dirty="0" smtClean="0"/>
              <a:t>字节</a:t>
            </a:r>
            <a:r>
              <a:rPr lang="zh-CN" altLang="en-US" dirty="0"/>
              <a:t>数组拷贝之</a:t>
            </a:r>
            <a:r>
              <a:rPr lang="en-US" altLang="zh-CN" dirty="0"/>
              <a:t>available()</a:t>
            </a:r>
            <a:r>
              <a:rPr lang="zh-CN" altLang="en-US" dirty="0"/>
              <a:t>方法</a:t>
            </a:r>
          </a:p>
          <a:p>
            <a:r>
              <a:rPr lang="zh-CN" altLang="en-US" dirty="0" smtClean="0"/>
              <a:t>定义</a:t>
            </a:r>
            <a:r>
              <a:rPr lang="zh-CN" altLang="en-US" dirty="0"/>
              <a:t>小数组及其标准格式</a:t>
            </a:r>
          </a:p>
          <a:p>
            <a:r>
              <a:rPr lang="en-US" altLang="zh-CN" dirty="0" err="1" smtClean="0"/>
              <a:t>BufferedInputStream</a:t>
            </a:r>
            <a:r>
              <a:rPr lang="zh-CN" altLang="en-US" dirty="0"/>
              <a:t>和</a:t>
            </a:r>
            <a:r>
              <a:rPr lang="en-US" altLang="zh-CN" dirty="0" err="1"/>
              <a:t>BufferOutputStream</a:t>
            </a:r>
            <a:r>
              <a:rPr lang="zh-CN" altLang="en-US" dirty="0"/>
              <a:t>拷贝</a:t>
            </a:r>
          </a:p>
          <a:p>
            <a:r>
              <a:rPr lang="en-US" altLang="zh-CN" dirty="0" smtClean="0"/>
              <a:t>flush</a:t>
            </a:r>
            <a:r>
              <a:rPr lang="zh-CN" altLang="en-US" dirty="0"/>
              <a:t>和</a:t>
            </a:r>
            <a:r>
              <a:rPr lang="en-US" altLang="zh-CN" dirty="0"/>
              <a:t>close</a:t>
            </a:r>
            <a:r>
              <a:rPr lang="zh-CN" altLang="en-US" dirty="0"/>
              <a:t>方法的区别</a:t>
            </a:r>
          </a:p>
          <a:p>
            <a:r>
              <a:rPr lang="zh-CN" altLang="en-US" dirty="0" smtClean="0"/>
              <a:t>字节</a:t>
            </a:r>
            <a:r>
              <a:rPr lang="zh-CN" altLang="en-US" dirty="0"/>
              <a:t>流读写中文</a:t>
            </a:r>
          </a:p>
          <a:p>
            <a:r>
              <a:rPr lang="zh-CN" altLang="en-US" dirty="0" smtClean="0"/>
              <a:t>流</a:t>
            </a:r>
            <a:r>
              <a:rPr lang="zh-CN" altLang="en-US" dirty="0"/>
              <a:t>的标准处理异常</a:t>
            </a:r>
            <a:r>
              <a:rPr lang="zh-CN" altLang="en-US" dirty="0" smtClean="0"/>
              <a:t>代码</a:t>
            </a:r>
            <a:r>
              <a:rPr lang="zh-CN" altLang="en-US" dirty="0"/>
              <a:t>			</a:t>
            </a:r>
            <a:endParaRPr lang="en-US" altLang="zh-CN" dirty="0" smtClean="0"/>
          </a:p>
          <a:p>
            <a:r>
              <a:rPr lang="zh-CN" altLang="en-US" dirty="0" smtClean="0"/>
              <a:t>案例：图片加密、拷贝文件</a:t>
            </a:r>
            <a:r>
              <a:rPr lang="zh-CN" altLang="en-US" dirty="0"/>
              <a:t>、</a:t>
            </a:r>
            <a:r>
              <a:rPr lang="zh-CN" altLang="en-US" dirty="0" smtClean="0"/>
              <a:t>录入数据拷贝到文件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482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录入数据拷贝到文件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12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18_IO</a:t>
            </a:r>
            <a:r>
              <a:rPr lang="zh-CN" altLang="en-US" sz="1900" dirty="0">
                <a:hlinkClick r:id="rId3" action="ppaction://hlinkfile"/>
              </a:rPr>
              <a:t>流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录入数据拷贝到文件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</a:t>
            </a:r>
            <a:r>
              <a:rPr lang="zh-CN" altLang="en-US" sz="2400" dirty="0"/>
              <a:t>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29764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991504"/>
            <a:ext cx="8128001" cy="715579"/>
          </a:xfrm>
        </p:spPr>
        <p:txBody>
          <a:bodyPr/>
          <a:lstStyle/>
          <a:p>
            <a:r>
              <a:rPr lang="en-US" altLang="zh-CN" dirty="0"/>
              <a:t>IO</a:t>
            </a:r>
            <a:r>
              <a:rPr lang="zh-CN" altLang="en-US" dirty="0"/>
              <a:t>流概述及其分类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910789"/>
            <a:ext cx="8128001" cy="4557387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</a:t>
            </a:r>
            <a:r>
              <a:rPr lang="zh-CN" altLang="en-US" sz="2400" dirty="0" smtClean="0"/>
              <a:t>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12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01_IO</a:t>
            </a:r>
            <a:r>
              <a:rPr lang="zh-CN" altLang="en-US" sz="1900" dirty="0">
                <a:hlinkClick r:id="rId3" action="ppaction://hlinkfile"/>
              </a:rPr>
              <a:t>流</a:t>
            </a:r>
            <a:r>
              <a:rPr lang="en-US" altLang="zh-CN" sz="1900" dirty="0">
                <a:hlinkClick r:id="rId3" action="ppaction://hlinkfile"/>
              </a:rPr>
              <a:t>(IO</a:t>
            </a:r>
            <a:r>
              <a:rPr lang="zh-CN" altLang="en-US" sz="1900" dirty="0">
                <a:hlinkClick r:id="rId3" action="ppaction://hlinkfile"/>
              </a:rPr>
              <a:t>流概述及其分类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掌握程度：了解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</a:t>
            </a:r>
            <a:r>
              <a:rPr lang="zh-CN" altLang="en-US" sz="2400" dirty="0"/>
              <a:t>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916575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FileInputStream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5925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14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19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02_IO</a:t>
            </a:r>
            <a:r>
              <a:rPr lang="zh-CN" altLang="en-US" sz="1900" dirty="0">
                <a:hlinkClick r:id="rId3" action="ppaction://hlinkfile"/>
              </a:rPr>
              <a:t>流</a:t>
            </a:r>
            <a:r>
              <a:rPr lang="en-US" altLang="zh-CN" sz="1900" dirty="0">
                <a:hlinkClick r:id="rId3" action="ppaction://hlinkfile"/>
              </a:rPr>
              <a:t>(FileInputStream).avi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782733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read()</a:t>
            </a:r>
            <a:r>
              <a:rPr lang="zh-CN" altLang="en-US" dirty="0"/>
              <a:t>方法返回值为什么是</a:t>
            </a:r>
            <a:r>
              <a:rPr lang="en-US" altLang="zh-CN" dirty="0" err="1"/>
              <a:t>int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89"/>
            <a:ext cx="8128000" cy="4386316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07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30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03_IO</a:t>
            </a:r>
            <a:r>
              <a:rPr lang="zh-CN" altLang="en-US" sz="1900" dirty="0">
                <a:hlinkClick r:id="rId3" action="ppaction://hlinkfile"/>
              </a:rPr>
              <a:t>流</a:t>
            </a:r>
            <a:r>
              <a:rPr lang="en-US" altLang="zh-CN" sz="1900" dirty="0">
                <a:hlinkClick r:id="rId3" action="ppaction://hlinkfile"/>
              </a:rPr>
              <a:t>(read()</a:t>
            </a:r>
            <a:r>
              <a:rPr lang="zh-CN" altLang="en-US" sz="1900" dirty="0">
                <a:hlinkClick r:id="rId3" action="ppaction://hlinkfile"/>
              </a:rPr>
              <a:t>方法返回值为什么是</a:t>
            </a:r>
            <a:r>
              <a:rPr lang="en-US" altLang="zh-CN" sz="1900" dirty="0">
                <a:hlinkClick r:id="rId3" action="ppaction://hlinkfile"/>
              </a:rPr>
              <a:t>int).av</a:t>
            </a:r>
            <a:r>
              <a:rPr lang="en-US" altLang="zh-CN" sz="1900" dirty="0"/>
              <a:t>i</a:t>
            </a:r>
            <a:endParaRPr lang="zh-CN" altLang="en-US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</a:t>
            </a:r>
            <a:r>
              <a:rPr lang="zh-CN" altLang="en-US" sz="2400" dirty="0" smtClean="0"/>
              <a:t>与</a:t>
            </a:r>
            <a:r>
              <a:rPr lang="zh-CN" altLang="en-US" sz="2400" dirty="0"/>
              <a:t>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103719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FileOutputStream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46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</a:t>
            </a:r>
            <a:r>
              <a:rPr lang="zh-CN" altLang="en-US" sz="1900" dirty="0" smtClean="0"/>
              <a:t>： </a:t>
            </a:r>
            <a:r>
              <a:rPr lang="en-US" altLang="zh-CN" sz="1900" dirty="0">
                <a:hlinkClick r:id="rId3" action="ppaction://hlinkfile"/>
              </a:rPr>
              <a:t>04_IO</a:t>
            </a:r>
            <a:r>
              <a:rPr lang="zh-CN" altLang="en-US" sz="1900" dirty="0">
                <a:hlinkClick r:id="rId3" action="ppaction://hlinkfile"/>
              </a:rPr>
              <a:t>流</a:t>
            </a:r>
            <a:r>
              <a:rPr lang="en-US" altLang="zh-CN" sz="1900" dirty="0">
                <a:hlinkClick r:id="rId3" action="ppaction://hlinkfile"/>
              </a:rPr>
              <a:t>(FileOutputStream).avi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/>
              <a:t>无</a:t>
            </a:r>
            <a:endParaRPr lang="en-US" altLang="zh-CN" sz="1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5118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FileOutputStream</a:t>
            </a:r>
            <a:r>
              <a:rPr lang="zh-CN" altLang="en-US" dirty="0" smtClean="0"/>
              <a:t>追加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4121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07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05_IO</a:t>
            </a:r>
            <a:r>
              <a:rPr lang="zh-CN" altLang="en-US" sz="1900" dirty="0">
                <a:hlinkClick r:id="rId3" action="ppaction://hlinkfile"/>
              </a:rPr>
              <a:t>流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en-US" altLang="zh-CN" sz="1900" dirty="0" err="1">
                <a:hlinkClick r:id="rId3" action="ppaction://hlinkfile"/>
              </a:rPr>
              <a:t>FileOutputStream</a:t>
            </a:r>
            <a:r>
              <a:rPr lang="zh-CN" altLang="en-US" sz="1900" dirty="0">
                <a:hlinkClick r:id="rId3" action="ppaction://hlinkfile"/>
              </a:rPr>
              <a:t>追加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/>
              <a:t>无</a:t>
            </a:r>
            <a:endParaRPr lang="en-US" altLang="zh-CN" sz="18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66275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拷贝图片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4188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08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06_IO</a:t>
            </a:r>
            <a:r>
              <a:rPr lang="zh-CN" altLang="en-US" sz="1900" dirty="0">
                <a:hlinkClick r:id="rId3" action="ppaction://hlinkfile"/>
              </a:rPr>
              <a:t>流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拷贝图片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整理视频中的代码思路，</a:t>
            </a:r>
            <a:r>
              <a:rPr lang="zh-CN" altLang="en-US" sz="1800" dirty="0"/>
              <a:t>记录疑惑点</a:t>
            </a:r>
            <a:r>
              <a:rPr lang="zh-CN" altLang="en-US" sz="1800" dirty="0" smtClean="0"/>
              <a:t>，并练习代码</a:t>
            </a:r>
            <a:r>
              <a:rPr lang="en-US" altLang="zh-CN" sz="1800" dirty="0" smtClean="0"/>
              <a:t>(8</a:t>
            </a:r>
            <a:r>
              <a:rPr lang="zh-CN" altLang="en-US" sz="1800" dirty="0" smtClean="0"/>
              <a:t>分钟</a:t>
            </a:r>
            <a:r>
              <a:rPr lang="en-US" altLang="zh-CN" sz="1800" dirty="0" smtClean="0"/>
              <a:t>)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220692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拷贝音频</a:t>
            </a:r>
            <a:r>
              <a:rPr lang="zh-CN" altLang="en-US" dirty="0" smtClean="0"/>
              <a:t>文件过程原理图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8017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04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16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07_IO</a:t>
            </a:r>
            <a:r>
              <a:rPr lang="zh-CN" altLang="en-US" sz="1900" dirty="0">
                <a:hlinkClick r:id="rId3" action="ppaction://hlinkfile"/>
              </a:rPr>
              <a:t>流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拷贝音频文件画原理图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难度</a:t>
            </a:r>
            <a:r>
              <a:rPr lang="zh-CN" altLang="en-US" sz="1900" dirty="0" smtClean="0"/>
              <a:t>：难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 smtClean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</a:t>
            </a:r>
            <a:r>
              <a:rPr lang="zh-CN" altLang="en-US" sz="2400" dirty="0"/>
              <a:t>与问答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94470758"/>
      </p:ext>
    </p:extLst>
  </p:cSld>
  <p:clrMapOvr>
    <a:masterClrMapping/>
  </p:clrMapOvr>
</p:sld>
</file>

<file path=ppt/theme/theme1.xml><?xml version="1.0" encoding="utf-8"?>
<a:theme xmlns:a="http://schemas.openxmlformats.org/drawingml/2006/main" name="iOS基础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iOS基础主题">
      <a:majorFont>
        <a:latin typeface="Eurostile"/>
        <a:ea typeface="微软雅黑"/>
        <a:cs typeface=""/>
      </a:majorFont>
      <a:minorFont>
        <a:latin typeface="Eurostile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演示文稿1" id="{CB2341D2-3C3A-4136-9FA8-70F14E01523C}" vid="{EBE2A09B-C73F-4496-9C76-055377385019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新的模板_最终</Template>
  <TotalTime>4608</TotalTime>
  <Pages>0</Pages>
  <Words>985</Words>
  <Characters>0</Characters>
  <Application>Microsoft Office PowerPoint</Application>
  <DocSecurity>0</DocSecurity>
  <PresentationFormat>全屏显示(4:3)</PresentationFormat>
  <Lines>0</Lines>
  <Paragraphs>210</Paragraphs>
  <Slides>20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Eurostile</vt:lpstr>
      <vt:lpstr>HanziPen SC Regular</vt:lpstr>
      <vt:lpstr>Hiragino Sans GB W3</vt:lpstr>
      <vt:lpstr>华文楷体</vt:lpstr>
      <vt:lpstr>宋体</vt:lpstr>
      <vt:lpstr>微软雅黑</vt:lpstr>
      <vt:lpstr>Arial</vt:lpstr>
      <vt:lpstr>Wingdings</vt:lpstr>
      <vt:lpstr>iOS基础主题</vt:lpstr>
      <vt:lpstr>Java核心之IO流</vt:lpstr>
      <vt:lpstr>课程内容</vt:lpstr>
      <vt:lpstr>IO流概述及其分类</vt:lpstr>
      <vt:lpstr>FileInputStream的使用</vt:lpstr>
      <vt:lpstr>read()方法返回值为什么是int</vt:lpstr>
      <vt:lpstr>FileOutputStream的使用</vt:lpstr>
      <vt:lpstr>FileOutputStream追加</vt:lpstr>
      <vt:lpstr>拷贝图片</vt:lpstr>
      <vt:lpstr>拷贝音频文件过程原理图</vt:lpstr>
      <vt:lpstr>字节数组拷贝之available()方法</vt:lpstr>
      <vt:lpstr>定义小数组</vt:lpstr>
      <vt:lpstr>定义小数组的标准格式</vt:lpstr>
      <vt:lpstr>高效字节流的拷贝及原理图</vt:lpstr>
      <vt:lpstr>flush和close方法的区别</vt:lpstr>
      <vt:lpstr>字节流读写中文</vt:lpstr>
      <vt:lpstr>流的标准处理异常代码1.6版本及其以前</vt:lpstr>
      <vt:lpstr>流的标准处理异常代码1.7版本</vt:lpstr>
      <vt:lpstr>图片加密</vt:lpstr>
      <vt:lpstr>拷贝文件</vt:lpstr>
      <vt:lpstr>录入数据拷贝到文件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Java概述</dc:title>
  <dc:subject/>
  <dc:creator>fengjia</dc:creator>
  <cp:keywords/>
  <dc:description/>
  <cp:lastModifiedBy>nai</cp:lastModifiedBy>
  <cp:revision>630</cp:revision>
  <dcterms:created xsi:type="dcterms:W3CDTF">2015-04-23T13:51:39Z</dcterms:created>
  <dcterms:modified xsi:type="dcterms:W3CDTF">2015-09-16T09:58:19Z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2052-9.1.0.4994</vt:lpwstr>
  </property>
</Properties>
</file>