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5"/>
  </p:notesMasterIdLst>
  <p:handoutMasterIdLst>
    <p:handoutMasterId r:id="rId6"/>
  </p:handoutMasterIdLst>
  <p:sldIdLst>
    <p:sldId id="262" r:id="rId2"/>
    <p:sldId id="260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9"/>
    <p:restoredTop sz="94253"/>
  </p:normalViewPr>
  <p:slideViewPr>
    <p:cSldViewPr snapToGrid="0" snapToObjects="1">
      <p:cViewPr varScale="1">
        <p:scale>
          <a:sx n="87" d="100"/>
          <a:sy n="87" d="100"/>
        </p:scale>
        <p:origin x="96" y="725"/>
      </p:cViewPr>
      <p:guideLst>
        <p:guide pos="2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1.png"/><Relationship Id="rId5" Type="http://schemas.openxmlformats.org/officeDocument/2006/relationships/image" Target="../media/image16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224129" y="103043"/>
            <a:ext cx="11115869" cy="66501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129" y="103043"/>
            <a:ext cx="330200" cy="330200"/>
          </a:xfrm>
          <a:prstGeom prst="rect">
            <a:avLst/>
          </a:prstGeom>
        </p:spPr>
      </p:pic>
      <p:pic>
        <p:nvPicPr>
          <p:cNvPr id="115" name="Graphic 7">
            <a:extLst>
              <a:ext uri="{FF2B5EF4-FFF2-40B4-BE49-F238E27FC236}">
                <a16:creationId xmlns:a16="http://schemas.microsoft.com/office/drawing/2014/main" id="{60CE8B0F-481F-474F-81BE-8370973CB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974" y="4730116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9">
            <a:extLst>
              <a:ext uri="{FF2B5EF4-FFF2-40B4-BE49-F238E27FC236}">
                <a16:creationId xmlns:a16="http://schemas.microsoft.com/office/drawing/2014/main" id="{E8CE5DBE-DDD4-4426-BFAE-0EB7C8AC5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9060" y="5206283"/>
            <a:ext cx="17774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AWS Transit Gateway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2B3C2CF-020B-4EF2-9BCB-36710AC896D8}"/>
              </a:ext>
            </a:extLst>
          </p:cNvPr>
          <p:cNvCxnSpPr>
            <a:cxnSpLocks/>
            <a:stCxn id="115" idx="0"/>
            <a:endCxn id="41" idx="2"/>
          </p:cNvCxnSpPr>
          <p:nvPr/>
        </p:nvCxnSpPr>
        <p:spPr>
          <a:xfrm flipV="1">
            <a:off x="4617170" y="4394490"/>
            <a:ext cx="2187" cy="335626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Graphic 6">
            <a:extLst>
              <a:ext uri="{FF2B5EF4-FFF2-40B4-BE49-F238E27FC236}">
                <a16:creationId xmlns:a16="http://schemas.microsoft.com/office/drawing/2014/main" id="{C2D2F4A9-275F-4170-8E61-562F1F681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4419" y="3705619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TextBox 12">
            <a:extLst>
              <a:ext uri="{FF2B5EF4-FFF2-40B4-BE49-F238E27FC236}">
                <a16:creationId xmlns:a16="http://schemas.microsoft.com/office/drawing/2014/main" id="{28811D60-782C-4BFB-875B-BE5A36046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3856" y="4186010"/>
            <a:ext cx="17622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Site-to-Site VPN</a:t>
            </a:r>
            <a:endParaRPr lang="en-US" altLang="en-US" sz="1200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22" name="Graphic 18">
            <a:extLst>
              <a:ext uri="{FF2B5EF4-FFF2-40B4-BE49-F238E27FC236}">
                <a16:creationId xmlns:a16="http://schemas.microsoft.com/office/drawing/2014/main" id="{5E06E579-0BC6-4ECC-9353-4F129F9EC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4419" y="4534056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TextBox 12">
            <a:extLst>
              <a:ext uri="{FF2B5EF4-FFF2-40B4-BE49-F238E27FC236}">
                <a16:creationId xmlns:a16="http://schemas.microsoft.com/office/drawing/2014/main" id="{E772D843-DA4A-4A23-A062-690E67735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8428" y="5016676"/>
            <a:ext cx="16323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AWS Direct Connect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E2A9493-61C9-4306-9348-8405A4DDDC9A}"/>
              </a:ext>
            </a:extLst>
          </p:cNvPr>
          <p:cNvSpPr/>
          <p:nvPr/>
        </p:nvSpPr>
        <p:spPr>
          <a:xfrm>
            <a:off x="9184699" y="3308794"/>
            <a:ext cx="2041358" cy="198488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cs typeface="Arial" panose="020B0604020202020204" pitchFamily="34" charset="0"/>
              </a:rPr>
              <a:t>Customer </a:t>
            </a:r>
            <a:r>
              <a:rPr lang="en-US" sz="1200" dirty="0" smtClean="0">
                <a:solidFill>
                  <a:srgbClr val="5A6B86"/>
                </a:solidFill>
                <a:cs typeface="Arial" panose="020B0604020202020204" pitchFamily="34" charset="0"/>
              </a:rPr>
              <a:t>connectivity</a:t>
            </a:r>
            <a:endParaRPr lang="en-US" sz="1200" dirty="0">
              <a:solidFill>
                <a:srgbClr val="5A6B86"/>
              </a:solidFill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00EC77-2643-4306-BA84-A57D68CC53F9}"/>
              </a:ext>
            </a:extLst>
          </p:cNvPr>
          <p:cNvSpPr/>
          <p:nvPr/>
        </p:nvSpPr>
        <p:spPr>
          <a:xfrm>
            <a:off x="306797" y="721896"/>
            <a:ext cx="2819941" cy="367259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cs typeface="Arial" panose="020B0604020202020204" pitchFamily="34" charset="0"/>
              </a:rPr>
              <a:t>Management VPC</a:t>
            </a:r>
          </a:p>
        </p:txBody>
      </p:sp>
      <p:sp>
        <p:nvSpPr>
          <p:cNvPr id="109" name="TextBox 20">
            <a:extLst>
              <a:ext uri="{FF2B5EF4-FFF2-40B4-BE49-F238E27FC236}">
                <a16:creationId xmlns:a16="http://schemas.microsoft.com/office/drawing/2014/main" id="{DCA0E9EE-E945-443C-A81E-605F3CB81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564" y="4097329"/>
            <a:ext cx="957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Flow logs</a:t>
            </a:r>
          </a:p>
        </p:txBody>
      </p:sp>
      <p:pic>
        <p:nvPicPr>
          <p:cNvPr id="110" name="Graphic 24">
            <a:extLst>
              <a:ext uri="{FF2B5EF4-FFF2-40B4-BE49-F238E27FC236}">
                <a16:creationId xmlns:a16="http://schemas.microsoft.com/office/drawing/2014/main" id="{F635308A-E114-43E3-A904-2EC402524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36" y="36993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Graphic 28">
            <a:extLst>
              <a:ext uri="{FF2B5EF4-FFF2-40B4-BE49-F238E27FC236}">
                <a16:creationId xmlns:a16="http://schemas.microsoft.com/office/drawing/2014/main" id="{09817706-01CE-3445-9AB7-F43865074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2" y="72189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780C4C1C-95C5-8F4C-8F4D-AF907A777E8B}"/>
              </a:ext>
            </a:extLst>
          </p:cNvPr>
          <p:cNvSpPr/>
          <p:nvPr/>
        </p:nvSpPr>
        <p:spPr>
          <a:xfrm>
            <a:off x="338280" y="1081435"/>
            <a:ext cx="1349166" cy="256826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cs typeface="Arial" panose="020B060402020202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C60677D-ACFC-7B47-B92F-10C00F4D3414}"/>
              </a:ext>
            </a:extLst>
          </p:cNvPr>
          <p:cNvSpPr/>
          <p:nvPr/>
        </p:nvSpPr>
        <p:spPr>
          <a:xfrm>
            <a:off x="1723007" y="1081435"/>
            <a:ext cx="1349166" cy="256826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cs typeface="Arial" panose="020B0604020202020204" pitchFamily="34" charset="0"/>
              </a:rPr>
              <a:t>Zone 2</a:t>
            </a:r>
            <a:endParaRPr lang="en-US" sz="1200" dirty="0">
              <a:solidFill>
                <a:srgbClr val="5B9CD5"/>
              </a:solidFill>
              <a:cs typeface="Arial" panose="020B06040202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F480393-C824-E844-BE78-D561F0E597B6}"/>
              </a:ext>
            </a:extLst>
          </p:cNvPr>
          <p:cNvSpPr/>
          <p:nvPr/>
        </p:nvSpPr>
        <p:spPr>
          <a:xfrm>
            <a:off x="373876" y="2606856"/>
            <a:ext cx="1260885" cy="9952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74" name="Graphic 35">
            <a:extLst>
              <a:ext uri="{FF2B5EF4-FFF2-40B4-BE49-F238E27FC236}">
                <a16:creationId xmlns:a16="http://schemas.microsoft.com/office/drawing/2014/main" id="{F691FFC9-3B90-CC42-92AC-8322D335C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75" y="2605268"/>
            <a:ext cx="274320" cy="29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" name="Rectangle 174">
            <a:extLst>
              <a:ext uri="{FF2B5EF4-FFF2-40B4-BE49-F238E27FC236}">
                <a16:creationId xmlns:a16="http://schemas.microsoft.com/office/drawing/2014/main" id="{181A9BED-3F14-1C4A-A219-A4736D74B3C4}"/>
              </a:ext>
            </a:extLst>
          </p:cNvPr>
          <p:cNvSpPr/>
          <p:nvPr/>
        </p:nvSpPr>
        <p:spPr>
          <a:xfrm>
            <a:off x="1764977" y="2609414"/>
            <a:ext cx="1260885" cy="9952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76" name="Graphic 35">
            <a:extLst>
              <a:ext uri="{FF2B5EF4-FFF2-40B4-BE49-F238E27FC236}">
                <a16:creationId xmlns:a16="http://schemas.microsoft.com/office/drawing/2014/main" id="{014B7A83-1984-934F-BF05-78AA3F53C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976" y="2607826"/>
            <a:ext cx="274320" cy="29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149E965-46D8-4BCB-B8D5-D7A451FDB06B}"/>
              </a:ext>
            </a:extLst>
          </p:cNvPr>
          <p:cNvSpPr/>
          <p:nvPr/>
        </p:nvSpPr>
        <p:spPr>
          <a:xfrm>
            <a:off x="3209388" y="721896"/>
            <a:ext cx="2819937" cy="367259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cs typeface="Arial" panose="020B0604020202020204" pitchFamily="34" charset="0"/>
              </a:rPr>
              <a:t>Production VPC</a:t>
            </a:r>
          </a:p>
        </p:txBody>
      </p:sp>
      <p:pic>
        <p:nvPicPr>
          <p:cNvPr id="83" name="Graphic 28">
            <a:extLst>
              <a:ext uri="{FF2B5EF4-FFF2-40B4-BE49-F238E27FC236}">
                <a16:creationId xmlns:a16="http://schemas.microsoft.com/office/drawing/2014/main" id="{167CA2D0-7D37-BE48-9C0C-7378FEB7B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394" y="72189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20">
            <a:extLst>
              <a:ext uri="{FF2B5EF4-FFF2-40B4-BE49-F238E27FC236}">
                <a16:creationId xmlns:a16="http://schemas.microsoft.com/office/drawing/2014/main" id="{1379B7C4-860D-ED45-9313-F5E8F74A4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0473" y="4097329"/>
            <a:ext cx="9711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Flow logs</a:t>
            </a:r>
          </a:p>
        </p:txBody>
      </p:sp>
      <p:pic>
        <p:nvPicPr>
          <p:cNvPr id="86" name="Graphic 24">
            <a:extLst>
              <a:ext uri="{FF2B5EF4-FFF2-40B4-BE49-F238E27FC236}">
                <a16:creationId xmlns:a16="http://schemas.microsoft.com/office/drawing/2014/main" id="{6D057E02-8CBC-134C-975E-CFD4F7C7A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238" y="36993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01EC72D4-6ADC-6B4D-8B4A-BA9539303FFC}"/>
              </a:ext>
            </a:extLst>
          </p:cNvPr>
          <p:cNvSpPr/>
          <p:nvPr/>
        </p:nvSpPr>
        <p:spPr>
          <a:xfrm>
            <a:off x="3257531" y="1090943"/>
            <a:ext cx="1349166" cy="255632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cs typeface="Arial" panose="020B0604020202020204" pitchFamily="34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F752A9B1-A6E2-7743-B227-C73811492141}"/>
              </a:ext>
            </a:extLst>
          </p:cNvPr>
          <p:cNvSpPr/>
          <p:nvPr/>
        </p:nvSpPr>
        <p:spPr>
          <a:xfrm>
            <a:off x="3290895" y="2606855"/>
            <a:ext cx="1260885" cy="99205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4" name="Graphic 35">
            <a:extLst>
              <a:ext uri="{FF2B5EF4-FFF2-40B4-BE49-F238E27FC236}">
                <a16:creationId xmlns:a16="http://schemas.microsoft.com/office/drawing/2014/main" id="{00AE88AA-10F0-F44C-BC52-E158B3FC3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056" y="2605268"/>
            <a:ext cx="274320" cy="29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2E09FD06-80FA-964D-9DFD-3A14A70C0503}"/>
              </a:ext>
            </a:extLst>
          </p:cNvPr>
          <p:cNvSpPr/>
          <p:nvPr/>
        </p:nvSpPr>
        <p:spPr>
          <a:xfrm>
            <a:off x="4640119" y="1090744"/>
            <a:ext cx="1349166" cy="255632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cs typeface="Arial" panose="020B0604020202020204" pitchFamily="34" charset="0"/>
              </a:rPr>
              <a:t>Zone 2</a:t>
            </a:r>
            <a:endParaRPr lang="en-US" sz="1200" dirty="0">
              <a:solidFill>
                <a:srgbClr val="5B9CD5"/>
              </a:solidFill>
              <a:cs typeface="Arial" panose="020B0604020202020204" pitchFamily="34" charset="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9DEAF37-2AD6-7440-B5AC-616E88278EF9}"/>
              </a:ext>
            </a:extLst>
          </p:cNvPr>
          <p:cNvSpPr/>
          <p:nvPr/>
        </p:nvSpPr>
        <p:spPr>
          <a:xfrm>
            <a:off x="4679369" y="2601888"/>
            <a:ext cx="1260885" cy="100615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6" name="Graphic 35">
            <a:extLst>
              <a:ext uri="{FF2B5EF4-FFF2-40B4-BE49-F238E27FC236}">
                <a16:creationId xmlns:a16="http://schemas.microsoft.com/office/drawing/2014/main" id="{17A97DA0-FF71-FB42-B093-5F50B4ACA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530" y="2600301"/>
            <a:ext cx="274320" cy="29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618CD4FC-CE89-574C-8B99-00F7ACDEEB7E}"/>
              </a:ext>
            </a:extLst>
          </p:cNvPr>
          <p:cNvSpPr/>
          <p:nvPr/>
        </p:nvSpPr>
        <p:spPr>
          <a:xfrm>
            <a:off x="6093620" y="721896"/>
            <a:ext cx="2819937" cy="367259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cs typeface="Arial" panose="020B0604020202020204" pitchFamily="34" charset="0"/>
              </a:rPr>
              <a:t>Development VPC</a:t>
            </a:r>
          </a:p>
        </p:txBody>
      </p:sp>
      <p:pic>
        <p:nvPicPr>
          <p:cNvPr id="189" name="Graphic 28">
            <a:extLst>
              <a:ext uri="{FF2B5EF4-FFF2-40B4-BE49-F238E27FC236}">
                <a16:creationId xmlns:a16="http://schemas.microsoft.com/office/drawing/2014/main" id="{F12580CE-F532-D545-AAD5-87E271566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788" y="72189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TextBox 20">
            <a:extLst>
              <a:ext uri="{FF2B5EF4-FFF2-40B4-BE49-F238E27FC236}">
                <a16:creationId xmlns:a16="http://schemas.microsoft.com/office/drawing/2014/main" id="{DCB7A788-6E1F-B24E-B17E-9BDD0701B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601" y="4096407"/>
            <a:ext cx="11754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Flow logs</a:t>
            </a:r>
          </a:p>
        </p:txBody>
      </p:sp>
      <p:pic>
        <p:nvPicPr>
          <p:cNvPr id="199" name="Graphic 24">
            <a:extLst>
              <a:ext uri="{FF2B5EF4-FFF2-40B4-BE49-F238E27FC236}">
                <a16:creationId xmlns:a16="http://schemas.microsoft.com/office/drawing/2014/main" id="{66AF3B16-CD55-F547-8F43-D6A2747AC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470" y="36984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1" name="Rectangle 190">
            <a:extLst>
              <a:ext uri="{FF2B5EF4-FFF2-40B4-BE49-F238E27FC236}">
                <a16:creationId xmlns:a16="http://schemas.microsoft.com/office/drawing/2014/main" id="{830F08E3-4628-EC49-8477-838DDDB02799}"/>
              </a:ext>
            </a:extLst>
          </p:cNvPr>
          <p:cNvSpPr/>
          <p:nvPr/>
        </p:nvSpPr>
        <p:spPr>
          <a:xfrm>
            <a:off x="6141763" y="1090021"/>
            <a:ext cx="1349166" cy="255632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C3A5316E-718E-1F4C-82B5-91A438746F61}"/>
              </a:ext>
            </a:extLst>
          </p:cNvPr>
          <p:cNvSpPr/>
          <p:nvPr/>
        </p:nvSpPr>
        <p:spPr>
          <a:xfrm>
            <a:off x="6175127" y="2605934"/>
            <a:ext cx="1260885" cy="100376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93" name="Graphic 35">
            <a:extLst>
              <a:ext uri="{FF2B5EF4-FFF2-40B4-BE49-F238E27FC236}">
                <a16:creationId xmlns:a16="http://schemas.microsoft.com/office/drawing/2014/main" id="{2782CCCC-9887-664C-843E-9974B6064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88" y="2604346"/>
            <a:ext cx="274320" cy="29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id="{072FC313-7575-7747-AC44-0F1ECA31B820}"/>
              </a:ext>
            </a:extLst>
          </p:cNvPr>
          <p:cNvSpPr/>
          <p:nvPr/>
        </p:nvSpPr>
        <p:spPr>
          <a:xfrm>
            <a:off x="7524351" y="1089822"/>
            <a:ext cx="1349166" cy="255632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cs typeface="Arial" panose="020B0604020202020204" pitchFamily="34" charset="0"/>
              </a:rPr>
              <a:t>Zone 2</a:t>
            </a:r>
            <a:endParaRPr lang="en-US" sz="1200" dirty="0">
              <a:solidFill>
                <a:srgbClr val="5B9CD5"/>
              </a:solidFill>
              <a:cs typeface="Arial" panose="020B0604020202020204" pitchFamily="34" charset="0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E496353A-121C-FD42-86D1-FFED5C2AE8B8}"/>
              </a:ext>
            </a:extLst>
          </p:cNvPr>
          <p:cNvSpPr/>
          <p:nvPr/>
        </p:nvSpPr>
        <p:spPr>
          <a:xfrm>
            <a:off x="7563601" y="2600966"/>
            <a:ext cx="1260885" cy="100670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97" name="Graphic 35">
            <a:extLst>
              <a:ext uri="{FF2B5EF4-FFF2-40B4-BE49-F238E27FC236}">
                <a16:creationId xmlns:a16="http://schemas.microsoft.com/office/drawing/2014/main" id="{D7CD5A48-9EB4-5348-812B-D7CC02646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762" y="2599379"/>
            <a:ext cx="274320" cy="29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0" name="Elbow Connector 12">
            <a:extLst>
              <a:ext uri="{FF2B5EF4-FFF2-40B4-BE49-F238E27FC236}">
                <a16:creationId xmlns:a16="http://schemas.microsoft.com/office/drawing/2014/main" id="{EE4A6949-9222-3041-AF6F-D574192DDAB5}"/>
              </a:ext>
            </a:extLst>
          </p:cNvPr>
          <p:cNvCxnSpPr>
            <a:cxnSpLocks/>
            <a:stCxn id="42" idx="2"/>
            <a:endCxn id="115" idx="1"/>
          </p:cNvCxnSpPr>
          <p:nvPr/>
        </p:nvCxnSpPr>
        <p:spPr>
          <a:xfrm rot="16200000" flipH="1">
            <a:off x="2758960" y="3352298"/>
            <a:ext cx="575822" cy="2660206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Elbow Connector 12">
            <a:extLst>
              <a:ext uri="{FF2B5EF4-FFF2-40B4-BE49-F238E27FC236}">
                <a16:creationId xmlns:a16="http://schemas.microsoft.com/office/drawing/2014/main" id="{2D2C9EDE-C50F-3F4E-AB0B-7FE114F0F3DF}"/>
              </a:ext>
            </a:extLst>
          </p:cNvPr>
          <p:cNvCxnSpPr>
            <a:cxnSpLocks/>
            <a:endCxn id="188" idx="2"/>
          </p:cNvCxnSpPr>
          <p:nvPr/>
        </p:nvCxnSpPr>
        <p:spPr>
          <a:xfrm flipV="1">
            <a:off x="4857365" y="4394490"/>
            <a:ext cx="2646224" cy="477986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Graphic 19">
            <a:extLst>
              <a:ext uri="{FF2B5EF4-FFF2-40B4-BE49-F238E27FC236}">
                <a16:creationId xmlns:a16="http://schemas.microsoft.com/office/drawing/2014/main" id="{0AFCFE33-6B96-45AB-AE2E-03AB59F97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778" y="5874871"/>
            <a:ext cx="429874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extBox 12">
            <a:extLst>
              <a:ext uri="{FF2B5EF4-FFF2-40B4-BE49-F238E27FC236}">
                <a16:creationId xmlns:a16="http://schemas.microsoft.com/office/drawing/2014/main" id="{5B63BEF6-FDEF-4261-987E-255D58FC9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6159" y="6349932"/>
            <a:ext cx="8711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IAM</a:t>
            </a:r>
            <a:endParaRPr lang="en-US" altLang="en-US" sz="1200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32" name="Graphic 24">
            <a:extLst>
              <a:ext uri="{FF2B5EF4-FFF2-40B4-BE49-F238E27FC236}">
                <a16:creationId xmlns:a16="http://schemas.microsoft.com/office/drawing/2014/main" id="{3560F18C-1F5E-4EBB-AC15-141F4C72C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473" y="5874875"/>
            <a:ext cx="429874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" name="TextBox 9">
            <a:extLst>
              <a:ext uri="{FF2B5EF4-FFF2-40B4-BE49-F238E27FC236}">
                <a16:creationId xmlns:a16="http://schemas.microsoft.com/office/drawing/2014/main" id="{6975EC91-11E9-4E8A-A4DE-AD8ED8346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2632" y="6355266"/>
            <a:ext cx="693004" cy="287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SNS</a:t>
            </a:r>
            <a:endParaRPr lang="en-US" altLang="en-US" sz="1200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4666066D-CDD3-FA42-9ED6-C6A051CD8FA2}"/>
              </a:ext>
            </a:extLst>
          </p:cNvPr>
          <p:cNvSpPr/>
          <p:nvPr/>
        </p:nvSpPr>
        <p:spPr>
          <a:xfrm>
            <a:off x="9184699" y="5457810"/>
            <a:ext cx="2041358" cy="116912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cs typeface="Arial" panose="020B0604020202020204" pitchFamily="34" charset="0"/>
              </a:rPr>
              <a:t>Access </a:t>
            </a:r>
            <a:r>
              <a:rPr lang="en-US" sz="1200" dirty="0" smtClean="0">
                <a:solidFill>
                  <a:srgbClr val="5A6B86"/>
                </a:solidFill>
                <a:cs typeface="Arial" panose="020B0604020202020204" pitchFamily="34" charset="0"/>
              </a:rPr>
              <a:t>control </a:t>
            </a:r>
            <a:r>
              <a:rPr lang="en-US" sz="1200" dirty="0">
                <a:solidFill>
                  <a:srgbClr val="5A6B86"/>
                </a:solidFill>
                <a:cs typeface="Arial" panose="020B0604020202020204" pitchFamily="34" charset="0"/>
              </a:rPr>
              <a:t>and </a:t>
            </a:r>
            <a:r>
              <a:rPr lang="en-US" sz="1200" dirty="0" smtClean="0">
                <a:solidFill>
                  <a:srgbClr val="5A6B86"/>
                </a:solidFill>
                <a:cs typeface="Arial" panose="020B0604020202020204" pitchFamily="34" charset="0"/>
              </a:rPr>
              <a:t>alerting</a:t>
            </a:r>
            <a:endParaRPr lang="en-US" sz="1200" dirty="0">
              <a:solidFill>
                <a:srgbClr val="5A6B86"/>
              </a:solidFill>
              <a:cs typeface="Arial" panose="020B0604020202020204" pitchFamily="34" charset="0"/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48C7521-240D-7548-815A-48152B2D6553}"/>
              </a:ext>
            </a:extLst>
          </p:cNvPr>
          <p:cNvCxnSpPr>
            <a:cxnSpLocks/>
          </p:cNvCxnSpPr>
          <p:nvPr/>
        </p:nvCxnSpPr>
        <p:spPr>
          <a:xfrm flipH="1">
            <a:off x="4857365" y="5060344"/>
            <a:ext cx="4327334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Graphic 19">
            <a:extLst>
              <a:ext uri="{FF2B5EF4-FFF2-40B4-BE49-F238E27FC236}">
                <a16:creationId xmlns:a16="http://schemas.microsoft.com/office/drawing/2014/main" id="{BCCFB2A3-EFC5-A842-A9B5-2A52004C1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116" y="496774"/>
            <a:ext cx="469900" cy="4699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81" name="Graphic 23">
            <a:extLst>
              <a:ext uri="{FF2B5EF4-FFF2-40B4-BE49-F238E27FC236}">
                <a16:creationId xmlns:a16="http://schemas.microsoft.com/office/drawing/2014/main" id="{303837D7-6BCE-4CC0-8B3B-89883083A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055" y="2371977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15">
            <a:extLst>
              <a:ext uri="{FF2B5EF4-FFF2-40B4-BE49-F238E27FC236}">
                <a16:creationId xmlns:a16="http://schemas.microsoft.com/office/drawing/2014/main" id="{8EFD6AFD-66EB-4CDD-BFAB-4945C710A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583" y="2855673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loudTrail</a:t>
            </a:r>
            <a:endParaRPr lang="en-US" altLang="en-US" sz="1200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3F4583D-0A13-4DF5-A89D-FA364CD3ED42}"/>
              </a:ext>
            </a:extLst>
          </p:cNvPr>
          <p:cNvCxnSpPr>
            <a:cxnSpLocks/>
            <a:stCxn id="95" idx="3"/>
            <a:endCxn id="93" idx="1"/>
          </p:cNvCxnSpPr>
          <p:nvPr/>
        </p:nvCxnSpPr>
        <p:spPr>
          <a:xfrm flipV="1">
            <a:off x="10073711" y="964742"/>
            <a:ext cx="465427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EFC3236-733D-41BE-9D24-1B4BE8E4FD3F}"/>
              </a:ext>
            </a:extLst>
          </p:cNvPr>
          <p:cNvCxnSpPr>
            <a:cxnSpLocks/>
            <a:stCxn id="81" idx="3"/>
            <a:endCxn id="92" idx="1"/>
          </p:cNvCxnSpPr>
          <p:nvPr/>
        </p:nvCxnSpPr>
        <p:spPr>
          <a:xfrm flipV="1">
            <a:off x="10070446" y="2612172"/>
            <a:ext cx="468692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14">
            <a:extLst>
              <a:ext uri="{FF2B5EF4-FFF2-40B4-BE49-F238E27FC236}">
                <a16:creationId xmlns:a16="http://schemas.microsoft.com/office/drawing/2014/main" id="{3B6C367A-DF0B-4145-BC22-1066579E4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138" y="238357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Graphic 14">
            <a:extLst>
              <a:ext uri="{FF2B5EF4-FFF2-40B4-BE49-F238E27FC236}">
                <a16:creationId xmlns:a16="http://schemas.microsoft.com/office/drawing/2014/main" id="{3B6C367A-DF0B-4145-BC22-1066579E4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138" y="7361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Graphic 17">
            <a:extLst>
              <a:ext uri="{FF2B5EF4-FFF2-40B4-BE49-F238E27FC236}">
                <a16:creationId xmlns:a16="http://schemas.microsoft.com/office/drawing/2014/main" id="{BB0E22CC-3B4D-455B-9AB5-E0D27AFF8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320" y="724547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9">
            <a:extLst>
              <a:ext uri="{FF2B5EF4-FFF2-40B4-BE49-F238E27FC236}">
                <a16:creationId xmlns:a16="http://schemas.microsoft.com/office/drawing/2014/main" id="{32584F19-656D-456B-A6F4-087A5B288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2811" y="1206813"/>
            <a:ext cx="10738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  <a:endParaRPr lang="en-US" altLang="en-US" sz="1200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58A8D9A-798C-DA40-AAE1-A18FF89D4F6F}"/>
              </a:ext>
            </a:extLst>
          </p:cNvPr>
          <p:cNvSpPr/>
          <p:nvPr/>
        </p:nvSpPr>
        <p:spPr>
          <a:xfrm>
            <a:off x="9184699" y="324279"/>
            <a:ext cx="2041359" cy="282007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cs typeface="Arial" panose="020B0604020202020204" pitchFamily="34" charset="0"/>
              </a:rPr>
              <a:t>Logging and audit controls</a:t>
            </a:r>
          </a:p>
        </p:txBody>
      </p:sp>
      <p:sp>
        <p:nvSpPr>
          <p:cNvPr id="98" name="TextBox 9">
            <a:extLst>
              <a:ext uri="{FF2B5EF4-FFF2-40B4-BE49-F238E27FC236}">
                <a16:creationId xmlns:a16="http://schemas.microsoft.com/office/drawing/2014/main" id="{7513BD9D-E4A6-41DD-AECB-83AC865DB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8306" y="2855673"/>
            <a:ext cx="741196" cy="27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altLang="en-US" sz="1200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">
            <a:extLst>
              <a:ext uri="{FF2B5EF4-FFF2-40B4-BE49-F238E27FC236}">
                <a16:creationId xmlns:a16="http://schemas.microsoft.com/office/drawing/2014/main" id="{7513BD9D-E4A6-41DD-AECB-83AC865DB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2925" y="1206813"/>
            <a:ext cx="741196" cy="27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altLang="en-US" sz="1200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">
            <a:extLst>
              <a:ext uri="{FF2B5EF4-FFF2-40B4-BE49-F238E27FC236}">
                <a16:creationId xmlns:a16="http://schemas.microsoft.com/office/drawing/2014/main" id="{7513BD9D-E4A6-41DD-AECB-83AC865DB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3685" y="2038253"/>
            <a:ext cx="741196" cy="27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altLang="en-US" sz="1200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CB710AF-7912-4F5F-88B4-7CD34B410D8E}"/>
              </a:ext>
            </a:extLst>
          </p:cNvPr>
          <p:cNvCxnSpPr>
            <a:cxnSpLocks/>
            <a:stCxn id="103" idx="3"/>
            <a:endCxn id="105" idx="1"/>
          </p:cNvCxnSpPr>
          <p:nvPr/>
        </p:nvCxnSpPr>
        <p:spPr>
          <a:xfrm flipV="1">
            <a:off x="10073294" y="1798057"/>
            <a:ext cx="465844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Graphic 8">
            <a:extLst>
              <a:ext uri="{FF2B5EF4-FFF2-40B4-BE49-F238E27FC236}">
                <a16:creationId xmlns:a16="http://schemas.microsoft.com/office/drawing/2014/main" id="{3FA1A59B-8C45-428A-A2C2-F5FC2A3E9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903" y="1557862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11">
            <a:extLst>
              <a:ext uri="{FF2B5EF4-FFF2-40B4-BE49-F238E27FC236}">
                <a16:creationId xmlns:a16="http://schemas.microsoft.com/office/drawing/2014/main" id="{4ADB78DE-8AC3-403A-9AA9-EAFB7E108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0212" y="2038253"/>
            <a:ext cx="11276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AWS Config</a:t>
            </a:r>
          </a:p>
        </p:txBody>
      </p:sp>
      <p:pic>
        <p:nvPicPr>
          <p:cNvPr id="105" name="Graphic 14">
            <a:extLst>
              <a:ext uri="{FF2B5EF4-FFF2-40B4-BE49-F238E27FC236}">
                <a16:creationId xmlns:a16="http://schemas.microsoft.com/office/drawing/2014/main" id="{3B6C367A-DF0B-4145-BC22-1066579E4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138" y="15694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20">
            <a:extLst>
              <a:ext uri="{FF2B5EF4-FFF2-40B4-BE49-F238E27FC236}">
                <a16:creationId xmlns:a16="http://schemas.microsoft.com/office/drawing/2014/main" id="{9ECB7F0A-8E83-2C42-9E9A-B724C3C22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248" y="4671328"/>
            <a:ext cx="10595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All flow </a:t>
            </a:r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logs</a:t>
            </a:r>
          </a:p>
        </p:txBody>
      </p:sp>
      <p:cxnSp>
        <p:nvCxnSpPr>
          <p:cNvPr id="4" name="Elbow Connector 3"/>
          <p:cNvCxnSpPr>
            <a:stCxn id="107" idx="3"/>
            <a:endCxn id="95" idx="1"/>
          </p:cNvCxnSpPr>
          <p:nvPr/>
        </p:nvCxnSpPr>
        <p:spPr>
          <a:xfrm flipV="1">
            <a:off x="8723838" y="964743"/>
            <a:ext cx="869482" cy="3845085"/>
          </a:xfrm>
          <a:prstGeom prst="bentConnector3">
            <a:avLst>
              <a:gd name="adj1" fmla="val 38049"/>
            </a:avLst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18">
            <a:extLst>
              <a:ext uri="{FF2B5EF4-FFF2-40B4-BE49-F238E27FC236}">
                <a16:creationId xmlns:a16="http://schemas.microsoft.com/office/drawing/2014/main" id="{943B7711-2792-2B41-85BC-9287019BF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925" y="243910"/>
            <a:ext cx="1626345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cs typeface="Arial" panose="020B0604020202020204" pitchFamily="34" charset="0"/>
              </a:rPr>
              <a:t>Internet </a:t>
            </a:r>
            <a:r>
              <a:rPr lang="en-US" altLang="en-US" sz="1200" dirty="0" smtClean="0">
                <a:latin typeface="+mn-lt"/>
                <a:cs typeface="Arial" panose="020B0604020202020204" pitchFamily="34" charset="0"/>
              </a:rPr>
              <a:t>gateway</a:t>
            </a:r>
            <a:endParaRPr lang="en-US" altLang="en-US" sz="12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B4B36FF-230E-1A43-966C-04A047D62E80}"/>
              </a:ext>
            </a:extLst>
          </p:cNvPr>
          <p:cNvSpPr/>
          <p:nvPr/>
        </p:nvSpPr>
        <p:spPr>
          <a:xfrm>
            <a:off x="371262" y="1423523"/>
            <a:ext cx="1263499" cy="11006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79" name="Graphic 34">
            <a:extLst>
              <a:ext uri="{FF2B5EF4-FFF2-40B4-BE49-F238E27FC236}">
                <a16:creationId xmlns:a16="http://schemas.microsoft.com/office/drawing/2014/main" id="{58D34392-7A87-7E44-9DB3-58F47044D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87" y="1431974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7">
            <a:extLst>
              <a:ext uri="{FF2B5EF4-FFF2-40B4-BE49-F238E27FC236}">
                <a16:creationId xmlns:a16="http://schemas.microsoft.com/office/drawing/2014/main" id="{B7B663CD-72CB-4BD0-B3D1-5707ADF6D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98" y="2269467"/>
            <a:ext cx="11218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8" name="Graphic 35">
            <a:extLst>
              <a:ext uri="{FF2B5EF4-FFF2-40B4-BE49-F238E27FC236}">
                <a16:creationId xmlns:a16="http://schemas.microsoft.com/office/drawing/2014/main" id="{BF9DB6C8-4456-435A-8C28-828B85483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46" y="187487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FCCE40B8-9800-C741-8125-F10785E761B8}"/>
              </a:ext>
            </a:extLst>
          </p:cNvPr>
          <p:cNvSpPr/>
          <p:nvPr/>
        </p:nvSpPr>
        <p:spPr>
          <a:xfrm>
            <a:off x="1755989" y="1423523"/>
            <a:ext cx="1263499" cy="11006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11" name="Graphic 34">
            <a:extLst>
              <a:ext uri="{FF2B5EF4-FFF2-40B4-BE49-F238E27FC236}">
                <a16:creationId xmlns:a16="http://schemas.microsoft.com/office/drawing/2014/main" id="{2F722977-6903-5C43-9C43-6D8200A74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614" y="1431974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TextBox 17">
            <a:extLst>
              <a:ext uri="{FF2B5EF4-FFF2-40B4-BE49-F238E27FC236}">
                <a16:creationId xmlns:a16="http://schemas.microsoft.com/office/drawing/2014/main" id="{58355AD9-A0D9-8F4E-A0A5-DCE862F31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6975" y="2269466"/>
            <a:ext cx="117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13" name="Graphic 35">
            <a:extLst>
              <a:ext uri="{FF2B5EF4-FFF2-40B4-BE49-F238E27FC236}">
                <a16:creationId xmlns:a16="http://schemas.microsoft.com/office/drawing/2014/main" id="{16A1923E-4475-0541-A080-49BB8CA96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573" y="187487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76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9418" y="951345"/>
            <a:ext cx="330200" cy="3302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963D0F02-7DC8-4AA2-8043-D0D916D965BB}"/>
              </a:ext>
            </a:extLst>
          </p:cNvPr>
          <p:cNvSpPr/>
          <p:nvPr/>
        </p:nvSpPr>
        <p:spPr>
          <a:xfrm>
            <a:off x="4295660" y="1220356"/>
            <a:ext cx="1838966" cy="125830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cs typeface="Arial" panose="020B0604020202020204" pitchFamily="34" charset="0"/>
              </a:rPr>
              <a:t>Development VPC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149E965-46D8-4BCB-B8D5-D7A451FDB06B}"/>
              </a:ext>
            </a:extLst>
          </p:cNvPr>
          <p:cNvSpPr/>
          <p:nvPr/>
        </p:nvSpPr>
        <p:spPr>
          <a:xfrm>
            <a:off x="4296766" y="4371366"/>
            <a:ext cx="1836754" cy="132285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cs typeface="Arial" panose="020B0604020202020204" pitchFamily="34" charset="0"/>
              </a:rPr>
              <a:t>Production VPC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00EC77-2643-4306-BA84-A57D68CC53F9}"/>
              </a:ext>
            </a:extLst>
          </p:cNvPr>
          <p:cNvSpPr/>
          <p:nvPr/>
        </p:nvSpPr>
        <p:spPr>
          <a:xfrm>
            <a:off x="1948141" y="1611133"/>
            <a:ext cx="1909836" cy="365606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cs typeface="Arial" panose="020B0604020202020204" pitchFamily="34" charset="0"/>
              </a:rPr>
              <a:t>Management VPC</a:t>
            </a:r>
          </a:p>
        </p:txBody>
      </p:sp>
      <p:sp>
        <p:nvSpPr>
          <p:cNvPr id="102" name="TextBox 17">
            <a:extLst>
              <a:ext uri="{FF2B5EF4-FFF2-40B4-BE49-F238E27FC236}">
                <a16:creationId xmlns:a16="http://schemas.microsoft.com/office/drawing/2014/main" id="{B7B663CD-72CB-4BD0-B3D1-5707ADF6D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7839" y="4618516"/>
            <a:ext cx="11192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103" name="TextBox 20">
            <a:extLst>
              <a:ext uri="{FF2B5EF4-FFF2-40B4-BE49-F238E27FC236}">
                <a16:creationId xmlns:a16="http://schemas.microsoft.com/office/drawing/2014/main" id="{4DC96DC6-9F31-409B-A782-938FCB51E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6813" y="5231188"/>
            <a:ext cx="8359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Flow logs</a:t>
            </a:r>
          </a:p>
        </p:txBody>
      </p:sp>
      <p:pic>
        <p:nvPicPr>
          <p:cNvPr id="105" name="Graphic 24">
            <a:extLst>
              <a:ext uri="{FF2B5EF4-FFF2-40B4-BE49-F238E27FC236}">
                <a16:creationId xmlns:a16="http://schemas.microsoft.com/office/drawing/2014/main" id="{29EA7802-6721-4E45-AF35-5CDAD1AE9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543" y="481646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Graphic 35">
            <a:extLst>
              <a:ext uri="{FF2B5EF4-FFF2-40B4-BE49-F238E27FC236}">
                <a16:creationId xmlns:a16="http://schemas.microsoft.com/office/drawing/2014/main" id="{BF9DB6C8-4456-435A-8C28-828B85483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855" y="418341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20">
            <a:extLst>
              <a:ext uri="{FF2B5EF4-FFF2-40B4-BE49-F238E27FC236}">
                <a16:creationId xmlns:a16="http://schemas.microsoft.com/office/drawing/2014/main" id="{53FCEAE7-0907-4100-BAFF-D2025DD53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7165" y="2058810"/>
            <a:ext cx="9860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Flow logs</a:t>
            </a:r>
          </a:p>
        </p:txBody>
      </p:sp>
      <p:pic>
        <p:nvPicPr>
          <p:cNvPr id="108" name="Graphic 24">
            <a:extLst>
              <a:ext uri="{FF2B5EF4-FFF2-40B4-BE49-F238E27FC236}">
                <a16:creationId xmlns:a16="http://schemas.microsoft.com/office/drawing/2014/main" id="{BDD16AC1-0FAF-48C5-BC31-00CEEE778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543" y="16294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TextBox 20">
            <a:extLst>
              <a:ext uri="{FF2B5EF4-FFF2-40B4-BE49-F238E27FC236}">
                <a16:creationId xmlns:a16="http://schemas.microsoft.com/office/drawing/2014/main" id="{DCA0E9EE-E945-443C-A81E-605F3CB81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504" y="3644933"/>
            <a:ext cx="8623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Flow logs</a:t>
            </a:r>
          </a:p>
        </p:txBody>
      </p:sp>
      <p:pic>
        <p:nvPicPr>
          <p:cNvPr id="110" name="Graphic 24">
            <a:extLst>
              <a:ext uri="{FF2B5EF4-FFF2-40B4-BE49-F238E27FC236}">
                <a16:creationId xmlns:a16="http://schemas.microsoft.com/office/drawing/2014/main" id="{F635308A-E114-43E3-A904-2EC402524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017" y="32078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TextBox 17">
            <a:extLst>
              <a:ext uri="{FF2B5EF4-FFF2-40B4-BE49-F238E27FC236}">
                <a16:creationId xmlns:a16="http://schemas.microsoft.com/office/drawing/2014/main" id="{B79F8F9F-73F8-4819-9C70-461033FE4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5627" y="2553824"/>
            <a:ext cx="11436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12" name="Graphic 35">
            <a:extLst>
              <a:ext uri="{FF2B5EF4-FFF2-40B4-BE49-F238E27FC236}">
                <a16:creationId xmlns:a16="http://schemas.microsoft.com/office/drawing/2014/main" id="{E0548A74-A466-4D9B-A232-AC49974F0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855" y="211872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Graphic 7">
            <a:extLst>
              <a:ext uri="{FF2B5EF4-FFF2-40B4-BE49-F238E27FC236}">
                <a16:creationId xmlns:a16="http://schemas.microsoft.com/office/drawing/2014/main" id="{60CE8B0F-481F-474F-81BE-8370973CB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948" y="3188804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9">
            <a:extLst>
              <a:ext uri="{FF2B5EF4-FFF2-40B4-BE49-F238E27FC236}">
                <a16:creationId xmlns:a16="http://schemas.microsoft.com/office/drawing/2014/main" id="{E8CE5DBE-DDD4-4426-BFAE-0EB7C8AC5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997" y="3664890"/>
            <a:ext cx="18982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AWS Transit Gateway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2B3C2CF-020B-4EF2-9BCB-36710AC896D8}"/>
              </a:ext>
            </a:extLst>
          </p:cNvPr>
          <p:cNvCxnSpPr>
            <a:cxnSpLocks/>
            <a:stCxn id="41" idx="0"/>
            <a:endCxn id="116" idx="2"/>
          </p:cNvCxnSpPr>
          <p:nvPr/>
        </p:nvCxnSpPr>
        <p:spPr>
          <a:xfrm flipV="1">
            <a:off x="5215143" y="3941889"/>
            <a:ext cx="0" cy="42947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4BE0FCB-8AAC-4D31-BBF6-441055E05BCD}"/>
              </a:ext>
            </a:extLst>
          </p:cNvPr>
          <p:cNvCxnSpPr>
            <a:cxnSpLocks/>
            <a:stCxn id="115" idx="0"/>
            <a:endCxn id="40" idx="2"/>
          </p:cNvCxnSpPr>
          <p:nvPr/>
        </p:nvCxnSpPr>
        <p:spPr>
          <a:xfrm flipH="1" flipV="1">
            <a:off x="5215143" y="2478660"/>
            <a:ext cx="1" cy="710144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Graphic 6">
            <a:extLst>
              <a:ext uri="{FF2B5EF4-FFF2-40B4-BE49-F238E27FC236}">
                <a16:creationId xmlns:a16="http://schemas.microsoft.com/office/drawing/2014/main" id="{C2D2F4A9-275F-4170-8E61-562F1F681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767" y="3299355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TextBox 12">
            <a:extLst>
              <a:ext uri="{FF2B5EF4-FFF2-40B4-BE49-F238E27FC236}">
                <a16:creationId xmlns:a16="http://schemas.microsoft.com/office/drawing/2014/main" id="{28811D60-782C-4BFB-875B-BE5A36046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4065" y="3779746"/>
            <a:ext cx="17356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Site-to-Site </a:t>
            </a:r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VPN</a:t>
            </a:r>
          </a:p>
        </p:txBody>
      </p:sp>
      <p:pic>
        <p:nvPicPr>
          <p:cNvPr id="122" name="Graphic 18">
            <a:extLst>
              <a:ext uri="{FF2B5EF4-FFF2-40B4-BE49-F238E27FC236}">
                <a16:creationId xmlns:a16="http://schemas.microsoft.com/office/drawing/2014/main" id="{5E06E579-0BC6-4ECC-9353-4F129F9EC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767" y="4127792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TextBox 12">
            <a:extLst>
              <a:ext uri="{FF2B5EF4-FFF2-40B4-BE49-F238E27FC236}">
                <a16:creationId xmlns:a16="http://schemas.microsoft.com/office/drawing/2014/main" id="{E772D843-DA4A-4A23-A062-690E67735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6213" y="4610412"/>
            <a:ext cx="16934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AWS Direct Connect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E2A9493-61C9-4306-9348-8405A4DDDC9A}"/>
              </a:ext>
            </a:extLst>
          </p:cNvPr>
          <p:cNvSpPr/>
          <p:nvPr/>
        </p:nvSpPr>
        <p:spPr>
          <a:xfrm>
            <a:off x="6554403" y="2913239"/>
            <a:ext cx="1765300" cy="209286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cs typeface="Arial" panose="020B0604020202020204" pitchFamily="34" charset="0"/>
              </a:rPr>
              <a:t>Customer </a:t>
            </a:r>
            <a:r>
              <a:rPr lang="en-US" sz="1200" dirty="0" smtClean="0">
                <a:solidFill>
                  <a:srgbClr val="5A6B86"/>
                </a:solidFill>
                <a:cs typeface="Arial" panose="020B0604020202020204" pitchFamily="34" charset="0"/>
              </a:rPr>
              <a:t>connectivity</a:t>
            </a:r>
            <a:endParaRPr lang="en-US" sz="1200" dirty="0">
              <a:solidFill>
                <a:srgbClr val="5A6B86"/>
              </a:solidFill>
              <a:cs typeface="Arial" panose="020B0604020202020204" pitchFamily="34" charset="0"/>
            </a:endParaRP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3D07C56-F563-4924-A673-806238D14A2F}"/>
              </a:ext>
            </a:extLst>
          </p:cNvPr>
          <p:cNvCxnSpPr>
            <a:cxnSpLocks/>
            <a:stCxn id="42" idx="3"/>
            <a:endCxn id="115" idx="1"/>
          </p:cNvCxnSpPr>
          <p:nvPr/>
        </p:nvCxnSpPr>
        <p:spPr>
          <a:xfrm flipV="1">
            <a:off x="3857977" y="3429000"/>
            <a:ext cx="1116971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Graphic 19">
            <a:extLst>
              <a:ext uri="{FF2B5EF4-FFF2-40B4-BE49-F238E27FC236}">
                <a16:creationId xmlns:a16="http://schemas.microsoft.com/office/drawing/2014/main" id="{0AFCFE33-6B96-45AB-AE2E-03AB59F97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983" y="5264305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extBox 12">
            <a:extLst>
              <a:ext uri="{FF2B5EF4-FFF2-40B4-BE49-F238E27FC236}">
                <a16:creationId xmlns:a16="http://schemas.microsoft.com/office/drawing/2014/main" id="{5B63BEF6-FDEF-4261-987E-255D58FC9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1112" y="5748602"/>
            <a:ext cx="12050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AIM</a:t>
            </a:r>
            <a:endParaRPr lang="en-US" altLang="en-US" sz="1200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32" name="Graphic 24">
            <a:extLst>
              <a:ext uri="{FF2B5EF4-FFF2-40B4-BE49-F238E27FC236}">
                <a16:creationId xmlns:a16="http://schemas.microsoft.com/office/drawing/2014/main" id="{3560F18C-1F5E-4EBB-AC15-141F4C72C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451" y="4455540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" name="TextBox 9">
            <a:extLst>
              <a:ext uri="{FF2B5EF4-FFF2-40B4-BE49-F238E27FC236}">
                <a16:creationId xmlns:a16="http://schemas.microsoft.com/office/drawing/2014/main" id="{6975EC91-11E9-4E8A-A4DE-AD8ED8346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1679" y="4932051"/>
            <a:ext cx="12844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  <a:endParaRPr lang="en-US" altLang="en-US" sz="1200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38" name="Graphic 23">
            <a:extLst>
              <a:ext uri="{FF2B5EF4-FFF2-40B4-BE49-F238E27FC236}">
                <a16:creationId xmlns:a16="http://schemas.microsoft.com/office/drawing/2014/main" id="{303837D7-6BCE-4CC0-8B3B-89883083A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710" y="3265266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" name="TextBox 15">
            <a:extLst>
              <a:ext uri="{FF2B5EF4-FFF2-40B4-BE49-F238E27FC236}">
                <a16:creationId xmlns:a16="http://schemas.microsoft.com/office/drawing/2014/main" id="{8EFD6AFD-66EB-4CDD-BFAB-4945C710A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5238" y="3748962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loudTrail</a:t>
            </a:r>
            <a:endParaRPr lang="en-US" altLang="en-US" sz="1200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3F4583D-0A13-4DF5-A89D-FA364CD3ED42}"/>
              </a:ext>
            </a:extLst>
          </p:cNvPr>
          <p:cNvCxnSpPr>
            <a:cxnSpLocks/>
            <a:stCxn id="80" idx="3"/>
            <a:endCxn id="78" idx="1"/>
          </p:cNvCxnSpPr>
          <p:nvPr/>
        </p:nvCxnSpPr>
        <p:spPr>
          <a:xfrm flipV="1">
            <a:off x="9543366" y="1858031"/>
            <a:ext cx="465427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BEFC3236-733D-41BE-9D24-1B4BE8E4FD3F}"/>
              </a:ext>
            </a:extLst>
          </p:cNvPr>
          <p:cNvCxnSpPr>
            <a:cxnSpLocks/>
            <a:stCxn id="138" idx="3"/>
            <a:endCxn id="77" idx="1"/>
          </p:cNvCxnSpPr>
          <p:nvPr/>
        </p:nvCxnSpPr>
        <p:spPr>
          <a:xfrm flipV="1">
            <a:off x="9540101" y="3505461"/>
            <a:ext cx="468692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FC3236-733D-41BE-9D24-1B4BE8E4FD3F}"/>
              </a:ext>
            </a:extLst>
          </p:cNvPr>
          <p:cNvCxnSpPr>
            <a:cxnSpLocks/>
            <a:stCxn id="161" idx="3"/>
            <a:endCxn id="80" idx="1"/>
          </p:cNvCxnSpPr>
          <p:nvPr/>
        </p:nvCxnSpPr>
        <p:spPr>
          <a:xfrm>
            <a:off x="8400237" y="1849508"/>
            <a:ext cx="66273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Graphic 28">
            <a:extLst>
              <a:ext uri="{FF2B5EF4-FFF2-40B4-BE49-F238E27FC236}">
                <a16:creationId xmlns:a16="http://schemas.microsoft.com/office/drawing/2014/main" id="{09817706-01CE-3445-9AB7-F43865074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141" y="161113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Graphic 28">
            <a:extLst>
              <a:ext uri="{FF2B5EF4-FFF2-40B4-BE49-F238E27FC236}">
                <a16:creationId xmlns:a16="http://schemas.microsoft.com/office/drawing/2014/main" id="{09817706-01CE-3445-9AB7-F43865074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312" y="121756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Graphic 28">
            <a:extLst>
              <a:ext uri="{FF2B5EF4-FFF2-40B4-BE49-F238E27FC236}">
                <a16:creationId xmlns:a16="http://schemas.microsoft.com/office/drawing/2014/main" id="{09817706-01CE-3445-9AB7-F43865074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766" y="437136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48C7521-240D-7548-815A-48152B2D6553}"/>
              </a:ext>
            </a:extLst>
          </p:cNvPr>
          <p:cNvCxnSpPr>
            <a:cxnSpLocks/>
            <a:endCxn id="115" idx="3"/>
          </p:cNvCxnSpPr>
          <p:nvPr/>
        </p:nvCxnSpPr>
        <p:spPr>
          <a:xfrm flipH="1">
            <a:off x="5455339" y="3429000"/>
            <a:ext cx="1099064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Graphic 14">
            <a:extLst>
              <a:ext uri="{FF2B5EF4-FFF2-40B4-BE49-F238E27FC236}">
                <a16:creationId xmlns:a16="http://schemas.microsoft.com/office/drawing/2014/main" id="{3B6C367A-DF0B-4145-BC22-1066579E4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793" y="327686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14">
            <a:extLst>
              <a:ext uri="{FF2B5EF4-FFF2-40B4-BE49-F238E27FC236}">
                <a16:creationId xmlns:a16="http://schemas.microsoft.com/office/drawing/2014/main" id="{3B6C367A-DF0B-4145-BC22-1066579E4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793" y="16294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Graphic 17">
            <a:extLst>
              <a:ext uri="{FF2B5EF4-FFF2-40B4-BE49-F238E27FC236}">
                <a16:creationId xmlns:a16="http://schemas.microsoft.com/office/drawing/2014/main" id="{BB0E22CC-3B4D-455B-9AB5-E0D27AFF8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975" y="1617836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9">
            <a:extLst>
              <a:ext uri="{FF2B5EF4-FFF2-40B4-BE49-F238E27FC236}">
                <a16:creationId xmlns:a16="http://schemas.microsoft.com/office/drawing/2014/main" id="{32584F19-656D-456B-A6F4-087A5B288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2466" y="2100102"/>
            <a:ext cx="10738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  <a:endParaRPr lang="en-US" altLang="en-US" sz="1200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58A8D9A-798C-DA40-AAE1-A18FF89D4F6F}"/>
              </a:ext>
            </a:extLst>
          </p:cNvPr>
          <p:cNvSpPr/>
          <p:nvPr/>
        </p:nvSpPr>
        <p:spPr>
          <a:xfrm>
            <a:off x="8697813" y="1217568"/>
            <a:ext cx="1997899" cy="282007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cs typeface="Arial" panose="020B0604020202020204" pitchFamily="34" charset="0"/>
              </a:rPr>
              <a:t>Logging and audit controls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666066D-CDD3-FA42-9ED6-C6A051CD8FA2}"/>
              </a:ext>
            </a:extLst>
          </p:cNvPr>
          <p:cNvSpPr/>
          <p:nvPr/>
        </p:nvSpPr>
        <p:spPr>
          <a:xfrm>
            <a:off x="8697813" y="4088668"/>
            <a:ext cx="1997899" cy="191975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cs typeface="Arial" panose="020B0604020202020204" pitchFamily="34" charset="0"/>
              </a:rPr>
              <a:t>Access </a:t>
            </a:r>
            <a:r>
              <a:rPr lang="en-US" sz="1200" dirty="0" smtClean="0">
                <a:solidFill>
                  <a:srgbClr val="5A6B86"/>
                </a:solidFill>
                <a:cs typeface="Arial" panose="020B0604020202020204" pitchFamily="34" charset="0"/>
              </a:rPr>
              <a:t>control </a:t>
            </a:r>
            <a:r>
              <a:rPr lang="en-US" sz="1200" dirty="0">
                <a:solidFill>
                  <a:srgbClr val="5A6B86"/>
                </a:solidFill>
                <a:cs typeface="Arial" panose="020B0604020202020204" pitchFamily="34" charset="0"/>
              </a:rPr>
              <a:t>and </a:t>
            </a:r>
            <a:r>
              <a:rPr lang="en-US" sz="1200" dirty="0" smtClean="0">
                <a:solidFill>
                  <a:srgbClr val="5A6B86"/>
                </a:solidFill>
                <a:cs typeface="Arial" panose="020B0604020202020204" pitchFamily="34" charset="0"/>
              </a:rPr>
              <a:t>alerting</a:t>
            </a:r>
            <a:endParaRPr lang="en-US" sz="1200" dirty="0">
              <a:solidFill>
                <a:srgbClr val="5A6B86"/>
              </a:solidFill>
              <a:cs typeface="Arial" panose="020B0604020202020204" pitchFamily="34" charset="0"/>
            </a:endParaRPr>
          </a:p>
        </p:txBody>
      </p:sp>
      <p:sp>
        <p:nvSpPr>
          <p:cNvPr id="97" name="TextBox 9">
            <a:extLst>
              <a:ext uri="{FF2B5EF4-FFF2-40B4-BE49-F238E27FC236}">
                <a16:creationId xmlns:a16="http://schemas.microsoft.com/office/drawing/2014/main" id="{7513BD9D-E4A6-41DD-AECB-83AC865DB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7961" y="3748962"/>
            <a:ext cx="741196" cy="27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altLang="en-US" sz="1200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Box 9">
            <a:extLst>
              <a:ext uri="{FF2B5EF4-FFF2-40B4-BE49-F238E27FC236}">
                <a16:creationId xmlns:a16="http://schemas.microsoft.com/office/drawing/2014/main" id="{7513BD9D-E4A6-41DD-AECB-83AC865DB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2580" y="2100102"/>
            <a:ext cx="741196" cy="27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altLang="en-US" sz="1200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">
            <a:extLst>
              <a:ext uri="{FF2B5EF4-FFF2-40B4-BE49-F238E27FC236}">
                <a16:creationId xmlns:a16="http://schemas.microsoft.com/office/drawing/2014/main" id="{7513BD9D-E4A6-41DD-AECB-83AC865DB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3340" y="2931542"/>
            <a:ext cx="741196" cy="27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altLang="en-US" sz="1200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CB710AF-7912-4F5F-88B4-7CD34B410D8E}"/>
              </a:ext>
            </a:extLst>
          </p:cNvPr>
          <p:cNvCxnSpPr>
            <a:cxnSpLocks/>
            <a:stCxn id="117" idx="3"/>
            <a:endCxn id="137" idx="1"/>
          </p:cNvCxnSpPr>
          <p:nvPr/>
        </p:nvCxnSpPr>
        <p:spPr>
          <a:xfrm flipV="1">
            <a:off x="9542949" y="2691346"/>
            <a:ext cx="465844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Graphic 8">
            <a:extLst>
              <a:ext uri="{FF2B5EF4-FFF2-40B4-BE49-F238E27FC236}">
                <a16:creationId xmlns:a16="http://schemas.microsoft.com/office/drawing/2014/main" id="{3FA1A59B-8C45-428A-A2C2-F5FC2A3E9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558" y="2451151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TextBox 11">
            <a:extLst>
              <a:ext uri="{FF2B5EF4-FFF2-40B4-BE49-F238E27FC236}">
                <a16:creationId xmlns:a16="http://schemas.microsoft.com/office/drawing/2014/main" id="{4ADB78DE-8AC3-403A-9AA9-EAFB7E108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9867" y="2931542"/>
            <a:ext cx="11276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AWS Config</a:t>
            </a:r>
          </a:p>
        </p:txBody>
      </p:sp>
      <p:pic>
        <p:nvPicPr>
          <p:cNvPr id="137" name="Graphic 14">
            <a:extLst>
              <a:ext uri="{FF2B5EF4-FFF2-40B4-BE49-F238E27FC236}">
                <a16:creationId xmlns:a16="http://schemas.microsoft.com/office/drawing/2014/main" id="{3B6C367A-DF0B-4145-BC22-1066579E4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793" y="246274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TextBox 20">
            <a:extLst>
              <a:ext uri="{FF2B5EF4-FFF2-40B4-BE49-F238E27FC236}">
                <a16:creationId xmlns:a16="http://schemas.microsoft.com/office/drawing/2014/main" id="{9ECB7F0A-8E83-2C42-9E9A-B724C3C22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0647" y="1711008"/>
            <a:ext cx="10595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All flow </a:t>
            </a:r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logs</a:t>
            </a:r>
          </a:p>
        </p:txBody>
      </p:sp>
      <p:sp>
        <p:nvSpPr>
          <p:cNvPr id="67" name="TextBox 18">
            <a:extLst>
              <a:ext uri="{FF2B5EF4-FFF2-40B4-BE49-F238E27FC236}">
                <a16:creationId xmlns:a16="http://schemas.microsoft.com/office/drawing/2014/main" id="{943B7711-2792-2B41-85BC-9287019BF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4837" y="3644933"/>
            <a:ext cx="771122" cy="461665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68" name="Graphic 19">
            <a:extLst>
              <a:ext uri="{FF2B5EF4-FFF2-40B4-BE49-F238E27FC236}">
                <a16:creationId xmlns:a16="http://schemas.microsoft.com/office/drawing/2014/main" id="{BCCFB2A3-EFC5-A842-A9B5-2A52004C1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948" y="3207812"/>
            <a:ext cx="469900" cy="4699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1579418" y="951344"/>
            <a:ext cx="9180947" cy="51816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AWS Cloud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640080" y="619760"/>
            <a:ext cx="10120286" cy="5882640"/>
          </a:xfrm>
          <a:prstGeom prst="line">
            <a:avLst/>
          </a:prstGeom>
          <a:ln w="12700">
            <a:solidFill>
              <a:srgbClr val="FF0000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158240" y="619760"/>
            <a:ext cx="10505440" cy="5882640"/>
          </a:xfrm>
          <a:prstGeom prst="line">
            <a:avLst/>
          </a:prstGeom>
          <a:ln w="12700">
            <a:solidFill>
              <a:srgbClr val="FF0000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17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65E2975-C15F-EF4C-845C-EB492128EC4C}"/>
              </a:ext>
            </a:extLst>
          </p:cNvPr>
          <p:cNvGrpSpPr/>
          <p:nvPr/>
        </p:nvGrpSpPr>
        <p:grpSpPr>
          <a:xfrm>
            <a:off x="4749616" y="2933678"/>
            <a:ext cx="1266584" cy="771370"/>
            <a:chOff x="3720386" y="5334505"/>
            <a:chExt cx="1266584" cy="771370"/>
          </a:xfrm>
        </p:grpSpPr>
        <p:pic>
          <p:nvPicPr>
            <p:cNvPr id="139" name="Graphic 17">
              <a:extLst>
                <a:ext uri="{FF2B5EF4-FFF2-40B4-BE49-F238E27FC236}">
                  <a16:creationId xmlns:a16="http://schemas.microsoft.com/office/drawing/2014/main" id="{BB0E22CC-3B4D-455B-9AB5-E0D27AFF8F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3988" y="5334505"/>
              <a:ext cx="480391" cy="480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0" name="TextBox 9">
              <a:extLst>
                <a:ext uri="{FF2B5EF4-FFF2-40B4-BE49-F238E27FC236}">
                  <a16:creationId xmlns:a16="http://schemas.microsoft.com/office/drawing/2014/main" id="{32584F19-656D-456B-A6F4-087A5B2883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0386" y="5828876"/>
              <a:ext cx="126658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CloudWatch</a:t>
              </a:r>
              <a:endPara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D404943-84B3-304C-B22E-E3FF2A7E2941}"/>
              </a:ext>
            </a:extLst>
          </p:cNvPr>
          <p:cNvGrpSpPr/>
          <p:nvPr/>
        </p:nvGrpSpPr>
        <p:grpSpPr>
          <a:xfrm>
            <a:off x="7053052" y="2928812"/>
            <a:ext cx="923010" cy="758840"/>
            <a:chOff x="4907299" y="3690393"/>
            <a:chExt cx="923010" cy="758840"/>
          </a:xfrm>
        </p:grpSpPr>
        <p:pic>
          <p:nvPicPr>
            <p:cNvPr id="138" name="Graphic 23">
              <a:extLst>
                <a:ext uri="{FF2B5EF4-FFF2-40B4-BE49-F238E27FC236}">
                  <a16:creationId xmlns:a16="http://schemas.microsoft.com/office/drawing/2014/main" id="{303837D7-6BCE-4CC0-8B3B-89883083AD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5849" y="3690393"/>
              <a:ext cx="480391" cy="480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1" name="TextBox 15">
              <a:extLst>
                <a:ext uri="{FF2B5EF4-FFF2-40B4-BE49-F238E27FC236}">
                  <a16:creationId xmlns:a16="http://schemas.microsoft.com/office/drawing/2014/main" id="{8EFD6AFD-66EB-4CDD-BFAB-4945C710A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7299" y="4172234"/>
              <a:ext cx="92301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CloudTrail</a:t>
              </a:r>
              <a:endPara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A79A401-DA1C-F443-BF08-5E79348CC6F6}"/>
              </a:ext>
            </a:extLst>
          </p:cNvPr>
          <p:cNvGrpSpPr/>
          <p:nvPr/>
        </p:nvGrpSpPr>
        <p:grpSpPr>
          <a:xfrm>
            <a:off x="5945751" y="2935582"/>
            <a:ext cx="1009550" cy="757980"/>
            <a:chOff x="4843616" y="5514349"/>
            <a:chExt cx="1009550" cy="757980"/>
          </a:xfrm>
        </p:grpSpPr>
        <p:pic>
          <p:nvPicPr>
            <p:cNvPr id="150" name="Graphic 8">
              <a:extLst>
                <a:ext uri="{FF2B5EF4-FFF2-40B4-BE49-F238E27FC236}">
                  <a16:creationId xmlns:a16="http://schemas.microsoft.com/office/drawing/2014/main" id="{3FA1A59B-8C45-428A-A2C2-F5FC2A3E95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8697" y="5514349"/>
              <a:ext cx="480391" cy="480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" name="TextBox 11">
              <a:extLst>
                <a:ext uri="{FF2B5EF4-FFF2-40B4-BE49-F238E27FC236}">
                  <a16:creationId xmlns:a16="http://schemas.microsoft.com/office/drawing/2014/main" id="{4ADB78DE-8AC3-403A-9AA9-EAFB7E108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3616" y="5995330"/>
              <a:ext cx="10095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AWS Config</a:t>
              </a:r>
            </a:p>
          </p:txBody>
        </p:sp>
      </p:grpSp>
      <p:sp>
        <p:nvSpPr>
          <p:cNvPr id="203" name="TextBox 20">
            <a:extLst>
              <a:ext uri="{FF2B5EF4-FFF2-40B4-BE49-F238E27FC236}">
                <a16:creationId xmlns:a16="http://schemas.microsoft.com/office/drawing/2014/main" id="{9ECB7F0A-8E83-2C42-9E9A-B724C3C22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3670" y="3038757"/>
            <a:ext cx="9859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All flow </a:t>
            </a:r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logs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158A8D9A-798C-DA40-AAE1-A18FF89D4F6F}"/>
              </a:ext>
            </a:extLst>
          </p:cNvPr>
          <p:cNvSpPr/>
          <p:nvPr/>
        </p:nvSpPr>
        <p:spPr>
          <a:xfrm>
            <a:off x="4857856" y="2567635"/>
            <a:ext cx="3172416" cy="207354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cs typeface="Arial" panose="020B0604020202020204" pitchFamily="34" charset="0"/>
              </a:rPr>
              <a:t>Logging and audit controls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C53F6542-63B3-D644-A3AB-6771CEF84C0F}"/>
              </a:ext>
            </a:extLst>
          </p:cNvPr>
          <p:cNvCxnSpPr>
            <a:cxnSpLocks/>
          </p:cNvCxnSpPr>
          <p:nvPr/>
        </p:nvCxnSpPr>
        <p:spPr>
          <a:xfrm flipV="1">
            <a:off x="5381815" y="3657306"/>
            <a:ext cx="2187" cy="25017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48C7521-240D-7548-815A-48152B2D6553}"/>
              </a:ext>
            </a:extLst>
          </p:cNvPr>
          <p:cNvCxnSpPr>
            <a:cxnSpLocks/>
            <a:stCxn id="203" idx="3"/>
            <a:endCxn id="139" idx="1"/>
          </p:cNvCxnSpPr>
          <p:nvPr/>
        </p:nvCxnSpPr>
        <p:spPr>
          <a:xfrm flipV="1">
            <a:off x="4609645" y="3173874"/>
            <a:ext cx="523573" cy="338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Graphic 14">
            <a:extLst>
              <a:ext uri="{FF2B5EF4-FFF2-40B4-BE49-F238E27FC236}">
                <a16:creationId xmlns:a16="http://schemas.microsoft.com/office/drawing/2014/main" id="{3B6C367A-DF0B-4145-BC22-1066579E4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238" y="39217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TextBox 9">
            <a:extLst>
              <a:ext uri="{FF2B5EF4-FFF2-40B4-BE49-F238E27FC236}">
                <a16:creationId xmlns:a16="http://schemas.microsoft.com/office/drawing/2014/main" id="{5A7E061F-E6C1-4470-B2E4-CD1848230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2274" y="4356110"/>
            <a:ext cx="3849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altLang="en-US" sz="1200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53F6542-63B3-D644-A3AB-6771CEF84C0F}"/>
              </a:ext>
            </a:extLst>
          </p:cNvPr>
          <p:cNvCxnSpPr>
            <a:cxnSpLocks/>
          </p:cNvCxnSpPr>
          <p:nvPr/>
        </p:nvCxnSpPr>
        <p:spPr>
          <a:xfrm flipV="1">
            <a:off x="6475510" y="3648342"/>
            <a:ext cx="2187" cy="25017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Graphic 14">
            <a:extLst>
              <a:ext uri="{FF2B5EF4-FFF2-40B4-BE49-F238E27FC236}">
                <a16:creationId xmlns:a16="http://schemas.microsoft.com/office/drawing/2014/main" id="{3B6C367A-DF0B-4145-BC22-1066579E4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933" y="391283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C53F6542-63B3-D644-A3AB-6771CEF84C0F}"/>
              </a:ext>
            </a:extLst>
          </p:cNvPr>
          <p:cNvCxnSpPr>
            <a:cxnSpLocks/>
          </p:cNvCxnSpPr>
          <p:nvPr/>
        </p:nvCxnSpPr>
        <p:spPr>
          <a:xfrm flipV="1">
            <a:off x="7497489" y="3648342"/>
            <a:ext cx="2187" cy="25017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Graphic 14">
            <a:extLst>
              <a:ext uri="{FF2B5EF4-FFF2-40B4-BE49-F238E27FC236}">
                <a16:creationId xmlns:a16="http://schemas.microsoft.com/office/drawing/2014/main" id="{3B6C367A-DF0B-4145-BC22-1066579E4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912" y="391283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" name="TextBox 9">
            <a:extLst>
              <a:ext uri="{FF2B5EF4-FFF2-40B4-BE49-F238E27FC236}">
                <a16:creationId xmlns:a16="http://schemas.microsoft.com/office/drawing/2014/main" id="{5A7E061F-E6C1-4470-B2E4-CD1848230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2892" y="4356110"/>
            <a:ext cx="3849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altLang="en-US" sz="1200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9">
            <a:extLst>
              <a:ext uri="{FF2B5EF4-FFF2-40B4-BE49-F238E27FC236}">
                <a16:creationId xmlns:a16="http://schemas.microsoft.com/office/drawing/2014/main" id="{5A7E061F-E6C1-4470-B2E4-CD1848230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1" y="4356110"/>
            <a:ext cx="3849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altLang="en-US" sz="1200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911600" y="1483360"/>
            <a:ext cx="4795520" cy="3769360"/>
          </a:xfrm>
          <a:prstGeom prst="line">
            <a:avLst/>
          </a:prstGeom>
          <a:ln w="12700">
            <a:solidFill>
              <a:srgbClr val="FF0000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3799840" y="1635760"/>
            <a:ext cx="5137018" cy="3495040"/>
          </a:xfrm>
          <a:prstGeom prst="line">
            <a:avLst/>
          </a:prstGeom>
          <a:ln w="12700">
            <a:solidFill>
              <a:srgbClr val="FF0000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36051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52556</TotalTime>
  <Words>151</Words>
  <Application>Microsoft Office PowerPoint</Application>
  <PresentationFormat>Widescreen</PresentationFormat>
  <Paragraphs>72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Amazon Ember</vt:lpstr>
      <vt:lpstr>Arial</vt:lpstr>
      <vt:lpstr>Calibri</vt:lpstr>
      <vt:lpstr>2_Office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Marcia Johnston</cp:lastModifiedBy>
  <cp:revision>647</cp:revision>
  <cp:lastPrinted>2019-01-03T20:59:05Z</cp:lastPrinted>
  <dcterms:created xsi:type="dcterms:W3CDTF">2018-09-14T20:21:45Z</dcterms:created>
  <dcterms:modified xsi:type="dcterms:W3CDTF">2021-05-01T02:19:45Z</dcterms:modified>
</cp:coreProperties>
</file>