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9" r:id="rId4"/>
    <p:sldId id="258"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309867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15368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578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2113484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2873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236773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3293939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426314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402159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0C0E763-55D8-4E5D-AF6B-AF61CF91991A}" type="datetimeFigureOut">
              <a:rPr lang="ru-RU" smtClean="0"/>
              <a:t>23.10.2014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26598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0C0E763-55D8-4E5D-AF6B-AF61CF91991A}" type="datetimeFigureOut">
              <a:rPr lang="ru-RU" smtClean="0"/>
              <a:t>23.10.2014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103755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0C0E763-55D8-4E5D-AF6B-AF61CF91991A}" type="datetimeFigureOut">
              <a:rPr lang="ru-RU" smtClean="0"/>
              <a:t>23.10.2014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344649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0C0E763-55D8-4E5D-AF6B-AF61CF91991A}" type="datetimeFigureOut">
              <a:rPr lang="ru-RU" smtClean="0"/>
              <a:t>23.10.2014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292646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0E763-55D8-4E5D-AF6B-AF61CF91991A}" type="datetimeFigureOut">
              <a:rPr lang="ru-RU" smtClean="0"/>
              <a:t>23.10.2014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128389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C0E763-55D8-4E5D-AF6B-AF61CF91991A}" type="datetimeFigureOut">
              <a:rPr lang="ru-RU" smtClean="0"/>
              <a:t>23.10.2014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423027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0C0E763-55D8-4E5D-AF6B-AF61CF91991A}" type="datetimeFigureOut">
              <a:rPr lang="ru-RU" smtClean="0"/>
              <a:t>23.10.2014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4373B17-1D0F-4F1F-8BC7-AC11FDE8EE83}" type="slidenum">
              <a:rPr lang="ru-RU" smtClean="0"/>
              <a:t>‹#›</a:t>
            </a:fld>
            <a:endParaRPr lang="ru-RU"/>
          </a:p>
        </p:txBody>
      </p:sp>
    </p:spTree>
    <p:extLst>
      <p:ext uri="{BB962C8B-B14F-4D97-AF65-F5344CB8AC3E}">
        <p14:creationId xmlns:p14="http://schemas.microsoft.com/office/powerpoint/2010/main" val="13587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C0E763-55D8-4E5D-AF6B-AF61CF91991A}" type="datetimeFigureOut">
              <a:rPr lang="ru-RU" smtClean="0"/>
              <a:t>23.10.2014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373B17-1D0F-4F1F-8BC7-AC11FDE8EE83}" type="slidenum">
              <a:rPr lang="ru-RU" smtClean="0"/>
              <a:t>‹#›</a:t>
            </a:fld>
            <a:endParaRPr lang="ru-RU"/>
          </a:p>
        </p:txBody>
      </p:sp>
    </p:spTree>
    <p:extLst>
      <p:ext uri="{BB962C8B-B14F-4D97-AF65-F5344CB8AC3E}">
        <p14:creationId xmlns:p14="http://schemas.microsoft.com/office/powerpoint/2010/main" val="114822569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7978" y="2404534"/>
            <a:ext cx="8856616" cy="1646302"/>
          </a:xfrm>
        </p:spPr>
        <p:txBody>
          <a:bodyPr/>
          <a:lstStyle/>
          <a:p>
            <a:r>
              <a:rPr lang="en-US" dirty="0"/>
              <a:t>Pauline </a:t>
            </a:r>
            <a:r>
              <a:rPr lang="en-US" dirty="0" err="1" smtClean="0"/>
              <a:t>Evgeny</a:t>
            </a:r>
            <a:r>
              <a:rPr lang="en-US" dirty="0"/>
              <a:t> </a:t>
            </a:r>
            <a:r>
              <a:rPr lang="en-US" dirty="0" err="1" smtClean="0"/>
              <a:t>Leonidovich</a:t>
            </a:r>
            <a:endParaRPr lang="ru-RU" dirty="0"/>
          </a:p>
        </p:txBody>
      </p:sp>
      <p:sp>
        <p:nvSpPr>
          <p:cNvPr id="3" name="Подзаголовок 2"/>
          <p:cNvSpPr>
            <a:spLocks noGrp="1"/>
          </p:cNvSpPr>
          <p:nvPr>
            <p:ph type="subTitle" idx="1"/>
          </p:nvPr>
        </p:nvSpPr>
        <p:spPr>
          <a:xfrm>
            <a:off x="783771" y="4050833"/>
            <a:ext cx="8638903" cy="1096899"/>
          </a:xfrm>
        </p:spPr>
        <p:txBody>
          <a:bodyPr/>
          <a:lstStyle/>
          <a:p>
            <a:r>
              <a:rPr lang="en-US" dirty="0"/>
              <a:t>The scientific director of </a:t>
            </a:r>
            <a:r>
              <a:rPr lang="en-US" dirty="0" smtClean="0"/>
              <a:t>creation the special processor for Moscow’s ABM Don-2N</a:t>
            </a:r>
            <a:endParaRPr lang="ru-RU" dirty="0"/>
          </a:p>
        </p:txBody>
      </p:sp>
    </p:spTree>
    <p:extLst>
      <p:ext uri="{BB962C8B-B14F-4D97-AF65-F5344CB8AC3E}">
        <p14:creationId xmlns:p14="http://schemas.microsoft.com/office/powerpoint/2010/main" val="53093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2" y="171261"/>
            <a:ext cx="8596668" cy="740229"/>
          </a:xfrm>
        </p:spPr>
        <p:txBody>
          <a:bodyPr/>
          <a:lstStyle/>
          <a:p>
            <a:r>
              <a:rPr lang="en-US" dirty="0"/>
              <a:t>All of you probably know </a:t>
            </a:r>
            <a:r>
              <a:rPr lang="en-US" dirty="0" smtClean="0"/>
              <a:t>these people?</a:t>
            </a:r>
            <a:endParaRPr lang="ru-RU" dirty="0"/>
          </a:p>
        </p:txBody>
      </p:sp>
      <p:pic>
        <p:nvPicPr>
          <p:cNvPr id="1028" name="Picture 4" descr="Dennis MacAlistair Ritchi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2" y="911490"/>
            <a:ext cx="1719115" cy="19926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7.computerhistory.org/is/image/CHM/500004391-03-01?$re-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1" y="3443517"/>
            <a:ext cx="1719115" cy="24626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atic.guim.co.uk/sys-images/Media/Pix/pictures/2013/2/28/1362066190350/Google-co-founder-Sergey--00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533" y="972254"/>
            <a:ext cx="2792433" cy="18406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2"/>
          <p:cNvSpPr>
            <a:spLocks noChangeArrowheads="1"/>
          </p:cNvSpPr>
          <p:nvPr/>
        </p:nvSpPr>
        <p:spPr bwMode="auto">
          <a:xfrm>
            <a:off x="2575687" y="911490"/>
            <a:ext cx="3866606"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0" u="none" strike="noStrike" cap="none" normalizeH="0" baseline="0" dirty="0" smtClean="0">
                <a:ln>
                  <a:noFill/>
                </a:ln>
                <a:latin typeface="Arial" panose="020B0604020202020204" pitchFamily="34" charset="0"/>
                <a:cs typeface="Arial" panose="020B0604020202020204" pitchFamily="34" charset="0"/>
              </a:rPr>
              <a:t>Dennis </a:t>
            </a:r>
            <a:r>
              <a:rPr kumimoji="0" lang="ru-RU" altLang="ru-RU" sz="1000" b="1" i="0" u="none" strike="noStrike" cap="none" normalizeH="0" baseline="0" dirty="0" err="1" smtClean="0">
                <a:ln>
                  <a:noFill/>
                </a:ln>
                <a:latin typeface="Arial" panose="020B0604020202020204" pitchFamily="34" charset="0"/>
                <a:cs typeface="Arial" panose="020B0604020202020204" pitchFamily="34" charset="0"/>
              </a:rPr>
              <a:t>MacAlistair</a:t>
            </a:r>
            <a:r>
              <a:rPr kumimoji="0" lang="ru-RU" altLang="ru-RU" sz="1000" b="1"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1" i="0" u="none" strike="noStrike" cap="none" normalizeH="0" baseline="0" dirty="0" err="1" smtClean="0">
                <a:ln>
                  <a:noFill/>
                </a:ln>
                <a:latin typeface="Arial" panose="020B0604020202020204" pitchFamily="34" charset="0"/>
                <a:cs typeface="Arial" panose="020B0604020202020204" pitchFamily="34" charset="0"/>
              </a:rPr>
              <a:t>Ritchie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September</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9, 1941 –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October</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12, 2011)</a:t>
            </a:r>
            <a:r>
              <a:rPr lang="en-US" altLang="ru-RU" sz="800" baseline="30000" dirty="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was</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an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American computer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scientist</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created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C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programming</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language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and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with</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long-time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colleague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Ken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Thompson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Unixoperating system.</a:t>
            </a:r>
            <a:r>
              <a:rPr lang="en-US" altLang="ru-RU" sz="800" baseline="30000" dirty="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Ritchie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and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Thompson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received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Turing</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Award from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ACM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in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1983,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Hamming Medal from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IEEE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in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1990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and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National</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Medal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of</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Technology from President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Clinton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in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1999.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Ritchie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was</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head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of</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Lucent</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Technologies System Software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Research</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Department</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when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retired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in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2007.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was</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"R"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in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K&amp;R C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and</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commonly</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known</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by</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latin typeface="Arial" panose="020B0604020202020204" pitchFamily="34" charset="0"/>
                <a:cs typeface="Arial" panose="020B0604020202020204" pitchFamily="34" charset="0"/>
              </a:rPr>
              <a:t>his</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 username </a:t>
            </a:r>
            <a:r>
              <a:rPr kumimoji="0" lang="ru-RU" altLang="ru-RU" sz="1000" b="1" i="0" u="none" strike="noStrike" cap="none" normalizeH="0" baseline="0" dirty="0" err="1" smtClean="0">
                <a:ln>
                  <a:noFill/>
                </a:ln>
                <a:latin typeface="Arial" panose="020B0604020202020204" pitchFamily="34" charset="0"/>
                <a:cs typeface="Arial" panose="020B0604020202020204" pitchFamily="34" charset="0"/>
              </a:rPr>
              <a:t>dmr</a:t>
            </a:r>
            <a:r>
              <a:rPr kumimoji="0" lang="ru-RU" altLang="ru-RU" sz="1000" b="0" i="0" u="none" strike="noStrike" cap="none" normalizeH="0" baseline="0" dirty="0" smtClean="0">
                <a:ln>
                  <a:noFill/>
                </a:ln>
                <a:latin typeface="Arial" panose="020B0604020202020204" pitchFamily="34" charset="0"/>
                <a:cs typeface="Arial" panose="020B0604020202020204" pitchFamily="34" charset="0"/>
              </a:rPr>
              <a:t>.</a:t>
            </a:r>
            <a:r>
              <a:rPr kumimoji="0" lang="ru-RU" altLang="ru-RU" sz="800" b="0" i="0" u="none" strike="noStrike" cap="none" normalizeH="0" baseline="0" dirty="0" smtClean="0">
                <a:ln>
                  <a:noFill/>
                </a:ln>
              </a:rPr>
              <a:t> </a:t>
            </a:r>
            <a:endParaRPr kumimoji="0" lang="ru-RU" altLang="ru-RU" sz="1800" b="0" i="0" u="none" strike="noStrike" cap="none" normalizeH="0" baseline="0" dirty="0" smtClean="0">
              <a:ln>
                <a:noFill/>
              </a:ln>
            </a:endParaRPr>
          </a:p>
        </p:txBody>
      </p:sp>
      <p:sp>
        <p:nvSpPr>
          <p:cNvPr id="11" name="Rectangle 15"/>
          <p:cNvSpPr>
            <a:spLocks noChangeArrowheads="1"/>
          </p:cNvSpPr>
          <p:nvPr/>
        </p:nvSpPr>
        <p:spPr bwMode="auto">
          <a:xfrm>
            <a:off x="2575687" y="3443517"/>
            <a:ext cx="386660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1" i="0" u="none" strike="noStrike" cap="none" normalizeH="0" baseline="0" dirty="0" err="1" smtClean="0">
                <a:ln>
                  <a:noFill/>
                </a:ln>
                <a:effectLst/>
                <a:latin typeface="Arial" panose="020B0604020202020204" pitchFamily="34" charset="0"/>
                <a:cs typeface="Arial" panose="020B0604020202020204" pitchFamily="34" charset="0"/>
              </a:rPr>
              <a:t>Linus</a:t>
            </a:r>
            <a:r>
              <a:rPr kumimoji="0" lang="ru-RU" altLang="ru-RU" sz="1000" b="1"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1" i="0" u="none" strike="noStrike" cap="none" normalizeH="0" baseline="0" dirty="0" err="1" smtClean="0">
                <a:ln>
                  <a:noFill/>
                </a:ln>
                <a:effectLst/>
                <a:latin typeface="Arial" panose="020B0604020202020204" pitchFamily="34" charset="0"/>
                <a:cs typeface="Arial" panose="020B0604020202020204" pitchFamily="34" charset="0"/>
              </a:rPr>
              <a:t>Benedict</a:t>
            </a:r>
            <a:r>
              <a:rPr kumimoji="0" lang="ru-RU" altLang="ru-RU" sz="1000" b="1"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1" i="0" u="none" strike="noStrike" cap="none" normalizeH="0" baseline="0" dirty="0" err="1" smtClean="0">
                <a:ln>
                  <a:noFill/>
                </a:ln>
                <a:effectLst/>
                <a:latin typeface="Arial" panose="020B0604020202020204" pitchFamily="34" charset="0"/>
                <a:cs typeface="Arial" panose="020B0604020202020204" pitchFamily="34" charset="0"/>
              </a:rPr>
              <a:t>Torvalds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born</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December</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28, 1969)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is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Finnish</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American software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engineer</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who</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was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principal</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force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behind</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development</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of</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Linux</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kernel.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later</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became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chief</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architect</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of</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Linux</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kernel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and</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now</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acts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project's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coordinator</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also</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created</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revision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control</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system Git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well</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diving</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log</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software Subsurface.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was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honored</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along</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with</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Shinya</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Yamanaka,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with</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2012 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Millennium</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Technology Prize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by</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Technology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Academy</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Finland</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in</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recognition</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of</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his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creation</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of</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new</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open</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source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operating</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system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for</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computers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leading</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to</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widely</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used</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Linux</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kernel".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is</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also</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recipient</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of</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the</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2014 IEEE Computer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Society</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Computer </a:t>
            </a:r>
            <a:r>
              <a:rPr kumimoji="0" lang="ru-RU" altLang="ru-RU" sz="1000" b="0" i="0" u="none" strike="noStrike" cap="none" normalizeH="0" baseline="0" dirty="0" err="1" smtClean="0">
                <a:ln>
                  <a:noFill/>
                </a:ln>
                <a:effectLst/>
                <a:latin typeface="Arial" panose="020B0604020202020204" pitchFamily="34" charset="0"/>
                <a:cs typeface="Arial" panose="020B0604020202020204" pitchFamily="34" charset="0"/>
              </a:rPr>
              <a:t>Pioneer</a:t>
            </a:r>
            <a:r>
              <a:rPr kumimoji="0" lang="ru-RU" altLang="ru-RU" sz="1000" b="0" i="0" u="none" strike="noStrike" cap="none" normalizeH="0" baseline="0" dirty="0" smtClean="0">
                <a:ln>
                  <a:noFill/>
                </a:ln>
                <a:effectLst/>
                <a:latin typeface="Arial" panose="020B0604020202020204" pitchFamily="34" charset="0"/>
                <a:cs typeface="Arial" panose="020B0604020202020204" pitchFamily="34" charset="0"/>
              </a:rPr>
              <a:t> Award.</a:t>
            </a:r>
            <a:r>
              <a:rPr kumimoji="0" lang="ru-RU" altLang="ru-RU" sz="800" b="0" i="0" u="none" strike="noStrike" cap="none" normalizeH="0" baseline="0" dirty="0" smtClean="0">
                <a:ln>
                  <a:noFill/>
                </a:ln>
                <a:effectLst/>
              </a:rPr>
              <a:t> </a:t>
            </a:r>
            <a:endParaRPr kumimoji="0" lang="ru-RU" altLang="ru-RU" sz="900" b="0" i="0" u="none" strike="noStrike" cap="none" normalizeH="0" baseline="0" dirty="0" smtClean="0">
              <a:ln>
                <a:noFill/>
              </a:ln>
              <a:effectLst/>
              <a:cs typeface="Arial" panose="020B0604020202020204" pitchFamily="34" charset="0"/>
            </a:endParaRPr>
          </a:p>
        </p:txBody>
      </p:sp>
      <p:sp>
        <p:nvSpPr>
          <p:cNvPr id="13" name="Прямоугольник 12"/>
          <p:cNvSpPr/>
          <p:nvPr/>
        </p:nvSpPr>
        <p:spPr>
          <a:xfrm>
            <a:off x="6621533" y="2904101"/>
            <a:ext cx="2940477" cy="3631763"/>
          </a:xfrm>
          <a:prstGeom prst="rect">
            <a:avLst/>
          </a:prstGeom>
        </p:spPr>
        <p:txBody>
          <a:bodyPr wrap="square">
            <a:spAutoFit/>
          </a:bodyPr>
          <a:lstStyle/>
          <a:p>
            <a:r>
              <a:rPr lang="en-US" sz="1000" b="1" i="0" dirty="0" smtClean="0">
                <a:effectLst/>
                <a:latin typeface="Arial" panose="020B0604020202020204" pitchFamily="34" charset="0"/>
              </a:rPr>
              <a:t>Sergey </a:t>
            </a:r>
            <a:r>
              <a:rPr lang="en-US" sz="1000" b="1" i="0" dirty="0" err="1" smtClean="0">
                <a:effectLst/>
                <a:latin typeface="Arial" panose="020B0604020202020204" pitchFamily="34" charset="0"/>
              </a:rPr>
              <a:t>Mikhaylovich</a:t>
            </a:r>
            <a:r>
              <a:rPr lang="en-US" sz="1000" b="1" i="0" dirty="0" smtClean="0">
                <a:effectLst/>
                <a:latin typeface="Arial" panose="020B0604020202020204" pitchFamily="34" charset="0"/>
              </a:rPr>
              <a:t> </a:t>
            </a:r>
            <a:r>
              <a:rPr lang="en-US" sz="1000" b="1" i="0" dirty="0" err="1" smtClean="0">
                <a:effectLst/>
                <a:latin typeface="Arial" panose="020B0604020202020204" pitchFamily="34" charset="0"/>
              </a:rPr>
              <a:t>Brin</a:t>
            </a:r>
            <a:r>
              <a:rPr lang="en-US" sz="1000" b="0" i="0" dirty="0" smtClean="0">
                <a:effectLst/>
                <a:latin typeface="Arial" panose="020B0604020202020204" pitchFamily="34" charset="0"/>
              </a:rPr>
              <a:t> (born August 21, 1973) is an American computer scientist and internet entrepreneur who, together with </a:t>
            </a:r>
            <a:r>
              <a:rPr lang="en-US" sz="1000" b="0" i="0" u="none" strike="noStrike" dirty="0" smtClean="0">
                <a:effectLst/>
                <a:latin typeface="Arial" panose="020B0604020202020204" pitchFamily="34" charset="0"/>
              </a:rPr>
              <a:t>Larry Page</a:t>
            </a:r>
            <a:r>
              <a:rPr lang="en-US" sz="1000" b="0" i="0" dirty="0" smtClean="0">
                <a:effectLst/>
                <a:latin typeface="Arial" panose="020B0604020202020204" pitchFamily="34" charset="0"/>
              </a:rPr>
              <a:t>, co-founded </a:t>
            </a:r>
            <a:r>
              <a:rPr lang="en-US" sz="1000" b="0" i="0" u="none" strike="noStrike" dirty="0" smtClean="0">
                <a:effectLst/>
                <a:latin typeface="Arial" panose="020B0604020202020204" pitchFamily="34" charset="0"/>
              </a:rPr>
              <a:t>Google</a:t>
            </a:r>
            <a:r>
              <a:rPr lang="en-US" sz="1000" b="0" i="0" dirty="0" smtClean="0">
                <a:effectLst/>
                <a:latin typeface="Arial" panose="020B0604020202020204" pitchFamily="34" charset="0"/>
              </a:rPr>
              <a:t>, one of the most profitable Internet companies. As of June 2014, his personal wealth was estimated to be US$ 30 billion. Together, </a:t>
            </a:r>
            <a:r>
              <a:rPr lang="en-US" sz="1000" b="0" i="0" dirty="0" err="1" smtClean="0">
                <a:effectLst/>
                <a:latin typeface="Arial" panose="020B0604020202020204" pitchFamily="34" charset="0"/>
              </a:rPr>
              <a:t>Brin</a:t>
            </a:r>
            <a:r>
              <a:rPr lang="en-US" sz="1000" b="0" i="0" dirty="0" smtClean="0">
                <a:effectLst/>
                <a:latin typeface="Arial" panose="020B0604020202020204" pitchFamily="34" charset="0"/>
              </a:rPr>
              <a:t> and Page each own about 16 percent of the company.</a:t>
            </a:r>
          </a:p>
          <a:p>
            <a:r>
              <a:rPr lang="en-US" sz="1000" b="0" i="0" dirty="0" err="1" smtClean="0">
                <a:effectLst/>
                <a:latin typeface="Arial" panose="020B0604020202020204" pitchFamily="34" charset="0"/>
              </a:rPr>
              <a:t>Brin</a:t>
            </a:r>
            <a:r>
              <a:rPr lang="en-US" sz="1000" b="0" i="0" dirty="0" smtClean="0">
                <a:effectLst/>
                <a:latin typeface="Arial" panose="020B0604020202020204" pitchFamily="34" charset="0"/>
              </a:rPr>
              <a:t> emigrated to the United States with his family from the Soviet Union at the age of six. He earned his undergraduate degree at the </a:t>
            </a:r>
            <a:r>
              <a:rPr lang="en-US" sz="1000" b="0" i="0" u="none" strike="noStrike" dirty="0" smtClean="0">
                <a:effectLst/>
                <a:latin typeface="Arial" panose="020B0604020202020204" pitchFamily="34" charset="0"/>
              </a:rPr>
              <a:t>University of Maryland</a:t>
            </a:r>
            <a:r>
              <a:rPr lang="en-US" sz="1000" b="0" i="0" dirty="0" smtClean="0">
                <a:effectLst/>
                <a:latin typeface="Arial" panose="020B0604020202020204" pitchFamily="34" charset="0"/>
              </a:rPr>
              <a:t>, following in his father's and grandfather's footsteps by studying mathematics, as well as </a:t>
            </a:r>
            <a:r>
              <a:rPr lang="en-US" sz="1000" b="0" i="0" u="none" strike="noStrike" dirty="0" smtClean="0">
                <a:effectLst/>
                <a:latin typeface="Arial" panose="020B0604020202020204" pitchFamily="34" charset="0"/>
              </a:rPr>
              <a:t>computer science</a:t>
            </a:r>
            <a:r>
              <a:rPr lang="en-US" sz="1000" b="0" i="0" dirty="0" smtClean="0">
                <a:effectLst/>
                <a:latin typeface="Arial" panose="020B0604020202020204" pitchFamily="34" charset="0"/>
              </a:rPr>
              <a:t>. After graduation, he moved to </a:t>
            </a:r>
            <a:r>
              <a:rPr lang="en-US" sz="1000" b="0" i="0" u="none" strike="noStrike" dirty="0" smtClean="0">
                <a:effectLst/>
                <a:latin typeface="Arial" panose="020B0604020202020204" pitchFamily="34" charset="0"/>
              </a:rPr>
              <a:t>Stanford University</a:t>
            </a:r>
            <a:r>
              <a:rPr lang="en-US" sz="1000" b="0" i="0" dirty="0" smtClean="0">
                <a:effectLst/>
                <a:latin typeface="Arial" panose="020B0604020202020204" pitchFamily="34" charset="0"/>
              </a:rPr>
              <a:t> to acquire a PhD in computer science. There he met </a:t>
            </a:r>
            <a:r>
              <a:rPr lang="en-US" sz="1000" b="0" i="0" u="none" strike="noStrike" dirty="0" smtClean="0">
                <a:effectLst/>
                <a:latin typeface="Arial" panose="020B0604020202020204" pitchFamily="34" charset="0"/>
              </a:rPr>
              <a:t>Larry Page</a:t>
            </a:r>
            <a:r>
              <a:rPr lang="en-US" sz="1000" b="0" i="0" dirty="0" smtClean="0">
                <a:effectLst/>
                <a:latin typeface="Arial" panose="020B0604020202020204" pitchFamily="34" charset="0"/>
              </a:rPr>
              <a:t>, with whom he later became friends. They crammed their dormitory room with inexpensive computers and applied </a:t>
            </a:r>
            <a:r>
              <a:rPr lang="en-US" sz="1000" b="0" i="0" dirty="0" err="1" smtClean="0">
                <a:effectLst/>
                <a:latin typeface="Arial" panose="020B0604020202020204" pitchFamily="34" charset="0"/>
              </a:rPr>
              <a:t>Brin's</a:t>
            </a:r>
            <a:r>
              <a:rPr lang="en-US" sz="1000" b="0" i="0" dirty="0" smtClean="0">
                <a:effectLst/>
                <a:latin typeface="Arial" panose="020B0604020202020204" pitchFamily="34" charset="0"/>
              </a:rPr>
              <a:t> </a:t>
            </a:r>
            <a:r>
              <a:rPr lang="en-US" sz="1000" b="0" i="0" u="none" strike="noStrike" dirty="0" smtClean="0">
                <a:effectLst/>
                <a:latin typeface="Arial" panose="020B0604020202020204" pitchFamily="34" charset="0"/>
              </a:rPr>
              <a:t>data mining</a:t>
            </a:r>
            <a:r>
              <a:rPr lang="en-US" sz="1000" b="0" i="0" dirty="0" smtClean="0">
                <a:effectLst/>
                <a:latin typeface="Arial" panose="020B0604020202020204" pitchFamily="34" charset="0"/>
              </a:rPr>
              <a:t> system to build a </a:t>
            </a:r>
            <a:r>
              <a:rPr lang="en-US" sz="1000" b="0" i="0" u="none" strike="noStrike" dirty="0" smtClean="0">
                <a:effectLst/>
                <a:latin typeface="Arial" panose="020B0604020202020204" pitchFamily="34" charset="0"/>
              </a:rPr>
              <a:t>search engine</a:t>
            </a:r>
            <a:r>
              <a:rPr lang="en-US" sz="1000" b="0" i="0" dirty="0" smtClean="0">
                <a:effectLst/>
                <a:latin typeface="Arial" panose="020B0604020202020204" pitchFamily="34" charset="0"/>
              </a:rPr>
              <a:t>. The program became popular at Stanford and they suspended their PhD studies to start up Google in a rented garage.</a:t>
            </a:r>
            <a:endParaRPr lang="en-US" sz="1000" b="0" i="0" dirty="0">
              <a:effectLst/>
              <a:latin typeface="Arial" panose="020B0604020202020204" pitchFamily="34" charset="0"/>
            </a:endParaRPr>
          </a:p>
        </p:txBody>
      </p:sp>
    </p:spTree>
    <p:extLst>
      <p:ext uri="{BB962C8B-B14F-4D97-AF65-F5344CB8AC3E}">
        <p14:creationId xmlns:p14="http://schemas.microsoft.com/office/powerpoint/2010/main" val="63382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22217"/>
            <a:ext cx="8596668" cy="687977"/>
          </a:xfrm>
        </p:spPr>
        <p:txBody>
          <a:bodyPr/>
          <a:lstStyle/>
          <a:p>
            <a:r>
              <a:rPr lang="en-US" dirty="0"/>
              <a:t> Moscow’s ABM. Don-2N</a:t>
            </a:r>
            <a:endParaRPr lang="ru-RU" dirty="0"/>
          </a:p>
        </p:txBody>
      </p:sp>
      <p:sp>
        <p:nvSpPr>
          <p:cNvPr id="3" name="Объект 2"/>
          <p:cNvSpPr>
            <a:spLocks noGrp="1"/>
          </p:cNvSpPr>
          <p:nvPr>
            <p:ph idx="1"/>
          </p:nvPr>
        </p:nvSpPr>
        <p:spPr>
          <a:xfrm>
            <a:off x="4101736" y="1236617"/>
            <a:ext cx="5172265" cy="4804745"/>
          </a:xfrm>
        </p:spPr>
        <p:txBody>
          <a:bodyPr>
            <a:normAutofit fontScale="85000" lnSpcReduction="10000"/>
          </a:bodyPr>
          <a:lstStyle/>
          <a:p>
            <a:r>
              <a:rPr lang="en-US" dirty="0"/>
              <a:t>The </a:t>
            </a:r>
            <a:r>
              <a:rPr lang="en-US" b="1" dirty="0"/>
              <a:t>Don-2N radar</a:t>
            </a:r>
            <a:r>
              <a:rPr lang="en-US" dirty="0"/>
              <a:t> </a:t>
            </a:r>
            <a:r>
              <a:rPr lang="en-US" dirty="0" smtClean="0"/>
              <a:t>is </a:t>
            </a:r>
            <a:r>
              <a:rPr lang="en-US" dirty="0"/>
              <a:t>a large missile </a:t>
            </a:r>
            <a:r>
              <a:rPr lang="en-US" dirty="0" smtClean="0"/>
              <a:t>defense </a:t>
            </a:r>
            <a:r>
              <a:rPr lang="en-US" dirty="0"/>
              <a:t>and early warning passive electronically scanned array radar outside Moscow, and a key part of the Russian A-135 anti-ballistic missile system designed for the </a:t>
            </a:r>
            <a:r>
              <a:rPr lang="en-US" dirty="0" smtClean="0"/>
              <a:t>defense </a:t>
            </a:r>
            <a:r>
              <a:rPr lang="en-US" dirty="0"/>
              <a:t>of the capital against ballistic missiles. Located in the Pushkino district of Moscow it is a quadrangular truncated pyramid 33 </a:t>
            </a:r>
            <a:r>
              <a:rPr lang="en-US" dirty="0" smtClean="0"/>
              <a:t>meters </a:t>
            </a:r>
            <a:r>
              <a:rPr lang="en-US" dirty="0"/>
              <a:t>(108 </a:t>
            </a:r>
            <a:r>
              <a:rPr lang="en-US" dirty="0" smtClean="0"/>
              <a:t>ft.) </a:t>
            </a:r>
            <a:r>
              <a:rPr lang="en-US" dirty="0"/>
              <a:t>tall with sides 130 </a:t>
            </a:r>
            <a:r>
              <a:rPr lang="en-US" dirty="0" smtClean="0"/>
              <a:t>meters </a:t>
            </a:r>
            <a:r>
              <a:rPr lang="en-US" dirty="0"/>
              <a:t>(427 </a:t>
            </a:r>
            <a:r>
              <a:rPr lang="en-US" dirty="0" smtClean="0"/>
              <a:t>ft.) </a:t>
            </a:r>
            <a:r>
              <a:rPr lang="en-US" dirty="0"/>
              <a:t>long at the bottom, and 90 </a:t>
            </a:r>
            <a:r>
              <a:rPr lang="en-US" dirty="0" smtClean="0"/>
              <a:t>meters </a:t>
            </a:r>
            <a:r>
              <a:rPr lang="en-US" dirty="0"/>
              <a:t>(295 </a:t>
            </a:r>
            <a:r>
              <a:rPr lang="en-US" dirty="0" smtClean="0"/>
              <a:t>ft.) </a:t>
            </a:r>
            <a:r>
              <a:rPr lang="en-US" dirty="0"/>
              <a:t>long at the top. Each of its four faces has an 18 </a:t>
            </a:r>
            <a:r>
              <a:rPr lang="en-US" dirty="0" smtClean="0"/>
              <a:t>meters </a:t>
            </a:r>
            <a:r>
              <a:rPr lang="en-US" dirty="0"/>
              <a:t>(59 </a:t>
            </a:r>
            <a:r>
              <a:rPr lang="en-US" dirty="0" smtClean="0"/>
              <a:t>ft.) </a:t>
            </a:r>
            <a:r>
              <a:rPr lang="en-US" dirty="0"/>
              <a:t>diameter UHF band radar giving 360 degree coverage. The system is run by an Elbrus-2 </a:t>
            </a:r>
            <a:r>
              <a:rPr lang="en-US" dirty="0" smtClean="0"/>
              <a:t>supercomputer.</a:t>
            </a:r>
            <a:endParaRPr lang="en-US" dirty="0"/>
          </a:p>
          <a:p>
            <a:r>
              <a:rPr lang="en-US" dirty="0"/>
              <a:t>Under the 1972 Anti-Ballistic Missile Treaty both the United States and the Soviet Union had to designate one area to protect from missile attack. The USA chose North Dakota and the Soviet Union chose Moscow. The Don-2N radar is designed to be the control </a:t>
            </a:r>
            <a:r>
              <a:rPr lang="en-US" dirty="0" smtClean="0"/>
              <a:t>cent</a:t>
            </a:r>
            <a:r>
              <a:rPr lang="en-US" dirty="0"/>
              <a:t>e</a:t>
            </a:r>
            <a:r>
              <a:rPr lang="en-US" dirty="0" smtClean="0"/>
              <a:t>r </a:t>
            </a:r>
            <a:r>
              <a:rPr lang="en-US" dirty="0"/>
              <a:t>of the system and can operate autonomously if connection is lost to its command and control </a:t>
            </a:r>
            <a:r>
              <a:rPr lang="en-US" dirty="0" smtClean="0"/>
              <a:t>center.</a:t>
            </a:r>
            <a:endParaRPr lang="en-US" dirty="0"/>
          </a:p>
          <a:p>
            <a:endParaRPr lang="ru-RU" dirty="0"/>
          </a:p>
        </p:txBody>
      </p:sp>
      <p:pic>
        <p:nvPicPr>
          <p:cNvPr id="3076" name="Picture 4" descr="http://structure.mil.ru/images/military/military/photo/Copy-of-rls_don2n_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87" y="1132114"/>
            <a:ext cx="3580403" cy="265611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topwar.ru/uploads/posts/2011-12/1325249653_1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387" y="3971109"/>
            <a:ext cx="3580403" cy="238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5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57051"/>
            <a:ext cx="8596668" cy="705394"/>
          </a:xfrm>
        </p:spPr>
        <p:txBody>
          <a:bodyPr/>
          <a:lstStyle/>
          <a:p>
            <a:r>
              <a:rPr lang="en-US" dirty="0"/>
              <a:t>Pauline </a:t>
            </a:r>
            <a:r>
              <a:rPr lang="en-US" dirty="0" err="1"/>
              <a:t>Evgeny</a:t>
            </a:r>
            <a:r>
              <a:rPr lang="en-US" dirty="0"/>
              <a:t> </a:t>
            </a:r>
            <a:r>
              <a:rPr lang="en-US" dirty="0" err="1"/>
              <a:t>Leonidovich</a:t>
            </a:r>
            <a:endParaRPr lang="ru-RU" dirty="0"/>
          </a:p>
        </p:txBody>
      </p:sp>
      <p:sp>
        <p:nvSpPr>
          <p:cNvPr id="3" name="Объект 2"/>
          <p:cNvSpPr>
            <a:spLocks noGrp="1"/>
          </p:cNvSpPr>
          <p:nvPr>
            <p:ph idx="1"/>
          </p:nvPr>
        </p:nvSpPr>
        <p:spPr>
          <a:xfrm>
            <a:off x="3274422" y="1158241"/>
            <a:ext cx="5999579" cy="4883122"/>
          </a:xfrm>
        </p:spPr>
        <p:txBody>
          <a:bodyPr/>
          <a:lstStyle/>
          <a:p>
            <a:r>
              <a:rPr lang="en-US" dirty="0" err="1"/>
              <a:t>Evgeny</a:t>
            </a:r>
            <a:r>
              <a:rPr lang="en-US" dirty="0"/>
              <a:t> </a:t>
            </a:r>
            <a:r>
              <a:rPr lang="en-US" dirty="0" err="1"/>
              <a:t>Leonidovich</a:t>
            </a:r>
            <a:r>
              <a:rPr lang="en-US" dirty="0"/>
              <a:t> was born in 1937. In 1960 he graduated from the Polytechnic Institute of Odessa, majoring in "Electrical equipment of industrial enterprises and installations". Since 1973, for nearly 20 years, he was the ideological leader and organizer of the formation of the Department "Calculating Machines", directly developed the majority of teaching courses and brought the Department to the top of ten in the USSR. Now he is PhD, Acting Professor Department of Computer intellectual systems and networks. This person does not have a doctoral degree only because the status does not matter for him. After all, during his career, he had published more than 200 scientific works, had more than 150 inventions. </a:t>
            </a:r>
            <a:endParaRPr lang="ru-RU" dirty="0"/>
          </a:p>
          <a:p>
            <a:endParaRPr lang="ru-RU" dirty="0"/>
          </a:p>
        </p:txBody>
      </p:sp>
      <p:pic>
        <p:nvPicPr>
          <p:cNvPr id="2050" name="Picture 2" descr="http://cisn.opu.ua/upload/images/ics/cisn/pol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83425"/>
            <a:ext cx="2222620" cy="2809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151017"/>
            <a:ext cx="8596668" cy="801189"/>
          </a:xfrm>
        </p:spPr>
        <p:txBody>
          <a:bodyPr/>
          <a:lstStyle/>
          <a:p>
            <a:r>
              <a:rPr lang="en-US" smtClean="0"/>
              <a:t>Thank you for your attention</a:t>
            </a:r>
            <a:endParaRPr lang="ru-RU" dirty="0"/>
          </a:p>
        </p:txBody>
      </p:sp>
      <p:sp>
        <p:nvSpPr>
          <p:cNvPr id="3" name="Объект 2"/>
          <p:cNvSpPr>
            <a:spLocks noGrp="1"/>
          </p:cNvSpPr>
          <p:nvPr>
            <p:ph idx="1"/>
          </p:nvPr>
        </p:nvSpPr>
        <p:spPr>
          <a:xfrm>
            <a:off x="677334" y="3919721"/>
            <a:ext cx="8596668" cy="739365"/>
          </a:xfrm>
        </p:spPr>
        <p:txBody>
          <a:bodyPr/>
          <a:lstStyle/>
          <a:p>
            <a:r>
              <a:rPr lang="en-US" dirty="0"/>
              <a:t>"If it's forbidden but much desired, you are allowed" (c) Pauline</a:t>
            </a:r>
            <a:endParaRPr lang="ru-RU" dirty="0"/>
          </a:p>
          <a:p>
            <a:pPr marL="0" indent="0">
              <a:buNone/>
            </a:pPr>
            <a:endParaRPr lang="ru-RU" dirty="0"/>
          </a:p>
        </p:txBody>
      </p:sp>
      <p:sp>
        <p:nvSpPr>
          <p:cNvPr id="5" name="Подзаголовок 2"/>
          <p:cNvSpPr txBox="1">
            <a:spLocks/>
          </p:cNvSpPr>
          <p:nvPr/>
        </p:nvSpPr>
        <p:spPr>
          <a:xfrm>
            <a:off x="5442857" y="5761101"/>
            <a:ext cx="3239589"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200" dirty="0" smtClean="0"/>
              <a:t>The report presented by </a:t>
            </a:r>
            <a:r>
              <a:rPr lang="en-US" sz="1200" dirty="0" err="1" smtClean="0"/>
              <a:t>Demidenko</a:t>
            </a:r>
            <a:r>
              <a:rPr lang="en-US" sz="1200" dirty="0" smtClean="0"/>
              <a:t> Andrey</a:t>
            </a:r>
            <a:endParaRPr lang="ru-RU" sz="1200" dirty="0"/>
          </a:p>
        </p:txBody>
      </p:sp>
    </p:spTree>
    <p:extLst>
      <p:ext uri="{BB962C8B-B14F-4D97-AF65-F5344CB8AC3E}">
        <p14:creationId xmlns:p14="http://schemas.microsoft.com/office/powerpoint/2010/main" val="4158724266"/>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197</Words>
  <Application>Microsoft Office PowerPoint</Application>
  <PresentationFormat>Широкоэкранный</PresentationFormat>
  <Paragraphs>15</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Trebuchet MS</vt:lpstr>
      <vt:lpstr>Wingdings 3</vt:lpstr>
      <vt:lpstr>Грань</vt:lpstr>
      <vt:lpstr>Pauline Evgeny Leonidovich</vt:lpstr>
      <vt:lpstr>All of you probably know these people?</vt:lpstr>
      <vt:lpstr> Moscow’s ABM. Don-2N</vt:lpstr>
      <vt:lpstr>Pauline Evgeny Leonidovich</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Pauline Evgeny Leonidovich</dc:title>
  <dc:creator>Андрей Демиденко</dc:creator>
  <cp:lastModifiedBy>Андрей Демиденко</cp:lastModifiedBy>
  <cp:revision>5</cp:revision>
  <dcterms:created xsi:type="dcterms:W3CDTF">2014-10-23T14:49:11Z</dcterms:created>
  <dcterms:modified xsi:type="dcterms:W3CDTF">2014-10-23T15:23:41Z</dcterms:modified>
</cp:coreProperties>
</file>