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>
        <p:scale>
          <a:sx n="70" d="100"/>
          <a:sy n="70" d="100"/>
        </p:scale>
        <p:origin x="-5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120B-26D3-4816-8507-84A874B89AD4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1E8C-0BC9-4F26-8B80-5C26F2AF63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E1A-2CFD-4B62-84F0-3414F8C22FD0}" type="datetimeFigureOut">
              <a:rPr lang="ru-RU" smtClean="0"/>
              <a:pPr/>
              <a:t>09.02.2015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578647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Прикладная математика</a:t>
            </a:r>
            <a:br>
              <a:rPr lang="ru-RU" b="1" dirty="0" smtClean="0"/>
            </a:br>
            <a:r>
              <a:rPr lang="ru-RU" b="1" dirty="0" smtClean="0"/>
              <a:t>(Исследование операций)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лектор</a:t>
            </a:r>
            <a:br>
              <a:rPr lang="ru-RU" sz="3600" dirty="0" smtClean="0"/>
            </a:br>
            <a:r>
              <a:rPr lang="ru-RU" sz="3600" dirty="0" smtClean="0"/>
              <a:t>кандидат  технических наук, доцент кафедры </a:t>
            </a:r>
            <a:r>
              <a:rPr lang="ru-RU" sz="3600" dirty="0" smtClean="0"/>
              <a:t>информационных технологий и компьютерных систем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4000" b="1" dirty="0" smtClean="0"/>
              <a:t>Балакирева Ирина Аркадьевна.</a:t>
            </a:r>
            <a:br>
              <a:rPr lang="ru-RU" sz="4000" b="1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Требуется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	составить оптимальный план работы оборудования, то есть определить сколько времени должно быть занято оборудование А1 и А2 при производстве П1 и П2 с тем, чтобы затраты на производство всей продукции были бы минимальные при условии выполнения плана по времени и номенклатуре.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Математическая модель задачи: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время работы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 оборудования при производстве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 продукта,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=1,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=1,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Цель задачи – минимизировать затраты, связанные с производством продукции: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Выполнение плана по времени для оборудования А1: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Выполнение плана по номенклатуре для продукта П1: </a:t>
            </a:r>
          </a:p>
          <a:p>
            <a:pPr marL="0" indent="0">
              <a:spcBef>
                <a:spcPts val="0"/>
              </a:spcBef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013075" y="2786063"/>
          <a:ext cx="3136900" cy="1016000"/>
        </p:xfrm>
        <a:graphic>
          <a:graphicData uri="http://schemas.openxmlformats.org/presentationml/2006/ole">
            <p:oleObj spid="_x0000_s49154" name="Формула" r:id="rId3" imgW="3136680" imgH="101592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786182" y="4214818"/>
          <a:ext cx="1765300" cy="419100"/>
        </p:xfrm>
        <a:graphic>
          <a:graphicData uri="http://schemas.openxmlformats.org/presentationml/2006/ole">
            <p:oleObj spid="_x0000_s49155" name="Формула" r:id="rId4" imgW="1765080" imgH="4190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357554" y="5429264"/>
          <a:ext cx="2717800" cy="419100"/>
        </p:xfrm>
        <a:graphic>
          <a:graphicData uri="http://schemas.openxmlformats.org/presentationml/2006/ole">
            <p:oleObj spid="_x0000_s49156" name="Формула" r:id="rId5" imgW="27176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Итак,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Требуется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среди всех неотрицательных решений системы линейных ограничений найти такое, при котором линейная форма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достигала бы своего минимального значения.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699792" y="483688"/>
          <a:ext cx="3816423" cy="3907290"/>
        </p:xfrm>
        <a:graphic>
          <a:graphicData uri="http://schemas.openxmlformats.org/presentationml/2006/ole">
            <p:oleObj spid="_x0000_s50179" name="Формула" r:id="rId3" imgW="1600200" imgH="163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3. Задача о диете (кормах, сплавах)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Для питания применяются продукты П1, П2, П3. Каждый из которых состоит из компонентов 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i=1,4.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Содержание каждого компонента 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 продукте определяется коэффициентом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Суточная потребность организма в компонентах известна и составляет количество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Известна стоимость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единицы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продукта.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Требуется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составить диету из набора продуктов 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так, чтобы стоимость ее была бы минимальной при условии, что  потребность в питательных компонентах будет удовлетворена.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Математическая модель задачи: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 продукта, входящего в диету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задачи – минимизировать стоимость, связанную с формированием диеты из имеющихся продуктов: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Выполнение условия в потребности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 компонента в рационе: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14678" y="3571876"/>
          <a:ext cx="2743200" cy="1016000"/>
        </p:xfrm>
        <a:graphic>
          <a:graphicData uri="http://schemas.openxmlformats.org/presentationml/2006/ole">
            <p:oleObj spid="_x0000_s51202" name="Формула" r:id="rId3" imgW="2743200" imgH="101592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857488" y="5572140"/>
          <a:ext cx="3695700" cy="431800"/>
        </p:xfrm>
        <a:graphic>
          <a:graphicData uri="http://schemas.openxmlformats.org/presentationml/2006/ole">
            <p:oleObj spid="_x0000_s51204" name="Формула" r:id="rId4" imgW="36954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Итак,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Требуется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среди всех неотрицательных решений системы линейных ограничений найти такое, при котором линейная форма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достигала бы своего минимального значения.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571736" y="928670"/>
          <a:ext cx="3494101" cy="3117144"/>
        </p:xfrm>
        <a:graphic>
          <a:graphicData uri="http://schemas.openxmlformats.org/presentationml/2006/ole">
            <p:oleObj spid="_x0000_s52226" name="Формула" r:id="rId3" imgW="3060360" imgH="273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4. Задача о перевозках (транспортная задача)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пунктов отправления А1 и А2 перевозятся грузы в пункты назначения В1, В2, В3. Запасы грузов в пунктах отправления соответственно равны а1 и а2, а потребности в грузах в пунктах назначения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b1, b2, b3.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Стоимость перевозки единицы груза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 пункта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равна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Требуется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составить план перевозок, при котором стоимость всех перевозок была бы минимальной.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План перевозок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266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Пункты</a:t>
                      </a:r>
                    </a:p>
                    <a:p>
                      <a:r>
                        <a:rPr lang="ru-RU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отправления</a:t>
                      </a:r>
                      <a:endParaRPr lang="ru-RU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Пункты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назначения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Запасы грузов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В1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В2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В3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А1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х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х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х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А2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х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х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</a:t>
                      </a:r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23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800" b="0" i="1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х</a:t>
                      </a:r>
                      <a:r>
                        <a:rPr lang="ru-RU" sz="1800" b="0" i="1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Потребности</a:t>
                      </a:r>
                    </a:p>
                    <a:p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В грузах</a:t>
                      </a:r>
                      <a:endParaRPr lang="ru-RU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24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571868" y="3929066"/>
          <a:ext cx="2071702" cy="1209753"/>
        </p:xfrm>
        <a:graphic>
          <a:graphicData uri="http://schemas.openxmlformats.org/presentationml/2006/ole">
            <p:oleObj spid="_x0000_s53250" name="Формула" r:id="rId3" imgW="1739880" imgH="101592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5214950"/>
            <a:ext cx="8001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количество перевозимого груза из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-го пункта отправления в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пункт назначения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Математическая модель задачи: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Цель задачи – минимизировать стоимость, связанную с перевозками грузов:</a:t>
            </a: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Выполнение условия потребности в грузах в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 пункте назначения:</a:t>
            </a: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Выполнение условия наличия грузов в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 пункте отправления: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Условия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неотрицательности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786050" y="1785926"/>
          <a:ext cx="3263900" cy="1016000"/>
        </p:xfrm>
        <a:graphic>
          <a:graphicData uri="http://schemas.openxmlformats.org/presentationml/2006/ole">
            <p:oleObj spid="_x0000_s54274" name="Формула" r:id="rId3" imgW="3263760" imgH="101592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000364" y="3500438"/>
          <a:ext cx="2781300" cy="1016000"/>
        </p:xfrm>
        <a:graphic>
          <a:graphicData uri="http://schemas.openxmlformats.org/presentationml/2006/ole">
            <p:oleObj spid="_x0000_s54276" name="Формула" r:id="rId4" imgW="2781000" imgH="101592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143240" y="4929198"/>
          <a:ext cx="2794000" cy="965200"/>
        </p:xfrm>
        <a:graphic>
          <a:graphicData uri="http://schemas.openxmlformats.org/presentationml/2006/ole">
            <p:oleObj spid="_x0000_s54277" name="Формула" r:id="rId5" imgW="2793960" imgH="96516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357818" y="5715016"/>
          <a:ext cx="914400" cy="482600"/>
        </p:xfrm>
        <a:graphic>
          <a:graphicData uri="http://schemas.openxmlformats.org/presentationml/2006/ole">
            <p:oleObj spid="_x0000_s54278" name="Формула" r:id="rId6" imgW="9144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Основная ЗЛП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состоит в следующем: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Задана линейная форма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система линейных ограничений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42910" y="2143116"/>
          <a:ext cx="7929618" cy="642942"/>
        </p:xfrm>
        <a:graphic>
          <a:graphicData uri="http://schemas.openxmlformats.org/presentationml/2006/ole">
            <p:oleObj spid="_x0000_s55298" name="Формула" r:id="rId3" imgW="5016240" imgH="4316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482532" y="3429000"/>
          <a:ext cx="5755811" cy="3071834"/>
        </p:xfrm>
        <a:graphic>
          <a:graphicData uri="http://schemas.openxmlformats.org/presentationml/2006/ole">
            <p:oleObj spid="_x0000_s55299" name="Формула" r:id="rId4" imgW="173988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Задана площадь полной поверхности цилиндра. При каком отношении </a:t>
            </a:r>
            <a:r>
              <a:rPr lang="en-US" dirty="0" smtClean="0"/>
              <a:t>R/h </a:t>
            </a:r>
            <a:r>
              <a:rPr lang="ru-RU" dirty="0" smtClean="0"/>
              <a:t>цилиндр имеет максимальный объем?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r>
              <a:rPr lang="ru-RU" dirty="0" smtClean="0"/>
              <a:t>2. Из круга вырезают сектор и изготавливают воронку. При каком угле </a:t>
            </a:r>
            <a:r>
              <a:rPr lang="el-GR" b="1" dirty="0" smtClean="0"/>
              <a:t>φ</a:t>
            </a:r>
            <a:r>
              <a:rPr lang="ru-RU" dirty="0" smtClean="0"/>
              <a:t> </a:t>
            </a:r>
            <a:r>
              <a:rPr lang="ru-RU" dirty="0" smtClean="0">
                <a:cs typeface="Arial" charset="0"/>
              </a:rPr>
              <a:t>воронка имеет максимальный объем?</a:t>
            </a:r>
          </a:p>
          <a:p>
            <a:pPr marL="514350" indent="-514350">
              <a:buAutoNum type="arabicPeriod"/>
            </a:pPr>
            <a:endParaRPr lang="ru-RU" dirty="0" smtClean="0">
              <a:cs typeface="Arial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659563" y="4294188"/>
            <a:ext cx="1800225" cy="1727200"/>
            <a:chOff x="4195" y="2069"/>
            <a:chExt cx="1134" cy="1088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195" y="2069"/>
              <a:ext cx="1134" cy="10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493" y="2143"/>
              <a:ext cx="265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4750" y="2606"/>
              <a:ext cx="579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4529" y="2095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4558" y="2069"/>
              <a:ext cx="182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4600" y="2090"/>
              <a:ext cx="226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649" y="2111"/>
              <a:ext cx="272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4690" y="2148"/>
              <a:ext cx="318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4726" y="2185"/>
              <a:ext cx="363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806" y="2227"/>
              <a:ext cx="371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4943" y="2321"/>
              <a:ext cx="272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5037" y="2379"/>
              <a:ext cx="227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5168" y="2462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785" y="2218"/>
              <a:ext cx="2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l-GR" sz="2800" b="1" dirty="0">
                  <a:cs typeface="Arial" charset="0"/>
                </a:rPr>
                <a:t>φ</a:t>
              </a:r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4512" y="2408"/>
              <a:ext cx="137" cy="276"/>
            </a:xfrm>
            <a:custGeom>
              <a:avLst/>
              <a:gdLst/>
              <a:ahLst/>
              <a:cxnLst>
                <a:cxn ang="0">
                  <a:pos x="33" y="276"/>
                </a:cxn>
                <a:cxn ang="0">
                  <a:pos x="1" y="172"/>
                </a:cxn>
                <a:cxn ang="0">
                  <a:pos x="41" y="96"/>
                </a:cxn>
                <a:cxn ang="0">
                  <a:pos x="137" y="0"/>
                </a:cxn>
              </a:cxnLst>
              <a:rect l="0" t="0" r="r" b="b"/>
              <a:pathLst>
                <a:path w="137" h="276">
                  <a:moveTo>
                    <a:pt x="33" y="276"/>
                  </a:moveTo>
                  <a:cubicBezTo>
                    <a:pt x="28" y="259"/>
                    <a:pt x="0" y="202"/>
                    <a:pt x="1" y="172"/>
                  </a:cubicBezTo>
                  <a:cubicBezTo>
                    <a:pt x="2" y="142"/>
                    <a:pt x="18" y="125"/>
                    <a:pt x="41" y="96"/>
                  </a:cubicBezTo>
                  <a:cubicBezTo>
                    <a:pt x="64" y="67"/>
                    <a:pt x="117" y="20"/>
                    <a:pt x="13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 rot="10263775">
              <a:off x="4785" y="2630"/>
              <a:ext cx="227" cy="182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91" y="46"/>
                </a:cxn>
                <a:cxn ang="0">
                  <a:pos x="227" y="0"/>
                </a:cxn>
              </a:cxnLst>
              <a:rect l="0" t="0" r="r" b="b"/>
              <a:pathLst>
                <a:path w="227" h="182">
                  <a:moveTo>
                    <a:pt x="0" y="182"/>
                  </a:moveTo>
                  <a:cubicBezTo>
                    <a:pt x="26" y="129"/>
                    <a:pt x="53" y="76"/>
                    <a:pt x="91" y="46"/>
                  </a:cubicBezTo>
                  <a:cubicBezTo>
                    <a:pt x="129" y="16"/>
                    <a:pt x="178" y="8"/>
                    <a:pt x="22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Требуется: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Среди всех неотрицательных решений системы (2) выбрать такое, при котором целевая функция достигает своего минимума: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357422" y="3786190"/>
          <a:ext cx="4766334" cy="1103318"/>
        </p:xfrm>
        <a:graphic>
          <a:graphicData uri="http://schemas.openxmlformats.org/presentationml/2006/ole">
            <p:oleObj spid="_x0000_s56324" name="Формула" r:id="rId3" imgW="13716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Матричная форма основной ЗЛП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Заданы: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Целевая функция: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линейных ограничений:  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285852" y="1571612"/>
          <a:ext cx="6807204" cy="2928958"/>
        </p:xfrm>
        <a:graphic>
          <a:graphicData uri="http://schemas.openxmlformats.org/presentationml/2006/ole">
            <p:oleObj spid="_x0000_s57348" name="Формула" r:id="rId3" imgW="6235560" imgH="260316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857620" y="4500570"/>
          <a:ext cx="2086958" cy="503238"/>
        </p:xfrm>
        <a:graphic>
          <a:graphicData uri="http://schemas.openxmlformats.org/presentationml/2006/ole">
            <p:oleObj spid="_x0000_s57349" name="Формула" r:id="rId4" imgW="179064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500826" y="5072074"/>
          <a:ext cx="1697438" cy="447676"/>
        </p:xfrm>
        <a:graphic>
          <a:graphicData uri="http://schemas.openxmlformats.org/presentationml/2006/ole">
            <p:oleObj spid="_x0000_s57350" name="Формула" r:id="rId5" imgW="115560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Определение 1.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Система (2) называется системой линейных ограничений ЗЛП.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 системе (2) могут быть ограничения как в виде равенств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, так и в виде неравенств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Система (2) не задает условий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неотрицательности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переменных: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40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, …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Всякое неотрицательное решение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системы (2) называется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допустимым решением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или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планом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 ЗЛП.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857224" y="1643050"/>
          <a:ext cx="7637372" cy="1000132"/>
        </p:xfrm>
        <a:graphic>
          <a:graphicData uri="http://schemas.openxmlformats.org/presentationml/2006/ole">
            <p:oleObj spid="_x0000_s59394" name="Формула" r:id="rId3" imgW="426708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Определение 3.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Допустимое решение системы (2), минимизирующее линейную форму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, называется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оптимальным решением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оптимальным планом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Оптимальное решение может быть единственным, или решений может быть бесконечное множество.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Условия существования оптимального решения ЗЛП.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ЗЛП имеет смысл, когда система (2) совместна.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Система совместна, если ранги основной и расширенной матриц системы совпадают.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ранг,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число неизвестных.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2000264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этом случае решение единственное, его можно определить по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правилу Крамера.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414340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r&lt;n. 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этом случае, если существует допустимое решение, значит существует и оптимальное (если значение хотя бы одной компоненты вектора решений отрицательно, решение ЗЛП 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 существует!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7200" dirty="0" smtClean="0"/>
              <a:t>Благодарю</a:t>
            </a:r>
            <a:endParaRPr lang="uk-UA" sz="7200" dirty="0" smtClean="0"/>
          </a:p>
          <a:p>
            <a:pPr algn="ctr">
              <a:buNone/>
            </a:pPr>
            <a:r>
              <a:rPr lang="ru-RU" sz="7200" dirty="0" smtClean="0"/>
              <a:t>за</a:t>
            </a:r>
          </a:p>
          <a:p>
            <a:pPr algn="ctr">
              <a:buNone/>
            </a:pPr>
            <a:r>
              <a:rPr lang="ru-RU" sz="7200" dirty="0" smtClean="0"/>
              <a:t>внимание</a:t>
            </a:r>
            <a:endParaRPr lang="uk-UA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Arial" charset="0"/>
                <a:ea typeface="+mn-ea"/>
                <a:cs typeface="+mn-cs"/>
              </a:rPr>
              <a:t>Математическая модель задач поиска наилучшего (экстремально</a:t>
            </a:r>
            <a:r>
              <a:rPr lang="ru-RU" sz="3600" dirty="0" smtClean="0"/>
              <a:t>го</a:t>
            </a:r>
            <a:r>
              <a:rPr lang="ru-RU" sz="3600" dirty="0" smtClean="0">
                <a:latin typeface="Arial" charset="0"/>
                <a:ea typeface="+mn-ea"/>
                <a:cs typeface="+mn-cs"/>
              </a:rPr>
              <a:t>) решения:</a:t>
            </a:r>
            <a:endParaRPr lang="ru-RU" sz="36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ru-RU" sz="4000" dirty="0" smtClean="0"/>
              <a:t>Целевая функция</a:t>
            </a:r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>
              <a:lnSpc>
                <a:spcPct val="90000"/>
              </a:lnSpc>
              <a:buNone/>
            </a:pPr>
            <a:r>
              <a:rPr lang="ru-RU" sz="4000" dirty="0" smtClean="0"/>
              <a:t>При ограничениях</a:t>
            </a:r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4000" dirty="0" smtClean="0"/>
              <a:t>В зависимости от вида функций     и               	</a:t>
            </a:r>
            <a:r>
              <a:rPr lang="uk-UA" sz="4000" dirty="0" smtClean="0"/>
              <a:t>задачи относятся к</a:t>
            </a:r>
            <a:r>
              <a:rPr lang="ru-RU" sz="4000" dirty="0" smtClean="0"/>
              <a:t> различным классам. </a:t>
            </a:r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 algn="just">
              <a:buFontTx/>
              <a:buChar char="-"/>
            </a:pPr>
            <a:endParaRPr lang="ru-RU" sz="2800" dirty="0"/>
          </a:p>
          <a:p>
            <a:pPr algn="just">
              <a:buNone/>
            </a:pPr>
            <a:endParaRPr lang="ru-RU" sz="2800" dirty="0" smtClean="0"/>
          </a:p>
          <a:p>
            <a:pPr algn="just">
              <a:buNone/>
            </a:pP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285984" y="2571744"/>
          <a:ext cx="4133871" cy="800104"/>
        </p:xfrm>
        <a:graphic>
          <a:graphicData uri="http://schemas.openxmlformats.org/presentationml/2006/ole">
            <p:oleObj spid="_x0000_s23554" name="Формула" r:id="rId3" imgW="1180800" imgH="2286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285984" y="3643314"/>
          <a:ext cx="4600596" cy="657228"/>
        </p:xfrm>
        <a:graphic>
          <a:graphicData uri="http://schemas.openxmlformats.org/presentationml/2006/ole">
            <p:oleObj spid="_x0000_s23555" name="Формула" r:id="rId4" imgW="1600200" imgH="2286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000892" y="4143380"/>
          <a:ext cx="357190" cy="572995"/>
        </p:xfrm>
        <a:graphic>
          <a:graphicData uri="http://schemas.openxmlformats.org/presentationml/2006/ole">
            <p:oleObj spid="_x0000_s23556" name="Формула" r:id="rId5" imgW="152280" imgH="203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785786" y="4643446"/>
          <a:ext cx="592937" cy="820989"/>
        </p:xfrm>
        <a:graphic>
          <a:graphicData uri="http://schemas.openxmlformats.org/presentationml/2006/ole">
            <p:oleObj spid="_x0000_s23557" name="Формула" r:id="rId6" imgW="164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5734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Если целевая функция и функции ограничений являются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линейными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то такие задачи относятся к классу задач линейного программирования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ЗЛП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2811451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Если или целевая функция и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или функции ограничений являются нелинейными, то такие задачи относятся к классу задач нелинейного программирования -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ЗНП</a:t>
            </a:r>
            <a:endParaRPr lang="ru-RU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Примеры задач линейного программирования - ЗЛП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1. Задача об использовании сырья.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Для изготовления продукции двух видов П</a:t>
            </a:r>
            <a:r>
              <a:rPr lang="ru-RU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П</a:t>
            </a:r>
            <a:r>
              <a:rPr lang="ru-RU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требуется сырье видов                 .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Запасы сырья ограничены и составляют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усл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ед.</a:t>
            </a:r>
            <a:r>
              <a:rPr lang="en-US" sz="3600" dirty="0" smtClean="0"/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Известно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ко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личество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сырья вида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для изготовления продукции П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=1,4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=1,2.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Доход предприятия от реализации единицы продукции П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составит 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ден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ед.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357950" y="2643182"/>
          <a:ext cx="1785950" cy="510271"/>
        </p:xfrm>
        <a:graphic>
          <a:graphicData uri="http://schemas.openxmlformats.org/presentationml/2006/ole">
            <p:oleObj spid="_x0000_s40963" name="Формула" r:id="rId3" imgW="151128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057275" y="3671251"/>
          <a:ext cx="1728775" cy="553087"/>
        </p:xfrm>
        <a:graphic>
          <a:graphicData uri="http://schemas.openxmlformats.org/presentationml/2006/ole">
            <p:oleObj spid="_x0000_s40964" name="Формула" r:id="rId4" imgW="1536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Требуется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857916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Составить такой план производства продукции двух видов, при котором доход от реализации всей продукции будет максимальным.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66" y="2857496"/>
          <a:ext cx="6096000" cy="3723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Виды </a:t>
                      </a:r>
                    </a:p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сырья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Виды продукции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Запасы</a:t>
                      </a:r>
                    </a:p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сырья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П1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П2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28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28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sz="28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sz="28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28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28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ru-RU" sz="28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8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28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доход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3200" b="1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3200" b="1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Математическая модель задачи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Пусть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единиц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выпуска продукции П1,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единиц – объем выпуска продукции П2.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Цель задачи – максимизировать доход  		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Потребность в сырье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Запасы сырья ограничены, поэтому 				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≤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Аналогичные неравенства можно построить для всех видов сырья.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Итак,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41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≥0,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≥0.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Требуется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среди всех неотрицательных решений системы линейных ограничений найти такое, при котором линейная форма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достигала бы своего максимального значения.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929322" y="1142984"/>
          <a:ext cx="381000" cy="241300"/>
        </p:xfrm>
        <a:graphic>
          <a:graphicData uri="http://schemas.openxmlformats.org/presentationml/2006/ole">
            <p:oleObj spid="_x0000_s45058" name="Формула" r:id="rId3" imgW="380880" imgH="241200" progId="Equation.3">
              <p:embed/>
            </p:oleObj>
          </a:graphicData>
        </a:graphic>
      </p:graphicFrame>
      <p:sp>
        <p:nvSpPr>
          <p:cNvPr id="5" name="Левая фигурная скобка 4"/>
          <p:cNvSpPr/>
          <p:nvPr/>
        </p:nvSpPr>
        <p:spPr>
          <a:xfrm>
            <a:off x="2786050" y="1571612"/>
            <a:ext cx="428628" cy="2286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 Задача об использовании мощностей оборудования.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Предприятие имеет план производства по времени и номенклатуре: за время Т выпустить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N1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ед. продукции вида П1 и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ед. продукции вида П2.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Продукция каждого вида может производиться на оборудовании А1 и А2, каждое из которых определенной производительности: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количество единиц продукции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 вида, производящейся на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 оборудовании.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Затраты, связанные с производством продукции вида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оборудовании вида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составляют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ед. времени.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565</Words>
  <Application>Microsoft Office PowerPoint</Application>
  <PresentationFormat>Экран (4:3)</PresentationFormat>
  <Paragraphs>212</Paragraphs>
  <Slides>27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Тема Office</vt:lpstr>
      <vt:lpstr>Формула</vt:lpstr>
      <vt:lpstr>Прикладная математика (Исследование операций)  лектор кандидат  технических наук, доцент кафедры информационных технологий и компьютерных систем  Балакирева Ирина Аркадьевна.  </vt:lpstr>
      <vt:lpstr>Примеры задач</vt:lpstr>
      <vt:lpstr>Математическая модель задач поиска наилучшего (экстремального) решения:</vt:lpstr>
      <vt:lpstr> Если целевая функция и функции ограничений являются линейными, то такие задачи относятся к классу задач линейного программирования - ЗЛП</vt:lpstr>
      <vt:lpstr>Примеры задач линейного программирования - ЗЛП</vt:lpstr>
      <vt:lpstr>Требуется:</vt:lpstr>
      <vt:lpstr>Математическая модель задачи</vt:lpstr>
      <vt:lpstr>Итак,</vt:lpstr>
      <vt:lpstr> 2. Задача об использовании мощностей оборудования. </vt:lpstr>
      <vt:lpstr>Требуется:</vt:lpstr>
      <vt:lpstr>Математическая модель задачи: </vt:lpstr>
      <vt:lpstr>Итак,</vt:lpstr>
      <vt:lpstr>3. Задача о диете (кормах, сплавах)</vt:lpstr>
      <vt:lpstr>Математическая модель задачи: </vt:lpstr>
      <vt:lpstr>Итак,</vt:lpstr>
      <vt:lpstr>4. Задача о перевозках (транспортная задача)</vt:lpstr>
      <vt:lpstr>План перевозок</vt:lpstr>
      <vt:lpstr>Математическая модель задачи: </vt:lpstr>
      <vt:lpstr>Основная ЗЛП</vt:lpstr>
      <vt:lpstr>Требуется:</vt:lpstr>
      <vt:lpstr>Матричная форма основной ЗЛП</vt:lpstr>
      <vt:lpstr>Определение 1.</vt:lpstr>
      <vt:lpstr>Определение 2.</vt:lpstr>
      <vt:lpstr>Определение 3.</vt:lpstr>
      <vt:lpstr>Условия существования оптимального решения ЗЛП.</vt:lpstr>
      <vt:lpstr>1. r=n. В этом случае решение единственное, его можно определить по правилу Крамера.</vt:lpstr>
      <vt:lpstr>  </vt:lpstr>
    </vt:vector>
  </TitlesOfParts>
  <Company>DOM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ИНФОРМАТИКА  лектор кандидат технических наук, доцент кафедры кибернетики и вычислительной техники Балакирева Ирина Аркадьевна.  Кафедра КиВТ расположена в ауд. В-210, преподавательская кафедры КиВТ  - в ауд. А-103.</dc:title>
  <dc:creator>DOM</dc:creator>
  <cp:lastModifiedBy>1</cp:lastModifiedBy>
  <cp:revision>86</cp:revision>
  <dcterms:created xsi:type="dcterms:W3CDTF">2009-08-17T09:42:10Z</dcterms:created>
  <dcterms:modified xsi:type="dcterms:W3CDTF">2015-02-09T09:52:33Z</dcterms:modified>
</cp:coreProperties>
</file>