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9" r:id="rId2"/>
    <p:sldId id="306" r:id="rId3"/>
    <p:sldId id="264" r:id="rId4"/>
    <p:sldId id="265" r:id="rId5"/>
    <p:sldId id="268" r:id="rId6"/>
    <p:sldId id="310" r:id="rId7"/>
    <p:sldId id="269" r:id="rId8"/>
    <p:sldId id="270" r:id="rId9"/>
    <p:sldId id="28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11" r:id="rId18"/>
    <p:sldId id="278" r:id="rId19"/>
    <p:sldId id="279" r:id="rId20"/>
    <p:sldId id="280" r:id="rId21"/>
    <p:sldId id="281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303" r:id="rId30"/>
    <p:sldId id="295" r:id="rId31"/>
    <p:sldId id="296" r:id="rId32"/>
    <p:sldId id="297" r:id="rId33"/>
    <p:sldId id="298" r:id="rId34"/>
    <p:sldId id="299" r:id="rId35"/>
    <p:sldId id="300" r:id="rId36"/>
    <p:sldId id="304" r:id="rId37"/>
    <p:sldId id="301" r:id="rId38"/>
    <p:sldId id="302" r:id="rId39"/>
    <p:sldId id="308" r:id="rId40"/>
    <p:sldId id="312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59" d="100"/>
          <a:sy n="59" d="100"/>
        </p:scale>
        <p:origin x="-8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>
        <c:manualLayout>
          <c:layoutTarget val="inner"/>
          <c:xMode val="edge"/>
          <c:yMode val="edge"/>
          <c:x val="2.6786322368386611E-2"/>
          <c:y val="4.1817399943651211E-2"/>
          <c:w val="0.93774445858938482"/>
          <c:h val="0.90388866645906563"/>
        </c:manualLayout>
      </c:layout>
      <c:scatterChart>
        <c:scatterStyle val="lineMarker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4'!$A$2:$A$11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'лекц 4'!$B$2:$B$11</c:f>
              <c:numCache>
                <c:formatCode>General</c:formatCode>
                <c:ptCount val="10"/>
                <c:pt idx="0">
                  <c:v>-2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4'!$A$2:$A$11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'лекц 4'!$C$2:$C$11</c:f>
              <c:numCache>
                <c:formatCode>General</c:formatCode>
                <c:ptCount val="10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</c:numCache>
            </c:numRef>
          </c:yVal>
        </c:ser>
        <c:ser>
          <c:idx val="2"/>
          <c:order val="2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4'!$A$2:$A$11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'лекц 4'!$D$2:$D$11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-1</c:v>
                </c:pt>
                <c:pt idx="9">
                  <c:v>-2</c:v>
                </c:pt>
              </c:numCache>
            </c:numRef>
          </c:yVal>
        </c:ser>
        <c:ser>
          <c:idx val="3"/>
          <c:order val="3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'лекц 4'!$A$2:$A$11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xVal>
          <c:yVal>
            <c:numRef>
              <c:f>'лекц 4'!$E$2:$E$11</c:f>
              <c:numCache>
                <c:formatCode>General</c:formatCode>
                <c:ptCount val="10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</c:numCache>
            </c:numRef>
          </c:yVal>
        </c:ser>
        <c:axId val="49480448"/>
        <c:axId val="49482368"/>
      </c:scatterChart>
      <c:valAx>
        <c:axId val="49480448"/>
        <c:scaling>
          <c:orientation val="minMax"/>
          <c:max val="10"/>
          <c:min val="-2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x1</a:t>
                </a:r>
                <a:endParaRPr lang="ru-RU" sz="2000"/>
              </a:p>
            </c:rich>
          </c:tx>
          <c:layout>
            <c:manualLayout>
              <c:xMode val="edge"/>
              <c:yMode val="edge"/>
              <c:x val="0.8914336459976685"/>
              <c:y val="0.71183992707153065"/>
            </c:manualLayout>
          </c:layout>
        </c:title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9482368"/>
        <c:crosses val="autoZero"/>
        <c:crossBetween val="midCat"/>
        <c:majorUnit val="1"/>
      </c:valAx>
      <c:valAx>
        <c:axId val="49482368"/>
        <c:scaling>
          <c:orientation val="minMax"/>
          <c:max val="10"/>
          <c:min val="-2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x2</a:t>
                </a:r>
                <a:endParaRPr lang="ru-RU" sz="2000"/>
              </a:p>
            </c:rich>
          </c:tx>
          <c:layout>
            <c:manualLayout>
              <c:xMode val="edge"/>
              <c:yMode val="edge"/>
              <c:x val="0.10511014297948401"/>
              <c:y val="3.9996563740598463E-2"/>
            </c:manualLayout>
          </c:layout>
        </c:title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49480448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6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0.11905</cdr:x>
      <cdr:y>0.67123</cdr:y>
    </cdr:from>
    <cdr:to>
      <cdr:x>0.18363</cdr:x>
      <cdr:y>0.79096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16200000" flipV="1">
          <a:off x="595966" y="3618875"/>
          <a:ext cx="624374" cy="38754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0.28942</cdr:x>
      <cdr:y>0.05367</cdr:y>
    </cdr:from>
    <cdr:to>
      <cdr:x>0.51297</cdr:x>
      <cdr:y>0.48023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>
          <a:off x="1195389" y="366712"/>
          <a:ext cx="1438276" cy="106680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0.28942</cdr:x>
      <cdr:y>0.48305</cdr:y>
    </cdr:from>
    <cdr:to>
      <cdr:x>0.5509</cdr:x>
      <cdr:y>0.74011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>
          <a:off x="1381126" y="1628776"/>
          <a:ext cx="1247775" cy="86677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0.5509</cdr:x>
      <cdr:y>0.65254</cdr:y>
    </cdr:from>
    <cdr:to>
      <cdr:x>0.74052</cdr:x>
      <cdr:y>0.74011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flipV="1">
          <a:off x="2628901" y="2200276"/>
          <a:ext cx="904875" cy="29527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0.74451</cdr:x>
      <cdr:y>0.14972</cdr:y>
    </cdr:from>
    <cdr:to>
      <cdr:x>0.83832</cdr:x>
      <cdr:y>0.29379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552826" y="504825"/>
          <a:ext cx="447675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200"/>
            <a:t>F</a:t>
          </a:r>
          <a:endParaRPr lang="ru-RU" sz="3200"/>
        </a:p>
      </cdr:txBody>
    </cdr:sp>
  </cdr:relSizeAnchor>
  <cdr:relSizeAnchor xmlns:cdr="http://schemas.openxmlformats.org/drawingml/2006/chartDrawing">
    <cdr:from>
      <cdr:x>0.33733</cdr:x>
      <cdr:y>0.08757</cdr:y>
    </cdr:from>
    <cdr:to>
      <cdr:x>0.42914</cdr:x>
      <cdr:y>0.23446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609726" y="295275"/>
          <a:ext cx="438150" cy="495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/>
            <a:t>(1)</a:t>
          </a:r>
          <a:endParaRPr lang="ru-RU" sz="2000"/>
        </a:p>
      </cdr:txBody>
    </cdr:sp>
  </cdr:relSizeAnchor>
  <cdr:relSizeAnchor xmlns:cdr="http://schemas.openxmlformats.org/drawingml/2006/chartDrawing">
    <cdr:from>
      <cdr:x>0.74651</cdr:x>
      <cdr:y>0.56215</cdr:y>
    </cdr:from>
    <cdr:to>
      <cdr:x>0.84631</cdr:x>
      <cdr:y>0.69492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562351" y="1895475"/>
          <a:ext cx="476250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/>
            <a:t>(2)</a:t>
          </a:r>
          <a:endParaRPr lang="ru-RU" sz="2000"/>
        </a:p>
      </cdr:txBody>
    </cdr:sp>
  </cdr:relSizeAnchor>
  <cdr:relSizeAnchor xmlns:cdr="http://schemas.openxmlformats.org/drawingml/2006/chartDrawing">
    <cdr:from>
      <cdr:x>0.03393</cdr:x>
      <cdr:y>0.31073</cdr:y>
    </cdr:from>
    <cdr:to>
      <cdr:x>0.11976</cdr:x>
      <cdr:y>0.42938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161926" y="1047750"/>
          <a:ext cx="40957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/>
            <a:t>(3)</a:t>
          </a:r>
          <a:endParaRPr lang="ru-RU" sz="20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02.03.2015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5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5786477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Консультации</a:t>
            </a:r>
            <a:br>
              <a:rPr lang="ru-RU" b="1" dirty="0" smtClean="0"/>
            </a:br>
            <a:r>
              <a:rPr lang="ru-RU" b="1" dirty="0" smtClean="0"/>
              <a:t>по дисциплине «Прикладная математика»</a:t>
            </a:r>
            <a:br>
              <a:rPr lang="ru-RU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кажд</a:t>
            </a:r>
            <a:r>
              <a:rPr lang="ru-RU" sz="3600" dirty="0" smtClean="0"/>
              <a:t>ую</a:t>
            </a:r>
            <a:r>
              <a:rPr lang="ru-RU" sz="3600" dirty="0" smtClean="0"/>
              <a:t> нечетную среду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 </a:t>
            </a:r>
            <a:r>
              <a:rPr lang="ru-RU" sz="3600" b="1" dirty="0" smtClean="0"/>
              <a:t>1</a:t>
            </a:r>
            <a:r>
              <a:rPr lang="en-US" sz="3600" b="1" dirty="0" smtClean="0"/>
              <a:t>9</a:t>
            </a:r>
            <a:r>
              <a:rPr lang="ru-RU" sz="3600" b="1" dirty="0" smtClean="0"/>
              <a:t>:</a:t>
            </a:r>
            <a:r>
              <a:rPr lang="en-US" sz="3600" b="1" dirty="0" smtClean="0"/>
              <a:t>00</a:t>
            </a:r>
            <a:r>
              <a:rPr lang="ru-RU" sz="3600" dirty="0" smtClean="0"/>
              <a:t> </a:t>
            </a:r>
            <a:r>
              <a:rPr lang="ru-RU" sz="3600" dirty="0" smtClean="0"/>
              <a:t>в ауд. </a:t>
            </a:r>
            <a:r>
              <a:rPr lang="ru-RU" sz="3600" b="1" dirty="0" smtClean="0"/>
              <a:t>А103</a:t>
            </a:r>
            <a:br>
              <a:rPr lang="ru-RU" sz="3600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проводит </a:t>
            </a:r>
            <a:br>
              <a:rPr lang="ru-RU" sz="3600" dirty="0" smtClean="0"/>
            </a:br>
            <a:r>
              <a:rPr lang="ru-RU" sz="4000" b="1" dirty="0" smtClean="0"/>
              <a:t>Балакирева Ирина Аркадьевна.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5786" y="1571612"/>
          <a:ext cx="3000396" cy="2734874"/>
        </p:xfrm>
        <a:graphic>
          <a:graphicData uri="http://schemas.openxmlformats.org/presentationml/2006/ole">
            <p:oleObj spid="_x0000_s49163" name="Формула" r:id="rId3" imgW="2869920" imgH="261612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851275" y="2143125"/>
          <a:ext cx="4683125" cy="1643063"/>
        </p:xfrm>
        <a:graphic>
          <a:graphicData uri="http://schemas.openxmlformats.org/presentationml/2006/ole">
            <p:oleObj spid="_x0000_s49164" name="Формула" r:id="rId4" imgW="4343400" imgH="1523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571604" y="857232"/>
          <a:ext cx="6000791" cy="521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Минимум линейной формы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 достигнут, и переход от одной к другой симплекс-таблице возможен.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6434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Но в процессе переходов симплекс- таблицы повторяются, то есть происходит «зацикливание».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Рекомендация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Сменить столбец или строку, то есть выбрать другой генеральный элемент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     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786182" y="5286388"/>
          <a:ext cx="714380" cy="848326"/>
        </p:xfrm>
        <a:graphic>
          <a:graphicData uri="http://schemas.openxmlformats.org/presentationml/2006/ole">
            <p:oleObj spid="_x0000_s66561" name="Формула" r:id="rId3" imgW="406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Получение допустимого решения ЗЛП методом введения искусственного базиса.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6434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 позволяет: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Разбить множество переменных ЗЛП на подмножества базисных и свободных переменных, при этом обеспечивая допустимое решение ЗЛП.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Установить, совместна ли система линейных ограничений в области неотрицательных значений переменных.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задана система линейных ограничений в виде: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4908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Будем считать, что все             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Введем вспомогательную переменную 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связанную с переменными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соотношением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214545" y="1428736"/>
          <a:ext cx="5384639" cy="1285884"/>
        </p:xfrm>
        <a:graphic>
          <a:graphicData uri="http://schemas.openxmlformats.org/presentationml/2006/ole">
            <p:oleObj spid="_x0000_s52226" name="Формула" r:id="rId3" imgW="4254480" imgH="101592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43438" y="2857496"/>
          <a:ext cx="1081743" cy="574676"/>
        </p:xfrm>
        <a:graphic>
          <a:graphicData uri="http://schemas.openxmlformats.org/presentationml/2006/ole">
            <p:oleObj spid="_x0000_s52227" name="Формула" r:id="rId4" imgW="8125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71472" y="3929066"/>
          <a:ext cx="2109314" cy="571504"/>
        </p:xfrm>
        <a:graphic>
          <a:graphicData uri="http://schemas.openxmlformats.org/presentationml/2006/ole">
            <p:oleObj spid="_x0000_s52228" name="Формула" r:id="rId5" imgW="167616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786710" y="3714752"/>
          <a:ext cx="500066" cy="740685"/>
        </p:xfrm>
        <a:graphic>
          <a:graphicData uri="http://schemas.openxmlformats.org/presentationml/2006/ole">
            <p:oleObj spid="_x0000_s52230" name="Формула" r:id="rId6" imgW="342720" imgH="4824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176782" y="4786313"/>
          <a:ext cx="6392418" cy="1428769"/>
        </p:xfrm>
        <a:graphic>
          <a:graphicData uri="http://schemas.openxmlformats.org/presentationml/2006/ole">
            <p:oleObj spid="_x0000_s52231" name="Формула" r:id="rId7" imgW="454644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868346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Соотношение (**) будет справедливо, если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силу неотрицательности      очевидно, что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, причем равенство нулю достигается лишь тогда, когда все            .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Имеем множество переменных ЗЛП, причем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- базисные переменные,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- свободные переменные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928926" y="1071546"/>
          <a:ext cx="2669525" cy="1428760"/>
        </p:xfrm>
        <a:graphic>
          <a:graphicData uri="http://schemas.openxmlformats.org/presentationml/2006/ole">
            <p:oleObj spid="_x0000_s67585" name="Формула" r:id="rId3" imgW="1803240" imgH="96516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286380" y="2594399"/>
          <a:ext cx="357190" cy="552021"/>
        </p:xfrm>
        <a:graphic>
          <a:graphicData uri="http://schemas.openxmlformats.org/presentationml/2006/ole">
            <p:oleObj spid="_x0000_s67586" name="Формула" r:id="rId4" imgW="27936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3214686"/>
          <a:ext cx="1032394" cy="500066"/>
        </p:xfrm>
        <a:graphic>
          <a:graphicData uri="http://schemas.openxmlformats.org/presentationml/2006/ole">
            <p:oleObj spid="_x0000_s67587" name="Формула" r:id="rId5" imgW="812520" imgH="39348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357686" y="3571876"/>
          <a:ext cx="1069975" cy="552450"/>
        </p:xfrm>
        <a:graphic>
          <a:graphicData uri="http://schemas.openxmlformats.org/presentationml/2006/ole">
            <p:oleObj spid="_x0000_s67588" name="Формула" r:id="rId6" imgW="83808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42910" y="5000636"/>
          <a:ext cx="2143126" cy="552450"/>
        </p:xfrm>
        <a:graphic>
          <a:graphicData uri="http://schemas.openxmlformats.org/presentationml/2006/ole">
            <p:oleObj spid="_x0000_s67589" name="Формула" r:id="rId7" imgW="167616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42910" y="5929330"/>
          <a:ext cx="2224087" cy="617537"/>
        </p:xfrm>
        <a:graphic>
          <a:graphicData uri="http://schemas.openxmlformats.org/presentationml/2006/ole">
            <p:oleObj spid="_x0000_s67590" name="Формула" r:id="rId8" imgW="17398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Решение допустимое – для решения этой задачи  можно применить симплекс-метод. 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9359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При этом необходимым и достаточным условием существования допустимого решения системы (*) является равенство нулю формы  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Если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4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это означает, что существует множество неотрицательных значений    , которые обращают в нуль все       .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571736" y="4786322"/>
          <a:ext cx="500066" cy="772829"/>
        </p:xfrm>
        <a:graphic>
          <a:graphicData uri="http://schemas.openxmlformats.org/presentationml/2006/ole">
            <p:oleObj spid="_x0000_s114690" name="Формула" r:id="rId3" imgW="27936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786050" y="4000504"/>
          <a:ext cx="571504" cy="805490"/>
        </p:xfrm>
        <a:graphic>
          <a:graphicData uri="http://schemas.openxmlformats.org/presentationml/2006/ole">
            <p:oleObj spid="_x0000_s114691" name="Формула" r:id="rId4" imgW="342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Сформулируем правило: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отыскания допустимого решения системы (*) минимизируется линейная форма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 ограничениях (**). При этом в качестве свободных переменных используются      , а в качестве базисных -     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286644" y="2428868"/>
          <a:ext cx="571504" cy="804338"/>
        </p:xfrm>
        <a:graphic>
          <a:graphicData uri="http://schemas.openxmlformats.org/presentationml/2006/ole">
            <p:oleObj spid="_x0000_s54279" name="Формула" r:id="rId3" imgW="342720" imgH="48240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143372" y="3000372"/>
          <a:ext cx="370823" cy="573090"/>
        </p:xfrm>
        <a:graphic>
          <a:graphicData uri="http://schemas.openxmlformats.org/presentationml/2006/ole">
            <p:oleObj spid="_x0000_s54280" name="Формула" r:id="rId4" imgW="279360" imgH="431640" progId="Equation.3">
              <p:embed/>
            </p:oleObj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2071670" y="3786190"/>
          <a:ext cx="5458037" cy="2500330"/>
        </p:xfrm>
        <a:graphic>
          <a:graphicData uri="http://schemas.openxmlformats.org/presentationml/2006/ole">
            <p:oleObj spid="_x0000_s54281" name="Формула" r:id="rId5" imgW="4546440" imgH="20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Могут представиться два случая: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               При этом все        так же обращаются в нуль.</a:t>
            </a:r>
          </a:p>
          <a:p>
            <a:pPr marL="514350" indent="-514350"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2.                     В этом случае система (*)  не имеет допустимых решений.</a:t>
            </a:r>
          </a:p>
          <a:p>
            <a:pPr marL="514350" indent="-514350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071538" y="1785926"/>
          <a:ext cx="2046354" cy="571504"/>
        </p:xfrm>
        <a:graphic>
          <a:graphicData uri="http://schemas.openxmlformats.org/presentationml/2006/ole">
            <p:oleObj spid="_x0000_s55300" name="Формула" r:id="rId3" imgW="1409400" imgH="39348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786578" y="1714488"/>
          <a:ext cx="571504" cy="883234"/>
        </p:xfrm>
        <a:graphic>
          <a:graphicData uri="http://schemas.openxmlformats.org/presentationml/2006/ole">
            <p:oleObj spid="_x0000_s55301" name="Формула" r:id="rId4" imgW="27936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214414" y="3857628"/>
          <a:ext cx="2143140" cy="598535"/>
        </p:xfrm>
        <a:graphic>
          <a:graphicData uri="http://schemas.openxmlformats.org/presentationml/2006/ole">
            <p:oleObj spid="_x0000_s55302" name="Формула" r:id="rId5" imgW="14094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>
                <a:latin typeface="Arial" charset="0"/>
                <a:ea typeface="+mn-ea"/>
                <a:cs typeface="+mn-cs"/>
              </a:rPr>
              <a:t>Лекция 4.</a:t>
            </a:r>
            <a:r>
              <a:rPr lang="ru-RU" sz="4000" dirty="0" smtClean="0">
                <a:latin typeface="Arial" charset="0"/>
                <a:ea typeface="+mn-ea"/>
                <a:cs typeface="+mn-cs"/>
              </a:rPr>
              <a:t/>
            </a:r>
            <a:br>
              <a:rPr lang="ru-RU" sz="4000" dirty="0" smtClean="0">
                <a:latin typeface="Arial" charset="0"/>
                <a:ea typeface="+mn-ea"/>
                <a:cs typeface="+mn-cs"/>
              </a:rPr>
            </a:br>
            <a:r>
              <a:rPr lang="ru-RU" sz="3600" b="1" dirty="0" smtClean="0">
                <a:latin typeface="Arial" charset="0"/>
                <a:ea typeface="+mn-ea"/>
                <a:cs typeface="+mn-cs"/>
              </a:rPr>
              <a:t>Обоснование симплекс-метода.</a:t>
            </a:r>
            <a:endParaRPr lang="ru-RU" sz="3600" b="1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4000" dirty="0" smtClean="0"/>
              <a:t>Имеется ЗЛП, представленная в форме с ограничениями-равенствами: </a:t>
            </a:r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 algn="just">
              <a:buFontTx/>
              <a:buChar char="-"/>
            </a:pPr>
            <a:endParaRPr lang="ru-RU" sz="2800" dirty="0"/>
          </a:p>
          <a:p>
            <a:pPr algn="just">
              <a:buNone/>
            </a:pPr>
            <a:endParaRPr lang="ru-RU" sz="2800" dirty="0" smtClean="0"/>
          </a:p>
          <a:p>
            <a:pPr algn="just">
              <a:buNone/>
            </a:pPr>
            <a:endParaRPr lang="ru-RU" sz="2800" dirty="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214414" y="3214686"/>
          <a:ext cx="6638925" cy="571502"/>
        </p:xfrm>
        <a:graphic>
          <a:graphicData uri="http://schemas.openxmlformats.org/presentationml/2006/ole">
            <p:oleObj spid="_x0000_s91138" name="Формула" r:id="rId3" imgW="6638760" imgH="57168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357422" y="3929066"/>
          <a:ext cx="4216400" cy="2082800"/>
        </p:xfrm>
        <a:graphic>
          <a:graphicData uri="http://schemas.openxmlformats.org/presentationml/2006/ole">
            <p:oleObj spid="_x0000_s91139" name="Формула" r:id="rId4" imgW="4216320" imgH="2082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357422" y="428604"/>
          <a:ext cx="6096000" cy="2155825"/>
        </p:xfrm>
        <a:graphic>
          <a:graphicData uri="http://schemas.openxmlformats.org/presentationml/2006/ole">
            <p:oleObj spid="_x0000_s71681" name="Формула" r:id="rId3" imgW="4381200" imgH="15490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48" y="2571744"/>
            <a:ext cx="8215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Введем вспомогательные переменные и пред-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ставим ЗЛП в основной форме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857356" y="3714752"/>
          <a:ext cx="4946646" cy="2428892"/>
        </p:xfrm>
        <a:graphic>
          <a:graphicData uri="http://schemas.openxmlformats.org/presentationml/2006/ole">
            <p:oleObj spid="_x0000_s71682" name="Формула" r:id="rId4" imgW="4241520" imgH="20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57351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57352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57353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57354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57355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57356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24013" y="2714625"/>
          <a:ext cx="330200" cy="419100"/>
        </p:xfrm>
        <a:graphic>
          <a:graphicData uri="http://schemas.openxmlformats.org/presentationml/2006/ole">
            <p:oleObj spid="_x0000_s57357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3730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73731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3732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3733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3734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3735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43042" y="3071810"/>
          <a:ext cx="330200" cy="419100"/>
        </p:xfrm>
        <a:graphic>
          <a:graphicData uri="http://schemas.openxmlformats.org/presentationml/2006/ole">
            <p:oleObj spid="_x0000_s73736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4754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74755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4756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4757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4758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4759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43042" y="3071810"/>
          <a:ext cx="330200" cy="419100"/>
        </p:xfrm>
        <a:graphic>
          <a:graphicData uri="http://schemas.openxmlformats.org/presentationml/2006/ole">
            <p:oleObj spid="_x0000_s74760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5778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75779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5780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5781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5782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578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43042" y="3071810"/>
          <a:ext cx="330200" cy="419100"/>
        </p:xfrm>
        <a:graphic>
          <a:graphicData uri="http://schemas.openxmlformats.org/presentationml/2006/ole">
            <p:oleObj spid="_x0000_s75784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3536149" y="1178703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214414" y="3286124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6802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76803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6804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6805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6806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6807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43042" y="3071810"/>
          <a:ext cx="330200" cy="419100"/>
        </p:xfrm>
        <a:graphic>
          <a:graphicData uri="http://schemas.openxmlformats.org/presentationml/2006/ole">
            <p:oleObj spid="_x0000_s76808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3536149" y="1178703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214414" y="3286124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7826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77827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7828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7829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7830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7831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43042" y="3071810"/>
          <a:ext cx="330200" cy="419100"/>
        </p:xfrm>
        <a:graphic>
          <a:graphicData uri="http://schemas.openxmlformats.org/presentationml/2006/ole">
            <p:oleObj spid="_x0000_s77832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3536149" y="1178703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214414" y="3286124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8850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71868" y="1357298"/>
          <a:ext cx="292100" cy="419100"/>
        </p:xfrm>
        <a:graphic>
          <a:graphicData uri="http://schemas.openxmlformats.org/presentationml/2006/ole">
            <p:oleObj spid="_x0000_s78851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8852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8853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8854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8855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643042" y="3071810"/>
          <a:ext cx="330200" cy="419100"/>
        </p:xfrm>
        <a:graphic>
          <a:graphicData uri="http://schemas.openxmlformats.org/presentationml/2006/ole">
            <p:oleObj spid="_x0000_s78856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3536149" y="1178703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214414" y="3286124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79874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79875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79876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79877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79878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79879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79880" name="Формула" r:id="rId9" imgW="330120" imgH="419040" progId="Equation.3">
              <p:embed/>
            </p:oleObj>
          </a:graphicData>
        </a:graphic>
      </p:graphicFrame>
      <p:cxnSp>
        <p:nvCxnSpPr>
          <p:cNvPr id="19" name="Прямая со стрелкой 18"/>
          <p:cNvCxnSpPr/>
          <p:nvPr/>
        </p:nvCxnSpPr>
        <p:spPr>
          <a:xfrm rot="10800000">
            <a:off x="3428992" y="2000240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0800000">
            <a:off x="3357554" y="2928934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>
            <a:off x="3286116" y="4000504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3357554" y="5000636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>
            <a:off x="2285984" y="3000372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10800000">
            <a:off x="4429124" y="3000372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0800000">
            <a:off x="6643702" y="3000372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10800000">
            <a:off x="5572132" y="3000372"/>
            <a:ext cx="50006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9090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9091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89092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9093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9094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89095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9096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Пусть имеется набор переменных, который является допустимым: 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143248"/>
            <a:ext cx="8229600" cy="3500462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этом случае можно использовать симплекс-таблицу для получения оптимального решения.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Выполним обоснование симплекс-метода.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760662" y="1357312"/>
          <a:ext cx="3883040" cy="1714497"/>
        </p:xfrm>
        <a:graphic>
          <a:graphicData uri="http://schemas.openxmlformats.org/presentationml/2006/ole">
            <p:oleObj spid="_x0000_s48129" name="Формула" r:id="rId4" imgW="32130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0898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0899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80900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0901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0902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8090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0904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1922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1923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81924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1925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1926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81927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1928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4643438" y="1214422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000100" y="2357430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456760"/>
                <a:gridCol w="651604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2946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2947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82948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2949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2950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82951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2952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4643438" y="1214422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000100" y="2357430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456760"/>
                <a:gridCol w="651604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3970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3971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83972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3973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3974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83975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3976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4643438" y="1214422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000100" y="2357430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456760"/>
                <a:gridCol w="651604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4994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4995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89475" y="1357313"/>
          <a:ext cx="342900" cy="419100"/>
        </p:xfrm>
        <a:graphic>
          <a:graphicData uri="http://schemas.openxmlformats.org/presentationml/2006/ole">
            <p:oleObj spid="_x0000_s84996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4997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4998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643042" y="1928802"/>
          <a:ext cx="292100" cy="419100"/>
        </p:xfrm>
        <a:graphic>
          <a:graphicData uri="http://schemas.openxmlformats.org/presentationml/2006/ole">
            <p:oleObj spid="_x0000_s84999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5000" name="Формула" r:id="rId9" imgW="330120" imgH="419040" progId="Equation.3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rot="5400000" flipH="1" flipV="1">
            <a:off x="4643438" y="1214422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1000100" y="2357430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456760"/>
                <a:gridCol w="651604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6018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6019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000240"/>
          <a:ext cx="342900" cy="419100"/>
        </p:xfrm>
        <a:graphic>
          <a:graphicData uri="http://schemas.openxmlformats.org/presentationml/2006/ole">
            <p:oleObj spid="_x0000_s86020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6021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6022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714876" y="1357298"/>
          <a:ext cx="292100" cy="419100"/>
        </p:xfrm>
        <a:graphic>
          <a:graphicData uri="http://schemas.openxmlformats.org/presentationml/2006/ole">
            <p:oleObj spid="_x0000_s8602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6024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456760"/>
                <a:gridCol w="651604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90114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90115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000240"/>
          <a:ext cx="342900" cy="419100"/>
        </p:xfrm>
        <a:graphic>
          <a:graphicData uri="http://schemas.openxmlformats.org/presentationml/2006/ole">
            <p:oleObj spid="_x0000_s90116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90117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90118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714876" y="1357298"/>
          <a:ext cx="292100" cy="419100"/>
        </p:xfrm>
        <a:graphic>
          <a:graphicData uri="http://schemas.openxmlformats.org/presentationml/2006/ole">
            <p:oleObj spid="_x0000_s90119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90120" name="Формула" r:id="rId9" imgW="330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456760"/>
                <a:gridCol w="651604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-1/3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ru-RU" sz="3200" b="1" i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7042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7043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000240"/>
          <a:ext cx="342900" cy="419100"/>
        </p:xfrm>
        <a:graphic>
          <a:graphicData uri="http://schemas.openxmlformats.org/presentationml/2006/ole">
            <p:oleObj spid="_x0000_s87044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845175" y="1350963"/>
          <a:ext cx="317500" cy="431800"/>
        </p:xfrm>
        <a:graphic>
          <a:graphicData uri="http://schemas.openxmlformats.org/presentationml/2006/ole">
            <p:oleObj spid="_x0000_s87045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975475" y="1357313"/>
          <a:ext cx="342900" cy="419100"/>
        </p:xfrm>
        <a:graphic>
          <a:graphicData uri="http://schemas.openxmlformats.org/presentationml/2006/ole">
            <p:oleObj spid="_x0000_s87046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714876" y="1357298"/>
          <a:ext cx="292100" cy="419100"/>
        </p:xfrm>
        <a:graphic>
          <a:graphicData uri="http://schemas.openxmlformats.org/presentationml/2006/ole">
            <p:oleObj spid="_x0000_s87047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1357298"/>
          <a:ext cx="330200" cy="419100"/>
        </p:xfrm>
        <a:graphic>
          <a:graphicData uri="http://schemas.openxmlformats.org/presentationml/2006/ole">
            <p:oleObj spid="_x0000_s87048" name="Формула" r:id="rId9" imgW="330120" imgH="419040" progId="Equation.3">
              <p:embed/>
            </p:oleObj>
          </a:graphicData>
        </a:graphic>
      </p:graphicFrame>
      <p:sp>
        <p:nvSpPr>
          <p:cNvPr id="17" name="Полилиния 16"/>
          <p:cNvSpPr/>
          <p:nvPr/>
        </p:nvSpPr>
        <p:spPr>
          <a:xfrm>
            <a:off x="1261984" y="4858221"/>
            <a:ext cx="6739016" cy="370640"/>
          </a:xfrm>
          <a:custGeom>
            <a:avLst/>
            <a:gdLst>
              <a:gd name="connsiteX0" fmla="*/ 71516 w 6739016"/>
              <a:gd name="connsiteY0" fmla="*/ 158279 h 370640"/>
              <a:gd name="connsiteX1" fmla="*/ 147716 w 6739016"/>
              <a:gd name="connsiteY1" fmla="*/ 120179 h 370640"/>
              <a:gd name="connsiteX2" fmla="*/ 223916 w 6739016"/>
              <a:gd name="connsiteY2" fmla="*/ 94779 h 370640"/>
              <a:gd name="connsiteX3" fmla="*/ 274716 w 6739016"/>
              <a:gd name="connsiteY3" fmla="*/ 69379 h 370640"/>
              <a:gd name="connsiteX4" fmla="*/ 541416 w 6739016"/>
              <a:gd name="connsiteY4" fmla="*/ 18579 h 370640"/>
              <a:gd name="connsiteX5" fmla="*/ 693816 w 6739016"/>
              <a:gd name="connsiteY5" fmla="*/ 31279 h 370640"/>
              <a:gd name="connsiteX6" fmla="*/ 719216 w 6739016"/>
              <a:gd name="connsiteY6" fmla="*/ 82079 h 370640"/>
              <a:gd name="connsiteX7" fmla="*/ 795416 w 6739016"/>
              <a:gd name="connsiteY7" fmla="*/ 158279 h 370640"/>
              <a:gd name="connsiteX8" fmla="*/ 820816 w 6739016"/>
              <a:gd name="connsiteY8" fmla="*/ 209079 h 370640"/>
              <a:gd name="connsiteX9" fmla="*/ 947816 w 6739016"/>
              <a:gd name="connsiteY9" fmla="*/ 272579 h 370640"/>
              <a:gd name="connsiteX10" fmla="*/ 985916 w 6739016"/>
              <a:gd name="connsiteY10" fmla="*/ 297979 h 370640"/>
              <a:gd name="connsiteX11" fmla="*/ 1239916 w 6739016"/>
              <a:gd name="connsiteY11" fmla="*/ 285279 h 370640"/>
              <a:gd name="connsiteX12" fmla="*/ 1366916 w 6739016"/>
              <a:gd name="connsiteY12" fmla="*/ 234479 h 370640"/>
              <a:gd name="connsiteX13" fmla="*/ 1430416 w 6739016"/>
              <a:gd name="connsiteY13" fmla="*/ 158279 h 370640"/>
              <a:gd name="connsiteX14" fmla="*/ 1481216 w 6739016"/>
              <a:gd name="connsiteY14" fmla="*/ 145579 h 370640"/>
              <a:gd name="connsiteX15" fmla="*/ 1506616 w 6739016"/>
              <a:gd name="connsiteY15" fmla="*/ 107479 h 370640"/>
              <a:gd name="connsiteX16" fmla="*/ 1735216 w 6739016"/>
              <a:gd name="connsiteY16" fmla="*/ 94779 h 370640"/>
              <a:gd name="connsiteX17" fmla="*/ 1786016 w 6739016"/>
              <a:gd name="connsiteY17" fmla="*/ 120179 h 370640"/>
              <a:gd name="connsiteX18" fmla="*/ 1824116 w 6739016"/>
              <a:gd name="connsiteY18" fmla="*/ 145579 h 370640"/>
              <a:gd name="connsiteX19" fmla="*/ 1862216 w 6739016"/>
              <a:gd name="connsiteY19" fmla="*/ 158279 h 370640"/>
              <a:gd name="connsiteX20" fmla="*/ 1913016 w 6739016"/>
              <a:gd name="connsiteY20" fmla="*/ 234479 h 370640"/>
              <a:gd name="connsiteX21" fmla="*/ 1925716 w 6739016"/>
              <a:gd name="connsiteY21" fmla="*/ 272579 h 370640"/>
              <a:gd name="connsiteX22" fmla="*/ 2001916 w 6739016"/>
              <a:gd name="connsiteY22" fmla="*/ 336079 h 370640"/>
              <a:gd name="connsiteX23" fmla="*/ 2052716 w 6739016"/>
              <a:gd name="connsiteY23" fmla="*/ 348779 h 370640"/>
              <a:gd name="connsiteX24" fmla="*/ 2332116 w 6739016"/>
              <a:gd name="connsiteY24" fmla="*/ 336079 h 370640"/>
              <a:gd name="connsiteX25" fmla="*/ 2370216 w 6739016"/>
              <a:gd name="connsiteY25" fmla="*/ 323379 h 370640"/>
              <a:gd name="connsiteX26" fmla="*/ 2421016 w 6739016"/>
              <a:gd name="connsiteY26" fmla="*/ 310679 h 370640"/>
              <a:gd name="connsiteX27" fmla="*/ 2509916 w 6739016"/>
              <a:gd name="connsiteY27" fmla="*/ 285279 h 370640"/>
              <a:gd name="connsiteX28" fmla="*/ 2560716 w 6739016"/>
              <a:gd name="connsiteY28" fmla="*/ 247179 h 370640"/>
              <a:gd name="connsiteX29" fmla="*/ 2598816 w 6739016"/>
              <a:gd name="connsiteY29" fmla="*/ 209079 h 370640"/>
              <a:gd name="connsiteX30" fmla="*/ 2649616 w 6739016"/>
              <a:gd name="connsiteY30" fmla="*/ 196379 h 370640"/>
              <a:gd name="connsiteX31" fmla="*/ 2751216 w 6739016"/>
              <a:gd name="connsiteY31" fmla="*/ 107479 h 370640"/>
              <a:gd name="connsiteX32" fmla="*/ 2789316 w 6739016"/>
              <a:gd name="connsiteY32" fmla="*/ 82079 h 370640"/>
              <a:gd name="connsiteX33" fmla="*/ 2865516 w 6739016"/>
              <a:gd name="connsiteY33" fmla="*/ 56679 h 370640"/>
              <a:gd name="connsiteX34" fmla="*/ 3157616 w 6739016"/>
              <a:gd name="connsiteY34" fmla="*/ 120179 h 370640"/>
              <a:gd name="connsiteX35" fmla="*/ 3195716 w 6739016"/>
              <a:gd name="connsiteY35" fmla="*/ 145579 h 370640"/>
              <a:gd name="connsiteX36" fmla="*/ 3297316 w 6739016"/>
              <a:gd name="connsiteY36" fmla="*/ 272579 h 370640"/>
              <a:gd name="connsiteX37" fmla="*/ 3335416 w 6739016"/>
              <a:gd name="connsiteY37" fmla="*/ 285279 h 370640"/>
              <a:gd name="connsiteX38" fmla="*/ 3386216 w 6739016"/>
              <a:gd name="connsiteY38" fmla="*/ 297979 h 370640"/>
              <a:gd name="connsiteX39" fmla="*/ 3462416 w 6739016"/>
              <a:gd name="connsiteY39" fmla="*/ 323379 h 370640"/>
              <a:gd name="connsiteX40" fmla="*/ 3754516 w 6739016"/>
              <a:gd name="connsiteY40" fmla="*/ 297979 h 370640"/>
              <a:gd name="connsiteX41" fmla="*/ 3818016 w 6739016"/>
              <a:gd name="connsiteY41" fmla="*/ 234479 h 370640"/>
              <a:gd name="connsiteX42" fmla="*/ 3856116 w 6739016"/>
              <a:gd name="connsiteY42" fmla="*/ 209079 h 370640"/>
              <a:gd name="connsiteX43" fmla="*/ 3932316 w 6739016"/>
              <a:gd name="connsiteY43" fmla="*/ 132879 h 370640"/>
              <a:gd name="connsiteX44" fmla="*/ 3970416 w 6739016"/>
              <a:gd name="connsiteY44" fmla="*/ 107479 h 370640"/>
              <a:gd name="connsiteX45" fmla="*/ 4148216 w 6739016"/>
              <a:gd name="connsiteY45" fmla="*/ 56679 h 370640"/>
              <a:gd name="connsiteX46" fmla="*/ 4402216 w 6739016"/>
              <a:gd name="connsiteY46" fmla="*/ 82079 h 370640"/>
              <a:gd name="connsiteX47" fmla="*/ 4541916 w 6739016"/>
              <a:gd name="connsiteY47" fmla="*/ 158279 h 370640"/>
              <a:gd name="connsiteX48" fmla="*/ 4592716 w 6739016"/>
              <a:gd name="connsiteY48" fmla="*/ 209079 h 370640"/>
              <a:gd name="connsiteX49" fmla="*/ 4630816 w 6739016"/>
              <a:gd name="connsiteY49" fmla="*/ 234479 h 370640"/>
              <a:gd name="connsiteX50" fmla="*/ 4719716 w 6739016"/>
              <a:gd name="connsiteY50" fmla="*/ 310679 h 370640"/>
              <a:gd name="connsiteX51" fmla="*/ 5253116 w 6739016"/>
              <a:gd name="connsiteY51" fmla="*/ 285279 h 370640"/>
              <a:gd name="connsiteX52" fmla="*/ 5354716 w 6739016"/>
              <a:gd name="connsiteY52" fmla="*/ 221779 h 370640"/>
              <a:gd name="connsiteX53" fmla="*/ 5456316 w 6739016"/>
              <a:gd name="connsiteY53" fmla="*/ 196379 h 370640"/>
              <a:gd name="connsiteX54" fmla="*/ 5532516 w 6739016"/>
              <a:gd name="connsiteY54" fmla="*/ 145579 h 370640"/>
              <a:gd name="connsiteX55" fmla="*/ 5608716 w 6739016"/>
              <a:gd name="connsiteY55" fmla="*/ 120179 h 370640"/>
              <a:gd name="connsiteX56" fmla="*/ 5672216 w 6739016"/>
              <a:gd name="connsiteY56" fmla="*/ 107479 h 370640"/>
              <a:gd name="connsiteX57" fmla="*/ 5723016 w 6739016"/>
              <a:gd name="connsiteY57" fmla="*/ 94779 h 370640"/>
              <a:gd name="connsiteX58" fmla="*/ 6307216 w 6739016"/>
              <a:gd name="connsiteY58" fmla="*/ 107479 h 370640"/>
              <a:gd name="connsiteX59" fmla="*/ 6370716 w 6739016"/>
              <a:gd name="connsiteY59" fmla="*/ 209079 h 370640"/>
              <a:gd name="connsiteX60" fmla="*/ 6396116 w 6739016"/>
              <a:gd name="connsiteY60" fmla="*/ 247179 h 370640"/>
              <a:gd name="connsiteX61" fmla="*/ 6408816 w 6739016"/>
              <a:gd name="connsiteY61" fmla="*/ 285279 h 370640"/>
              <a:gd name="connsiteX62" fmla="*/ 6497716 w 6739016"/>
              <a:gd name="connsiteY62" fmla="*/ 348779 h 370640"/>
              <a:gd name="connsiteX63" fmla="*/ 6726316 w 6739016"/>
              <a:gd name="connsiteY63" fmla="*/ 310679 h 370640"/>
              <a:gd name="connsiteX64" fmla="*/ 6739016 w 6739016"/>
              <a:gd name="connsiteY64" fmla="*/ 297979 h 37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739016" h="370640">
                <a:moveTo>
                  <a:pt x="71516" y="158279"/>
                </a:moveTo>
                <a:cubicBezTo>
                  <a:pt x="210467" y="111962"/>
                  <a:pt x="0" y="185831"/>
                  <a:pt x="147716" y="120179"/>
                </a:cubicBezTo>
                <a:cubicBezTo>
                  <a:pt x="172182" y="109305"/>
                  <a:pt x="199057" y="104723"/>
                  <a:pt x="223916" y="94779"/>
                </a:cubicBezTo>
                <a:cubicBezTo>
                  <a:pt x="241494" y="87748"/>
                  <a:pt x="256307" y="73797"/>
                  <a:pt x="274716" y="69379"/>
                </a:cubicBezTo>
                <a:cubicBezTo>
                  <a:pt x="362715" y="48259"/>
                  <a:pt x="541416" y="18579"/>
                  <a:pt x="541416" y="18579"/>
                </a:cubicBezTo>
                <a:cubicBezTo>
                  <a:pt x="592216" y="22812"/>
                  <a:pt x="645810" y="14134"/>
                  <a:pt x="693816" y="31279"/>
                </a:cubicBezTo>
                <a:cubicBezTo>
                  <a:pt x="711645" y="37647"/>
                  <a:pt x="709182" y="66025"/>
                  <a:pt x="719216" y="82079"/>
                </a:cubicBezTo>
                <a:cubicBezTo>
                  <a:pt x="752972" y="136088"/>
                  <a:pt x="749441" y="127629"/>
                  <a:pt x="795416" y="158279"/>
                </a:cubicBezTo>
                <a:cubicBezTo>
                  <a:pt x="803883" y="175212"/>
                  <a:pt x="807429" y="195692"/>
                  <a:pt x="820816" y="209079"/>
                </a:cubicBezTo>
                <a:cubicBezTo>
                  <a:pt x="871218" y="259481"/>
                  <a:pt x="890455" y="258239"/>
                  <a:pt x="947816" y="272579"/>
                </a:cubicBezTo>
                <a:cubicBezTo>
                  <a:pt x="960516" y="281046"/>
                  <a:pt x="970667" y="297316"/>
                  <a:pt x="985916" y="297979"/>
                </a:cubicBezTo>
                <a:cubicBezTo>
                  <a:pt x="1070608" y="301661"/>
                  <a:pt x="1155702" y="294996"/>
                  <a:pt x="1239916" y="285279"/>
                </a:cubicBezTo>
                <a:cubicBezTo>
                  <a:pt x="1280719" y="280571"/>
                  <a:pt x="1329898" y="252988"/>
                  <a:pt x="1366916" y="234479"/>
                </a:cubicBezTo>
                <a:cubicBezTo>
                  <a:pt x="1383101" y="210201"/>
                  <a:pt x="1404089" y="173323"/>
                  <a:pt x="1430416" y="158279"/>
                </a:cubicBezTo>
                <a:cubicBezTo>
                  <a:pt x="1445571" y="149619"/>
                  <a:pt x="1464283" y="149812"/>
                  <a:pt x="1481216" y="145579"/>
                </a:cubicBezTo>
                <a:cubicBezTo>
                  <a:pt x="1489683" y="132879"/>
                  <a:pt x="1495823" y="118272"/>
                  <a:pt x="1506616" y="107479"/>
                </a:cubicBezTo>
                <a:cubicBezTo>
                  <a:pt x="1569215" y="44880"/>
                  <a:pt x="1648124" y="88973"/>
                  <a:pt x="1735216" y="94779"/>
                </a:cubicBezTo>
                <a:cubicBezTo>
                  <a:pt x="1752149" y="103246"/>
                  <a:pt x="1769578" y="110786"/>
                  <a:pt x="1786016" y="120179"/>
                </a:cubicBezTo>
                <a:cubicBezTo>
                  <a:pt x="1799268" y="127752"/>
                  <a:pt x="1810464" y="138753"/>
                  <a:pt x="1824116" y="145579"/>
                </a:cubicBezTo>
                <a:cubicBezTo>
                  <a:pt x="1836090" y="151566"/>
                  <a:pt x="1849516" y="154046"/>
                  <a:pt x="1862216" y="158279"/>
                </a:cubicBezTo>
                <a:cubicBezTo>
                  <a:pt x="1879149" y="183679"/>
                  <a:pt x="1903363" y="205519"/>
                  <a:pt x="1913016" y="234479"/>
                </a:cubicBezTo>
                <a:cubicBezTo>
                  <a:pt x="1917249" y="247179"/>
                  <a:pt x="1918290" y="261440"/>
                  <a:pt x="1925716" y="272579"/>
                </a:cubicBezTo>
                <a:cubicBezTo>
                  <a:pt x="1937922" y="290888"/>
                  <a:pt x="1980050" y="326708"/>
                  <a:pt x="2001916" y="336079"/>
                </a:cubicBezTo>
                <a:cubicBezTo>
                  <a:pt x="2017959" y="342955"/>
                  <a:pt x="2035783" y="344546"/>
                  <a:pt x="2052716" y="348779"/>
                </a:cubicBezTo>
                <a:cubicBezTo>
                  <a:pt x="2145849" y="344546"/>
                  <a:pt x="2239183" y="343514"/>
                  <a:pt x="2332116" y="336079"/>
                </a:cubicBezTo>
                <a:cubicBezTo>
                  <a:pt x="2345460" y="335011"/>
                  <a:pt x="2357344" y="327057"/>
                  <a:pt x="2370216" y="323379"/>
                </a:cubicBezTo>
                <a:cubicBezTo>
                  <a:pt x="2386999" y="318584"/>
                  <a:pt x="2404233" y="315474"/>
                  <a:pt x="2421016" y="310679"/>
                </a:cubicBezTo>
                <a:cubicBezTo>
                  <a:pt x="2548553" y="274240"/>
                  <a:pt x="2351107" y="324981"/>
                  <a:pt x="2509916" y="285279"/>
                </a:cubicBezTo>
                <a:cubicBezTo>
                  <a:pt x="2526849" y="272579"/>
                  <a:pt x="2544645" y="260954"/>
                  <a:pt x="2560716" y="247179"/>
                </a:cubicBezTo>
                <a:cubicBezTo>
                  <a:pt x="2574353" y="235490"/>
                  <a:pt x="2583222" y="217990"/>
                  <a:pt x="2598816" y="209079"/>
                </a:cubicBezTo>
                <a:cubicBezTo>
                  <a:pt x="2613971" y="200419"/>
                  <a:pt x="2632683" y="200612"/>
                  <a:pt x="2649616" y="196379"/>
                </a:cubicBezTo>
                <a:cubicBezTo>
                  <a:pt x="2691949" y="132879"/>
                  <a:pt x="2662316" y="166746"/>
                  <a:pt x="2751216" y="107479"/>
                </a:cubicBezTo>
                <a:cubicBezTo>
                  <a:pt x="2763916" y="99012"/>
                  <a:pt x="2774836" y="86906"/>
                  <a:pt x="2789316" y="82079"/>
                </a:cubicBezTo>
                <a:lnTo>
                  <a:pt x="2865516" y="56679"/>
                </a:lnTo>
                <a:cubicBezTo>
                  <a:pt x="3265673" y="76687"/>
                  <a:pt x="3037437" y="0"/>
                  <a:pt x="3157616" y="120179"/>
                </a:cubicBezTo>
                <a:cubicBezTo>
                  <a:pt x="3168409" y="130972"/>
                  <a:pt x="3183016" y="137112"/>
                  <a:pt x="3195716" y="145579"/>
                </a:cubicBezTo>
                <a:cubicBezTo>
                  <a:pt x="3218294" y="190735"/>
                  <a:pt x="3243564" y="254662"/>
                  <a:pt x="3297316" y="272579"/>
                </a:cubicBezTo>
                <a:cubicBezTo>
                  <a:pt x="3310016" y="276812"/>
                  <a:pt x="3322544" y="281601"/>
                  <a:pt x="3335416" y="285279"/>
                </a:cubicBezTo>
                <a:cubicBezTo>
                  <a:pt x="3352199" y="290074"/>
                  <a:pt x="3369498" y="292963"/>
                  <a:pt x="3386216" y="297979"/>
                </a:cubicBezTo>
                <a:cubicBezTo>
                  <a:pt x="3411861" y="305672"/>
                  <a:pt x="3462416" y="323379"/>
                  <a:pt x="3462416" y="323379"/>
                </a:cubicBezTo>
                <a:cubicBezTo>
                  <a:pt x="3559783" y="314912"/>
                  <a:pt x="3657918" y="312840"/>
                  <a:pt x="3754516" y="297979"/>
                </a:cubicBezTo>
                <a:cubicBezTo>
                  <a:pt x="3794540" y="291821"/>
                  <a:pt x="3794925" y="257570"/>
                  <a:pt x="3818016" y="234479"/>
                </a:cubicBezTo>
                <a:cubicBezTo>
                  <a:pt x="3828809" y="223686"/>
                  <a:pt x="3843416" y="217546"/>
                  <a:pt x="3856116" y="209079"/>
                </a:cubicBezTo>
                <a:cubicBezTo>
                  <a:pt x="3891192" y="156465"/>
                  <a:pt x="3872169" y="175841"/>
                  <a:pt x="3932316" y="132879"/>
                </a:cubicBezTo>
                <a:cubicBezTo>
                  <a:pt x="3944736" y="124007"/>
                  <a:pt x="3956023" y="112559"/>
                  <a:pt x="3970416" y="107479"/>
                </a:cubicBezTo>
                <a:cubicBezTo>
                  <a:pt x="4028540" y="86965"/>
                  <a:pt x="4148216" y="56679"/>
                  <a:pt x="4148216" y="56679"/>
                </a:cubicBezTo>
                <a:cubicBezTo>
                  <a:pt x="4232883" y="65146"/>
                  <a:pt x="4319016" y="64250"/>
                  <a:pt x="4402216" y="82079"/>
                </a:cubicBezTo>
                <a:cubicBezTo>
                  <a:pt x="4415084" y="84836"/>
                  <a:pt x="4513584" y="133994"/>
                  <a:pt x="4541916" y="158279"/>
                </a:cubicBezTo>
                <a:cubicBezTo>
                  <a:pt x="4560098" y="173864"/>
                  <a:pt x="4574534" y="193494"/>
                  <a:pt x="4592716" y="209079"/>
                </a:cubicBezTo>
                <a:cubicBezTo>
                  <a:pt x="4604305" y="219012"/>
                  <a:pt x="4619227" y="224546"/>
                  <a:pt x="4630816" y="234479"/>
                </a:cubicBezTo>
                <a:cubicBezTo>
                  <a:pt x="4738604" y="326868"/>
                  <a:pt x="4632247" y="252366"/>
                  <a:pt x="4719716" y="310679"/>
                </a:cubicBezTo>
                <a:cubicBezTo>
                  <a:pt x="4897516" y="302212"/>
                  <a:pt x="5075784" y="300699"/>
                  <a:pt x="5253116" y="285279"/>
                </a:cubicBezTo>
                <a:cubicBezTo>
                  <a:pt x="5295123" y="281626"/>
                  <a:pt x="5319768" y="236341"/>
                  <a:pt x="5354716" y="221779"/>
                </a:cubicBezTo>
                <a:cubicBezTo>
                  <a:pt x="5386940" y="208352"/>
                  <a:pt x="5456316" y="196379"/>
                  <a:pt x="5456316" y="196379"/>
                </a:cubicBezTo>
                <a:cubicBezTo>
                  <a:pt x="5481716" y="179446"/>
                  <a:pt x="5503556" y="155232"/>
                  <a:pt x="5532516" y="145579"/>
                </a:cubicBezTo>
                <a:cubicBezTo>
                  <a:pt x="5557916" y="137112"/>
                  <a:pt x="5582885" y="127224"/>
                  <a:pt x="5608716" y="120179"/>
                </a:cubicBezTo>
                <a:cubicBezTo>
                  <a:pt x="5629541" y="114499"/>
                  <a:pt x="5651144" y="112162"/>
                  <a:pt x="5672216" y="107479"/>
                </a:cubicBezTo>
                <a:cubicBezTo>
                  <a:pt x="5689255" y="103693"/>
                  <a:pt x="5706083" y="99012"/>
                  <a:pt x="5723016" y="94779"/>
                </a:cubicBezTo>
                <a:lnTo>
                  <a:pt x="6307216" y="107479"/>
                </a:lnTo>
                <a:cubicBezTo>
                  <a:pt x="6325635" y="109358"/>
                  <a:pt x="6363613" y="196649"/>
                  <a:pt x="6370716" y="209079"/>
                </a:cubicBezTo>
                <a:cubicBezTo>
                  <a:pt x="6378289" y="222331"/>
                  <a:pt x="6389290" y="233527"/>
                  <a:pt x="6396116" y="247179"/>
                </a:cubicBezTo>
                <a:cubicBezTo>
                  <a:pt x="6402103" y="259153"/>
                  <a:pt x="6400246" y="274995"/>
                  <a:pt x="6408816" y="285279"/>
                </a:cubicBezTo>
                <a:cubicBezTo>
                  <a:pt x="6418661" y="297094"/>
                  <a:pt x="6480342" y="337197"/>
                  <a:pt x="6497716" y="348779"/>
                </a:cubicBezTo>
                <a:cubicBezTo>
                  <a:pt x="6657148" y="338150"/>
                  <a:pt x="6646367" y="370640"/>
                  <a:pt x="6726316" y="310679"/>
                </a:cubicBezTo>
                <a:cubicBezTo>
                  <a:pt x="6731105" y="307087"/>
                  <a:pt x="6734783" y="302212"/>
                  <a:pt x="6739016" y="29797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514693" y="1193800"/>
            <a:ext cx="404287" cy="4521200"/>
          </a:xfrm>
          <a:custGeom>
            <a:avLst/>
            <a:gdLst>
              <a:gd name="connsiteX0" fmla="*/ 41307 w 404287"/>
              <a:gd name="connsiteY0" fmla="*/ 0 h 4521200"/>
              <a:gd name="connsiteX1" fmla="*/ 79407 w 404287"/>
              <a:gd name="connsiteY1" fmla="*/ 25400 h 4521200"/>
              <a:gd name="connsiteX2" fmla="*/ 130207 w 404287"/>
              <a:gd name="connsiteY2" fmla="*/ 50800 h 4521200"/>
              <a:gd name="connsiteX3" fmla="*/ 181007 w 404287"/>
              <a:gd name="connsiteY3" fmla="*/ 88900 h 4521200"/>
              <a:gd name="connsiteX4" fmla="*/ 269907 w 404287"/>
              <a:gd name="connsiteY4" fmla="*/ 127000 h 4521200"/>
              <a:gd name="connsiteX5" fmla="*/ 358807 w 404287"/>
              <a:gd name="connsiteY5" fmla="*/ 177800 h 4521200"/>
              <a:gd name="connsiteX6" fmla="*/ 371507 w 404287"/>
              <a:gd name="connsiteY6" fmla="*/ 215900 h 4521200"/>
              <a:gd name="connsiteX7" fmla="*/ 358807 w 404287"/>
              <a:gd name="connsiteY7" fmla="*/ 406400 h 4521200"/>
              <a:gd name="connsiteX8" fmla="*/ 308007 w 404287"/>
              <a:gd name="connsiteY8" fmla="*/ 520700 h 4521200"/>
              <a:gd name="connsiteX9" fmla="*/ 269907 w 404287"/>
              <a:gd name="connsiteY9" fmla="*/ 558800 h 4521200"/>
              <a:gd name="connsiteX10" fmla="*/ 244507 w 404287"/>
              <a:gd name="connsiteY10" fmla="*/ 596900 h 4521200"/>
              <a:gd name="connsiteX11" fmla="*/ 168307 w 404287"/>
              <a:gd name="connsiteY11" fmla="*/ 673100 h 4521200"/>
              <a:gd name="connsiteX12" fmla="*/ 117507 w 404287"/>
              <a:gd name="connsiteY12" fmla="*/ 749300 h 4521200"/>
              <a:gd name="connsiteX13" fmla="*/ 104807 w 404287"/>
              <a:gd name="connsiteY13" fmla="*/ 800100 h 4521200"/>
              <a:gd name="connsiteX14" fmla="*/ 117507 w 404287"/>
              <a:gd name="connsiteY14" fmla="*/ 914400 h 4521200"/>
              <a:gd name="connsiteX15" fmla="*/ 244507 w 404287"/>
              <a:gd name="connsiteY15" fmla="*/ 1016000 h 4521200"/>
              <a:gd name="connsiteX16" fmla="*/ 333407 w 404287"/>
              <a:gd name="connsiteY16" fmla="*/ 1079500 h 4521200"/>
              <a:gd name="connsiteX17" fmla="*/ 358807 w 404287"/>
              <a:gd name="connsiteY17" fmla="*/ 1117600 h 4521200"/>
              <a:gd name="connsiteX18" fmla="*/ 333407 w 404287"/>
              <a:gd name="connsiteY18" fmla="*/ 1295400 h 4521200"/>
              <a:gd name="connsiteX19" fmla="*/ 206407 w 404287"/>
              <a:gd name="connsiteY19" fmla="*/ 1473200 h 4521200"/>
              <a:gd name="connsiteX20" fmla="*/ 104807 w 404287"/>
              <a:gd name="connsiteY20" fmla="*/ 1536700 h 4521200"/>
              <a:gd name="connsiteX21" fmla="*/ 28607 w 404287"/>
              <a:gd name="connsiteY21" fmla="*/ 1587500 h 4521200"/>
              <a:gd name="connsiteX22" fmla="*/ 28607 w 404287"/>
              <a:gd name="connsiteY22" fmla="*/ 1689100 h 4521200"/>
              <a:gd name="connsiteX23" fmla="*/ 104807 w 404287"/>
              <a:gd name="connsiteY23" fmla="*/ 1739900 h 4521200"/>
              <a:gd name="connsiteX24" fmla="*/ 155607 w 404287"/>
              <a:gd name="connsiteY24" fmla="*/ 1790700 h 4521200"/>
              <a:gd name="connsiteX25" fmla="*/ 193707 w 404287"/>
              <a:gd name="connsiteY25" fmla="*/ 1803400 h 4521200"/>
              <a:gd name="connsiteX26" fmla="*/ 244507 w 404287"/>
              <a:gd name="connsiteY26" fmla="*/ 1828800 h 4521200"/>
              <a:gd name="connsiteX27" fmla="*/ 269907 w 404287"/>
              <a:gd name="connsiteY27" fmla="*/ 1879600 h 4521200"/>
              <a:gd name="connsiteX28" fmla="*/ 320707 w 404287"/>
              <a:gd name="connsiteY28" fmla="*/ 1955800 h 4521200"/>
              <a:gd name="connsiteX29" fmla="*/ 295307 w 404287"/>
              <a:gd name="connsiteY29" fmla="*/ 2197100 h 4521200"/>
              <a:gd name="connsiteX30" fmla="*/ 257207 w 404287"/>
              <a:gd name="connsiteY30" fmla="*/ 2260600 h 4521200"/>
              <a:gd name="connsiteX31" fmla="*/ 181007 w 404287"/>
              <a:gd name="connsiteY31" fmla="*/ 2336800 h 4521200"/>
              <a:gd name="connsiteX32" fmla="*/ 104807 w 404287"/>
              <a:gd name="connsiteY32" fmla="*/ 2387600 h 4521200"/>
              <a:gd name="connsiteX33" fmla="*/ 41307 w 404287"/>
              <a:gd name="connsiteY33" fmla="*/ 2463800 h 4521200"/>
              <a:gd name="connsiteX34" fmla="*/ 79407 w 404287"/>
              <a:gd name="connsiteY34" fmla="*/ 2654300 h 4521200"/>
              <a:gd name="connsiteX35" fmla="*/ 104807 w 404287"/>
              <a:gd name="connsiteY35" fmla="*/ 2705100 h 4521200"/>
              <a:gd name="connsiteX36" fmla="*/ 181007 w 404287"/>
              <a:gd name="connsiteY36" fmla="*/ 2781300 h 4521200"/>
              <a:gd name="connsiteX37" fmla="*/ 219107 w 404287"/>
              <a:gd name="connsiteY37" fmla="*/ 2819400 h 4521200"/>
              <a:gd name="connsiteX38" fmla="*/ 257207 w 404287"/>
              <a:gd name="connsiteY38" fmla="*/ 2870200 h 4521200"/>
              <a:gd name="connsiteX39" fmla="*/ 282607 w 404287"/>
              <a:gd name="connsiteY39" fmla="*/ 2908300 h 4521200"/>
              <a:gd name="connsiteX40" fmla="*/ 320707 w 404287"/>
              <a:gd name="connsiteY40" fmla="*/ 2933700 h 4521200"/>
              <a:gd name="connsiteX41" fmla="*/ 308007 w 404287"/>
              <a:gd name="connsiteY41" fmla="*/ 3098800 h 4521200"/>
              <a:gd name="connsiteX42" fmla="*/ 282607 w 404287"/>
              <a:gd name="connsiteY42" fmla="*/ 3162300 h 4521200"/>
              <a:gd name="connsiteX43" fmla="*/ 219107 w 404287"/>
              <a:gd name="connsiteY43" fmla="*/ 3276600 h 4521200"/>
              <a:gd name="connsiteX44" fmla="*/ 155607 w 404287"/>
              <a:gd name="connsiteY44" fmla="*/ 3365500 h 4521200"/>
              <a:gd name="connsiteX45" fmla="*/ 104807 w 404287"/>
              <a:gd name="connsiteY45" fmla="*/ 3441700 h 4521200"/>
              <a:gd name="connsiteX46" fmla="*/ 79407 w 404287"/>
              <a:gd name="connsiteY46" fmla="*/ 3517900 h 4521200"/>
              <a:gd name="connsiteX47" fmla="*/ 92107 w 404287"/>
              <a:gd name="connsiteY47" fmla="*/ 3581400 h 4521200"/>
              <a:gd name="connsiteX48" fmla="*/ 155607 w 404287"/>
              <a:gd name="connsiteY48" fmla="*/ 3619500 h 4521200"/>
              <a:gd name="connsiteX49" fmla="*/ 282607 w 404287"/>
              <a:gd name="connsiteY49" fmla="*/ 3695700 h 4521200"/>
              <a:gd name="connsiteX50" fmla="*/ 320707 w 404287"/>
              <a:gd name="connsiteY50" fmla="*/ 3733800 h 4521200"/>
              <a:gd name="connsiteX51" fmla="*/ 384207 w 404287"/>
              <a:gd name="connsiteY51" fmla="*/ 3822700 h 4521200"/>
              <a:gd name="connsiteX52" fmla="*/ 371507 w 404287"/>
              <a:gd name="connsiteY52" fmla="*/ 3987800 h 4521200"/>
              <a:gd name="connsiteX53" fmla="*/ 358807 w 404287"/>
              <a:gd name="connsiteY53" fmla="*/ 4025900 h 4521200"/>
              <a:gd name="connsiteX54" fmla="*/ 282607 w 404287"/>
              <a:gd name="connsiteY54" fmla="*/ 4089400 h 4521200"/>
              <a:gd name="connsiteX55" fmla="*/ 206407 w 404287"/>
              <a:gd name="connsiteY55" fmla="*/ 4165600 h 4521200"/>
              <a:gd name="connsiteX56" fmla="*/ 155607 w 404287"/>
              <a:gd name="connsiteY56" fmla="*/ 4267200 h 4521200"/>
              <a:gd name="connsiteX57" fmla="*/ 117507 w 404287"/>
              <a:gd name="connsiteY57" fmla="*/ 4356100 h 4521200"/>
              <a:gd name="connsiteX58" fmla="*/ 79407 w 404287"/>
              <a:gd name="connsiteY58" fmla="*/ 4419600 h 4521200"/>
              <a:gd name="connsiteX59" fmla="*/ 54007 w 404287"/>
              <a:gd name="connsiteY59" fmla="*/ 4470400 h 4521200"/>
              <a:gd name="connsiteX60" fmla="*/ 193707 w 404287"/>
              <a:gd name="connsiteY60" fmla="*/ 4508500 h 4521200"/>
              <a:gd name="connsiteX61" fmla="*/ 244507 w 404287"/>
              <a:gd name="connsiteY61" fmla="*/ 4521200 h 45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4287" h="4521200">
                <a:moveTo>
                  <a:pt x="41307" y="0"/>
                </a:moveTo>
                <a:cubicBezTo>
                  <a:pt x="54007" y="8467"/>
                  <a:pt x="66155" y="17827"/>
                  <a:pt x="79407" y="25400"/>
                </a:cubicBezTo>
                <a:cubicBezTo>
                  <a:pt x="95845" y="34793"/>
                  <a:pt x="114153" y="40766"/>
                  <a:pt x="130207" y="50800"/>
                </a:cubicBezTo>
                <a:cubicBezTo>
                  <a:pt x="148156" y="62018"/>
                  <a:pt x="163058" y="77682"/>
                  <a:pt x="181007" y="88900"/>
                </a:cubicBezTo>
                <a:cubicBezTo>
                  <a:pt x="242273" y="127191"/>
                  <a:pt x="214912" y="103431"/>
                  <a:pt x="269907" y="127000"/>
                </a:cubicBezTo>
                <a:cubicBezTo>
                  <a:pt x="315023" y="146336"/>
                  <a:pt x="320543" y="152291"/>
                  <a:pt x="358807" y="177800"/>
                </a:cubicBezTo>
                <a:cubicBezTo>
                  <a:pt x="363040" y="190500"/>
                  <a:pt x="371507" y="202513"/>
                  <a:pt x="371507" y="215900"/>
                </a:cubicBezTo>
                <a:cubicBezTo>
                  <a:pt x="371507" y="279541"/>
                  <a:pt x="367807" y="343399"/>
                  <a:pt x="358807" y="406400"/>
                </a:cubicBezTo>
                <a:cubicBezTo>
                  <a:pt x="353078" y="446501"/>
                  <a:pt x="334292" y="489157"/>
                  <a:pt x="308007" y="520700"/>
                </a:cubicBezTo>
                <a:cubicBezTo>
                  <a:pt x="296509" y="534498"/>
                  <a:pt x="281405" y="545002"/>
                  <a:pt x="269907" y="558800"/>
                </a:cubicBezTo>
                <a:cubicBezTo>
                  <a:pt x="260136" y="570526"/>
                  <a:pt x="254648" y="585492"/>
                  <a:pt x="244507" y="596900"/>
                </a:cubicBezTo>
                <a:cubicBezTo>
                  <a:pt x="220642" y="623748"/>
                  <a:pt x="188232" y="643212"/>
                  <a:pt x="168307" y="673100"/>
                </a:cubicBezTo>
                <a:lnTo>
                  <a:pt x="117507" y="749300"/>
                </a:lnTo>
                <a:cubicBezTo>
                  <a:pt x="113274" y="766233"/>
                  <a:pt x="104807" y="782646"/>
                  <a:pt x="104807" y="800100"/>
                </a:cubicBezTo>
                <a:cubicBezTo>
                  <a:pt x="104807" y="838434"/>
                  <a:pt x="108210" y="877210"/>
                  <a:pt x="117507" y="914400"/>
                </a:cubicBezTo>
                <a:cubicBezTo>
                  <a:pt x="129943" y="964142"/>
                  <a:pt x="221849" y="1000895"/>
                  <a:pt x="244507" y="1016000"/>
                </a:cubicBezTo>
                <a:cubicBezTo>
                  <a:pt x="266140" y="1030422"/>
                  <a:pt x="317654" y="1063747"/>
                  <a:pt x="333407" y="1079500"/>
                </a:cubicBezTo>
                <a:cubicBezTo>
                  <a:pt x="344200" y="1090293"/>
                  <a:pt x="350340" y="1104900"/>
                  <a:pt x="358807" y="1117600"/>
                </a:cubicBezTo>
                <a:cubicBezTo>
                  <a:pt x="350340" y="1176867"/>
                  <a:pt x="349159" y="1237641"/>
                  <a:pt x="333407" y="1295400"/>
                </a:cubicBezTo>
                <a:cubicBezTo>
                  <a:pt x="314055" y="1366359"/>
                  <a:pt x="264307" y="1429775"/>
                  <a:pt x="206407" y="1473200"/>
                </a:cubicBezTo>
                <a:cubicBezTo>
                  <a:pt x="88486" y="1561641"/>
                  <a:pt x="221027" y="1466968"/>
                  <a:pt x="104807" y="1536700"/>
                </a:cubicBezTo>
                <a:cubicBezTo>
                  <a:pt x="78630" y="1552406"/>
                  <a:pt x="28607" y="1587500"/>
                  <a:pt x="28607" y="1587500"/>
                </a:cubicBezTo>
                <a:cubicBezTo>
                  <a:pt x="17318" y="1621367"/>
                  <a:pt x="0" y="1652319"/>
                  <a:pt x="28607" y="1689100"/>
                </a:cubicBezTo>
                <a:cubicBezTo>
                  <a:pt x="47349" y="1713197"/>
                  <a:pt x="79407" y="1722967"/>
                  <a:pt x="104807" y="1739900"/>
                </a:cubicBezTo>
                <a:cubicBezTo>
                  <a:pt x="124732" y="1753184"/>
                  <a:pt x="136120" y="1776781"/>
                  <a:pt x="155607" y="1790700"/>
                </a:cubicBezTo>
                <a:cubicBezTo>
                  <a:pt x="166500" y="1798481"/>
                  <a:pt x="181402" y="1798127"/>
                  <a:pt x="193707" y="1803400"/>
                </a:cubicBezTo>
                <a:cubicBezTo>
                  <a:pt x="211108" y="1810858"/>
                  <a:pt x="227574" y="1820333"/>
                  <a:pt x="244507" y="1828800"/>
                </a:cubicBezTo>
                <a:cubicBezTo>
                  <a:pt x="252974" y="1845733"/>
                  <a:pt x="260167" y="1863366"/>
                  <a:pt x="269907" y="1879600"/>
                </a:cubicBezTo>
                <a:cubicBezTo>
                  <a:pt x="285613" y="1905777"/>
                  <a:pt x="320707" y="1955800"/>
                  <a:pt x="320707" y="1955800"/>
                </a:cubicBezTo>
                <a:cubicBezTo>
                  <a:pt x="319542" y="1974441"/>
                  <a:pt x="327028" y="2133658"/>
                  <a:pt x="295307" y="2197100"/>
                </a:cubicBezTo>
                <a:cubicBezTo>
                  <a:pt x="284268" y="2219178"/>
                  <a:pt x="272838" y="2241495"/>
                  <a:pt x="257207" y="2260600"/>
                </a:cubicBezTo>
                <a:cubicBezTo>
                  <a:pt x="234460" y="2288401"/>
                  <a:pt x="206407" y="2311400"/>
                  <a:pt x="181007" y="2336800"/>
                </a:cubicBezTo>
                <a:cubicBezTo>
                  <a:pt x="133441" y="2384366"/>
                  <a:pt x="159946" y="2369220"/>
                  <a:pt x="104807" y="2387600"/>
                </a:cubicBezTo>
                <a:cubicBezTo>
                  <a:pt x="96039" y="2396368"/>
                  <a:pt x="42570" y="2444856"/>
                  <a:pt x="41307" y="2463800"/>
                </a:cubicBezTo>
                <a:cubicBezTo>
                  <a:pt x="30084" y="2632144"/>
                  <a:pt x="33273" y="2573566"/>
                  <a:pt x="79407" y="2654300"/>
                </a:cubicBezTo>
                <a:cubicBezTo>
                  <a:pt x="88800" y="2670738"/>
                  <a:pt x="92980" y="2690317"/>
                  <a:pt x="104807" y="2705100"/>
                </a:cubicBezTo>
                <a:cubicBezTo>
                  <a:pt x="127247" y="2733150"/>
                  <a:pt x="155607" y="2755900"/>
                  <a:pt x="181007" y="2781300"/>
                </a:cubicBezTo>
                <a:cubicBezTo>
                  <a:pt x="193707" y="2794000"/>
                  <a:pt x="208331" y="2805032"/>
                  <a:pt x="219107" y="2819400"/>
                </a:cubicBezTo>
                <a:cubicBezTo>
                  <a:pt x="231807" y="2836333"/>
                  <a:pt x="244904" y="2852976"/>
                  <a:pt x="257207" y="2870200"/>
                </a:cubicBezTo>
                <a:cubicBezTo>
                  <a:pt x="266079" y="2882620"/>
                  <a:pt x="271814" y="2897507"/>
                  <a:pt x="282607" y="2908300"/>
                </a:cubicBezTo>
                <a:cubicBezTo>
                  <a:pt x="293400" y="2919093"/>
                  <a:pt x="308007" y="2925233"/>
                  <a:pt x="320707" y="2933700"/>
                </a:cubicBezTo>
                <a:cubicBezTo>
                  <a:pt x="316474" y="2988733"/>
                  <a:pt x="317081" y="3044355"/>
                  <a:pt x="308007" y="3098800"/>
                </a:cubicBezTo>
                <a:cubicBezTo>
                  <a:pt x="304259" y="3121287"/>
                  <a:pt x="290612" y="3140954"/>
                  <a:pt x="282607" y="3162300"/>
                </a:cubicBezTo>
                <a:cubicBezTo>
                  <a:pt x="253867" y="3238941"/>
                  <a:pt x="291897" y="3167415"/>
                  <a:pt x="219107" y="3276600"/>
                </a:cubicBezTo>
                <a:cubicBezTo>
                  <a:pt x="152243" y="3376897"/>
                  <a:pt x="238811" y="3282296"/>
                  <a:pt x="155607" y="3365500"/>
                </a:cubicBezTo>
                <a:cubicBezTo>
                  <a:pt x="113592" y="3491546"/>
                  <a:pt x="184084" y="3299002"/>
                  <a:pt x="104807" y="3441700"/>
                </a:cubicBezTo>
                <a:cubicBezTo>
                  <a:pt x="91804" y="3465105"/>
                  <a:pt x="79407" y="3517900"/>
                  <a:pt x="79407" y="3517900"/>
                </a:cubicBezTo>
                <a:cubicBezTo>
                  <a:pt x="83640" y="3539067"/>
                  <a:pt x="79155" y="3564131"/>
                  <a:pt x="92107" y="3581400"/>
                </a:cubicBezTo>
                <a:cubicBezTo>
                  <a:pt x="106918" y="3601147"/>
                  <a:pt x="134029" y="3607512"/>
                  <a:pt x="155607" y="3619500"/>
                </a:cubicBezTo>
                <a:cubicBezTo>
                  <a:pt x="200704" y="3644554"/>
                  <a:pt x="243876" y="3656969"/>
                  <a:pt x="282607" y="3695700"/>
                </a:cubicBezTo>
                <a:cubicBezTo>
                  <a:pt x="295307" y="3708400"/>
                  <a:pt x="310268" y="3719185"/>
                  <a:pt x="320707" y="3733800"/>
                </a:cubicBezTo>
                <a:cubicBezTo>
                  <a:pt x="404287" y="3850813"/>
                  <a:pt x="285145" y="3723638"/>
                  <a:pt x="384207" y="3822700"/>
                </a:cubicBezTo>
                <a:cubicBezTo>
                  <a:pt x="379974" y="3877733"/>
                  <a:pt x="378353" y="3933030"/>
                  <a:pt x="371507" y="3987800"/>
                </a:cubicBezTo>
                <a:cubicBezTo>
                  <a:pt x="369847" y="4001084"/>
                  <a:pt x="366233" y="4014761"/>
                  <a:pt x="358807" y="4025900"/>
                </a:cubicBezTo>
                <a:cubicBezTo>
                  <a:pt x="327220" y="4073280"/>
                  <a:pt x="320944" y="4055323"/>
                  <a:pt x="282607" y="4089400"/>
                </a:cubicBezTo>
                <a:cubicBezTo>
                  <a:pt x="255759" y="4113265"/>
                  <a:pt x="206407" y="4165600"/>
                  <a:pt x="206407" y="4165600"/>
                </a:cubicBezTo>
                <a:cubicBezTo>
                  <a:pt x="184123" y="4254736"/>
                  <a:pt x="209577" y="4180849"/>
                  <a:pt x="155607" y="4267200"/>
                </a:cubicBezTo>
                <a:cubicBezTo>
                  <a:pt x="89539" y="4372909"/>
                  <a:pt x="160717" y="4269680"/>
                  <a:pt x="117507" y="4356100"/>
                </a:cubicBezTo>
                <a:cubicBezTo>
                  <a:pt x="106468" y="4378178"/>
                  <a:pt x="91395" y="4398022"/>
                  <a:pt x="79407" y="4419600"/>
                </a:cubicBezTo>
                <a:cubicBezTo>
                  <a:pt x="70213" y="4436150"/>
                  <a:pt x="62474" y="4453467"/>
                  <a:pt x="54007" y="4470400"/>
                </a:cubicBezTo>
                <a:cubicBezTo>
                  <a:pt x="124856" y="4517633"/>
                  <a:pt x="67233" y="4487421"/>
                  <a:pt x="193707" y="4508500"/>
                </a:cubicBezTo>
                <a:cubicBezTo>
                  <a:pt x="210924" y="4511369"/>
                  <a:pt x="244507" y="4521200"/>
                  <a:pt x="244507" y="4521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4711700" y="1206500"/>
            <a:ext cx="393700" cy="4519210"/>
          </a:xfrm>
          <a:custGeom>
            <a:avLst/>
            <a:gdLst>
              <a:gd name="connsiteX0" fmla="*/ 12700 w 393700"/>
              <a:gd name="connsiteY0" fmla="*/ 0 h 4519210"/>
              <a:gd name="connsiteX1" fmla="*/ 25400 w 393700"/>
              <a:gd name="connsiteY1" fmla="*/ 38100 h 4519210"/>
              <a:gd name="connsiteX2" fmla="*/ 165100 w 393700"/>
              <a:gd name="connsiteY2" fmla="*/ 165100 h 4519210"/>
              <a:gd name="connsiteX3" fmla="*/ 254000 w 393700"/>
              <a:gd name="connsiteY3" fmla="*/ 254000 h 4519210"/>
              <a:gd name="connsiteX4" fmla="*/ 342900 w 393700"/>
              <a:gd name="connsiteY4" fmla="*/ 317500 h 4519210"/>
              <a:gd name="connsiteX5" fmla="*/ 368300 w 393700"/>
              <a:gd name="connsiteY5" fmla="*/ 355600 h 4519210"/>
              <a:gd name="connsiteX6" fmla="*/ 393700 w 393700"/>
              <a:gd name="connsiteY6" fmla="*/ 457200 h 4519210"/>
              <a:gd name="connsiteX7" fmla="*/ 368300 w 393700"/>
              <a:gd name="connsiteY7" fmla="*/ 609600 h 4519210"/>
              <a:gd name="connsiteX8" fmla="*/ 304800 w 393700"/>
              <a:gd name="connsiteY8" fmla="*/ 660400 h 4519210"/>
              <a:gd name="connsiteX9" fmla="*/ 266700 w 393700"/>
              <a:gd name="connsiteY9" fmla="*/ 711200 h 4519210"/>
              <a:gd name="connsiteX10" fmla="*/ 190500 w 393700"/>
              <a:gd name="connsiteY10" fmla="*/ 787400 h 4519210"/>
              <a:gd name="connsiteX11" fmla="*/ 127000 w 393700"/>
              <a:gd name="connsiteY11" fmla="*/ 838200 h 4519210"/>
              <a:gd name="connsiteX12" fmla="*/ 88900 w 393700"/>
              <a:gd name="connsiteY12" fmla="*/ 876300 h 4519210"/>
              <a:gd name="connsiteX13" fmla="*/ 50800 w 393700"/>
              <a:gd name="connsiteY13" fmla="*/ 901700 h 4519210"/>
              <a:gd name="connsiteX14" fmla="*/ 0 w 393700"/>
              <a:gd name="connsiteY14" fmla="*/ 1003300 h 4519210"/>
              <a:gd name="connsiteX15" fmla="*/ 12700 w 393700"/>
              <a:gd name="connsiteY15" fmla="*/ 1231900 h 4519210"/>
              <a:gd name="connsiteX16" fmla="*/ 38100 w 393700"/>
              <a:gd name="connsiteY16" fmla="*/ 1282700 h 4519210"/>
              <a:gd name="connsiteX17" fmla="*/ 50800 w 393700"/>
              <a:gd name="connsiteY17" fmla="*/ 1358900 h 4519210"/>
              <a:gd name="connsiteX18" fmla="*/ 127000 w 393700"/>
              <a:gd name="connsiteY18" fmla="*/ 1435100 h 4519210"/>
              <a:gd name="connsiteX19" fmla="*/ 203200 w 393700"/>
              <a:gd name="connsiteY19" fmla="*/ 1549400 h 4519210"/>
              <a:gd name="connsiteX20" fmla="*/ 241300 w 393700"/>
              <a:gd name="connsiteY20" fmla="*/ 1587500 h 4519210"/>
              <a:gd name="connsiteX21" fmla="*/ 304800 w 393700"/>
              <a:gd name="connsiteY21" fmla="*/ 1701800 h 4519210"/>
              <a:gd name="connsiteX22" fmla="*/ 330200 w 393700"/>
              <a:gd name="connsiteY22" fmla="*/ 1739900 h 4519210"/>
              <a:gd name="connsiteX23" fmla="*/ 368300 w 393700"/>
              <a:gd name="connsiteY23" fmla="*/ 1828800 h 4519210"/>
              <a:gd name="connsiteX24" fmla="*/ 355600 w 393700"/>
              <a:gd name="connsiteY24" fmla="*/ 1892300 h 4519210"/>
              <a:gd name="connsiteX25" fmla="*/ 304800 w 393700"/>
              <a:gd name="connsiteY25" fmla="*/ 1968500 h 4519210"/>
              <a:gd name="connsiteX26" fmla="*/ 292100 w 393700"/>
              <a:gd name="connsiteY26" fmla="*/ 2019300 h 4519210"/>
              <a:gd name="connsiteX27" fmla="*/ 254000 w 393700"/>
              <a:gd name="connsiteY27" fmla="*/ 2057400 h 4519210"/>
              <a:gd name="connsiteX28" fmla="*/ 203200 w 393700"/>
              <a:gd name="connsiteY28" fmla="*/ 2133600 h 4519210"/>
              <a:gd name="connsiteX29" fmla="*/ 177800 w 393700"/>
              <a:gd name="connsiteY29" fmla="*/ 2184400 h 4519210"/>
              <a:gd name="connsiteX30" fmla="*/ 152400 w 393700"/>
              <a:gd name="connsiteY30" fmla="*/ 2260600 h 4519210"/>
              <a:gd name="connsiteX31" fmla="*/ 114300 w 393700"/>
              <a:gd name="connsiteY31" fmla="*/ 2336800 h 4519210"/>
              <a:gd name="connsiteX32" fmla="*/ 127000 w 393700"/>
              <a:gd name="connsiteY32" fmla="*/ 2413000 h 4519210"/>
              <a:gd name="connsiteX33" fmla="*/ 177800 w 393700"/>
              <a:gd name="connsiteY33" fmla="*/ 2489200 h 4519210"/>
              <a:gd name="connsiteX34" fmla="*/ 203200 w 393700"/>
              <a:gd name="connsiteY34" fmla="*/ 2540000 h 4519210"/>
              <a:gd name="connsiteX35" fmla="*/ 228600 w 393700"/>
              <a:gd name="connsiteY35" fmla="*/ 2578100 h 4519210"/>
              <a:gd name="connsiteX36" fmla="*/ 266700 w 393700"/>
              <a:gd name="connsiteY36" fmla="*/ 2603500 h 4519210"/>
              <a:gd name="connsiteX37" fmla="*/ 304800 w 393700"/>
              <a:gd name="connsiteY37" fmla="*/ 2641600 h 4519210"/>
              <a:gd name="connsiteX38" fmla="*/ 355600 w 393700"/>
              <a:gd name="connsiteY38" fmla="*/ 2717800 h 4519210"/>
              <a:gd name="connsiteX39" fmla="*/ 381000 w 393700"/>
              <a:gd name="connsiteY39" fmla="*/ 2768600 h 4519210"/>
              <a:gd name="connsiteX40" fmla="*/ 368300 w 393700"/>
              <a:gd name="connsiteY40" fmla="*/ 2971800 h 4519210"/>
              <a:gd name="connsiteX41" fmla="*/ 317500 w 393700"/>
              <a:gd name="connsiteY41" fmla="*/ 3048000 h 4519210"/>
              <a:gd name="connsiteX42" fmla="*/ 266700 w 393700"/>
              <a:gd name="connsiteY42" fmla="*/ 3111500 h 4519210"/>
              <a:gd name="connsiteX43" fmla="*/ 228600 w 393700"/>
              <a:gd name="connsiteY43" fmla="*/ 3149600 h 4519210"/>
              <a:gd name="connsiteX44" fmla="*/ 139700 w 393700"/>
              <a:gd name="connsiteY44" fmla="*/ 3251200 h 4519210"/>
              <a:gd name="connsiteX45" fmla="*/ 101600 w 393700"/>
              <a:gd name="connsiteY45" fmla="*/ 3314700 h 4519210"/>
              <a:gd name="connsiteX46" fmla="*/ 76200 w 393700"/>
              <a:gd name="connsiteY46" fmla="*/ 3352800 h 4519210"/>
              <a:gd name="connsiteX47" fmla="*/ 38100 w 393700"/>
              <a:gd name="connsiteY47" fmla="*/ 3441700 h 4519210"/>
              <a:gd name="connsiteX48" fmla="*/ 12700 w 393700"/>
              <a:gd name="connsiteY48" fmla="*/ 3492500 h 4519210"/>
              <a:gd name="connsiteX49" fmla="*/ 38100 w 393700"/>
              <a:gd name="connsiteY49" fmla="*/ 3822700 h 4519210"/>
              <a:gd name="connsiteX50" fmla="*/ 114300 w 393700"/>
              <a:gd name="connsiteY50" fmla="*/ 3898900 h 4519210"/>
              <a:gd name="connsiteX51" fmla="*/ 165100 w 393700"/>
              <a:gd name="connsiteY51" fmla="*/ 3975100 h 4519210"/>
              <a:gd name="connsiteX52" fmla="*/ 177800 w 393700"/>
              <a:gd name="connsiteY52" fmla="*/ 4343400 h 4519210"/>
              <a:gd name="connsiteX53" fmla="*/ 152400 w 393700"/>
              <a:gd name="connsiteY53" fmla="*/ 4381500 h 4519210"/>
              <a:gd name="connsiteX54" fmla="*/ 127000 w 393700"/>
              <a:gd name="connsiteY54" fmla="*/ 4457700 h 4519210"/>
              <a:gd name="connsiteX55" fmla="*/ 152400 w 393700"/>
              <a:gd name="connsiteY55" fmla="*/ 4495800 h 4519210"/>
              <a:gd name="connsiteX56" fmla="*/ 292100 w 393700"/>
              <a:gd name="connsiteY56" fmla="*/ 4508500 h 451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93700" h="4519210">
                <a:moveTo>
                  <a:pt x="12700" y="0"/>
                </a:moveTo>
                <a:cubicBezTo>
                  <a:pt x="16933" y="12700"/>
                  <a:pt x="17037" y="27647"/>
                  <a:pt x="25400" y="38100"/>
                </a:cubicBezTo>
                <a:cubicBezTo>
                  <a:pt x="131011" y="170114"/>
                  <a:pt x="79893" y="87639"/>
                  <a:pt x="165100" y="165100"/>
                </a:cubicBezTo>
                <a:cubicBezTo>
                  <a:pt x="196109" y="193290"/>
                  <a:pt x="224367" y="224367"/>
                  <a:pt x="254000" y="254000"/>
                </a:cubicBezTo>
                <a:cubicBezTo>
                  <a:pt x="269753" y="269753"/>
                  <a:pt x="321267" y="303078"/>
                  <a:pt x="342900" y="317500"/>
                </a:cubicBezTo>
                <a:cubicBezTo>
                  <a:pt x="351367" y="330200"/>
                  <a:pt x="363084" y="341255"/>
                  <a:pt x="368300" y="355600"/>
                </a:cubicBezTo>
                <a:cubicBezTo>
                  <a:pt x="380230" y="388407"/>
                  <a:pt x="393700" y="457200"/>
                  <a:pt x="393700" y="457200"/>
                </a:cubicBezTo>
                <a:cubicBezTo>
                  <a:pt x="385233" y="508000"/>
                  <a:pt x="388942" y="562417"/>
                  <a:pt x="368300" y="609600"/>
                </a:cubicBezTo>
                <a:cubicBezTo>
                  <a:pt x="357435" y="634434"/>
                  <a:pt x="323967" y="641233"/>
                  <a:pt x="304800" y="660400"/>
                </a:cubicBezTo>
                <a:cubicBezTo>
                  <a:pt x="289833" y="675367"/>
                  <a:pt x="280860" y="695467"/>
                  <a:pt x="266700" y="711200"/>
                </a:cubicBezTo>
                <a:cubicBezTo>
                  <a:pt x="242670" y="737900"/>
                  <a:pt x="210425" y="757512"/>
                  <a:pt x="190500" y="787400"/>
                </a:cubicBezTo>
                <a:cubicBezTo>
                  <a:pt x="157674" y="836639"/>
                  <a:pt x="179580" y="820673"/>
                  <a:pt x="127000" y="838200"/>
                </a:cubicBezTo>
                <a:cubicBezTo>
                  <a:pt x="114300" y="850900"/>
                  <a:pt x="102698" y="864802"/>
                  <a:pt x="88900" y="876300"/>
                </a:cubicBezTo>
                <a:cubicBezTo>
                  <a:pt x="77174" y="886071"/>
                  <a:pt x="59553" y="889196"/>
                  <a:pt x="50800" y="901700"/>
                </a:cubicBezTo>
                <a:cubicBezTo>
                  <a:pt x="29086" y="932719"/>
                  <a:pt x="0" y="1003300"/>
                  <a:pt x="0" y="1003300"/>
                </a:cubicBezTo>
                <a:cubicBezTo>
                  <a:pt x="4233" y="1079500"/>
                  <a:pt x="2388" y="1156282"/>
                  <a:pt x="12700" y="1231900"/>
                </a:cubicBezTo>
                <a:cubicBezTo>
                  <a:pt x="15258" y="1250658"/>
                  <a:pt x="32660" y="1264566"/>
                  <a:pt x="38100" y="1282700"/>
                </a:cubicBezTo>
                <a:cubicBezTo>
                  <a:pt x="45499" y="1307364"/>
                  <a:pt x="41237" y="1334991"/>
                  <a:pt x="50800" y="1358900"/>
                </a:cubicBezTo>
                <a:cubicBezTo>
                  <a:pt x="67985" y="1401862"/>
                  <a:pt x="92974" y="1412416"/>
                  <a:pt x="127000" y="1435100"/>
                </a:cubicBezTo>
                <a:cubicBezTo>
                  <a:pt x="155422" y="1482470"/>
                  <a:pt x="167926" y="1508247"/>
                  <a:pt x="203200" y="1549400"/>
                </a:cubicBezTo>
                <a:cubicBezTo>
                  <a:pt x="214889" y="1563037"/>
                  <a:pt x="230524" y="1573132"/>
                  <a:pt x="241300" y="1587500"/>
                </a:cubicBezTo>
                <a:cubicBezTo>
                  <a:pt x="279375" y="1638266"/>
                  <a:pt x="275851" y="1651139"/>
                  <a:pt x="304800" y="1701800"/>
                </a:cubicBezTo>
                <a:cubicBezTo>
                  <a:pt x="312373" y="1715052"/>
                  <a:pt x="322627" y="1726648"/>
                  <a:pt x="330200" y="1739900"/>
                </a:cubicBezTo>
                <a:cubicBezTo>
                  <a:pt x="355309" y="1783842"/>
                  <a:pt x="354052" y="1786056"/>
                  <a:pt x="368300" y="1828800"/>
                </a:cubicBezTo>
                <a:cubicBezTo>
                  <a:pt x="364067" y="1849967"/>
                  <a:pt x="364532" y="1872649"/>
                  <a:pt x="355600" y="1892300"/>
                </a:cubicBezTo>
                <a:cubicBezTo>
                  <a:pt x="342968" y="1920091"/>
                  <a:pt x="304800" y="1968500"/>
                  <a:pt x="304800" y="1968500"/>
                </a:cubicBezTo>
                <a:cubicBezTo>
                  <a:pt x="300567" y="1985433"/>
                  <a:pt x="300760" y="2004145"/>
                  <a:pt x="292100" y="2019300"/>
                </a:cubicBezTo>
                <a:cubicBezTo>
                  <a:pt x="283189" y="2034894"/>
                  <a:pt x="265027" y="2043223"/>
                  <a:pt x="254000" y="2057400"/>
                </a:cubicBezTo>
                <a:cubicBezTo>
                  <a:pt x="235258" y="2081497"/>
                  <a:pt x="220133" y="2108200"/>
                  <a:pt x="203200" y="2133600"/>
                </a:cubicBezTo>
                <a:cubicBezTo>
                  <a:pt x="192698" y="2149352"/>
                  <a:pt x="184831" y="2166822"/>
                  <a:pt x="177800" y="2184400"/>
                </a:cubicBezTo>
                <a:cubicBezTo>
                  <a:pt x="167856" y="2209259"/>
                  <a:pt x="167252" y="2238323"/>
                  <a:pt x="152400" y="2260600"/>
                </a:cubicBezTo>
                <a:cubicBezTo>
                  <a:pt x="119574" y="2309839"/>
                  <a:pt x="131827" y="2284220"/>
                  <a:pt x="114300" y="2336800"/>
                </a:cubicBezTo>
                <a:cubicBezTo>
                  <a:pt x="118533" y="2362200"/>
                  <a:pt x="117096" y="2389230"/>
                  <a:pt x="127000" y="2413000"/>
                </a:cubicBezTo>
                <a:cubicBezTo>
                  <a:pt x="138741" y="2441179"/>
                  <a:pt x="160867" y="2463800"/>
                  <a:pt x="177800" y="2489200"/>
                </a:cubicBezTo>
                <a:cubicBezTo>
                  <a:pt x="188302" y="2504952"/>
                  <a:pt x="193807" y="2523562"/>
                  <a:pt x="203200" y="2540000"/>
                </a:cubicBezTo>
                <a:cubicBezTo>
                  <a:pt x="210773" y="2553252"/>
                  <a:pt x="217807" y="2567307"/>
                  <a:pt x="228600" y="2578100"/>
                </a:cubicBezTo>
                <a:cubicBezTo>
                  <a:pt x="239393" y="2588893"/>
                  <a:pt x="254974" y="2593729"/>
                  <a:pt x="266700" y="2603500"/>
                </a:cubicBezTo>
                <a:cubicBezTo>
                  <a:pt x="280498" y="2614998"/>
                  <a:pt x="292100" y="2628900"/>
                  <a:pt x="304800" y="2641600"/>
                </a:cubicBezTo>
                <a:cubicBezTo>
                  <a:pt x="332043" y="2723329"/>
                  <a:pt x="296142" y="2634559"/>
                  <a:pt x="355600" y="2717800"/>
                </a:cubicBezTo>
                <a:cubicBezTo>
                  <a:pt x="366604" y="2733206"/>
                  <a:pt x="372533" y="2751667"/>
                  <a:pt x="381000" y="2768600"/>
                </a:cubicBezTo>
                <a:cubicBezTo>
                  <a:pt x="376767" y="2836333"/>
                  <a:pt x="383340" y="2905622"/>
                  <a:pt x="368300" y="2971800"/>
                </a:cubicBezTo>
                <a:cubicBezTo>
                  <a:pt x="361535" y="3001568"/>
                  <a:pt x="336570" y="3024162"/>
                  <a:pt x="317500" y="3048000"/>
                </a:cubicBezTo>
                <a:cubicBezTo>
                  <a:pt x="300567" y="3069167"/>
                  <a:pt x="284550" y="3091100"/>
                  <a:pt x="266700" y="3111500"/>
                </a:cubicBezTo>
                <a:cubicBezTo>
                  <a:pt x="254873" y="3125017"/>
                  <a:pt x="239627" y="3135423"/>
                  <a:pt x="228600" y="3149600"/>
                </a:cubicBezTo>
                <a:cubicBezTo>
                  <a:pt x="148818" y="3252177"/>
                  <a:pt x="213458" y="3202028"/>
                  <a:pt x="139700" y="3251200"/>
                </a:cubicBezTo>
                <a:cubicBezTo>
                  <a:pt x="127000" y="3272367"/>
                  <a:pt x="114683" y="3293768"/>
                  <a:pt x="101600" y="3314700"/>
                </a:cubicBezTo>
                <a:cubicBezTo>
                  <a:pt x="93510" y="3327643"/>
                  <a:pt x="83773" y="3339548"/>
                  <a:pt x="76200" y="3352800"/>
                </a:cubicBezTo>
                <a:cubicBezTo>
                  <a:pt x="28062" y="3437041"/>
                  <a:pt x="68632" y="3370460"/>
                  <a:pt x="38100" y="3441700"/>
                </a:cubicBezTo>
                <a:cubicBezTo>
                  <a:pt x="30642" y="3459101"/>
                  <a:pt x="21167" y="3475567"/>
                  <a:pt x="12700" y="3492500"/>
                </a:cubicBezTo>
                <a:cubicBezTo>
                  <a:pt x="21167" y="3602567"/>
                  <a:pt x="11326" y="3715604"/>
                  <a:pt x="38100" y="3822700"/>
                </a:cubicBezTo>
                <a:cubicBezTo>
                  <a:pt x="46812" y="3857549"/>
                  <a:pt x="94375" y="3869012"/>
                  <a:pt x="114300" y="3898900"/>
                </a:cubicBezTo>
                <a:lnTo>
                  <a:pt x="165100" y="3975100"/>
                </a:lnTo>
                <a:cubicBezTo>
                  <a:pt x="205984" y="4138635"/>
                  <a:pt x="207718" y="4104059"/>
                  <a:pt x="177800" y="4343400"/>
                </a:cubicBezTo>
                <a:cubicBezTo>
                  <a:pt x="175907" y="4358546"/>
                  <a:pt x="158599" y="4367552"/>
                  <a:pt x="152400" y="4381500"/>
                </a:cubicBezTo>
                <a:cubicBezTo>
                  <a:pt x="141526" y="4405966"/>
                  <a:pt x="127000" y="4457700"/>
                  <a:pt x="127000" y="4457700"/>
                </a:cubicBezTo>
                <a:cubicBezTo>
                  <a:pt x="135467" y="4470400"/>
                  <a:pt x="140481" y="4486265"/>
                  <a:pt x="152400" y="4495800"/>
                </a:cubicBezTo>
                <a:cubicBezTo>
                  <a:pt x="181662" y="4519210"/>
                  <a:pt x="280752" y="4508500"/>
                  <a:pt x="292100" y="45085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3879274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88066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88067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000240"/>
          <a:ext cx="342900" cy="419100"/>
        </p:xfrm>
        <a:graphic>
          <a:graphicData uri="http://schemas.openxmlformats.org/presentationml/2006/ole">
            <p:oleObj spid="_x0000_s88068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571868" y="1357298"/>
          <a:ext cx="317500" cy="431800"/>
        </p:xfrm>
        <a:graphic>
          <a:graphicData uri="http://schemas.openxmlformats.org/presentationml/2006/ole">
            <p:oleObj spid="_x0000_s88069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643438" y="1357298"/>
          <a:ext cx="342900" cy="419100"/>
        </p:xfrm>
        <a:graphic>
          <a:graphicData uri="http://schemas.openxmlformats.org/presentationml/2006/ole">
            <p:oleObj spid="_x0000_s88070" name="Формула" r:id="rId7" imgW="3427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3879274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428736"/>
          <a:ext cx="279400" cy="381000"/>
        </p:xfrm>
        <a:graphic>
          <a:graphicData uri="http://schemas.openxmlformats.org/presentationml/2006/ole">
            <p:oleObj spid="_x0000_s92162" name="Формула" r:id="rId3" imgW="279360" imgH="380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42" y="3071810"/>
          <a:ext cx="292100" cy="419100"/>
        </p:xfrm>
        <a:graphic>
          <a:graphicData uri="http://schemas.openxmlformats.org/presentationml/2006/ole">
            <p:oleObj spid="_x0000_s92163" name="Формула" r:id="rId4" imgW="29196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000240"/>
          <a:ext cx="342900" cy="419100"/>
        </p:xfrm>
        <a:graphic>
          <a:graphicData uri="http://schemas.openxmlformats.org/presentationml/2006/ole">
            <p:oleObj spid="_x0000_s92164" name="Формула" r:id="rId5" imgW="342720" imgH="4190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571868" y="1357298"/>
          <a:ext cx="317500" cy="431800"/>
        </p:xfrm>
        <a:graphic>
          <a:graphicData uri="http://schemas.openxmlformats.org/presentationml/2006/ole">
            <p:oleObj spid="_x0000_s92165" name="Формула" r:id="rId6" imgW="31716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643438" y="1357298"/>
          <a:ext cx="342900" cy="419100"/>
        </p:xfrm>
        <a:graphic>
          <a:graphicData uri="http://schemas.openxmlformats.org/presentationml/2006/ole">
            <p:oleObj spid="_x0000_s92166" name="Формула" r:id="rId7" imgW="342720" imgH="41904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643042" y="5214950"/>
          <a:ext cx="5214974" cy="642942"/>
        </p:xfrm>
        <a:graphic>
          <a:graphicData uri="http://schemas.openxmlformats.org/presentationml/2006/ole">
            <p:oleObj spid="_x0000_s92167" name="Формула" r:id="rId8" imgW="37083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Определение.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Основная ЗЛП является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невырожденной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если в любом ее допустимом базисном решении, значения всех  ее базисных переменных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строго положительны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Введем предположения: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/>
              <a:t>Благодарю </a:t>
            </a:r>
          </a:p>
          <a:p>
            <a:pPr algn="ctr">
              <a:buNone/>
            </a:pPr>
            <a:r>
              <a:rPr lang="ru-RU" sz="7200" dirty="0" smtClean="0"/>
              <a:t>за </a:t>
            </a:r>
          </a:p>
          <a:p>
            <a:pPr algn="ctr">
              <a:buNone/>
            </a:pPr>
            <a:r>
              <a:rPr lang="ru-RU" sz="7200" dirty="0" smtClean="0"/>
              <a:t>внимание.</a:t>
            </a:r>
            <a:endParaRPr lang="uk-UA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00792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buAutoNum type="arabicPeriod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0"/>
              </a:spcBef>
              <a:buAutoNum type="arabicPeriod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ЗЛП – невырожденная.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0"/>
              </a:spcBef>
              <a:buAutoNum type="arabicPeriod"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spcBef>
                <a:spcPts val="0"/>
              </a:spcBef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ЗЛП имеет, по крайней мере, одно допустимое базисное решение.</a:t>
            </a:r>
          </a:p>
          <a:p>
            <a:pPr marL="742950" indent="-742950" algn="just">
              <a:spcBef>
                <a:spcPts val="0"/>
              </a:spcBef>
              <a:buAutoNum type="arabicPeriod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00792"/>
          </a:xfrm>
        </p:spPr>
        <p:txBody>
          <a:bodyPr>
            <a:noAutofit/>
          </a:bodyPr>
          <a:lstStyle/>
          <a:p>
            <a:pPr marL="742950" indent="-742950" algn="just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Целевая функция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ограничена снизу на множестве допустимых решений.</a:t>
            </a:r>
          </a:p>
          <a:p>
            <a:pPr marL="742950" indent="-74295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( Существует такое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что при любом допустимом решении,        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marL="742950" indent="-74295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При введенных предположениях справедлива следующая теорема: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500826" y="3143248"/>
          <a:ext cx="1333509" cy="500066"/>
        </p:xfrm>
        <a:graphic>
          <a:graphicData uri="http://schemas.openxmlformats.org/presentationml/2006/ole">
            <p:oleObj spid="_x0000_s113666" name="Формула" r:id="rId3" imgW="8125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Теорема.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При выполнении предположений (1)-(3) основная ЗЛП имеет, по крайней мере, одно оптимальное базисное решение.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Это решение может быть достигнуто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симплекс-процессом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исходя из любого допустимого базисного решения за конечное число шагов.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Замечания по реализации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симплекс-процесса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	Рассмотрим 2 случая.</a:t>
            </a:r>
          </a:p>
          <a:p>
            <a:pPr marL="742950" indent="-742950" algn="just">
              <a:spcBef>
                <a:spcPts val="0"/>
              </a:spcBef>
              <a:buAutoNum type="arabicPeriod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Процесс перехода от одной симплекс-таблицы к другой невозможен:</a:t>
            </a:r>
          </a:p>
          <a:p>
            <a:pPr marL="742950" indent="-7429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а) в строке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нет положительных коэффициентов. </a:t>
            </a:r>
          </a:p>
          <a:p>
            <a:pPr marL="742950" indent="-74295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этом случае получено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минимальное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значение линейной формы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250033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б) В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есть          , но в выбранном столбце  для поиска генерального элемента нет положительных коэффициентов                   . Это означает,                       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 ограничена снизу.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То есть, при                все базисные переменные останутся положительные.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571868" y="714356"/>
          <a:ext cx="1000132" cy="535282"/>
        </p:xfrm>
        <a:graphic>
          <a:graphicData uri="http://schemas.openxmlformats.org/presentationml/2006/ole">
            <p:oleObj spid="_x0000_s64521" name="Формула" r:id="rId3" imgW="90144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699698" y="2357430"/>
          <a:ext cx="2030344" cy="571504"/>
        </p:xfrm>
        <a:graphic>
          <a:graphicData uri="http://schemas.openxmlformats.org/presentationml/2006/ole">
            <p:oleObj spid="_x0000_s64522" name="Формула" r:id="rId4" imgW="1714320" imgH="48240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500430" y="3822503"/>
          <a:ext cx="1714512" cy="732039"/>
        </p:xfrm>
        <a:graphic>
          <a:graphicData uri="http://schemas.openxmlformats.org/presentationml/2006/ole">
            <p:oleObj spid="_x0000_s64523" name="Формула" r:id="rId5" imgW="11300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910</Words>
  <Application>Microsoft Office PowerPoint</Application>
  <PresentationFormat>Экран (4:3)</PresentationFormat>
  <Paragraphs>552</Paragraphs>
  <Slides>40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2" baseType="lpstr">
      <vt:lpstr>Тема Office</vt:lpstr>
      <vt:lpstr>Формула</vt:lpstr>
      <vt:lpstr>Консультации по дисциплине «Прикладная математика»  каждую нечетную среду в 19:00 в ауд. А103  проводит  Балакирева Ирина Аркадьевна.</vt:lpstr>
      <vt:lpstr>Лекция 4. Обоснование симплекс-метода.</vt:lpstr>
      <vt:lpstr>Пусть имеется набор переменных, который является допустимым:  </vt:lpstr>
      <vt:lpstr>Определение.</vt:lpstr>
      <vt:lpstr>  </vt:lpstr>
      <vt:lpstr>  </vt:lpstr>
      <vt:lpstr>Теорема.</vt:lpstr>
      <vt:lpstr> Замечания по реализации симплекс-процесса.</vt:lpstr>
      <vt:lpstr>  б) В F есть          , но в выбранном столбце  для поиска генерального элемента нет положительных коэффициентов                   . Это означает,                         </vt:lpstr>
      <vt:lpstr>Пример.</vt:lpstr>
      <vt:lpstr> </vt:lpstr>
      <vt:lpstr>2. Минимум линейной формы F не достигнут, и переход от одной к другой симплекс-таблице возможен.</vt:lpstr>
      <vt:lpstr>Получение допустимого решения ЗЛП методом введения искусственного базиса.</vt:lpstr>
      <vt:lpstr>Пусть задана система линейных ограничений в виде: </vt:lpstr>
      <vt:lpstr>Соотношение (**) будет справедливо, если</vt:lpstr>
      <vt:lpstr>Решение допустимое – для решения этой задачи  можно применить симплекс-метод.  </vt:lpstr>
      <vt:lpstr> </vt:lpstr>
      <vt:lpstr>Сформулируем правило: </vt:lpstr>
      <vt:lpstr>Могут представиться два случая:</vt:lpstr>
      <vt:lpstr>Пример.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1</cp:lastModifiedBy>
  <cp:revision>147</cp:revision>
  <dcterms:created xsi:type="dcterms:W3CDTF">2009-08-17T09:42:10Z</dcterms:created>
  <dcterms:modified xsi:type="dcterms:W3CDTF">2015-03-02T17:27:50Z</dcterms:modified>
</cp:coreProperties>
</file>