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66" r:id="rId4"/>
    <p:sldId id="267" r:id="rId5"/>
    <p:sldId id="262" r:id="rId6"/>
    <p:sldId id="263" r:id="rId7"/>
    <p:sldId id="264" r:id="rId8"/>
    <p:sldId id="265" r:id="rId9"/>
    <p:sldId id="268" r:id="rId10"/>
    <p:sldId id="298" r:id="rId11"/>
    <p:sldId id="269" r:id="rId12"/>
    <p:sldId id="270" r:id="rId13"/>
    <p:sldId id="297" r:id="rId14"/>
    <p:sldId id="271" r:id="rId15"/>
    <p:sldId id="272" r:id="rId16"/>
    <p:sldId id="273" r:id="rId17"/>
    <p:sldId id="287" r:id="rId18"/>
    <p:sldId id="274" r:id="rId19"/>
    <p:sldId id="275" r:id="rId20"/>
    <p:sldId id="276" r:id="rId21"/>
    <p:sldId id="288" r:id="rId22"/>
    <p:sldId id="278" r:id="rId23"/>
    <p:sldId id="279" r:id="rId24"/>
    <p:sldId id="280" r:id="rId25"/>
    <p:sldId id="281" r:id="rId26"/>
    <p:sldId id="291" r:id="rId27"/>
    <p:sldId id="290" r:id="rId28"/>
    <p:sldId id="282" r:id="rId29"/>
    <p:sldId id="289" r:id="rId30"/>
    <p:sldId id="283" r:id="rId31"/>
    <p:sldId id="284" r:id="rId32"/>
    <p:sldId id="285" r:id="rId33"/>
    <p:sldId id="286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59" d="100"/>
          <a:sy n="59" d="100"/>
        </p:scale>
        <p:origin x="-8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5'!$A$3:$A$15</c:f>
              <c:numCache>
                <c:formatCode>General</c:formatCode>
                <c:ptCount val="13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</c:numCache>
            </c:numRef>
          </c:xVal>
          <c:yVal>
            <c:numRef>
              <c:f>'лекц 5'!$B$3:$B$15</c:f>
              <c:numCache>
                <c:formatCode>General</c:formatCode>
                <c:ptCount val="13"/>
                <c:pt idx="0">
                  <c:v>3.3333333333333339</c:v>
                </c:pt>
                <c:pt idx="1">
                  <c:v>4</c:v>
                </c:pt>
                <c:pt idx="2">
                  <c:v>4.666666666666667</c:v>
                </c:pt>
                <c:pt idx="3">
                  <c:v>5.333333333333341</c:v>
                </c:pt>
                <c:pt idx="4">
                  <c:v>6</c:v>
                </c:pt>
                <c:pt idx="5">
                  <c:v>6.666666666666667</c:v>
                </c:pt>
                <c:pt idx="6">
                  <c:v>7.333333333333341</c:v>
                </c:pt>
                <c:pt idx="7">
                  <c:v>8</c:v>
                </c:pt>
                <c:pt idx="8">
                  <c:v>8.6666666666666767</c:v>
                </c:pt>
                <c:pt idx="9">
                  <c:v>9.3333333333333321</c:v>
                </c:pt>
                <c:pt idx="10">
                  <c:v>10</c:v>
                </c:pt>
                <c:pt idx="11">
                  <c:v>10.66666666666668</c:v>
                </c:pt>
                <c:pt idx="12">
                  <c:v>11.333333333333332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rgbClr val="FF0000"/>
                </a:solidFill>
              </c:spPr>
            </c:marker>
          </c:dPt>
          <c:xVal>
            <c:numRef>
              <c:f>'лекц 5'!$A$3:$A$15</c:f>
              <c:numCache>
                <c:formatCode>General</c:formatCode>
                <c:ptCount val="13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</c:numCache>
            </c:numRef>
          </c:xVal>
          <c:yVal>
            <c:numRef>
              <c:f>'лекц 5'!$C$3:$C$15</c:f>
              <c:numCache>
                <c:formatCode>General</c:formatCode>
                <c:ptCount val="13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-1</c:v>
                </c:pt>
                <c:pt idx="12">
                  <c:v>-2</c:v>
                </c:pt>
              </c:numCache>
            </c:numRef>
          </c:yVal>
        </c:ser>
        <c:ser>
          <c:idx val="2"/>
          <c:order val="2"/>
          <c:spPr>
            <a:ln w="3175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'лекц 5'!$A$3:$A$15</c:f>
              <c:numCache>
                <c:formatCode>General</c:formatCode>
                <c:ptCount val="13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</c:numCache>
            </c:numRef>
          </c:xVal>
          <c:yVal>
            <c:numRef>
              <c:f>'лекц 5'!$D$3:$D$15</c:f>
              <c:numCache>
                <c:formatCode>General</c:formatCode>
                <c:ptCount val="13"/>
                <c:pt idx="0">
                  <c:v>0.57142857142857229</c:v>
                </c:pt>
                <c:pt idx="1">
                  <c:v>0.28571428571428614</c:v>
                </c:pt>
                <c:pt idx="2">
                  <c:v>0</c:v>
                </c:pt>
                <c:pt idx="3">
                  <c:v>-0.28571428571428614</c:v>
                </c:pt>
                <c:pt idx="4">
                  <c:v>-0.57142857142857229</c:v>
                </c:pt>
                <c:pt idx="5">
                  <c:v>-0.85714285714285765</c:v>
                </c:pt>
                <c:pt idx="6">
                  <c:v>-1.1428571428571441</c:v>
                </c:pt>
                <c:pt idx="7">
                  <c:v>-1.4285714285714284</c:v>
                </c:pt>
                <c:pt idx="8">
                  <c:v>-1.7142857142857166</c:v>
                </c:pt>
                <c:pt idx="9">
                  <c:v>-2</c:v>
                </c:pt>
                <c:pt idx="10">
                  <c:v>-2.2857142857142856</c:v>
                </c:pt>
                <c:pt idx="11">
                  <c:v>-2.5714285714285707</c:v>
                </c:pt>
                <c:pt idx="12">
                  <c:v>-2.8571428571428572</c:v>
                </c:pt>
              </c:numCache>
            </c:numRef>
          </c:yVal>
        </c:ser>
        <c:axId val="43703680"/>
        <c:axId val="43934848"/>
      </c:scatterChart>
      <c:valAx>
        <c:axId val="43703680"/>
        <c:scaling>
          <c:orientation val="minMax"/>
          <c:max val="10"/>
          <c:min val="-2"/>
        </c:scaling>
        <c:axPos val="b"/>
        <c:numFmt formatCode="General" sourceLinked="1"/>
        <c:tickLblPos val="nextTo"/>
        <c:spPr>
          <a:ln w="22225">
            <a:solidFill>
              <a:schemeClr val="tx1"/>
            </a:solidFill>
          </a:ln>
        </c:spPr>
        <c:crossAx val="43934848"/>
        <c:crosses val="autoZero"/>
        <c:crossBetween val="midCat"/>
      </c:valAx>
      <c:valAx>
        <c:axId val="43934848"/>
        <c:scaling>
          <c:orientation val="minMax"/>
          <c:max val="12"/>
          <c:min val="-2"/>
        </c:scaling>
        <c:axPos val="l"/>
        <c:majorGridlines/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3703680"/>
        <c:crosses val="autoZero"/>
        <c:crossBetween val="midCat"/>
      </c:valAx>
    </c:plotArea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5'!$A$27:$A$33</c:f>
              <c:numCache>
                <c:formatCode>General</c:formatCode>
                <c:ptCount val="7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xVal>
          <c:yVal>
            <c:numRef>
              <c:f>'лекц 5'!$B$27:$B$33</c:f>
              <c:numCache>
                <c:formatCode>General</c:formatCode>
                <c:ptCount val="7"/>
                <c:pt idx="0">
                  <c:v>-2</c:v>
                </c:pt>
                <c:pt idx="1">
                  <c:v>0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dPt>
            <c:idx val="3"/>
            <c:marker>
              <c:symbol val="circle"/>
              <c:size val="7"/>
              <c:spPr>
                <a:solidFill>
                  <a:srgbClr val="FF0000"/>
                </a:solidFill>
              </c:spPr>
            </c:marker>
          </c:dPt>
          <c:xVal>
            <c:numRef>
              <c:f>'лекц 5'!$A$27:$A$33</c:f>
              <c:numCache>
                <c:formatCode>General</c:formatCode>
                <c:ptCount val="7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xVal>
          <c:yVal>
            <c:numRef>
              <c:f>'лекц 5'!$C$27:$C$33</c:f>
              <c:numCache>
                <c:formatCode>General</c:formatCode>
                <c:ptCount val="7"/>
                <c:pt idx="0">
                  <c:v>13</c:v>
                </c:pt>
                <c:pt idx="1">
                  <c:v>10</c:v>
                </c:pt>
                <c:pt idx="2">
                  <c:v>7</c:v>
                </c:pt>
                <c:pt idx="3">
                  <c:v>4</c:v>
                </c:pt>
                <c:pt idx="4">
                  <c:v>1</c:v>
                </c:pt>
                <c:pt idx="5">
                  <c:v>-2</c:v>
                </c:pt>
                <c:pt idx="6">
                  <c:v>-5</c:v>
                </c:pt>
              </c:numCache>
            </c:numRef>
          </c:yVal>
        </c:ser>
        <c:ser>
          <c:idx val="2"/>
          <c:order val="2"/>
          <c:spPr>
            <a:ln w="3175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'лекц 5'!$A$27:$A$33</c:f>
              <c:numCache>
                <c:formatCode>General</c:formatCode>
                <c:ptCount val="7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xVal>
          <c:yVal>
            <c:numRef>
              <c:f>'лекц 5'!$D$27:$D$33</c:f>
              <c:numCache>
                <c:formatCode>General</c:formatCode>
                <c:ptCount val="7"/>
                <c:pt idx="0">
                  <c:v>3.5</c:v>
                </c:pt>
                <c:pt idx="1">
                  <c:v>1.75</c:v>
                </c:pt>
                <c:pt idx="2">
                  <c:v>0</c:v>
                </c:pt>
                <c:pt idx="3">
                  <c:v>-1.75</c:v>
                </c:pt>
                <c:pt idx="4">
                  <c:v>-3.5</c:v>
                </c:pt>
                <c:pt idx="5">
                  <c:v>-5.25</c:v>
                </c:pt>
                <c:pt idx="6">
                  <c:v>-7</c:v>
                </c:pt>
              </c:numCache>
            </c:numRef>
          </c:yVal>
        </c:ser>
        <c:axId val="46780416"/>
        <c:axId val="46781952"/>
      </c:scatterChart>
      <c:valAx>
        <c:axId val="46780416"/>
        <c:scaling>
          <c:orientation val="minMax"/>
          <c:max val="3"/>
          <c:min val="-1"/>
        </c:scaling>
        <c:axPos val="b"/>
        <c:numFmt formatCode="General" sourceLinked="1"/>
        <c:tickLblPos val="nextTo"/>
        <c:spPr>
          <a:ln w="22225">
            <a:solidFill>
              <a:schemeClr val="tx1"/>
            </a:solidFill>
          </a:ln>
        </c:spPr>
        <c:crossAx val="46781952"/>
        <c:crosses val="autoZero"/>
        <c:crossBetween val="midCat"/>
        <c:majorUnit val="1"/>
      </c:valAx>
      <c:valAx>
        <c:axId val="46781952"/>
        <c:scaling>
          <c:orientation val="minMax"/>
          <c:max val="10"/>
          <c:min val="-4"/>
        </c:scaling>
        <c:axPos val="l"/>
        <c:majorGridlines/>
        <c:numFmt formatCode="General" sourceLinked="1"/>
        <c:tickLblPos val="nextTo"/>
        <c:spPr>
          <a:ln w="22225">
            <a:solidFill>
              <a:schemeClr val="tx1"/>
            </a:solidFill>
          </a:ln>
        </c:spPr>
        <c:crossAx val="46780416"/>
        <c:crosses val="autoZero"/>
        <c:crossBetween val="midCat"/>
        <c:majorUnit val="2"/>
      </c:valAx>
    </c:plotArea>
    <c:plotVisOnly val="1"/>
  </c:chart>
  <c:txPr>
    <a:bodyPr/>
    <a:lstStyle/>
    <a:p>
      <a:pPr>
        <a:defRPr>
          <a:latin typeface="Times New Roman"/>
          <a:cs typeface="Times New Roman"/>
        </a:defRPr>
      </a:pPr>
      <a:endParaRPr lang="uk-UA"/>
    </a:p>
  </c:txPr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5.wmf"/><Relationship Id="rId1" Type="http://schemas.openxmlformats.org/officeDocument/2006/relationships/image" Target="../media/image48.wmf"/><Relationship Id="rId4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0.1928</cdr:x>
      <cdr:y>0.7156</cdr:y>
    </cdr:from>
    <cdr:to>
      <cdr:x>0.22034</cdr:x>
      <cdr:y>0.83257</cdr:y>
    </cdr:to>
    <cdr:sp macro="" textlink="">
      <cdr:nvSpPr>
        <cdr:cNvPr id="3" name="Прямая со стрелкой 2"/>
        <cdr:cNvSpPr/>
      </cdr:nvSpPr>
      <cdr:spPr>
        <a:xfrm xmlns:a="http://schemas.openxmlformats.org/drawingml/2006/main" rot="5400000" flipH="1" flipV="1">
          <a:off x="866775" y="2971801"/>
          <a:ext cx="123825" cy="48577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accent1">
              <a:lumMod val="50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0.20975</cdr:x>
      <cdr:y>0.45642</cdr:y>
    </cdr:from>
    <cdr:to>
      <cdr:x>0.34322</cdr:x>
      <cdr:y>0.5344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10800000" flipV="1">
          <a:off x="942976" y="1895475"/>
          <a:ext cx="600075" cy="32385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0.20763</cdr:x>
      <cdr:y>0.5367</cdr:y>
    </cdr:from>
    <cdr:to>
      <cdr:x>0.20975</cdr:x>
      <cdr:y>0.81422</cdr:y>
    </cdr:to>
    <cdr:sp macro="" textlink="">
      <cdr:nvSpPr>
        <cdr:cNvPr id="7" name="Прямая соединительная линия 6"/>
        <cdr:cNvSpPr/>
      </cdr:nvSpPr>
      <cdr:spPr>
        <a:xfrm xmlns:a="http://schemas.openxmlformats.org/drawingml/2006/main" rot="5400000">
          <a:off x="933451" y="2228850"/>
          <a:ext cx="9525" cy="115252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0.20551</cdr:x>
      <cdr:y>0.80963</cdr:y>
    </cdr:from>
    <cdr:to>
      <cdr:x>0.75212</cdr:x>
      <cdr:y>0.81193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flipV="1">
          <a:off x="923925" y="3362325"/>
          <a:ext cx="2457450" cy="952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0.34746</cdr:x>
      <cdr:y>0.45642</cdr:y>
    </cdr:from>
    <cdr:to>
      <cdr:x>0.75424</cdr:x>
      <cdr:y>0.80734</cdr:y>
    </cdr:to>
    <cdr:sp macro="" textlink="">
      <cdr:nvSpPr>
        <cdr:cNvPr id="11" name="Прямая соединительная линия 10"/>
        <cdr:cNvSpPr/>
      </cdr:nvSpPr>
      <cdr:spPr>
        <a:xfrm xmlns:a="http://schemas.openxmlformats.org/drawingml/2006/main" rot="10800000">
          <a:off x="1562100" y="1895475"/>
          <a:ext cx="1828800" cy="1457326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0.05932</cdr:x>
      <cdr:y>0.72018</cdr:y>
    </cdr:from>
    <cdr:to>
      <cdr:x>0.12712</cdr:x>
      <cdr:y>0.8211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66700" y="2990850"/>
          <a:ext cx="3048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0.7839</cdr:x>
      <cdr:y>0.16514</cdr:y>
    </cdr:from>
    <cdr:to>
      <cdr:x>0.87712</cdr:x>
      <cdr:y>0.25229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3524250" y="685800"/>
          <a:ext cx="41910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0.22881</cdr:x>
      <cdr:y>0.26606</cdr:y>
    </cdr:from>
    <cdr:to>
      <cdr:x>0.3178</cdr:x>
      <cdr:y>0.36239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1028700" y="1104900"/>
          <a:ext cx="400050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0.88136</cdr:x>
      <cdr:y>0.73853</cdr:y>
    </cdr:from>
    <cdr:to>
      <cdr:x>0.96398</cdr:x>
      <cdr:y>0.8211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3962400" y="3067050"/>
          <a:ext cx="3714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aseline="0"/>
            <a:t>x1</a:t>
          </a:r>
          <a:endParaRPr lang="ru-RU" sz="1800" baseline="0"/>
        </a:p>
      </cdr:txBody>
    </cdr:sp>
  </cdr:relSizeAnchor>
  <cdr:relSizeAnchor xmlns:cdr="http://schemas.openxmlformats.org/drawingml/2006/chartDrawing">
    <cdr:from>
      <cdr:x>0.20339</cdr:x>
      <cdr:y>0.01376</cdr:y>
    </cdr:from>
    <cdr:to>
      <cdr:x>0.29025</cdr:x>
      <cdr:y>0.11239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914400" y="57150"/>
          <a:ext cx="390525" cy="409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0.34746</cdr:x>
      <cdr:y>0.43349</cdr:y>
    </cdr:from>
    <cdr:to>
      <cdr:x>0.34958</cdr:x>
      <cdr:y>0.83486</cdr:y>
    </cdr:to>
    <cdr:sp macro="" textlink="">
      <cdr:nvSpPr>
        <cdr:cNvPr id="18" name="Прямая соединительная линия 17"/>
        <cdr:cNvSpPr/>
      </cdr:nvSpPr>
      <cdr:spPr>
        <a:xfrm xmlns:a="http://schemas.openxmlformats.org/drawingml/2006/main" rot="16200000" flipH="1">
          <a:off x="1562100" y="1800224"/>
          <a:ext cx="9525" cy="1666876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0.19492</cdr:x>
      <cdr:y>0.43119</cdr:y>
    </cdr:from>
    <cdr:to>
      <cdr:x>0.34746</cdr:x>
      <cdr:y>0.43349</cdr:y>
    </cdr:to>
    <cdr:sp macro="" textlink="">
      <cdr:nvSpPr>
        <cdr:cNvPr id="20" name="Прямая соединительная линия 19"/>
        <cdr:cNvSpPr/>
      </cdr:nvSpPr>
      <cdr:spPr>
        <a:xfrm xmlns:a="http://schemas.openxmlformats.org/drawingml/2006/main" rot="10800000">
          <a:off x="876300" y="1790700"/>
          <a:ext cx="685800" cy="9526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0.27292</cdr:x>
      <cdr:y>0.59174</cdr:y>
    </cdr:from>
    <cdr:to>
      <cdr:x>0.325</cdr:x>
      <cdr:y>0.69954</cdr:y>
    </cdr:to>
    <cdr:sp macro="" textlink="">
      <cdr:nvSpPr>
        <cdr:cNvPr id="3" name="Прямая со стрелкой 2"/>
        <cdr:cNvSpPr/>
      </cdr:nvSpPr>
      <cdr:spPr>
        <a:xfrm xmlns:a="http://schemas.openxmlformats.org/drawingml/2006/main" rot="5400000" flipH="1" flipV="1">
          <a:off x="1247775" y="2457451"/>
          <a:ext cx="238125" cy="44767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2">
              <a:lumMod val="50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0.28958</cdr:x>
      <cdr:y>0.0711</cdr:y>
    </cdr:from>
    <cdr:to>
      <cdr:x>0.28958</cdr:x>
      <cdr:y>0.23165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>
          <a:off x="1323975" y="295275"/>
          <a:ext cx="0" cy="66675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0.28958</cdr:x>
      <cdr:y>0.22936</cdr:y>
    </cdr:from>
    <cdr:to>
      <cdr:x>0.50417</cdr:x>
      <cdr:y>0.41055</cdr:y>
    </cdr:to>
    <cdr:sp macro="" textlink="">
      <cdr:nvSpPr>
        <cdr:cNvPr id="7" name="Прямая соединительная линия 6"/>
        <cdr:cNvSpPr/>
      </cdr:nvSpPr>
      <cdr:spPr>
        <a:xfrm xmlns:a="http://schemas.openxmlformats.org/drawingml/2006/main">
          <a:off x="1323975" y="952500"/>
          <a:ext cx="981075" cy="75247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0.50417</cdr:x>
      <cdr:y>0.20183</cdr:y>
    </cdr:from>
    <cdr:to>
      <cdr:x>0.8625</cdr:x>
      <cdr:y>0.40826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flipV="1">
          <a:off x="2305050" y="838200"/>
          <a:ext cx="1638300" cy="85725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0.50208</cdr:x>
      <cdr:y>0.43349</cdr:y>
    </cdr:from>
    <cdr:to>
      <cdr:x>0.50417</cdr:x>
      <cdr:y>0.69725</cdr:y>
    </cdr:to>
    <cdr:sp macro="" textlink="">
      <cdr:nvSpPr>
        <cdr:cNvPr id="11" name="Прямая соединительная линия 10"/>
        <cdr:cNvSpPr/>
      </cdr:nvSpPr>
      <cdr:spPr>
        <a:xfrm xmlns:a="http://schemas.openxmlformats.org/drawingml/2006/main" rot="5400000" flipH="1" flipV="1">
          <a:off x="2295525" y="1800226"/>
          <a:ext cx="9525" cy="109537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0.27083</cdr:x>
      <cdr:y>0.43119</cdr:y>
    </cdr:from>
    <cdr:to>
      <cdr:x>0.50417</cdr:x>
      <cdr:y>0.43349</cdr:y>
    </cdr:to>
    <cdr:sp macro="" textlink="">
      <cdr:nvSpPr>
        <cdr:cNvPr id="13" name="Прямая соединительная линия 12"/>
        <cdr:cNvSpPr/>
      </cdr:nvSpPr>
      <cdr:spPr>
        <a:xfrm xmlns:a="http://schemas.openxmlformats.org/drawingml/2006/main">
          <a:off x="1238251" y="1790700"/>
          <a:ext cx="1066800" cy="952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0.70417</cdr:x>
      <cdr:y>0.84174</cdr:y>
    </cdr:from>
    <cdr:to>
      <cdr:x>0.78542</cdr:x>
      <cdr:y>0.93119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3219450" y="3495675"/>
          <a:ext cx="3714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l-GR" sz="1800" b="1" dirty="0">
              <a:latin typeface="Times New Roman"/>
              <a:cs typeface="Times New Roman"/>
            </a:rPr>
            <a:t>Φ</a:t>
          </a:r>
          <a:endParaRPr lang="ru-RU" sz="1800" b="1" dirty="0"/>
        </a:p>
      </cdr:txBody>
    </cdr:sp>
  </cdr:relSizeAnchor>
  <cdr:relSizeAnchor xmlns:cdr="http://schemas.openxmlformats.org/drawingml/2006/chartDrawing">
    <cdr:from>
      <cdr:x>0.85625</cdr:x>
      <cdr:y>0.07339</cdr:y>
    </cdr:from>
    <cdr:to>
      <cdr:x>0.94375</cdr:x>
      <cdr:y>0.17202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3914775" y="304800"/>
          <a:ext cx="400050" cy="409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(3)</a:t>
          </a:r>
          <a:endParaRPr lang="ru-RU" sz="1800"/>
        </a:p>
      </cdr:txBody>
    </cdr:sp>
  </cdr:relSizeAnchor>
  <cdr:relSizeAnchor xmlns:cdr="http://schemas.openxmlformats.org/drawingml/2006/chartDrawing">
    <cdr:from>
      <cdr:x>0.13333</cdr:x>
      <cdr:y>0.16972</cdr:y>
    </cdr:from>
    <cdr:to>
      <cdr:x>0.22083</cdr:x>
      <cdr:y>0.26835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609600" y="704850"/>
          <a:ext cx="400050" cy="409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(4)</a:t>
          </a:r>
          <a:endParaRPr lang="ru-RU" sz="1800"/>
        </a:p>
      </cdr:txBody>
    </cdr:sp>
  </cdr:relSizeAnchor>
  <cdr:relSizeAnchor xmlns:cdr="http://schemas.openxmlformats.org/drawingml/2006/chartDrawing">
    <cdr:from>
      <cdr:x>0.9</cdr:x>
      <cdr:y>0.61239</cdr:y>
    </cdr:from>
    <cdr:to>
      <cdr:x>0.98333</cdr:x>
      <cdr:y>0.69495</cdr:y>
    </cdr:to>
    <cdr:sp macro="" textlink="">
      <cdr:nvSpPr>
        <cdr:cNvPr id="17" name="TextBox 16"/>
        <cdr:cNvSpPr txBox="1"/>
      </cdr:nvSpPr>
      <cdr:spPr>
        <a:xfrm xmlns:a="http://schemas.openxmlformats.org/drawingml/2006/main">
          <a:off x="4114800" y="2543175"/>
          <a:ext cx="381000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y1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0.18958</cdr:x>
      <cdr:y>0.0344</cdr:y>
    </cdr:from>
    <cdr:to>
      <cdr:x>0.2875</cdr:x>
      <cdr:y>0.13761</cdr:y>
    </cdr:to>
    <cdr:sp macro="" textlink="">
      <cdr:nvSpPr>
        <cdr:cNvPr id="18" name="TextBox 17"/>
        <cdr:cNvSpPr txBox="1"/>
      </cdr:nvSpPr>
      <cdr:spPr>
        <a:xfrm xmlns:a="http://schemas.openxmlformats.org/drawingml/2006/main">
          <a:off x="866775" y="142874"/>
          <a:ext cx="44767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y</a:t>
          </a:r>
          <a:r>
            <a:rPr lang="en-US" sz="1800" dirty="0" smtClean="0"/>
            <a:t>2</a:t>
          </a:r>
          <a:endParaRPr lang="ru-RU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C120B-26D3-4816-8507-84A874B89AD4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1E8C-0BC9-4F26-8B80-5C26F2AF63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E1A-2CFD-4B62-84F0-3414F8C22FD0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7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7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5786477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Консультации</a:t>
            </a:r>
            <a:br>
              <a:rPr lang="ru-RU" b="1" dirty="0" smtClean="0"/>
            </a:br>
            <a:r>
              <a:rPr lang="ru-RU" b="1" dirty="0" smtClean="0"/>
              <a:t>по дисциплине «Прикладная математика»</a:t>
            </a:r>
            <a:br>
              <a:rPr lang="ru-RU" b="1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каждый четный четверг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в </a:t>
            </a:r>
            <a:r>
              <a:rPr lang="ru-RU" sz="3600" b="1" dirty="0" smtClean="0"/>
              <a:t>11:15</a:t>
            </a:r>
            <a:r>
              <a:rPr lang="ru-RU" sz="3600" dirty="0" smtClean="0"/>
              <a:t> </a:t>
            </a:r>
            <a:r>
              <a:rPr lang="ru-RU" sz="3600" dirty="0" smtClean="0"/>
              <a:t>в ауд. </a:t>
            </a:r>
            <a:r>
              <a:rPr lang="ru-RU" sz="3600" b="1" dirty="0" smtClean="0"/>
              <a:t>А103</a:t>
            </a:r>
            <a:br>
              <a:rPr lang="ru-RU" sz="3600" b="1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проводит </a:t>
            </a:r>
            <a:br>
              <a:rPr lang="ru-RU" sz="3600" dirty="0" smtClean="0"/>
            </a:br>
            <a:r>
              <a:rPr lang="ru-RU" sz="4000" b="1" dirty="0" smtClean="0"/>
              <a:t>Балакирева Ирина Аркадьевна.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202034"/>
          </a:xfrm>
        </p:spPr>
        <p:txBody>
          <a:bodyPr>
            <a:normAutofit fontScale="90000"/>
          </a:bodyPr>
          <a:lstStyle/>
          <a:p>
            <a:pPr marL="0" algn="just">
              <a:spcBef>
                <a:spcPts val="0"/>
              </a:spcBef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67038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5. Каждой неотрицательной переменной прямой задачи соответствует ограничение в виде неравенства в двойственной; переменной, которая может принимать как положительные, так и отрицательные значения, соответствует ограничение типа равенство и наоборот.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792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6. Перед построением двойственной задачи необходимо привести знаки всех ограничений в соответствие с линейной формой.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428628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Если в прямой задаче                      , то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знаки  в ограничениях должны быть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≤ 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Если в прямой задаче                     , то  знаки  в ограничениях должны быть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≥ 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57818" y="2428868"/>
          <a:ext cx="1999834" cy="427038"/>
        </p:xfrm>
        <a:graphic>
          <a:graphicData uri="http://schemas.openxmlformats.org/presentationml/2006/ole">
            <p:oleObj spid="_x0000_s58369" name="Формула" r:id="rId3" imgW="1422360" imgH="30456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86446" y="3929066"/>
          <a:ext cx="1928812" cy="444500"/>
        </p:xfrm>
        <a:graphic>
          <a:graphicData uri="http://schemas.openxmlformats.org/presentationml/2006/ole">
            <p:oleObj spid="_x0000_s58370" name="Формула" r:id="rId4" imgW="13716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15370" cy="1011222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Геометрическая интерпретация двойственности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	Пример.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42910" y="1785926"/>
          <a:ext cx="7454900" cy="2260600"/>
        </p:xfrm>
        <a:graphic>
          <a:graphicData uri="http://schemas.openxmlformats.org/presentationml/2006/ole">
            <p:oleObj spid="_x0000_s63489" name="Формула" r:id="rId3" imgW="7454880" imgH="22604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1643050"/>
            <a:ext cx="2638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прямая задача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71604" y="4143380"/>
            <a:ext cx="5929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15370" cy="101122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Геометрическая интерпретация двойственности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	Пример.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42910" y="1785926"/>
          <a:ext cx="7454900" cy="2260600"/>
        </p:xfrm>
        <a:graphic>
          <a:graphicData uri="http://schemas.openxmlformats.org/presentationml/2006/ole">
            <p:oleObj spid="_x0000_s104450" name="Формула" r:id="rId3" imgW="7454880" imgH="226044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27075" y="4316413"/>
          <a:ext cx="7429500" cy="2057400"/>
        </p:xfrm>
        <a:graphic>
          <a:graphicData uri="http://schemas.openxmlformats.org/presentationml/2006/ole">
            <p:oleObj spid="_x0000_s104451" name="Формула" r:id="rId4" imgW="7429320" imgH="20574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1643050"/>
            <a:ext cx="2638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прямая задача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0562" y="4143380"/>
            <a:ext cx="384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двойственная задача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71604" y="4143380"/>
            <a:ext cx="5929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Прямая задача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2324100" y="1352550"/>
          <a:ext cx="44958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979738" y="5637213"/>
          <a:ext cx="3752850" cy="585787"/>
        </p:xfrm>
        <a:graphic>
          <a:graphicData uri="http://schemas.openxmlformats.org/presentationml/2006/ole">
            <p:oleObj spid="_x0000_s49157" name="Формула" r:id="rId4" imgW="32511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Взаимодвойственная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задача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2286000" y="1352550"/>
          <a:ext cx="45720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000363" y="5715016"/>
          <a:ext cx="3692795" cy="571504"/>
        </p:xfrm>
        <a:graphic>
          <a:graphicData uri="http://schemas.openxmlformats.org/presentationml/2006/ole">
            <p:oleObj spid="_x0000_s50180" name="Формула" r:id="rId4" imgW="320040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Теоремы.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Первая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теорема двойственности (теорема о минимаксе)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Если одна из двойственных задач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имеет решение, то и другая задача также имеет решение и при этом максимум формы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равен минимуму формы </a:t>
            </a:r>
            <a:r>
              <a:rPr lang="el-GR" sz="4000" b="1" dirty="0" smtClean="0">
                <a:latin typeface="Times New Roman"/>
                <a:cs typeface="Times New Roman"/>
              </a:rPr>
              <a:t>Φ</a:t>
            </a:r>
            <a:r>
              <a:rPr lang="ru-RU" sz="3600" dirty="0" smtClean="0">
                <a:latin typeface="Times New Roman"/>
                <a:cs typeface="Times New Roman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571868" y="5000636"/>
          <a:ext cx="2292480" cy="696914"/>
        </p:xfrm>
        <a:graphic>
          <a:graphicData uri="http://schemas.openxmlformats.org/presentationml/2006/ole">
            <p:oleObj spid="_x0000_s71681" name="Формула" r:id="rId3" imgW="15872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Вторая теорема двойственности (устанавливает связь между переменными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задач)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50059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Для того, чтобы допустимые решения                         и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системы линейных ограничений пары двойственных задач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являлись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оптимальными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необходимо и достаточно выполнение следующего условия: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786050" y="2786058"/>
          <a:ext cx="1916219" cy="571504"/>
        </p:xfrm>
        <a:graphic>
          <a:graphicData uri="http://schemas.openxmlformats.org/presentationml/2006/ole">
            <p:oleObj spid="_x0000_s82947" name="Формула" r:id="rId3" imgW="144756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143635" y="2786058"/>
          <a:ext cx="1779647" cy="500066"/>
        </p:xfrm>
        <a:graphic>
          <a:graphicData uri="http://schemas.openxmlformats.org/presentationml/2006/ole">
            <p:oleObj spid="_x0000_s82948" name="Формула" r:id="rId4" imgW="1536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5215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Если какое-либо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неравенство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системы ограничений одной задачи не обратилось в точное равенство, то соответствующая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переменная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другой задачи должна равняться нулю.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Задана прямая и двойственная задача с ограничениями-неравенствами: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0660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0" algn="just"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428728" y="1428736"/>
          <a:ext cx="3643338" cy="2205038"/>
        </p:xfrm>
        <a:graphic>
          <a:graphicData uri="http://schemas.openxmlformats.org/presentationml/2006/ole">
            <p:oleObj spid="_x0000_s52227" name="Формула" r:id="rId3" imgW="3416040" imgH="213336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654174" y="3929066"/>
          <a:ext cx="3560767" cy="2225672"/>
        </p:xfrm>
        <a:graphic>
          <a:graphicData uri="http://schemas.openxmlformats.org/presentationml/2006/ole">
            <p:oleObj spid="_x0000_s52228" name="Формула" r:id="rId4" imgW="3251160" imgH="2031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sz="4000" b="1" cap="all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Лекция 5.</a:t>
            </a:r>
            <a:r>
              <a:rPr 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Двойственность в ЗЛП</a:t>
            </a:r>
            <a:endParaRPr lang="ru-RU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983179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Понятие двойственности имеет значение </a:t>
            </a:r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3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Теоретического характера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Позволяет анализировать изменение оптимального решения ЗЛП в зависимости от варьирования параметров задачи (Анализ устойчивости решения);</a:t>
            </a:r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ru-RU" sz="3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Практического характера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Позволяет осуществлять совершенствование методов планирования и управления.</a:t>
            </a:r>
          </a:p>
          <a:p>
            <a:pPr algn="ctr">
              <a:lnSpc>
                <a:spcPct val="80000"/>
              </a:lnSpc>
              <a:buNone/>
            </a:pPr>
            <a:endParaRPr lang="ru-RU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Пусть                и                -  любые допустимые решения систем ограничений соответственно. 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6434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Умножим каждое уравнение системы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на          соответственно и сложим неравенства. В силу неотрицательности                 знаки неравенств не изменятся: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143108" y="357166"/>
          <a:ext cx="1687327" cy="503238"/>
        </p:xfrm>
        <a:graphic>
          <a:graphicData uri="http://schemas.openxmlformats.org/presentationml/2006/ole">
            <p:oleObj spid="_x0000_s74753" name="Формула" r:id="rId3" imgW="1447560" imgH="43164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714876" y="357166"/>
          <a:ext cx="1643074" cy="461690"/>
        </p:xfrm>
        <a:graphic>
          <a:graphicData uri="http://schemas.openxmlformats.org/presentationml/2006/ole">
            <p:oleObj spid="_x0000_s74754" name="Формула" r:id="rId4" imgW="153648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357554" y="2643182"/>
          <a:ext cx="1600204" cy="533402"/>
        </p:xfrm>
        <a:graphic>
          <a:graphicData uri="http://schemas.openxmlformats.org/presentationml/2006/ole">
            <p:oleObj spid="_x0000_s74755" name="Формула" r:id="rId5" imgW="129528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143504" y="3714752"/>
          <a:ext cx="1600204" cy="533402"/>
        </p:xfrm>
        <a:graphic>
          <a:graphicData uri="http://schemas.openxmlformats.org/presentationml/2006/ole">
            <p:oleObj spid="_x0000_s74756" name="Формула" r:id="rId6" imgW="129528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928926" y="4857760"/>
          <a:ext cx="3598668" cy="1230314"/>
        </p:xfrm>
        <a:graphic>
          <a:graphicData uri="http://schemas.openxmlformats.org/presentationml/2006/ole">
            <p:oleObj spid="_x0000_s74757" name="Формула" r:id="rId7" imgW="297180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/>
              <a:t>   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Аналогичную процедуру выполним и для системы ограничений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только каждое неравенство умножим на 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852738" y="4143375"/>
          <a:ext cx="3752850" cy="1230313"/>
        </p:xfrm>
        <a:graphic>
          <a:graphicData uri="http://schemas.openxmlformats.org/presentationml/2006/ole">
            <p:oleObj spid="_x0000_s83974" name="Формула" r:id="rId3" imgW="309852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Для линейной формы </a:t>
            </a:r>
            <a:r>
              <a:rPr lang="el-GR" sz="3600" b="1" dirty="0" smtClean="0">
                <a:latin typeface="Times New Roman"/>
                <a:cs typeface="Times New Roman"/>
              </a:rPr>
              <a:t>Φ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имеем: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Аналогично выполним преобразования для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643042" y="1000108"/>
          <a:ext cx="6284360" cy="2000264"/>
        </p:xfrm>
        <a:graphic>
          <a:graphicData uri="http://schemas.openxmlformats.org/presentationml/2006/ole">
            <p:oleObj spid="_x0000_s54279" name="Формула" r:id="rId3" imgW="4787640" imgH="1523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889125" y="4152900"/>
          <a:ext cx="6214146" cy="2133620"/>
        </p:xfrm>
        <a:graphic>
          <a:graphicData uri="http://schemas.openxmlformats.org/presentationml/2006/ole">
            <p:oleObj spid="_x0000_s54280" name="Формула" r:id="rId4" imgW="4736880" imgH="1625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115409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Учитывая имеющиеся соотношения, получаем: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Содержимое 5"/>
          <p:cNvGraphicFramePr>
            <a:graphicFrameLocks noChangeAspect="1"/>
          </p:cNvGraphicFramePr>
          <p:nvPr>
            <p:ph idx="1"/>
          </p:nvPr>
        </p:nvGraphicFramePr>
        <p:xfrm>
          <a:off x="1714480" y="1571612"/>
          <a:ext cx="5827713" cy="2794000"/>
        </p:xfrm>
        <a:graphic>
          <a:graphicData uri="http://schemas.openxmlformats.org/presentationml/2006/ole">
            <p:oleObj spid="_x0000_s55300" name="Формула" r:id="rId3" imgW="3390840" imgH="16254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28794" y="4286256"/>
            <a:ext cx="5329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Сопоставляя неравенства: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Содержимое 5"/>
          <p:cNvGraphicFramePr>
            <a:graphicFrameLocks noChangeAspect="1"/>
          </p:cNvGraphicFramePr>
          <p:nvPr/>
        </p:nvGraphicFramePr>
        <p:xfrm>
          <a:off x="285720" y="4929198"/>
          <a:ext cx="8664575" cy="1287463"/>
        </p:xfrm>
        <a:graphic>
          <a:graphicData uri="http://schemas.openxmlformats.org/presentationml/2006/ole">
            <p:oleObj spid="_x0000_s55301" name="Формула" r:id="rId4" imgW="5041800" imgH="749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Основное неравенство теории двойственности: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543956" cy="485776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максимума формы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 любом допустимом решении системы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 превосходит значения минимума формы </a:t>
            </a:r>
            <a:r>
              <a:rPr lang="el-GR" sz="3600" dirty="0" smtClean="0">
                <a:latin typeface="Times New Roman"/>
                <a:cs typeface="Times New Roman"/>
              </a:rPr>
              <a:t>Φ</a:t>
            </a:r>
            <a:r>
              <a:rPr lang="ru-RU" sz="3600" dirty="0" smtClean="0">
                <a:latin typeface="Times New Roman"/>
                <a:cs typeface="Times New Roman"/>
              </a:rPr>
              <a:t> на любом допустимом решении системы </a:t>
            </a:r>
            <a:r>
              <a:rPr lang="en-US" sz="3600" dirty="0" smtClean="0">
                <a:latin typeface="Times New Roman"/>
                <a:cs typeface="Times New Roman"/>
              </a:rPr>
              <a:t>II</a:t>
            </a:r>
            <a:r>
              <a:rPr lang="ru-RU" sz="3600" dirty="0" smtClean="0">
                <a:latin typeface="Times New Roman"/>
                <a:cs typeface="Times New Roman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/>
                <a:cs typeface="Times New Roman"/>
              </a:rPr>
              <a:t>Неравенство обращается в равенство только в точке оптимального решения или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357554" y="1428736"/>
          <a:ext cx="2424562" cy="571504"/>
        </p:xfrm>
        <a:graphic>
          <a:graphicData uri="http://schemas.openxmlformats.org/presentationml/2006/ole">
            <p:oleObj spid="_x0000_s56325" name="Формула" r:id="rId3" imgW="1777680" imgH="4190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024188" y="5876925"/>
          <a:ext cx="2805112" cy="676275"/>
        </p:xfrm>
        <a:graphic>
          <a:graphicData uri="http://schemas.openxmlformats.org/presentationml/2006/ole">
            <p:oleObj spid="_x0000_s56326" name="Формула" r:id="rId4" imgW="205740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Связь между переменными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взаимодвойственных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задач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теорема)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Как, решив одну из </a:t>
            </a:r>
            <a:r>
              <a:rPr lang="ru-RU" sz="3600" i="1" dirty="0" err="1" smtClean="0">
                <a:latin typeface="Times New Roman" pitchFamily="18" charset="0"/>
                <a:cs typeface="Times New Roman" pitchFamily="18" charset="0"/>
              </a:rPr>
              <a:t>взаимодвойственных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задач, определить решение другой?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Пусть даны ЗЛП в форме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(с ограничениями- неравенствами).</a:t>
            </a: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1504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214546" y="785794"/>
          <a:ext cx="5037718" cy="2327284"/>
        </p:xfrm>
        <a:graphic>
          <a:graphicData uri="http://schemas.openxmlformats.org/presentationml/2006/ole">
            <p:oleObj spid="_x0000_s95236" name="Формула" r:id="rId3" imgW="4508280" imgH="20826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374900" y="3500438"/>
          <a:ext cx="5062130" cy="2286016"/>
        </p:xfrm>
        <a:graphic>
          <a:graphicData uri="http://schemas.openxmlformats.org/presentationml/2006/ole">
            <p:oleObj spid="_x0000_s95237" name="Формула" r:id="rId4" imgW="4609800" imgH="20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Приведем обе задачи к виду основной ЗЛП. Пусть дополнительными переменными для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задачи будут:                        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              ,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 для задачи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дополнительными переменными  будут                    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Тогда</a:t>
            </a: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286116" y="2857496"/>
          <a:ext cx="1643074" cy="500066"/>
        </p:xfrm>
        <a:graphic>
          <a:graphicData uri="http://schemas.openxmlformats.org/presentationml/2006/ole">
            <p:oleObj spid="_x0000_s94210" name="Формула" r:id="rId3" imgW="1269720" imgH="43164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714744" y="4714884"/>
          <a:ext cx="1527175" cy="500063"/>
        </p:xfrm>
        <a:graphic>
          <a:graphicData uri="http://schemas.openxmlformats.org/presentationml/2006/ole">
            <p:oleObj spid="_x0000_s94211" name="Формула" r:id="rId4" imgW="1180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Для задачи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имеем: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428728" y="1142984"/>
          <a:ext cx="6356480" cy="2286016"/>
        </p:xfrm>
        <a:graphic>
          <a:graphicData uri="http://schemas.openxmlformats.org/presentationml/2006/ole">
            <p:oleObj spid="_x0000_s90113" name="Формула" r:id="rId3" imgW="5790960" imgH="208260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71736" y="3857628"/>
          <a:ext cx="1336119" cy="500066"/>
        </p:xfrm>
        <a:graphic>
          <a:graphicData uri="http://schemas.openxmlformats.org/presentationml/2006/ole">
            <p:oleObj spid="_x0000_s90114" name="Формула" r:id="rId4" imgW="1028520" imgH="4060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224" y="3786190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задаче                неизвестных;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Ранг системы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                - базисные переменные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500430" y="4429132"/>
          <a:ext cx="1168405" cy="328614"/>
        </p:xfrm>
        <a:graphic>
          <a:graphicData uri="http://schemas.openxmlformats.org/presentationml/2006/ole">
            <p:oleObj spid="_x0000_s90115" name="Формула" r:id="rId5" imgW="812520" imgH="22860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071538" y="4857760"/>
          <a:ext cx="1475447" cy="501652"/>
        </p:xfrm>
        <a:graphic>
          <a:graphicData uri="http://schemas.openxmlformats.org/presentationml/2006/ole">
            <p:oleObj spid="_x0000_s90116" name="Формула" r:id="rId6" imgW="1269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Для задачи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имеем: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617663" y="1071563"/>
          <a:ext cx="6037262" cy="2260600"/>
        </p:xfrm>
        <a:graphic>
          <a:graphicData uri="http://schemas.openxmlformats.org/presentationml/2006/ole">
            <p:oleObj spid="_x0000_s93186" name="Формула" r:id="rId3" imgW="5562360" imgH="208260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71736" y="3857628"/>
          <a:ext cx="1336119" cy="500066"/>
        </p:xfrm>
        <a:graphic>
          <a:graphicData uri="http://schemas.openxmlformats.org/presentationml/2006/ole">
            <p:oleObj spid="_x0000_s93187" name="Формула" r:id="rId4" imgW="1028520" imgH="4060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224" y="3786190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задаче                неизвестных;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Ранг системы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                - базисные переменные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554413" y="4429125"/>
          <a:ext cx="1058862" cy="328613"/>
        </p:xfrm>
        <a:graphic>
          <a:graphicData uri="http://schemas.openxmlformats.org/presentationml/2006/ole">
            <p:oleObj spid="_x0000_s93188" name="Формула" r:id="rId5" imgW="736560" imgH="22860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122363" y="4857750"/>
          <a:ext cx="1371600" cy="501650"/>
        </p:xfrm>
        <a:graphic>
          <a:graphicData uri="http://schemas.openxmlformats.org/presentationml/2006/ole">
            <p:oleObj spid="_x0000_s93189" name="Формула" r:id="rId6" imgW="1180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 smtClean="0"/>
              <a:t>Пример 1. </a:t>
            </a:r>
            <a:br>
              <a:rPr lang="ru-RU" sz="4000" b="1" dirty="0" smtClean="0"/>
            </a:br>
            <a:r>
              <a:rPr lang="ru-RU" sz="4000" b="1" dirty="0" smtClean="0"/>
              <a:t>Задача об использовании сырья</a:t>
            </a:r>
            <a:endParaRPr lang="ru-RU" sz="4000" dirty="0"/>
          </a:p>
        </p:txBody>
      </p:sp>
      <p:graphicFrame>
        <p:nvGraphicFramePr>
          <p:cNvPr id="21" name="Содержимое 20"/>
          <p:cNvGraphicFramePr>
            <a:graphicFrameLocks noChangeAspect="1"/>
          </p:cNvGraphicFramePr>
          <p:nvPr>
            <p:ph idx="1"/>
          </p:nvPr>
        </p:nvGraphicFramePr>
        <p:xfrm>
          <a:off x="2482849" y="1931988"/>
          <a:ext cx="4330109" cy="4211656"/>
        </p:xfrm>
        <a:graphic>
          <a:graphicData uri="http://schemas.openxmlformats.org/presentationml/2006/ole">
            <p:oleObj spid="_x0000_s24577" name="Формула" r:id="rId3" imgW="3238200" imgH="314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Имеем: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     - неизвестные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задачи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     -неизвестные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задачи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Установим соответствие между переменными двух задач.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14282" y="1571612"/>
          <a:ext cx="3791899" cy="501652"/>
        </p:xfrm>
        <a:graphic>
          <a:graphicData uri="http://schemas.openxmlformats.org/presentationml/2006/ole">
            <p:oleObj spid="_x0000_s59395" name="Формула" r:id="rId3" imgW="326376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14282" y="2571744"/>
          <a:ext cx="3821113" cy="501650"/>
        </p:xfrm>
        <a:graphic>
          <a:graphicData uri="http://schemas.openxmlformats.org/presentationml/2006/ole">
            <p:oleObj spid="_x0000_s59396" name="Формула" r:id="rId4" imgW="32889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1. Переменная     в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задаче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выражается через свободные переменные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 коэффициентами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задаче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переменная       имеет те же коэффициенты (см. по столбцу).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Аналогично можно рассматривать переменные     и </a:t>
            </a: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то есть: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214942" y="428604"/>
          <a:ext cx="428628" cy="589127"/>
        </p:xfrm>
        <a:graphic>
          <a:graphicData uri="http://schemas.openxmlformats.org/presentationml/2006/ole">
            <p:oleObj spid="_x0000_s97282" name="Формула" r:id="rId3" imgW="304560" imgH="41904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143240" y="1571612"/>
          <a:ext cx="1682010" cy="501652"/>
        </p:xfrm>
        <a:graphic>
          <a:graphicData uri="http://schemas.openxmlformats.org/presentationml/2006/ole">
            <p:oleObj spid="_x0000_s97283" name="Формула" r:id="rId4" imgW="144756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34" y="2143116"/>
          <a:ext cx="1785950" cy="460017"/>
        </p:xfrm>
        <a:graphic>
          <a:graphicData uri="http://schemas.openxmlformats.org/presentationml/2006/ole">
            <p:oleObj spid="_x0000_s97284" name="Формула" r:id="rId5" imgW="167616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357950" y="2643182"/>
          <a:ext cx="428628" cy="565789"/>
        </p:xfrm>
        <a:graphic>
          <a:graphicData uri="http://schemas.openxmlformats.org/presentationml/2006/ole">
            <p:oleObj spid="_x0000_s97285" name="Формула" r:id="rId6" imgW="317160" imgH="4190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071802" y="4429132"/>
          <a:ext cx="314325" cy="523876"/>
        </p:xfrm>
        <a:graphic>
          <a:graphicData uri="http://schemas.openxmlformats.org/presentationml/2006/ole">
            <p:oleObj spid="_x0000_s97286" name="Формула" r:id="rId7" imgW="228600" imgH="38088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500297" y="5072074"/>
          <a:ext cx="4038645" cy="1108076"/>
        </p:xfrm>
        <a:graphic>
          <a:graphicData uri="http://schemas.openxmlformats.org/presentationml/2006/ole">
            <p:oleObj spid="_x0000_s97287" name="Формула" r:id="rId8" imgW="351756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Изменим набор базисных переменных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задачи: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Переменную    переведем в свободные, а переменную       - в базисные: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- базисные переменные;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- свободные переменные.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Тогда соответственно в задаче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будем иметь:                      - свободные и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- базисные.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143240" y="1643050"/>
          <a:ext cx="360364" cy="517044"/>
        </p:xfrm>
        <a:graphic>
          <a:graphicData uri="http://schemas.openxmlformats.org/presentationml/2006/ole">
            <p:oleObj spid="_x0000_s98306" name="Формула" r:id="rId3" imgW="291960" imgH="41904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143240" y="2285992"/>
          <a:ext cx="463552" cy="546329"/>
        </p:xfrm>
        <a:graphic>
          <a:graphicData uri="http://schemas.openxmlformats.org/presentationml/2006/ole">
            <p:oleObj spid="_x0000_s98307" name="Формула" r:id="rId4" imgW="355320" imgH="4190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928662" y="3000372"/>
          <a:ext cx="2272188" cy="501652"/>
        </p:xfrm>
        <a:graphic>
          <a:graphicData uri="http://schemas.openxmlformats.org/presentationml/2006/ole">
            <p:oleObj spid="_x0000_s98308" name="Формула" r:id="rId5" imgW="19555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714752"/>
          <a:ext cx="2789237" cy="501650"/>
        </p:xfrm>
        <a:graphic>
          <a:graphicData uri="http://schemas.openxmlformats.org/presentationml/2006/ole">
            <p:oleObj spid="_x0000_s98309" name="Формула" r:id="rId6" imgW="24001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935163" y="5000625"/>
          <a:ext cx="2257425" cy="501650"/>
        </p:xfrm>
        <a:graphic>
          <a:graphicData uri="http://schemas.openxmlformats.org/presentationml/2006/ole">
            <p:oleObj spid="_x0000_s98310" name="Формула" r:id="rId7" imgW="19429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71472" y="5572140"/>
          <a:ext cx="2744787" cy="501650"/>
        </p:xfrm>
        <a:graphic>
          <a:graphicData uri="http://schemas.openxmlformats.org/presentationml/2006/ole">
            <p:oleObj spid="_x0000_s98311" name="Формула" r:id="rId8" imgW="23619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214282" y="571480"/>
            <a:ext cx="8259790" cy="2447409"/>
            <a:chOff x="214282" y="571480"/>
            <a:chExt cx="8259790" cy="2447409"/>
          </a:xfrm>
        </p:grpSpPr>
        <p:graphicFrame>
          <p:nvGraphicFramePr>
            <p:cNvPr id="4" name="Содержимое 3"/>
            <p:cNvGraphicFramePr>
              <a:graphicFrameLocks noChangeAspect="1"/>
            </p:cNvGraphicFramePr>
            <p:nvPr>
              <p:ph idx="1"/>
            </p:nvPr>
          </p:nvGraphicFramePr>
          <p:xfrm>
            <a:off x="214282" y="571480"/>
            <a:ext cx="5572164" cy="644282"/>
          </p:xfrm>
          <a:graphic>
            <a:graphicData uri="http://schemas.openxmlformats.org/presentationml/2006/ole">
              <p:oleObj spid="_x0000_s99330" name="Формула" r:id="rId3" imgW="3733560" imgH="431640" progId="Equation.3">
                <p:embed/>
              </p:oleObj>
            </a:graphicData>
          </a:graphic>
        </p:graphicFrame>
        <p:graphicFrame>
          <p:nvGraphicFramePr>
            <p:cNvPr id="5" name="Содержимое 3"/>
            <p:cNvGraphicFramePr>
              <a:graphicFrameLocks noChangeAspect="1"/>
            </p:cNvGraphicFramePr>
            <p:nvPr/>
          </p:nvGraphicFramePr>
          <p:xfrm>
            <a:off x="2714612" y="2357430"/>
            <a:ext cx="5759460" cy="661459"/>
          </p:xfrm>
          <a:graphic>
            <a:graphicData uri="http://schemas.openxmlformats.org/presentationml/2006/ole">
              <p:oleObj spid="_x0000_s99331" name="Формула" r:id="rId4" imgW="3759120" imgH="431640" progId="Equation.3">
                <p:embed/>
              </p:oleObj>
            </a:graphicData>
          </a:graphic>
        </p:graphicFrame>
        <p:cxnSp>
          <p:nvCxnSpPr>
            <p:cNvPr id="9" name="Прямая со стрелкой 8"/>
            <p:cNvCxnSpPr/>
            <p:nvPr/>
          </p:nvCxnSpPr>
          <p:spPr>
            <a:xfrm>
              <a:off x="858018" y="1214422"/>
              <a:ext cx="5214974" cy="11430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1500960" y="1071546"/>
              <a:ext cx="5143536" cy="13573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2786844" y="1214422"/>
              <a:ext cx="5143536" cy="12144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rot="5400000">
              <a:off x="2536811" y="1821645"/>
              <a:ext cx="135732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rot="5400000">
              <a:off x="3215472" y="1857364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rot="5400000">
              <a:off x="4607719" y="1821645"/>
              <a:ext cx="121444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14282" y="571480"/>
          <a:ext cx="5572164" cy="644282"/>
        </p:xfrm>
        <a:graphic>
          <a:graphicData uri="http://schemas.openxmlformats.org/presentationml/2006/ole">
            <p:oleObj spid="_x0000_s100354" name="Формула" r:id="rId3" imgW="3733560" imgH="431640" progId="Equation.3">
              <p:embed/>
            </p:oleObj>
          </a:graphicData>
        </a:graphic>
      </p:graphicFrame>
      <p:graphicFrame>
        <p:nvGraphicFramePr>
          <p:cNvPr id="5" name="Содержимое 3"/>
          <p:cNvGraphicFramePr>
            <a:graphicFrameLocks noChangeAspect="1"/>
          </p:cNvGraphicFramePr>
          <p:nvPr/>
        </p:nvGraphicFramePr>
        <p:xfrm>
          <a:off x="2714612" y="2357430"/>
          <a:ext cx="5759460" cy="661459"/>
        </p:xfrm>
        <a:graphic>
          <a:graphicData uri="http://schemas.openxmlformats.org/presentationml/2006/ole">
            <p:oleObj spid="_x0000_s100355" name="Формула" r:id="rId4" imgW="3759120" imgH="431640" progId="Equation.3">
              <p:embed/>
            </p:oleObj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>
            <a:off x="785786" y="1214422"/>
            <a:ext cx="5214974" cy="11430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428728" y="1071546"/>
            <a:ext cx="5143536" cy="13573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714612" y="1214422"/>
            <a:ext cx="5143536" cy="12144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2464579" y="1821645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>
            <a:off x="3143240" y="1857364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>
            <a:off x="4607719" y="1821645"/>
            <a:ext cx="1214446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5822165" y="3250405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3571868" y="3214686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071934" y="3357562"/>
            <a:ext cx="1714512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14282" y="571480"/>
          <a:ext cx="5572164" cy="644282"/>
        </p:xfrm>
        <a:graphic>
          <a:graphicData uri="http://schemas.openxmlformats.org/presentationml/2006/ole">
            <p:oleObj spid="_x0000_s101378" name="Формула" r:id="rId3" imgW="3733560" imgH="431640" progId="Equation.3">
              <p:embed/>
            </p:oleObj>
          </a:graphicData>
        </a:graphic>
      </p:graphicFrame>
      <p:graphicFrame>
        <p:nvGraphicFramePr>
          <p:cNvPr id="5" name="Содержимое 3"/>
          <p:cNvGraphicFramePr>
            <a:graphicFrameLocks noChangeAspect="1"/>
          </p:cNvGraphicFramePr>
          <p:nvPr/>
        </p:nvGraphicFramePr>
        <p:xfrm>
          <a:off x="2714612" y="2357430"/>
          <a:ext cx="5759460" cy="661459"/>
        </p:xfrm>
        <a:graphic>
          <a:graphicData uri="http://schemas.openxmlformats.org/presentationml/2006/ole">
            <p:oleObj spid="_x0000_s101379" name="Формула" r:id="rId4" imgW="3759120" imgH="431640" progId="Equation.3">
              <p:embed/>
            </p:oleObj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>
            <a:off x="785786" y="1214422"/>
            <a:ext cx="5214974" cy="11430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428728" y="1071546"/>
            <a:ext cx="5143536" cy="13573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714612" y="1214422"/>
            <a:ext cx="5143536" cy="12144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2464579" y="1821645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>
            <a:off x="3143240" y="1857364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>
            <a:off x="4607719" y="1821645"/>
            <a:ext cx="1214446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5822165" y="3250405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3571868" y="3214686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 flipH="1" flipV="1">
            <a:off x="3679025" y="535761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 flipH="1" flipV="1">
            <a:off x="392877" y="464323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14348" y="428604"/>
            <a:ext cx="2928958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929058" y="3357562"/>
            <a:ext cx="1857388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14282" y="571480"/>
          <a:ext cx="5572164" cy="644282"/>
        </p:xfrm>
        <a:graphic>
          <a:graphicData uri="http://schemas.openxmlformats.org/presentationml/2006/ole">
            <p:oleObj spid="_x0000_s102402" name="Формула" r:id="rId3" imgW="3733560" imgH="431640" progId="Equation.3">
              <p:embed/>
            </p:oleObj>
          </a:graphicData>
        </a:graphic>
      </p:graphicFrame>
      <p:graphicFrame>
        <p:nvGraphicFramePr>
          <p:cNvPr id="5" name="Содержимое 3"/>
          <p:cNvGraphicFramePr>
            <a:graphicFrameLocks noChangeAspect="1"/>
          </p:cNvGraphicFramePr>
          <p:nvPr/>
        </p:nvGraphicFramePr>
        <p:xfrm>
          <a:off x="2714612" y="2357430"/>
          <a:ext cx="5759460" cy="661459"/>
        </p:xfrm>
        <a:graphic>
          <a:graphicData uri="http://schemas.openxmlformats.org/presentationml/2006/ole">
            <p:oleObj spid="_x0000_s102403" name="Формула" r:id="rId4" imgW="3759120" imgH="431640" progId="Equation.3">
              <p:embed/>
            </p:oleObj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>
            <a:off x="785786" y="1214422"/>
            <a:ext cx="5214974" cy="11430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428728" y="1071546"/>
            <a:ext cx="5143536" cy="13573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714612" y="1214422"/>
            <a:ext cx="5143536" cy="12144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2464579" y="1821645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>
            <a:off x="3143240" y="1857364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>
            <a:off x="4607719" y="1821645"/>
            <a:ext cx="1214446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5822165" y="3250405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3571868" y="3214686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Содержимое 3"/>
          <p:cNvGraphicFramePr>
            <a:graphicFrameLocks noChangeAspect="1"/>
          </p:cNvGraphicFramePr>
          <p:nvPr/>
        </p:nvGraphicFramePr>
        <p:xfrm>
          <a:off x="838200" y="3960813"/>
          <a:ext cx="5610225" cy="1439862"/>
        </p:xfrm>
        <a:graphic>
          <a:graphicData uri="http://schemas.openxmlformats.org/presentationml/2006/ole">
            <p:oleObj spid="_x0000_s102404" name="Формула" r:id="rId5" imgW="3759120" imgH="965160" progId="Equation.3">
              <p:embed/>
            </p:oleObj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 rot="5400000" flipH="1" flipV="1">
            <a:off x="3679025" y="535761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 flipH="1" flipV="1">
            <a:off x="392877" y="464323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14348" y="428604"/>
            <a:ext cx="2928958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929058" y="3357562"/>
            <a:ext cx="1857388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571504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Итак: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Если некоторый набор неизвестных двойственной задачи определяет ее оптимальное решение, то этому набору соответствует набор переменных исходной (прямой) задачи, доставляющий исходной задаче также оптимальное решение.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928826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Поиск оптимального решения исходной задачи сводится к поиску оптимального решения двойственной задачи.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0052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Двойственная задача решается, если в прямой задаче число ограничений гораздо больше количества переменных.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Оценим стоимость сырья в зависимости от доходов, которое оно приносит предприятию.</a:t>
            </a:r>
            <a:endParaRPr lang="ru-RU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5778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ресурс имеет стоимость  -      .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Стоимость используемых ресурсов при производстве единицы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-го продукта будет составлять: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Стоимость используемых ресурсов не может быть меньше дохода -         . </a:t>
            </a:r>
          </a:p>
          <a:p>
            <a:pPr algn="just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286644" y="1571612"/>
          <a:ext cx="428628" cy="607223"/>
        </p:xfrm>
        <a:graphic>
          <a:graphicData uri="http://schemas.openxmlformats.org/presentationml/2006/ole">
            <p:oleObj spid="_x0000_s23558" name="Формула" r:id="rId3" imgW="30456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263650" y="3857625"/>
          <a:ext cx="6488113" cy="1143000"/>
        </p:xfrm>
        <a:graphic>
          <a:graphicData uri="http://schemas.openxmlformats.org/presentationml/2006/ole">
            <p:oleObj spid="_x0000_s23559" name="Формула" r:id="rId4" imgW="5359320" imgH="96516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857752" y="5786454"/>
          <a:ext cx="446087" cy="679450"/>
        </p:xfrm>
        <a:graphic>
          <a:graphicData uri="http://schemas.openxmlformats.org/presentationml/2006/ole">
            <p:oleObj spid="_x0000_s23560" name="Формула" r:id="rId5" imgW="317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Стоимость ресурсов для производителя должна быть минимальной: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78634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Таким образом, требуется среди всех неотрицательных решений        найти такое, при котором  целевая функция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достигала бы своего минимума.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Рассмотренные постановки ЗЛП называются 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взаимодвойственными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ru-RU" sz="3600" dirty="0" smtClean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571604" y="1928802"/>
          <a:ext cx="6215088" cy="573090"/>
        </p:xfrm>
        <a:graphic>
          <a:graphicData uri="http://schemas.openxmlformats.org/presentationml/2006/ole">
            <p:oleObj spid="_x0000_s43009" name="Формула" r:id="rId4" imgW="5143320" imgH="43164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000760" y="3429000"/>
          <a:ext cx="357190" cy="506019"/>
        </p:xfrm>
        <a:graphic>
          <a:graphicData uri="http://schemas.openxmlformats.org/presentationml/2006/ole">
            <p:oleObj spid="_x0000_s43010" name="Формула" r:id="rId5" imgW="30456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929586" y="4000504"/>
          <a:ext cx="472800" cy="434976"/>
        </p:xfrm>
        <a:graphic>
          <a:graphicData uri="http://schemas.openxmlformats.org/presentationml/2006/ole">
            <p:oleObj spid="_x0000_s43011" name="Формула" r:id="rId6" imgW="31716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Прямая задача    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Двойственная к ней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Матрицы коэффициентов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Знаки неравенств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Условия задачи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max                                      min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428728" y="1571612"/>
          <a:ext cx="1612900" cy="2057400"/>
        </p:xfrm>
        <a:graphic>
          <a:graphicData uri="http://schemas.openxmlformats.org/presentationml/2006/ole">
            <p:oleObj spid="_x0000_s40965" name="Формула" r:id="rId3" imgW="1612800" imgH="2057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929190" y="2000240"/>
          <a:ext cx="3149600" cy="990600"/>
        </p:xfrm>
        <a:graphic>
          <a:graphicData uri="http://schemas.openxmlformats.org/presentationml/2006/ole">
            <p:oleObj spid="_x0000_s40966" name="Формула" r:id="rId4" imgW="3149280" imgH="99036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357950" y="3857628"/>
          <a:ext cx="571504" cy="698505"/>
        </p:xfrm>
        <a:graphic>
          <a:graphicData uri="http://schemas.openxmlformats.org/presentationml/2006/ole">
            <p:oleObj spid="_x0000_s40967" name="Формула" r:id="rId5" imgW="228600" imgH="27936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857356" y="3929066"/>
          <a:ext cx="571504" cy="698505"/>
        </p:xfrm>
        <a:graphic>
          <a:graphicData uri="http://schemas.openxmlformats.org/presentationml/2006/ole">
            <p:oleObj spid="_x0000_s40968" name="Формула" r:id="rId6" imgW="2286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Прямая задача    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Двойственная к ней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643602"/>
          </a:xfrm>
        </p:spPr>
        <p:txBody>
          <a:bodyPr>
            <a:norm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Свободные коэффициенты в системе линейных ограничений</a:t>
            </a:r>
            <a:endParaRPr lang="ru-RU" dirty="0" smtClean="0"/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ctr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Коэффициенты в линейной форме</a:t>
            </a:r>
            <a:endParaRPr lang="ru-RU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643042" y="2000240"/>
          <a:ext cx="673100" cy="2057400"/>
        </p:xfrm>
        <a:graphic>
          <a:graphicData uri="http://schemas.openxmlformats.org/presentationml/2006/ole">
            <p:oleObj spid="_x0000_s48129" name="Формула" r:id="rId4" imgW="672840" imgH="2057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429388" y="2428868"/>
          <a:ext cx="673100" cy="990600"/>
        </p:xfrm>
        <a:graphic>
          <a:graphicData uri="http://schemas.openxmlformats.org/presentationml/2006/ole">
            <p:oleObj spid="_x0000_s48130" name="Формула" r:id="rId5" imgW="672840" imgH="99036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357290" y="5143512"/>
          <a:ext cx="1155700" cy="419100"/>
        </p:xfrm>
        <a:graphic>
          <a:graphicData uri="http://schemas.openxmlformats.org/presentationml/2006/ole">
            <p:oleObj spid="_x0000_s48131" name="Формула" r:id="rId6" imgW="1155600" imgH="4190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429256" y="5000636"/>
          <a:ext cx="2425700" cy="431800"/>
        </p:xfrm>
        <a:graphic>
          <a:graphicData uri="http://schemas.openxmlformats.org/presentationml/2006/ole">
            <p:oleObj spid="_x0000_s48132" name="Формула" r:id="rId7" imgW="2425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Правила построения двойственной задачи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214974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Если прямая задача имеет целью             , то двойственная имеет целью              , и наоборот.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Каждому ограничению прямой задачи соответствует двойственная переменная, и наоборот.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Матрицы ограничений прямой и двойственной задач  взаимно  транспонированы.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929454" y="1500174"/>
          <a:ext cx="1113037" cy="376238"/>
        </p:xfrm>
        <a:graphic>
          <a:graphicData uri="http://schemas.openxmlformats.org/presentationml/2006/ole">
            <p:oleObj spid="_x0000_s46081" name="Формула" r:id="rId3" imgW="901440" imgH="30456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357818" y="2000240"/>
          <a:ext cx="1191420" cy="376238"/>
        </p:xfrm>
        <a:graphic>
          <a:graphicData uri="http://schemas.openxmlformats.org/presentationml/2006/ole">
            <p:oleObj spid="_x0000_s46082" name="Формула" r:id="rId4" imgW="9651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890666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4. Коэффициенты при неизвестных в линейной форме прямой задачи являются свободными членами в ограничениях двойственной, а коэффициенты при неизвестных в линейной форме двойственной задачи являются свободными членами в ограничениях прямой. 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381328"/>
            <a:ext cx="8229600" cy="26067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665</Words>
  <Application>Microsoft Office PowerPoint</Application>
  <PresentationFormat>Экран (4:3)</PresentationFormat>
  <Paragraphs>185</Paragraphs>
  <Slides>38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0" baseType="lpstr">
      <vt:lpstr>Тема Office</vt:lpstr>
      <vt:lpstr>Формула</vt:lpstr>
      <vt:lpstr>Консультации по дисциплине «Прикладная математика»  каждый четный четверг в 11:15 в ауд. А103  проводит  Балакирева Ирина Аркадьевна.</vt:lpstr>
      <vt:lpstr>Лекция 5. Двойственность в ЗЛП</vt:lpstr>
      <vt:lpstr>Пример 1.  Задача об использовании сырья</vt:lpstr>
      <vt:lpstr>Оценим стоимость сырья в зависимости от доходов, которое оно приносит предприятию.</vt:lpstr>
      <vt:lpstr> Стоимость ресурсов для производителя должна быть минимальной:</vt:lpstr>
      <vt:lpstr>  I. Прямая задача          II. Двойственная к ней  </vt:lpstr>
      <vt:lpstr>I. Прямая задача          II. Двойственная к ней</vt:lpstr>
      <vt:lpstr>Правила построения двойственной задачи</vt:lpstr>
      <vt:lpstr>4. Коэффициенты при неизвестных в линейной форме прямой задачи являются свободными членами в ограничениях двойственной, а коэффициенты при неизвестных в линейной форме двойственной задачи являются свободными членами в ограничениях прямой. </vt:lpstr>
      <vt:lpstr>  </vt:lpstr>
      <vt:lpstr>6. Перед построением двойственной задачи необходимо привести знаки всех ограничений в соответствие с линейной формой. </vt:lpstr>
      <vt:lpstr>Геометрическая интерпретация двойственности</vt:lpstr>
      <vt:lpstr>Геометрическая интерпретация двойственности</vt:lpstr>
      <vt:lpstr>Прямая задача</vt:lpstr>
      <vt:lpstr>Взаимодвойственная задача</vt:lpstr>
      <vt:lpstr>Теоремы.</vt:lpstr>
      <vt:lpstr>Вторая теорема двойственности (устанавливает связь между переменными I и II задач)</vt:lpstr>
      <vt:lpstr>  </vt:lpstr>
      <vt:lpstr>Задана прямая и двойственная задача с ограничениями-неравенствами: </vt:lpstr>
      <vt:lpstr>Пусть                и                -  любые допустимые решения систем ограничений соответственно.  </vt:lpstr>
      <vt:lpstr>    </vt:lpstr>
      <vt:lpstr>Для линейной формы Φ имеем:</vt:lpstr>
      <vt:lpstr>Учитывая имеющиеся соотношения, получаем: </vt:lpstr>
      <vt:lpstr>Основное неравенство теории двойственности: </vt:lpstr>
      <vt:lpstr>Связь между переменными взаимодвойственных задач (II теорема)</vt:lpstr>
      <vt:lpstr> </vt:lpstr>
      <vt:lpstr> </vt:lpstr>
      <vt:lpstr>Для задачи I имеем:</vt:lpstr>
      <vt:lpstr>Для задачи II имеем:</vt:lpstr>
      <vt:lpstr>Имеем:</vt:lpstr>
      <vt:lpstr> </vt:lpstr>
      <vt:lpstr>Изменим набор базисных переменных II задачи:</vt:lpstr>
      <vt:lpstr>  </vt:lpstr>
      <vt:lpstr>  </vt:lpstr>
      <vt:lpstr>  </vt:lpstr>
      <vt:lpstr>  </vt:lpstr>
      <vt:lpstr>Итак:</vt:lpstr>
      <vt:lpstr>Поиск оптимального решения исходной задачи сводится к поиску оптимального решения двойственной задачи.</vt:lpstr>
    </vt:vector>
  </TitlesOfParts>
  <Company>DOM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ИНФОРМАТИКА  лектор кандидат технических наук, доцент кафедры кибернетики и вычислительной техники Балакирева Ирина Аркадьевна.  Кафедра КиВТ расположена в ауд. В-210, преподавательская кафедры КиВТ  - в ауд. А-103.</dc:title>
  <dc:creator>DOM</dc:creator>
  <cp:lastModifiedBy>1</cp:lastModifiedBy>
  <cp:revision>156</cp:revision>
  <dcterms:created xsi:type="dcterms:W3CDTF">2009-08-17T09:42:10Z</dcterms:created>
  <dcterms:modified xsi:type="dcterms:W3CDTF">2014-02-26T16:22:04Z</dcterms:modified>
</cp:coreProperties>
</file>