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drawings/drawing9.xml" ContentType="application/vnd.openxmlformats-officedocument.drawingml.chartshapes+xml"/>
  <Override PartName="/ppt/drawings/drawing13.xml" ContentType="application/vnd.openxmlformats-officedocument.drawingml.chartshapes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drawings/drawing11.xml" ContentType="application/vnd.openxmlformats-officedocument.drawingml.chartshap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drawings/drawing8.xml" ContentType="application/vnd.openxmlformats-officedocument.drawingml.chartshapes+xml"/>
  <Override PartName="/ppt/drawings/drawing12.xml" ContentType="application/vnd.openxmlformats-officedocument.drawingml.chartshapes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drawings/drawing6.xml" ContentType="application/vnd.openxmlformats-officedocument.drawingml.chartshapes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8" r:id="rId2"/>
    <p:sldId id="259" r:id="rId3"/>
    <p:sldId id="266" r:id="rId4"/>
    <p:sldId id="267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97" r:id="rId14"/>
    <p:sldId id="298" r:id="rId15"/>
    <p:sldId id="326" r:id="rId16"/>
    <p:sldId id="288" r:id="rId17"/>
    <p:sldId id="303" r:id="rId18"/>
    <p:sldId id="304" r:id="rId19"/>
    <p:sldId id="305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45" r:id="rId33"/>
    <p:sldId id="346" r:id="rId34"/>
    <p:sldId id="347" r:id="rId35"/>
    <p:sldId id="348" r:id="rId36"/>
    <p:sldId id="349" r:id="rId37"/>
    <p:sldId id="350" r:id="rId38"/>
    <p:sldId id="319" r:id="rId39"/>
    <p:sldId id="320" r:id="rId40"/>
    <p:sldId id="339" r:id="rId41"/>
    <p:sldId id="321" r:id="rId42"/>
    <p:sldId id="340" r:id="rId43"/>
    <p:sldId id="35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59" d="100"/>
          <a:sy n="59" d="100"/>
        </p:scale>
        <p:origin x="-8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C:\Users\&#1048;&#1088;&#1080;&#1085;&#1072;\Desktop\&#1082;%20&#1079;&#1094;&#1083;&#1087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1.xml"/><Relationship Id="rId2" Type="http://schemas.openxmlformats.org/officeDocument/2006/relationships/oleObject" Target="file:///C:\Users\&#1048;&#1088;&#1080;&#1085;&#1072;\Desktop\&#1082;%20&#1079;&#1094;&#1083;&#1087;.xlsx" TargetMode="External"/><Relationship Id="rId1" Type="http://schemas.openxmlformats.org/officeDocument/2006/relationships/themeOverride" Target="../theme/themeOverrid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2.xml"/><Relationship Id="rId2" Type="http://schemas.openxmlformats.org/officeDocument/2006/relationships/oleObject" Target="file:///C:\Users\&#1048;&#1088;&#1080;&#1085;&#1072;\Desktop\&#1082;%20&#1079;&#1094;&#1083;&#1087;.xlsx" TargetMode="External"/><Relationship Id="rId1" Type="http://schemas.openxmlformats.org/officeDocument/2006/relationships/themeOverride" Target="../theme/themeOverride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3.xml"/><Relationship Id="rId2" Type="http://schemas.openxmlformats.org/officeDocument/2006/relationships/oleObject" Target="file:///C:\Users\&#1048;&#1088;&#1080;&#1085;&#1072;\Desktop\&#1082;%20&#1079;&#1094;&#1083;&#1087;.xlsx" TargetMode="External"/><Relationship Id="rId1" Type="http://schemas.openxmlformats.org/officeDocument/2006/relationships/themeOverride" Target="../theme/themeOverrid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Documents%20and%20Settings\&#1048;&#1088;&#1072;\&#1052;&#1086;&#1080;%20&#1076;&#1086;&#1082;&#1091;&#1084;&#1077;&#1085;&#1090;&#1099;\&#1048;&#1056;&#1040;\&#1055;&#1088;&#1077;&#1079;&#1077;&#1085;&#1090;&#1072;&#1094;&#1080;&#1080;%20&#1083;&#1077;&#1082;&#1094;&#1080;&#1081;\&#1055;&#1088;&#1080;&#1082;&#1083;&#1072;&#1076;&#1085;&#1072;&#1103;%20&#1084;&#1072;&#1090;&#1077;&#1084;&#1072;&#1090;&#1080;&#1082;&#1072;\&#1051;&#1077;&#1082;&#1094;&#1080;&#1080;%20&#1055;&#1052;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&#1048;&#1088;&#1080;&#1085;&#1072;\Desktop\&#1082;%20&#1079;&#1094;&#1083;&#1087;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&#1048;&#1088;&#1080;&#1085;&#1072;\Desktop\&#1082;%20&#1079;&#1094;&#1083;&#108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6'!$B$3:$B$14</c:f>
              <c:numCache>
                <c:formatCode>General</c:formatCode>
                <c:ptCount val="12"/>
                <c:pt idx="0">
                  <c:v>11</c:v>
                </c:pt>
                <c:pt idx="1">
                  <c:v>9.7777777777777679</c:v>
                </c:pt>
                <c:pt idx="2">
                  <c:v>8.5555555555555767</c:v>
                </c:pt>
                <c:pt idx="3">
                  <c:v>7.3333333333333446</c:v>
                </c:pt>
                <c:pt idx="4">
                  <c:v>6.1111111111111107</c:v>
                </c:pt>
                <c:pt idx="5">
                  <c:v>4.8888888888888875</c:v>
                </c:pt>
                <c:pt idx="6">
                  <c:v>4.2777777777777768</c:v>
                </c:pt>
                <c:pt idx="7">
                  <c:v>3.6666666666666661</c:v>
                </c:pt>
                <c:pt idx="8">
                  <c:v>2.4444444444444429</c:v>
                </c:pt>
                <c:pt idx="9">
                  <c:v>1.2222222222222214</c:v>
                </c:pt>
                <c:pt idx="10">
                  <c:v>0</c:v>
                </c:pt>
                <c:pt idx="11">
                  <c:v>-1.2222222222222232</c:v>
                </c:pt>
              </c:numCache>
            </c:numRef>
          </c:yVal>
        </c:ser>
        <c:ser>
          <c:idx val="2"/>
          <c:order val="1"/>
          <c:spPr>
            <a:ln>
              <a:solidFill>
                <a:srgbClr val="FF0000"/>
              </a:solidFill>
              <a:prstDash val="lgDash"/>
            </a:ln>
          </c:spPr>
          <c:marker>
            <c:symbol val="none"/>
          </c:marker>
          <c:dPt>
            <c:idx val="6"/>
            <c:marker>
              <c:symbol val="circle"/>
              <c:size val="8"/>
              <c:spPr>
                <a:solidFill>
                  <a:srgbClr val="FF0000"/>
                </a:solidFill>
              </c:spPr>
            </c:marker>
          </c:dPt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6'!$D$3:$D$14</c:f>
              <c:numCache>
                <c:formatCode>General</c:formatCode>
                <c:ptCount val="12"/>
                <c:pt idx="0">
                  <c:v>6.5</c:v>
                </c:pt>
                <c:pt idx="1">
                  <c:v>6.1</c:v>
                </c:pt>
                <c:pt idx="2">
                  <c:v>5.7</c:v>
                </c:pt>
                <c:pt idx="3">
                  <c:v>5.3</c:v>
                </c:pt>
                <c:pt idx="4">
                  <c:v>4.9000000000000004</c:v>
                </c:pt>
                <c:pt idx="5">
                  <c:v>4.5</c:v>
                </c:pt>
                <c:pt idx="6">
                  <c:v>4.3</c:v>
                </c:pt>
                <c:pt idx="7">
                  <c:v>4.0999999999999996</c:v>
                </c:pt>
                <c:pt idx="8">
                  <c:v>3.6999999999999997</c:v>
                </c:pt>
                <c:pt idx="9">
                  <c:v>3.3</c:v>
                </c:pt>
                <c:pt idx="10">
                  <c:v>2.9</c:v>
                </c:pt>
                <c:pt idx="11">
                  <c:v>2.5</c:v>
                </c:pt>
              </c:numCache>
            </c:numRef>
          </c:yVal>
        </c:ser>
        <c:ser>
          <c:idx val="1"/>
          <c:order val="2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6'!$C$3:$C$14</c:f>
              <c:numCache>
                <c:formatCode>General</c:formatCode>
                <c:ptCount val="12"/>
                <c:pt idx="0">
                  <c:v>5</c:v>
                </c:pt>
                <c:pt idx="1">
                  <c:v>4.8684210526315788</c:v>
                </c:pt>
                <c:pt idx="2">
                  <c:v>4.7368421052631868</c:v>
                </c:pt>
                <c:pt idx="3">
                  <c:v>4.6052631578947434</c:v>
                </c:pt>
                <c:pt idx="4">
                  <c:v>4.4736842105263159</c:v>
                </c:pt>
                <c:pt idx="5">
                  <c:v>4.3421052631578814</c:v>
                </c:pt>
                <c:pt idx="6">
                  <c:v>4.2763157894736983</c:v>
                </c:pt>
                <c:pt idx="7">
                  <c:v>4.2105263157894735</c:v>
                </c:pt>
                <c:pt idx="8">
                  <c:v>4.0789473684210495</c:v>
                </c:pt>
                <c:pt idx="9">
                  <c:v>3.9473684210526319</c:v>
                </c:pt>
                <c:pt idx="10">
                  <c:v>3.8157894736842008</c:v>
                </c:pt>
                <c:pt idx="11">
                  <c:v>3.6842105263157894</c:v>
                </c:pt>
              </c:numCache>
            </c:numRef>
          </c:yVal>
        </c:ser>
        <c:ser>
          <c:idx val="4"/>
          <c:order val="3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ser>
          <c:idx val="5"/>
          <c:order val="4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axId val="47968256"/>
        <c:axId val="47969792"/>
      </c:scatterChart>
      <c:valAx>
        <c:axId val="47968256"/>
        <c:scaling>
          <c:orientation val="minMax"/>
          <c:max val="6"/>
          <c:min val="0"/>
        </c:scaling>
        <c:axPos val="b"/>
        <c:numFmt formatCode="General" sourceLinked="1"/>
        <c:tickLblPos val="nextTo"/>
        <c:crossAx val="47969792"/>
        <c:crosses val="autoZero"/>
        <c:crossBetween val="midCat"/>
      </c:valAx>
      <c:valAx>
        <c:axId val="47969792"/>
        <c:scaling>
          <c:orientation val="minMax"/>
          <c:max val="6"/>
          <c:min val="0"/>
        </c:scaling>
        <c:axPos val="l"/>
        <c:majorGridlines/>
        <c:numFmt formatCode="General" sourceLinked="1"/>
        <c:tickLblPos val="nextTo"/>
        <c:crossAx val="47968256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-5.3333333333333366</c:v>
                </c:pt>
                <c:pt idx="7">
                  <c:v>-7.0000000000000009</c:v>
                </c:pt>
                <c:pt idx="8">
                  <c:v>-8.6666666666666714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-5.3333333333333366</c:v>
                </c:pt>
                <c:pt idx="7">
                  <c:v>-7.3333333333333366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ser>
          <c:idx val="3"/>
          <c:order val="3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ser>
          <c:idx val="4"/>
          <c:order val="4"/>
          <c:tx>
            <c:strRef>
              <c:f>Лист1!$E$1</c:f>
              <c:strCache>
                <c:ptCount val="1"/>
                <c:pt idx="0">
                  <c:v>F</c:v>
                </c:pt>
              </c:strCache>
            </c:strRef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Лист1!$E$2:$E$12</c:f>
              <c:numCache>
                <c:formatCode>General</c:formatCode>
                <c:ptCount val="11"/>
                <c:pt idx="0">
                  <c:v>0.33333333333333331</c:v>
                </c:pt>
                <c:pt idx="1">
                  <c:v>0.83333333333333348</c:v>
                </c:pt>
                <c:pt idx="2">
                  <c:v>1.3333333333333333</c:v>
                </c:pt>
                <c:pt idx="3">
                  <c:v>1.8333333333333333</c:v>
                </c:pt>
                <c:pt idx="4">
                  <c:v>2.333333333333333</c:v>
                </c:pt>
                <c:pt idx="5">
                  <c:v>2.833333333333333</c:v>
                </c:pt>
                <c:pt idx="6">
                  <c:v>3.333333333333333</c:v>
                </c:pt>
                <c:pt idx="7">
                  <c:v>3.833333333333333</c:v>
                </c:pt>
                <c:pt idx="8">
                  <c:v>4.3333333333333348</c:v>
                </c:pt>
                <c:pt idx="9">
                  <c:v>4.8333333333333348</c:v>
                </c:pt>
                <c:pt idx="10">
                  <c:v>5.3333333333333348</c:v>
                </c:pt>
              </c:numCache>
            </c:numRef>
          </c:yVal>
        </c:ser>
        <c:axId val="55799808"/>
        <c:axId val="55801344"/>
      </c:scatterChart>
      <c:valAx>
        <c:axId val="55799808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5801344"/>
        <c:crosses val="autoZero"/>
        <c:crossBetween val="midCat"/>
        <c:majorUnit val="0.2"/>
      </c:valAx>
      <c:valAx>
        <c:axId val="55801344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5799808"/>
        <c:crosses val="autoZero"/>
        <c:crossBetween val="midCat"/>
        <c:majorUnit val="0.2"/>
      </c:valAx>
    </c:plotArea>
    <c:plotVisOnly val="1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-5.3333333333333384</c:v>
                </c:pt>
                <c:pt idx="7">
                  <c:v>-7.0000000000000009</c:v>
                </c:pt>
                <c:pt idx="8">
                  <c:v>-8.6666666666666732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-5.3333333333333384</c:v>
                </c:pt>
                <c:pt idx="7">
                  <c:v>-7.3333333333333384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ser>
          <c:idx val="3"/>
          <c:order val="3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axId val="56208384"/>
        <c:axId val="56328960"/>
      </c:scatterChart>
      <c:valAx>
        <c:axId val="56208384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6328960"/>
        <c:crosses val="autoZero"/>
        <c:crossBetween val="midCat"/>
        <c:majorUnit val="0.2"/>
      </c:valAx>
      <c:valAx>
        <c:axId val="56328960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6208384"/>
        <c:crosses val="autoZero"/>
        <c:crossBetween val="midCat"/>
        <c:majorUnit val="0.2"/>
      </c:valAx>
    </c:plotArea>
    <c:plotVisOnly val="1"/>
  </c:chart>
  <c:externalData r:id="rId2"/>
  <c:userShapes r:id="rId3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-5.3333333333333393</c:v>
                </c:pt>
                <c:pt idx="7">
                  <c:v>-7.0000000000000009</c:v>
                </c:pt>
                <c:pt idx="8">
                  <c:v>-8.666666666666675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-5.3333333333333393</c:v>
                </c:pt>
                <c:pt idx="7">
                  <c:v>-7.3333333333333393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ser>
          <c:idx val="3"/>
          <c:order val="3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marker>
              <c:symbol val="diamond"/>
              <c:size val="7"/>
              <c:spPr>
                <a:solidFill>
                  <a:sysClr val="windowText" lastClr="000000"/>
                </a:solidFill>
                <a:ln>
                  <a:solidFill>
                    <a:sysClr val="windowText" lastClr="000000"/>
                  </a:solidFill>
                </a:ln>
              </c:spPr>
            </c:marker>
          </c:dPt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axId val="56212096"/>
        <c:axId val="56258944"/>
      </c:scatterChart>
      <c:valAx>
        <c:axId val="56212096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6258944"/>
        <c:crosses val="autoZero"/>
        <c:crossBetween val="midCat"/>
        <c:majorUnit val="0.2"/>
      </c:valAx>
      <c:valAx>
        <c:axId val="56258944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6212096"/>
        <c:crosses val="autoZero"/>
        <c:crossBetween val="midCat"/>
        <c:majorUnit val="0.2"/>
      </c:valAx>
    </c:plotArea>
    <c:plotVisOnly val="1"/>
  </c:chart>
  <c:externalData r:id="rId2"/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-5.3333333333333401</c:v>
                </c:pt>
                <c:pt idx="7">
                  <c:v>-7.0000000000000009</c:v>
                </c:pt>
                <c:pt idx="8">
                  <c:v>-8.6666666666666767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-5.3333333333333401</c:v>
                </c:pt>
                <c:pt idx="7">
                  <c:v>-7.3333333333333401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ser>
          <c:idx val="3"/>
          <c:order val="3"/>
          <c:tx>
            <c:strRef>
              <c:f>Лист1!$D$1</c:f>
              <c:strCache>
                <c:ptCount val="1"/>
                <c:pt idx="0">
                  <c:v>огр3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marker>
              <c:symbol val="diamond"/>
              <c:size val="7"/>
              <c:spPr>
                <a:solidFill>
                  <a:sysClr val="windowText" lastClr="000000"/>
                </a:solidFill>
                <a:ln>
                  <a:solidFill>
                    <a:sysClr val="windowText" lastClr="000000"/>
                  </a:solidFill>
                </a:ln>
              </c:spPr>
            </c:marker>
          </c:dPt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  <c:pt idx="7">
                  <c:v>-4</c:v>
                </c:pt>
                <c:pt idx="8">
                  <c:v>-5</c:v>
                </c:pt>
                <c:pt idx="9">
                  <c:v>-6</c:v>
                </c:pt>
                <c:pt idx="10">
                  <c:v>-7</c:v>
                </c:pt>
              </c:numCache>
            </c:numRef>
          </c:yVal>
        </c:ser>
        <c:axId val="56277248"/>
        <c:axId val="56406016"/>
      </c:scatterChart>
      <c:valAx>
        <c:axId val="56277248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6406016"/>
        <c:crosses val="autoZero"/>
        <c:crossBetween val="midCat"/>
        <c:majorUnit val="0.2"/>
      </c:valAx>
      <c:valAx>
        <c:axId val="56406016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6277248"/>
        <c:crosses val="autoZero"/>
        <c:crossBetween val="midCat"/>
        <c:majorUnit val="0.2"/>
      </c:valAx>
    </c:plotArea>
    <c:plotVisOnly val="1"/>
  </c:chart>
  <c:externalData r:id="rId2"/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6'!$B$3:$B$14</c:f>
              <c:numCache>
                <c:formatCode>General</c:formatCode>
                <c:ptCount val="12"/>
                <c:pt idx="0">
                  <c:v>11</c:v>
                </c:pt>
                <c:pt idx="1">
                  <c:v>9.7777777777777679</c:v>
                </c:pt>
                <c:pt idx="2">
                  <c:v>8.5555555555555767</c:v>
                </c:pt>
                <c:pt idx="3">
                  <c:v>7.3333333333333446</c:v>
                </c:pt>
                <c:pt idx="4">
                  <c:v>6.1111111111111107</c:v>
                </c:pt>
                <c:pt idx="5">
                  <c:v>4.8888888888888875</c:v>
                </c:pt>
                <c:pt idx="6">
                  <c:v>4.2777777777777768</c:v>
                </c:pt>
                <c:pt idx="7">
                  <c:v>3.6666666666666661</c:v>
                </c:pt>
                <c:pt idx="8">
                  <c:v>2.4444444444444429</c:v>
                </c:pt>
                <c:pt idx="9">
                  <c:v>1.2222222222222214</c:v>
                </c:pt>
                <c:pt idx="10">
                  <c:v>0</c:v>
                </c:pt>
                <c:pt idx="11">
                  <c:v>-1.2222222222222232</c:v>
                </c:pt>
              </c:numCache>
            </c:numRef>
          </c:yVal>
        </c:ser>
        <c:ser>
          <c:idx val="2"/>
          <c:order val="1"/>
          <c:spPr>
            <a:ln>
              <a:solidFill>
                <a:srgbClr val="FF0000"/>
              </a:solidFill>
              <a:prstDash val="lgDash"/>
            </a:ln>
          </c:spPr>
          <c:marker>
            <c:symbol val="none"/>
          </c:marker>
          <c:dPt>
            <c:idx val="6"/>
            <c:marker>
              <c:symbol val="circle"/>
              <c:size val="8"/>
              <c:spPr>
                <a:solidFill>
                  <a:srgbClr val="FF0000"/>
                </a:solidFill>
              </c:spPr>
            </c:marker>
          </c:dPt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6'!$D$3:$D$14</c:f>
              <c:numCache>
                <c:formatCode>General</c:formatCode>
                <c:ptCount val="12"/>
                <c:pt idx="0">
                  <c:v>6.5</c:v>
                </c:pt>
                <c:pt idx="1">
                  <c:v>6.1</c:v>
                </c:pt>
                <c:pt idx="2">
                  <c:v>5.7</c:v>
                </c:pt>
                <c:pt idx="3">
                  <c:v>5.3</c:v>
                </c:pt>
                <c:pt idx="4">
                  <c:v>4.9000000000000004</c:v>
                </c:pt>
                <c:pt idx="5">
                  <c:v>4.5</c:v>
                </c:pt>
                <c:pt idx="6">
                  <c:v>4.3</c:v>
                </c:pt>
                <c:pt idx="7">
                  <c:v>4.0999999999999996</c:v>
                </c:pt>
                <c:pt idx="8">
                  <c:v>3.6999999999999997</c:v>
                </c:pt>
                <c:pt idx="9">
                  <c:v>3.3</c:v>
                </c:pt>
                <c:pt idx="10">
                  <c:v>2.9</c:v>
                </c:pt>
                <c:pt idx="11">
                  <c:v>2.5</c:v>
                </c:pt>
              </c:numCache>
            </c:numRef>
          </c:yVal>
        </c:ser>
        <c:ser>
          <c:idx val="3"/>
          <c:order val="2"/>
          <c:marker>
            <c:symbol val="circle"/>
            <c:size val="7"/>
            <c:spPr>
              <a:solidFill>
                <a:schemeClr val="tx1"/>
              </a:solidFill>
            </c:spPr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6'!$E$3:$E$14</c:f>
              <c:numCache>
                <c:formatCode>General</c:formatCode>
                <c:ptCount val="12"/>
                <c:pt idx="7">
                  <c:v>4</c:v>
                </c:pt>
              </c:numCache>
            </c:numRef>
          </c:yVal>
        </c:ser>
        <c:ser>
          <c:idx val="1"/>
          <c:order val="3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6'!$C$3:$C$14</c:f>
              <c:numCache>
                <c:formatCode>General</c:formatCode>
                <c:ptCount val="12"/>
                <c:pt idx="0">
                  <c:v>5</c:v>
                </c:pt>
                <c:pt idx="1">
                  <c:v>4.8684210526315788</c:v>
                </c:pt>
                <c:pt idx="2">
                  <c:v>4.7368421052631868</c:v>
                </c:pt>
                <c:pt idx="3">
                  <c:v>4.6052631578947434</c:v>
                </c:pt>
                <c:pt idx="4">
                  <c:v>4.4736842105263159</c:v>
                </c:pt>
                <c:pt idx="5">
                  <c:v>4.3421052631578814</c:v>
                </c:pt>
                <c:pt idx="6">
                  <c:v>4.2763157894736983</c:v>
                </c:pt>
                <c:pt idx="7">
                  <c:v>4.2105263157894735</c:v>
                </c:pt>
                <c:pt idx="8">
                  <c:v>4.0789473684210495</c:v>
                </c:pt>
                <c:pt idx="9">
                  <c:v>3.9473684210526319</c:v>
                </c:pt>
                <c:pt idx="10">
                  <c:v>3.8157894736842008</c:v>
                </c:pt>
                <c:pt idx="11">
                  <c:v>3.6842105263157894</c:v>
                </c:pt>
              </c:numCache>
            </c:numRef>
          </c:yVal>
        </c:ser>
        <c:ser>
          <c:idx val="4"/>
          <c:order val="4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ser>
          <c:idx val="5"/>
          <c:order val="5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axId val="51913856"/>
        <c:axId val="51915392"/>
      </c:scatterChart>
      <c:valAx>
        <c:axId val="51913856"/>
        <c:scaling>
          <c:orientation val="minMax"/>
          <c:max val="6"/>
          <c:min val="0"/>
        </c:scaling>
        <c:axPos val="b"/>
        <c:numFmt formatCode="General" sourceLinked="1"/>
        <c:tickLblPos val="nextTo"/>
        <c:crossAx val="51915392"/>
        <c:crosses val="autoZero"/>
        <c:crossBetween val="midCat"/>
      </c:valAx>
      <c:valAx>
        <c:axId val="51915392"/>
        <c:scaling>
          <c:orientation val="minMax"/>
          <c:max val="6"/>
          <c:min val="0"/>
        </c:scaling>
        <c:axPos val="l"/>
        <c:majorGridlines/>
        <c:numFmt formatCode="General" sourceLinked="1"/>
        <c:tickLblPos val="nextTo"/>
        <c:crossAx val="51913856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6'!$B$3:$B$14</c:f>
              <c:numCache>
                <c:formatCode>General</c:formatCode>
                <c:ptCount val="12"/>
                <c:pt idx="0">
                  <c:v>11</c:v>
                </c:pt>
                <c:pt idx="1">
                  <c:v>9.7777777777777679</c:v>
                </c:pt>
                <c:pt idx="2">
                  <c:v>8.5555555555555767</c:v>
                </c:pt>
                <c:pt idx="3">
                  <c:v>7.3333333333333446</c:v>
                </c:pt>
                <c:pt idx="4">
                  <c:v>6.1111111111111107</c:v>
                </c:pt>
                <c:pt idx="5">
                  <c:v>4.8888888888888875</c:v>
                </c:pt>
                <c:pt idx="6">
                  <c:v>4.2777777777777768</c:v>
                </c:pt>
                <c:pt idx="7">
                  <c:v>3.6666666666666661</c:v>
                </c:pt>
                <c:pt idx="8">
                  <c:v>2.4444444444444429</c:v>
                </c:pt>
                <c:pt idx="9">
                  <c:v>1.2222222222222214</c:v>
                </c:pt>
                <c:pt idx="10">
                  <c:v>0</c:v>
                </c:pt>
                <c:pt idx="11">
                  <c:v>-1.2222222222222232</c:v>
                </c:pt>
              </c:numCache>
            </c:numRef>
          </c:yVal>
        </c:ser>
        <c:ser>
          <c:idx val="2"/>
          <c:order val="1"/>
          <c:spPr>
            <a:ln>
              <a:solidFill>
                <a:srgbClr val="FF0000"/>
              </a:solidFill>
              <a:prstDash val="lgDash"/>
            </a:ln>
          </c:spPr>
          <c:marker>
            <c:symbol val="none"/>
          </c:marker>
          <c:dPt>
            <c:idx val="6"/>
            <c:marker>
              <c:symbol val="circle"/>
              <c:size val="8"/>
              <c:spPr>
                <a:solidFill>
                  <a:srgbClr val="FF0000"/>
                </a:solidFill>
              </c:spPr>
            </c:marker>
          </c:dPt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6'!$D$3:$D$14</c:f>
              <c:numCache>
                <c:formatCode>General</c:formatCode>
                <c:ptCount val="12"/>
                <c:pt idx="0">
                  <c:v>6.5</c:v>
                </c:pt>
                <c:pt idx="1">
                  <c:v>6.1</c:v>
                </c:pt>
                <c:pt idx="2">
                  <c:v>5.7</c:v>
                </c:pt>
                <c:pt idx="3">
                  <c:v>5.3</c:v>
                </c:pt>
                <c:pt idx="4">
                  <c:v>4.9000000000000004</c:v>
                </c:pt>
                <c:pt idx="5">
                  <c:v>4.5</c:v>
                </c:pt>
                <c:pt idx="6">
                  <c:v>4.3</c:v>
                </c:pt>
                <c:pt idx="7">
                  <c:v>4.0999999999999996</c:v>
                </c:pt>
                <c:pt idx="8">
                  <c:v>3.6999999999999997</c:v>
                </c:pt>
                <c:pt idx="9">
                  <c:v>3.3</c:v>
                </c:pt>
                <c:pt idx="10">
                  <c:v>2.9</c:v>
                </c:pt>
                <c:pt idx="11">
                  <c:v>2.5</c:v>
                </c:pt>
              </c:numCache>
            </c:numRef>
          </c:yVal>
        </c:ser>
        <c:ser>
          <c:idx val="3"/>
          <c:order val="2"/>
          <c:marker>
            <c:symbol val="circle"/>
            <c:size val="7"/>
            <c:spPr>
              <a:solidFill>
                <a:schemeClr val="tx1"/>
              </a:solidFill>
            </c:spPr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6'!$E$3:$E$14</c:f>
              <c:numCache>
                <c:formatCode>General</c:formatCode>
                <c:ptCount val="12"/>
                <c:pt idx="7">
                  <c:v>4</c:v>
                </c:pt>
              </c:numCache>
            </c:numRef>
          </c:yVal>
        </c:ser>
        <c:ser>
          <c:idx val="1"/>
          <c:order val="3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6'!$C$3:$C$14</c:f>
              <c:numCache>
                <c:formatCode>General</c:formatCode>
                <c:ptCount val="12"/>
                <c:pt idx="0">
                  <c:v>5</c:v>
                </c:pt>
                <c:pt idx="1">
                  <c:v>4.8684210526315788</c:v>
                </c:pt>
                <c:pt idx="2">
                  <c:v>4.7368421052631868</c:v>
                </c:pt>
                <c:pt idx="3">
                  <c:v>4.6052631578947434</c:v>
                </c:pt>
                <c:pt idx="4">
                  <c:v>4.4736842105263159</c:v>
                </c:pt>
                <c:pt idx="5">
                  <c:v>4.3421052631578814</c:v>
                </c:pt>
                <c:pt idx="6">
                  <c:v>4.2763157894736983</c:v>
                </c:pt>
                <c:pt idx="7">
                  <c:v>4.2105263157894735</c:v>
                </c:pt>
                <c:pt idx="8">
                  <c:v>4.0789473684210495</c:v>
                </c:pt>
                <c:pt idx="9">
                  <c:v>3.9473684210526319</c:v>
                </c:pt>
                <c:pt idx="10">
                  <c:v>3.8157894736842008</c:v>
                </c:pt>
                <c:pt idx="11">
                  <c:v>3.6842105263157894</c:v>
                </c:pt>
              </c:numCache>
            </c:numRef>
          </c:yVal>
        </c:ser>
        <c:ser>
          <c:idx val="4"/>
          <c:order val="4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ser>
          <c:idx val="5"/>
          <c:order val="5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axId val="52001408"/>
        <c:axId val="52003200"/>
      </c:scatterChart>
      <c:valAx>
        <c:axId val="52001408"/>
        <c:scaling>
          <c:orientation val="minMax"/>
          <c:max val="6"/>
          <c:min val="0"/>
        </c:scaling>
        <c:axPos val="b"/>
        <c:numFmt formatCode="General" sourceLinked="1"/>
        <c:tickLblPos val="nextTo"/>
        <c:crossAx val="52003200"/>
        <c:crosses val="autoZero"/>
        <c:crossBetween val="midCat"/>
      </c:valAx>
      <c:valAx>
        <c:axId val="52003200"/>
        <c:scaling>
          <c:orientation val="minMax"/>
          <c:max val="6"/>
          <c:min val="0"/>
        </c:scaling>
        <c:axPos val="l"/>
        <c:majorGridlines/>
        <c:numFmt formatCode="General" sourceLinked="1"/>
        <c:tickLblPos val="nextTo"/>
        <c:crossAx val="52001408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6'!$B$3:$B$14</c:f>
              <c:numCache>
                <c:formatCode>General</c:formatCode>
                <c:ptCount val="12"/>
                <c:pt idx="0">
                  <c:v>11</c:v>
                </c:pt>
                <c:pt idx="1">
                  <c:v>9.7777777777777679</c:v>
                </c:pt>
                <c:pt idx="2">
                  <c:v>8.5555555555555713</c:v>
                </c:pt>
                <c:pt idx="3">
                  <c:v>7.3333333333333419</c:v>
                </c:pt>
                <c:pt idx="4">
                  <c:v>6.1111111111111107</c:v>
                </c:pt>
                <c:pt idx="5">
                  <c:v>4.8888888888888875</c:v>
                </c:pt>
                <c:pt idx="6">
                  <c:v>4.2777777777777768</c:v>
                </c:pt>
                <c:pt idx="7">
                  <c:v>3.6666666666666661</c:v>
                </c:pt>
                <c:pt idx="8">
                  <c:v>2.4444444444444429</c:v>
                </c:pt>
                <c:pt idx="9">
                  <c:v>1.2222222222222214</c:v>
                </c:pt>
                <c:pt idx="10">
                  <c:v>0</c:v>
                </c:pt>
                <c:pt idx="11">
                  <c:v>-1.2222222222222232</c:v>
                </c:pt>
              </c:numCache>
            </c:numRef>
          </c:yVal>
        </c:ser>
        <c:ser>
          <c:idx val="2"/>
          <c:order val="1"/>
          <c:spPr>
            <a:ln>
              <a:solidFill>
                <a:srgbClr val="FF0000"/>
              </a:solidFill>
              <a:prstDash val="lgDash"/>
            </a:ln>
          </c:spPr>
          <c:marker>
            <c:symbol val="none"/>
          </c:marker>
          <c:dPt>
            <c:idx val="6"/>
            <c:marker>
              <c:symbol val="circle"/>
              <c:size val="8"/>
              <c:spPr>
                <a:solidFill>
                  <a:srgbClr val="FF0000"/>
                </a:solidFill>
              </c:spPr>
            </c:marker>
          </c:dPt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6'!$D$3:$D$14</c:f>
              <c:numCache>
                <c:formatCode>General</c:formatCode>
                <c:ptCount val="12"/>
                <c:pt idx="0">
                  <c:v>6.5</c:v>
                </c:pt>
                <c:pt idx="1">
                  <c:v>6.1</c:v>
                </c:pt>
                <c:pt idx="2">
                  <c:v>5.7</c:v>
                </c:pt>
                <c:pt idx="3">
                  <c:v>5.3</c:v>
                </c:pt>
                <c:pt idx="4">
                  <c:v>4.9000000000000004</c:v>
                </c:pt>
                <c:pt idx="5">
                  <c:v>4.5</c:v>
                </c:pt>
                <c:pt idx="6">
                  <c:v>4.3</c:v>
                </c:pt>
                <c:pt idx="7">
                  <c:v>4.0999999999999996</c:v>
                </c:pt>
                <c:pt idx="8">
                  <c:v>3.6999999999999997</c:v>
                </c:pt>
                <c:pt idx="9">
                  <c:v>3.3</c:v>
                </c:pt>
                <c:pt idx="10">
                  <c:v>2.9</c:v>
                </c:pt>
                <c:pt idx="11">
                  <c:v>2.5</c:v>
                </c:pt>
              </c:numCache>
            </c:numRef>
          </c:yVal>
        </c:ser>
        <c:ser>
          <c:idx val="1"/>
          <c:order val="2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6'!$C$3:$C$14</c:f>
              <c:numCache>
                <c:formatCode>General</c:formatCode>
                <c:ptCount val="12"/>
                <c:pt idx="0">
                  <c:v>5</c:v>
                </c:pt>
                <c:pt idx="1">
                  <c:v>4.8684210526315788</c:v>
                </c:pt>
                <c:pt idx="2">
                  <c:v>4.7368421052631797</c:v>
                </c:pt>
                <c:pt idx="3">
                  <c:v>4.6052631578947434</c:v>
                </c:pt>
                <c:pt idx="4">
                  <c:v>4.4736842105263159</c:v>
                </c:pt>
                <c:pt idx="5">
                  <c:v>4.3421052631578849</c:v>
                </c:pt>
                <c:pt idx="6">
                  <c:v>4.2763157894736938</c:v>
                </c:pt>
                <c:pt idx="7">
                  <c:v>4.2105263157894735</c:v>
                </c:pt>
                <c:pt idx="8">
                  <c:v>4.0789473684210495</c:v>
                </c:pt>
                <c:pt idx="9">
                  <c:v>3.9473684210526319</c:v>
                </c:pt>
                <c:pt idx="10">
                  <c:v>3.8157894736842035</c:v>
                </c:pt>
                <c:pt idx="11">
                  <c:v>3.6842105263157894</c:v>
                </c:pt>
              </c:numCache>
            </c:numRef>
          </c:yVal>
        </c:ser>
        <c:ser>
          <c:idx val="4"/>
          <c:order val="3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ser>
          <c:idx val="5"/>
          <c:order val="4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axId val="53731712"/>
        <c:axId val="53733248"/>
      </c:scatterChart>
      <c:valAx>
        <c:axId val="53731712"/>
        <c:scaling>
          <c:orientation val="minMax"/>
          <c:max val="6"/>
          <c:min val="0"/>
        </c:scaling>
        <c:axPos val="b"/>
        <c:numFmt formatCode="General" sourceLinked="1"/>
        <c:tickLblPos val="nextTo"/>
        <c:crossAx val="53733248"/>
        <c:crosses val="autoZero"/>
        <c:crossBetween val="midCat"/>
      </c:valAx>
      <c:valAx>
        <c:axId val="53733248"/>
        <c:scaling>
          <c:orientation val="minMax"/>
          <c:max val="6"/>
          <c:min val="0"/>
        </c:scaling>
        <c:axPos val="l"/>
        <c:majorGridlines/>
        <c:numFmt formatCode="General" sourceLinked="1"/>
        <c:tickLblPos val="nextTo"/>
        <c:crossAx val="53731712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6'!$B$3:$B$14</c:f>
              <c:numCache>
                <c:formatCode>General</c:formatCode>
                <c:ptCount val="12"/>
                <c:pt idx="0">
                  <c:v>11</c:v>
                </c:pt>
                <c:pt idx="1">
                  <c:v>9.7777777777777679</c:v>
                </c:pt>
                <c:pt idx="2">
                  <c:v>8.5555555555555713</c:v>
                </c:pt>
                <c:pt idx="3">
                  <c:v>7.3333333333333419</c:v>
                </c:pt>
                <c:pt idx="4">
                  <c:v>6.1111111111111107</c:v>
                </c:pt>
                <c:pt idx="5">
                  <c:v>4.8888888888888875</c:v>
                </c:pt>
                <c:pt idx="6">
                  <c:v>4.2777777777777768</c:v>
                </c:pt>
                <c:pt idx="7">
                  <c:v>3.6666666666666661</c:v>
                </c:pt>
                <c:pt idx="8">
                  <c:v>2.4444444444444429</c:v>
                </c:pt>
                <c:pt idx="9">
                  <c:v>1.2222222222222214</c:v>
                </c:pt>
                <c:pt idx="10">
                  <c:v>0</c:v>
                </c:pt>
                <c:pt idx="11">
                  <c:v>-1.2222222222222232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6'!$C$3:$C$14</c:f>
              <c:numCache>
                <c:formatCode>General</c:formatCode>
                <c:ptCount val="12"/>
                <c:pt idx="0">
                  <c:v>5</c:v>
                </c:pt>
                <c:pt idx="1">
                  <c:v>4.8684210526315788</c:v>
                </c:pt>
                <c:pt idx="2">
                  <c:v>4.7368421052631797</c:v>
                </c:pt>
                <c:pt idx="3">
                  <c:v>4.6052631578947434</c:v>
                </c:pt>
                <c:pt idx="4">
                  <c:v>4.4736842105263159</c:v>
                </c:pt>
                <c:pt idx="5">
                  <c:v>4.3421052631578849</c:v>
                </c:pt>
                <c:pt idx="6">
                  <c:v>4.2763157894736938</c:v>
                </c:pt>
                <c:pt idx="7">
                  <c:v>4.2105263157894735</c:v>
                </c:pt>
                <c:pt idx="8">
                  <c:v>4.0789473684210495</c:v>
                </c:pt>
                <c:pt idx="9">
                  <c:v>3.9473684210526319</c:v>
                </c:pt>
                <c:pt idx="10">
                  <c:v>3.8157894736842035</c:v>
                </c:pt>
                <c:pt idx="11">
                  <c:v>3.6842105263157894</c:v>
                </c:pt>
              </c:numCache>
            </c:numRef>
          </c:yVal>
        </c:ser>
        <c:ser>
          <c:idx val="5"/>
          <c:order val="2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axId val="55184000"/>
        <c:axId val="55501184"/>
      </c:scatterChart>
      <c:valAx>
        <c:axId val="55184000"/>
        <c:scaling>
          <c:orientation val="minMax"/>
          <c:max val="6"/>
          <c:min val="0"/>
        </c:scaling>
        <c:axPos val="b"/>
        <c:numFmt formatCode="General" sourceLinked="1"/>
        <c:tickLblPos val="nextTo"/>
        <c:crossAx val="55501184"/>
        <c:crosses val="autoZero"/>
        <c:crossBetween val="midCat"/>
      </c:valAx>
      <c:valAx>
        <c:axId val="55501184"/>
        <c:scaling>
          <c:orientation val="minMax"/>
          <c:max val="6"/>
          <c:min val="0"/>
        </c:scaling>
        <c:axPos val="l"/>
        <c:majorGridlines/>
        <c:numFmt formatCode="General" sourceLinked="1"/>
        <c:tickLblPos val="nextTo"/>
        <c:crossAx val="55184000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6'!$B$3:$B$14</c:f>
              <c:numCache>
                <c:formatCode>General</c:formatCode>
                <c:ptCount val="12"/>
                <c:pt idx="0">
                  <c:v>11</c:v>
                </c:pt>
                <c:pt idx="1">
                  <c:v>9.7777777777777679</c:v>
                </c:pt>
                <c:pt idx="2">
                  <c:v>8.5555555555555713</c:v>
                </c:pt>
                <c:pt idx="3">
                  <c:v>7.3333333333333419</c:v>
                </c:pt>
                <c:pt idx="4">
                  <c:v>6.1111111111111107</c:v>
                </c:pt>
                <c:pt idx="5">
                  <c:v>4.8888888888888875</c:v>
                </c:pt>
                <c:pt idx="6">
                  <c:v>4.2777777777777768</c:v>
                </c:pt>
                <c:pt idx="7">
                  <c:v>3.6666666666666661</c:v>
                </c:pt>
                <c:pt idx="8">
                  <c:v>2.4444444444444429</c:v>
                </c:pt>
                <c:pt idx="9">
                  <c:v>1.2222222222222214</c:v>
                </c:pt>
                <c:pt idx="10">
                  <c:v>0</c:v>
                </c:pt>
                <c:pt idx="11">
                  <c:v>-1.2222222222222232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6'!$C$3:$C$14</c:f>
              <c:numCache>
                <c:formatCode>General</c:formatCode>
                <c:ptCount val="12"/>
                <c:pt idx="0">
                  <c:v>5</c:v>
                </c:pt>
                <c:pt idx="1">
                  <c:v>4.8684210526315788</c:v>
                </c:pt>
                <c:pt idx="2">
                  <c:v>4.7368421052631797</c:v>
                </c:pt>
                <c:pt idx="3">
                  <c:v>4.6052631578947434</c:v>
                </c:pt>
                <c:pt idx="4">
                  <c:v>4.4736842105263159</c:v>
                </c:pt>
                <c:pt idx="5">
                  <c:v>4.3421052631578849</c:v>
                </c:pt>
                <c:pt idx="6">
                  <c:v>4.2763157894736938</c:v>
                </c:pt>
                <c:pt idx="7">
                  <c:v>4.2105263157894735</c:v>
                </c:pt>
                <c:pt idx="8">
                  <c:v>4.0789473684210495</c:v>
                </c:pt>
                <c:pt idx="9">
                  <c:v>3.9473684210526319</c:v>
                </c:pt>
                <c:pt idx="10">
                  <c:v>3.8157894736842035</c:v>
                </c:pt>
                <c:pt idx="11">
                  <c:v>3.6842105263157894</c:v>
                </c:pt>
              </c:numCache>
            </c:numRef>
          </c:yVal>
        </c:ser>
        <c:ser>
          <c:idx val="5"/>
          <c:order val="2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axId val="55313536"/>
        <c:axId val="55315072"/>
      </c:scatterChart>
      <c:valAx>
        <c:axId val="55313536"/>
        <c:scaling>
          <c:orientation val="minMax"/>
          <c:max val="6"/>
          <c:min val="0"/>
        </c:scaling>
        <c:axPos val="b"/>
        <c:numFmt formatCode="General" sourceLinked="1"/>
        <c:tickLblPos val="nextTo"/>
        <c:crossAx val="55315072"/>
        <c:crosses val="autoZero"/>
        <c:crossBetween val="midCat"/>
      </c:valAx>
      <c:valAx>
        <c:axId val="55315072"/>
        <c:scaling>
          <c:orientation val="minMax"/>
          <c:max val="6"/>
          <c:min val="0"/>
        </c:scaling>
        <c:axPos val="l"/>
        <c:majorGridlines/>
        <c:numFmt formatCode="General" sourceLinked="1"/>
        <c:tickLblPos val="nextTo"/>
        <c:crossAx val="55313536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6'!$B$3:$B$14</c:f>
              <c:numCache>
                <c:formatCode>General</c:formatCode>
                <c:ptCount val="12"/>
                <c:pt idx="0">
                  <c:v>11</c:v>
                </c:pt>
                <c:pt idx="1">
                  <c:v>9.7777777777777679</c:v>
                </c:pt>
                <c:pt idx="2">
                  <c:v>8.5555555555555713</c:v>
                </c:pt>
                <c:pt idx="3">
                  <c:v>7.3333333333333419</c:v>
                </c:pt>
                <c:pt idx="4">
                  <c:v>6.1111111111111107</c:v>
                </c:pt>
                <c:pt idx="5">
                  <c:v>4.8888888888888875</c:v>
                </c:pt>
                <c:pt idx="6">
                  <c:v>4.2777777777777768</c:v>
                </c:pt>
                <c:pt idx="7">
                  <c:v>3.6666666666666661</c:v>
                </c:pt>
                <c:pt idx="8">
                  <c:v>2.4444444444444429</c:v>
                </c:pt>
                <c:pt idx="9">
                  <c:v>1.2222222222222214</c:v>
                </c:pt>
                <c:pt idx="10">
                  <c:v>0</c:v>
                </c:pt>
                <c:pt idx="11">
                  <c:v>-1.2222222222222232</c:v>
                </c:pt>
              </c:numCache>
            </c:numRef>
          </c:yVal>
        </c:ser>
        <c:ser>
          <c:idx val="1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6'!$C$3:$C$14</c:f>
              <c:numCache>
                <c:formatCode>General</c:formatCode>
                <c:ptCount val="12"/>
                <c:pt idx="0">
                  <c:v>5</c:v>
                </c:pt>
                <c:pt idx="1">
                  <c:v>4.8684210526315788</c:v>
                </c:pt>
                <c:pt idx="2">
                  <c:v>4.7368421052631797</c:v>
                </c:pt>
                <c:pt idx="3">
                  <c:v>4.6052631578947434</c:v>
                </c:pt>
                <c:pt idx="4">
                  <c:v>4.4736842105263159</c:v>
                </c:pt>
                <c:pt idx="5">
                  <c:v>4.3421052631578849</c:v>
                </c:pt>
                <c:pt idx="6">
                  <c:v>4.2763157894736938</c:v>
                </c:pt>
                <c:pt idx="7">
                  <c:v>4.2105263157894735</c:v>
                </c:pt>
                <c:pt idx="8">
                  <c:v>4.0789473684210495</c:v>
                </c:pt>
                <c:pt idx="9">
                  <c:v>3.9473684210526319</c:v>
                </c:pt>
                <c:pt idx="10">
                  <c:v>3.8157894736842035</c:v>
                </c:pt>
                <c:pt idx="11">
                  <c:v>3.6842105263157894</c:v>
                </c:pt>
              </c:numCache>
            </c:numRef>
          </c:yVal>
        </c:ser>
        <c:ser>
          <c:idx val="5"/>
          <c:order val="2"/>
          <c:marker>
            <c:symbol val="none"/>
          </c:marker>
          <c:xVal>
            <c:numRef>
              <c:f>'лекц 6'!$A$3:$A$14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</c:numCache>
            </c:numRef>
          </c:xVal>
          <c:yVal>
            <c:numRef>
              <c:f>'лекц 6'!$F$3:$F$14</c:f>
              <c:numCache>
                <c:formatCode>General</c:formatCode>
                <c:ptCount val="12"/>
                <c:pt idx="4">
                  <c:v>4</c:v>
                </c:pt>
                <c:pt idx="7">
                  <c:v>3</c:v>
                </c:pt>
              </c:numCache>
            </c:numRef>
          </c:yVal>
        </c:ser>
        <c:axId val="55541120"/>
        <c:axId val="55542912"/>
      </c:scatterChart>
      <c:valAx>
        <c:axId val="55541120"/>
        <c:scaling>
          <c:orientation val="minMax"/>
          <c:max val="6"/>
          <c:min val="0"/>
        </c:scaling>
        <c:axPos val="b"/>
        <c:numFmt formatCode="General" sourceLinked="1"/>
        <c:tickLblPos val="nextTo"/>
        <c:crossAx val="55542912"/>
        <c:crosses val="autoZero"/>
        <c:crossBetween val="midCat"/>
      </c:valAx>
      <c:valAx>
        <c:axId val="55542912"/>
        <c:scaling>
          <c:orientation val="minMax"/>
          <c:max val="6"/>
          <c:min val="0"/>
        </c:scaling>
        <c:axPos val="l"/>
        <c:majorGridlines/>
        <c:numFmt formatCode="General" sourceLinked="1"/>
        <c:tickLblPos val="nextTo"/>
        <c:crossAx val="55541120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-5.3333333333333366</c:v>
                </c:pt>
                <c:pt idx="7">
                  <c:v>-7.0000000000000009</c:v>
                </c:pt>
                <c:pt idx="8">
                  <c:v>-8.6666666666666714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-5.3333333333333366</c:v>
                </c:pt>
                <c:pt idx="7">
                  <c:v>-7.3333333333333366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axId val="55633024"/>
        <c:axId val="55634560"/>
      </c:scatterChart>
      <c:valAx>
        <c:axId val="55633024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5634560"/>
        <c:crosses val="autoZero"/>
        <c:crossBetween val="midCat"/>
        <c:majorUnit val="0.2"/>
      </c:valAx>
      <c:valAx>
        <c:axId val="55634560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5633024"/>
        <c:crosses val="autoZero"/>
        <c:crossBetween val="midCat"/>
        <c:majorUnit val="0.2"/>
      </c:valAx>
    </c:plotArea>
    <c:plotVisOnly val="1"/>
  </c:chart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огр1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marker>
              <c:symbol val="circle"/>
              <c:size val="6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</c:dPt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4.666666666666667</c:v>
                </c:pt>
                <c:pt idx="1">
                  <c:v>3</c:v>
                </c:pt>
                <c:pt idx="2">
                  <c:v>1.3333333333333333</c:v>
                </c:pt>
                <c:pt idx="3">
                  <c:v>-0.33333333333333348</c:v>
                </c:pt>
                <c:pt idx="4">
                  <c:v>-2</c:v>
                </c:pt>
                <c:pt idx="5">
                  <c:v>-3.666666666666667</c:v>
                </c:pt>
                <c:pt idx="6">
                  <c:v>-5.3333333333333366</c:v>
                </c:pt>
                <c:pt idx="7">
                  <c:v>-7.0000000000000009</c:v>
                </c:pt>
                <c:pt idx="8">
                  <c:v>-8.6666666666666714</c:v>
                </c:pt>
                <c:pt idx="9">
                  <c:v>-10.333333333333334</c:v>
                </c:pt>
                <c:pt idx="10">
                  <c:v>-12</c:v>
                </c:pt>
              </c:numCache>
            </c:numRef>
          </c:y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огр2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6.6666666666666661</c:v>
                </c:pt>
                <c:pt idx="1">
                  <c:v>4.6666666666666661</c:v>
                </c:pt>
                <c:pt idx="2">
                  <c:v>2.6666666666666665</c:v>
                </c:pt>
                <c:pt idx="3">
                  <c:v>0.66666666666666663</c:v>
                </c:pt>
                <c:pt idx="4">
                  <c:v>-1.3333333333333335</c:v>
                </c:pt>
                <c:pt idx="5">
                  <c:v>-3.3333333333333335</c:v>
                </c:pt>
                <c:pt idx="6">
                  <c:v>-5.3333333333333366</c:v>
                </c:pt>
                <c:pt idx="7">
                  <c:v>-7.3333333333333366</c:v>
                </c:pt>
                <c:pt idx="8">
                  <c:v>-9.3333333333333357</c:v>
                </c:pt>
                <c:pt idx="9">
                  <c:v>-11.333333333333334</c:v>
                </c:pt>
                <c:pt idx="10">
                  <c:v>-13.333333333333334</c:v>
                </c:pt>
              </c:numCache>
            </c:numRef>
          </c:yVal>
        </c:ser>
        <c:ser>
          <c:idx val="4"/>
          <c:order val="2"/>
          <c:tx>
            <c:strRef>
              <c:f>Лист1!$E$1</c:f>
              <c:strCache>
                <c:ptCount val="1"/>
                <c:pt idx="0">
                  <c:v>F</c:v>
                </c:pt>
              </c:strCache>
            </c:strRef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</c:numCache>
            </c:numRef>
          </c:xVal>
          <c:yVal>
            <c:numRef>
              <c:f>Лист1!$E$2:$E$12</c:f>
              <c:numCache>
                <c:formatCode>General</c:formatCode>
                <c:ptCount val="11"/>
                <c:pt idx="0">
                  <c:v>0.33333333333333331</c:v>
                </c:pt>
                <c:pt idx="1">
                  <c:v>0.83333333333333348</c:v>
                </c:pt>
                <c:pt idx="2">
                  <c:v>1.3333333333333333</c:v>
                </c:pt>
                <c:pt idx="3">
                  <c:v>1.8333333333333333</c:v>
                </c:pt>
                <c:pt idx="4">
                  <c:v>2.333333333333333</c:v>
                </c:pt>
                <c:pt idx="5">
                  <c:v>2.833333333333333</c:v>
                </c:pt>
                <c:pt idx="6">
                  <c:v>3.333333333333333</c:v>
                </c:pt>
                <c:pt idx="7">
                  <c:v>3.833333333333333</c:v>
                </c:pt>
                <c:pt idx="8">
                  <c:v>4.3333333333333348</c:v>
                </c:pt>
                <c:pt idx="9">
                  <c:v>4.8333333333333348</c:v>
                </c:pt>
                <c:pt idx="10">
                  <c:v>5.3333333333333348</c:v>
                </c:pt>
              </c:numCache>
            </c:numRef>
          </c:yVal>
        </c:ser>
        <c:axId val="55742464"/>
        <c:axId val="55744000"/>
      </c:scatterChart>
      <c:valAx>
        <c:axId val="55742464"/>
        <c:scaling>
          <c:orientation val="minMax"/>
          <c:max val="1.5"/>
          <c:min val="-1"/>
        </c:scaling>
        <c:axPos val="b"/>
        <c:numFmt formatCode="General" sourceLinked="1"/>
        <c:tickLblPos val="nextTo"/>
        <c:crossAx val="55744000"/>
        <c:crosses val="autoZero"/>
        <c:crossBetween val="midCat"/>
        <c:majorUnit val="0.2"/>
      </c:valAx>
      <c:valAx>
        <c:axId val="55744000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crossAx val="55742464"/>
        <c:crosses val="autoZero"/>
        <c:crossBetween val="midCat"/>
        <c:majorUnit val="0.2"/>
      </c:valAx>
    </c:plotArea>
    <c:plotVisOnly val="1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62.wmf"/><Relationship Id="rId3" Type="http://schemas.openxmlformats.org/officeDocument/2006/relationships/image" Target="../media/image47.wmf"/><Relationship Id="rId7" Type="http://schemas.openxmlformats.org/officeDocument/2006/relationships/image" Target="../media/image60.wmf"/><Relationship Id="rId12" Type="http://schemas.openxmlformats.org/officeDocument/2006/relationships/image" Target="../media/image57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image" Target="../media/image55.wmf"/><Relationship Id="rId4" Type="http://schemas.openxmlformats.org/officeDocument/2006/relationships/image" Target="../media/image45.wmf"/><Relationship Id="rId9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1.wmf"/><Relationship Id="rId3" Type="http://schemas.openxmlformats.org/officeDocument/2006/relationships/image" Target="../media/image47.wmf"/><Relationship Id="rId7" Type="http://schemas.openxmlformats.org/officeDocument/2006/relationships/image" Target="../media/image66.wmf"/><Relationship Id="rId12" Type="http://schemas.openxmlformats.org/officeDocument/2006/relationships/image" Target="../media/image70.wmf"/><Relationship Id="rId2" Type="http://schemas.openxmlformats.org/officeDocument/2006/relationships/image" Target="../media/image44.wmf"/><Relationship Id="rId16" Type="http://schemas.openxmlformats.org/officeDocument/2006/relationships/image" Target="../media/image74.wmf"/><Relationship Id="rId1" Type="http://schemas.openxmlformats.org/officeDocument/2006/relationships/image" Target="../media/image40.wmf"/><Relationship Id="rId6" Type="http://schemas.openxmlformats.org/officeDocument/2006/relationships/image" Target="../media/image59.wmf"/><Relationship Id="rId11" Type="http://schemas.openxmlformats.org/officeDocument/2006/relationships/image" Target="../media/image69.wmf"/><Relationship Id="rId5" Type="http://schemas.openxmlformats.org/officeDocument/2006/relationships/image" Target="../media/image65.wmf"/><Relationship Id="rId15" Type="http://schemas.openxmlformats.org/officeDocument/2006/relationships/image" Target="../media/image73.wmf"/><Relationship Id="rId10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image" Target="../media/image68.wmf"/><Relationship Id="rId1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47.wmf"/><Relationship Id="rId7" Type="http://schemas.openxmlformats.org/officeDocument/2006/relationships/image" Target="../media/image70.wmf"/><Relationship Id="rId2" Type="http://schemas.openxmlformats.org/officeDocument/2006/relationships/image" Target="../media/image44.wmf"/><Relationship Id="rId1" Type="http://schemas.openxmlformats.org/officeDocument/2006/relationships/image" Target="../media/image40.wmf"/><Relationship Id="rId6" Type="http://schemas.openxmlformats.org/officeDocument/2006/relationships/image" Target="../media/image69.wmf"/><Relationship Id="rId5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0.7573</cdr:x>
      <cdr:y>0.26478</cdr:y>
    </cdr:from>
    <cdr:to>
      <cdr:x>0.84494</cdr:x>
      <cdr:y>0.35934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9925" y="1066801"/>
          <a:ext cx="3714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0.39101</cdr:x>
      <cdr:y>0.0331</cdr:y>
    </cdr:from>
    <cdr:to>
      <cdr:x>0.51011</cdr:x>
      <cdr:y>0.13239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57350" y="133351"/>
          <a:ext cx="50482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0.09438</cdr:x>
      <cdr:y>0.10638</cdr:y>
    </cdr:from>
    <cdr:to>
      <cdr:x>0.31011</cdr:x>
      <cdr:y>0.33333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0050" y="4286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</cdr:x>
      <cdr:y>0.03783</cdr:y>
    </cdr:from>
    <cdr:to>
      <cdr:x>0.09888</cdr:x>
      <cdr:y>0.14184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152401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0.78427</cdr:x>
      <cdr:y>0.54137</cdr:y>
    </cdr:from>
    <cdr:to>
      <cdr:x>0.86067</cdr:x>
      <cdr:y>0.63357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324226" y="2181226"/>
          <a:ext cx="323850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0.22022</cdr:x>
      <cdr:y>0.03783</cdr:y>
    </cdr:from>
    <cdr:to>
      <cdr:x>0.22247</cdr:x>
      <cdr:y>0.89835</cdr:y>
    </cdr:to>
    <cdr:sp macro="" textlink="">
      <cdr:nvSpPr>
        <cdr:cNvPr id="8" name="Прямая соединительная линия 7"/>
        <cdr:cNvSpPr/>
      </cdr:nvSpPr>
      <cdr:spPr>
        <a:xfrm xmlns:a="http://schemas.openxmlformats.org/drawingml/2006/main" rot="16200000" flipV="1">
          <a:off x="933450" y="152400"/>
          <a:ext cx="9526" cy="3467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0.36405</cdr:x>
      <cdr:y>0.03546</cdr:y>
    </cdr:from>
    <cdr:to>
      <cdr:x>0.36629</cdr:x>
      <cdr:y>0.89835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V="1">
          <a:off x="1543051" y="142875"/>
          <a:ext cx="9526" cy="34766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0.51461</cdr:x>
      <cdr:y>0.03783</cdr:y>
    </cdr:from>
    <cdr:to>
      <cdr:x>0.51685</cdr:x>
      <cdr:y>0.89362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5400000" flipH="1" flipV="1">
          <a:off x="2181224" y="152401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0.66292</cdr:x>
      <cdr:y>0.0331</cdr:y>
    </cdr:from>
    <cdr:to>
      <cdr:x>0.66292</cdr:x>
      <cdr:y>0.89362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5400000" flipH="1" flipV="1">
          <a:off x="2809875" y="133351"/>
          <a:ext cx="0" cy="3467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0.81124</cdr:x>
      <cdr:y>0.03546</cdr:y>
    </cdr:from>
    <cdr:to>
      <cdr:x>0.81348</cdr:x>
      <cdr:y>0.89125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V="1">
          <a:off x="3438525" y="142875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0.47865</cdr:x>
      <cdr:y>0.10402</cdr:y>
    </cdr:from>
    <cdr:to>
      <cdr:x>0.69438</cdr:x>
      <cdr:y>0.18913</cdr:y>
    </cdr:to>
    <cdr:sp macro="" textlink="">
      <cdr:nvSpPr>
        <cdr:cNvPr id="19" name="TextBox 18"/>
        <cdr:cNvSpPr txBox="1"/>
      </cdr:nvSpPr>
      <cdr:spPr>
        <a:xfrm xmlns:a="http://schemas.openxmlformats.org/drawingml/2006/main">
          <a:off x="2028825" y="419101"/>
          <a:ext cx="914400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(2,75;</a:t>
          </a:r>
          <a:r>
            <a:rPr lang="en-US" sz="1800" baseline="0" dirty="0"/>
            <a:t> 4,27)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0.49213</cdr:x>
      <cdr:y>0.1844</cdr:y>
    </cdr:from>
    <cdr:to>
      <cdr:x>0.59101</cdr:x>
      <cdr:y>0.26005</cdr:y>
    </cdr:to>
    <cdr:sp macro="" textlink="">
      <cdr:nvSpPr>
        <cdr:cNvPr id="21" name="Прямая со стрелкой 20"/>
        <cdr:cNvSpPr/>
      </cdr:nvSpPr>
      <cdr:spPr>
        <a:xfrm xmlns:a="http://schemas.openxmlformats.org/drawingml/2006/main" rot="10800000" flipV="1">
          <a:off x="2085975" y="742951"/>
          <a:ext cx="419100" cy="30480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2">
              <a:lumMod val="10000"/>
            </a:schemeClr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0.08315</cdr:x>
      <cdr:y>0.20095</cdr:y>
    </cdr:from>
    <cdr:to>
      <cdr:x>0.46742</cdr:x>
      <cdr:y>0.29551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52425" y="809626"/>
          <a:ext cx="1628775" cy="3810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0.46742</cdr:x>
      <cdr:y>0.29787</cdr:y>
    </cdr:from>
    <cdr:to>
      <cdr:x>0.70337</cdr:x>
      <cdr:y>0.8747</cdr:y>
    </cdr:to>
    <cdr:sp macro="" textlink="">
      <cdr:nvSpPr>
        <cdr:cNvPr id="25" name="Прямая соединительная линия 24"/>
        <cdr:cNvSpPr/>
      </cdr:nvSpPr>
      <cdr:spPr>
        <a:xfrm xmlns:a="http://schemas.openxmlformats.org/drawingml/2006/main" rot="16200000" flipH="1">
          <a:off x="1981199" y="1200150"/>
          <a:ext cx="1000126" cy="232410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0.08539</cdr:x>
      <cdr:y>0.20331</cdr:y>
    </cdr:from>
    <cdr:to>
      <cdr:x>0.08764</cdr:x>
      <cdr:y>0.86998</cdr:y>
    </cdr:to>
    <cdr:sp macro="" textlink="">
      <cdr:nvSpPr>
        <cdr:cNvPr id="27" name="Прямая соединительная линия 26"/>
        <cdr:cNvSpPr/>
      </cdr:nvSpPr>
      <cdr:spPr>
        <a:xfrm xmlns:a="http://schemas.openxmlformats.org/drawingml/2006/main" rot="16200000" flipH="1">
          <a:off x="361949" y="819150"/>
          <a:ext cx="9526" cy="26860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0.09213</cdr:x>
      <cdr:y>0.86998</cdr:y>
    </cdr:from>
    <cdr:to>
      <cdr:x>0.71236</cdr:x>
      <cdr:y>0.87943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>
          <a:off x="390525" y="3505201"/>
          <a:ext cx="2628900" cy="381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0.86742</cdr:x>
      <cdr:y>0.78723</cdr:y>
    </cdr:from>
    <cdr:to>
      <cdr:x>0.96629</cdr:x>
      <cdr:y>0.89125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3676649" y="3171826"/>
          <a:ext cx="419101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0.01042</cdr:x>
      <cdr:y>0.00246</cdr:y>
    </cdr:from>
    <cdr:to>
      <cdr:x>0.21042</cdr:x>
      <cdr:y>0.20443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625" y="9525"/>
          <a:ext cx="914400" cy="781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/>
            <a:t>неравенство</a:t>
          </a:r>
        </a:p>
        <a:p xmlns:a="http://schemas.openxmlformats.org/drawingml/2006/main">
          <a:r>
            <a:rPr lang="ru-RU" sz="1800"/>
            <a:t>Гомори</a:t>
          </a:r>
        </a:p>
      </cdr:txBody>
    </cdr:sp>
  </cdr:relSizeAnchor>
  <cdr:relSizeAnchor xmlns:cdr="http://schemas.openxmlformats.org/drawingml/2006/chartDrawing">
    <cdr:from>
      <cdr:x>0.13542</cdr:x>
      <cdr:y>0.20936</cdr:y>
    </cdr:from>
    <cdr:to>
      <cdr:x>0.20625</cdr:x>
      <cdr:y>0.37423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19125" y="809625"/>
          <a:ext cx="323850" cy="6375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0.42187</cdr:x>
      <cdr:y>0.86946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5400000">
          <a:off x="964397" y="2397922"/>
          <a:ext cx="1928826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0.86946</cdr:y>
    </cdr:from>
    <cdr:to>
      <cdr:x>0.67188</cdr:x>
      <cdr:y>0.86946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>
          <a:off x="1928810" y="3362335"/>
          <a:ext cx="1143008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0.57813</cdr:x>
      <cdr:y>0.62931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16200000" flipH="1">
          <a:off x="1928810" y="1433509"/>
          <a:ext cx="714380" cy="1000133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0.57813</cdr:x>
      <cdr:y>0.62931</cdr:y>
    </cdr:from>
    <cdr:to>
      <cdr:x>0.67188</cdr:x>
      <cdr:y>0.86946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H="1">
          <a:off x="2643190" y="2433640"/>
          <a:ext cx="428628" cy="92869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0.01042</cdr:x>
      <cdr:y>0.00246</cdr:y>
    </cdr:from>
    <cdr:to>
      <cdr:x>0.21042</cdr:x>
      <cdr:y>0.20443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625" y="9525"/>
          <a:ext cx="914400" cy="781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/>
            <a:t>неравенство</a:t>
          </a:r>
        </a:p>
        <a:p xmlns:a="http://schemas.openxmlformats.org/drawingml/2006/main">
          <a:r>
            <a:rPr lang="ru-RU" sz="1800"/>
            <a:t>Гомори</a:t>
          </a:r>
        </a:p>
      </cdr:txBody>
    </cdr:sp>
  </cdr:relSizeAnchor>
  <cdr:relSizeAnchor xmlns:cdr="http://schemas.openxmlformats.org/drawingml/2006/chartDrawing">
    <cdr:from>
      <cdr:x>0.21875</cdr:x>
      <cdr:y>0.33374</cdr:y>
    </cdr:from>
    <cdr:to>
      <cdr:x>0.28958</cdr:x>
      <cdr:y>0.49861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000116" y="1290633"/>
          <a:ext cx="323835" cy="6375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F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0.42187</cdr:x>
      <cdr:y>0.86946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5400000">
          <a:off x="964397" y="2397922"/>
          <a:ext cx="1928826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0.86946</cdr:y>
    </cdr:from>
    <cdr:to>
      <cdr:x>0.67188</cdr:x>
      <cdr:y>0.86946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>
          <a:off x="1928810" y="3362335"/>
          <a:ext cx="1143008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0.57813</cdr:x>
      <cdr:y>0.62931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16200000" flipH="1">
          <a:off x="1928810" y="1433509"/>
          <a:ext cx="714380" cy="1000133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0.57813</cdr:x>
      <cdr:y>0.62931</cdr:y>
    </cdr:from>
    <cdr:to>
      <cdr:x>0.67188</cdr:x>
      <cdr:y>0.86946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H="1">
          <a:off x="2643190" y="2433640"/>
          <a:ext cx="428628" cy="92869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0.01042</cdr:x>
      <cdr:y>0.00246</cdr:y>
    </cdr:from>
    <cdr:to>
      <cdr:x>0.21042</cdr:x>
      <cdr:y>0.20443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625" y="9525"/>
          <a:ext cx="914400" cy="781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/>
            <a:t>неравенство</a:t>
          </a:r>
        </a:p>
        <a:p xmlns:a="http://schemas.openxmlformats.org/drawingml/2006/main">
          <a:r>
            <a:rPr lang="ru-RU" sz="1800"/>
            <a:t>Гомори</a:t>
          </a:r>
        </a:p>
      </cdr:txBody>
    </cdr:sp>
  </cdr:relSizeAnchor>
  <cdr:relSizeAnchor xmlns:cdr="http://schemas.openxmlformats.org/drawingml/2006/chartDrawing">
    <cdr:from>
      <cdr:x>0.21875</cdr:x>
      <cdr:y>0.33374</cdr:y>
    </cdr:from>
    <cdr:to>
      <cdr:x>0.28958</cdr:x>
      <cdr:y>0.49861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000116" y="1290633"/>
          <a:ext cx="323835" cy="6375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F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0.42187</cdr:x>
      <cdr:y>0.86946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5400000">
          <a:off x="964397" y="2397922"/>
          <a:ext cx="1928826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0.86946</cdr:y>
    </cdr:from>
    <cdr:to>
      <cdr:x>0.67188</cdr:x>
      <cdr:y>0.86946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>
          <a:off x="1928810" y="3362335"/>
          <a:ext cx="1143008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0.57813</cdr:x>
      <cdr:y>0.62931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16200000" flipH="1">
          <a:off x="1928810" y="1433509"/>
          <a:ext cx="714380" cy="1000133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0.57813</cdr:x>
      <cdr:y>0.62931</cdr:y>
    </cdr:from>
    <cdr:to>
      <cdr:x>0.67188</cdr:x>
      <cdr:y>0.86946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H="1">
          <a:off x="2643190" y="2433640"/>
          <a:ext cx="428628" cy="92869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0.01042</cdr:x>
      <cdr:y>0.00246</cdr:y>
    </cdr:from>
    <cdr:to>
      <cdr:x>0.21042</cdr:x>
      <cdr:y>0.20443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625" y="9525"/>
          <a:ext cx="914400" cy="781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/>
            <a:t>неравенство</a:t>
          </a:r>
        </a:p>
        <a:p xmlns:a="http://schemas.openxmlformats.org/drawingml/2006/main">
          <a:r>
            <a:rPr lang="ru-RU" sz="1800"/>
            <a:t>Гомори</a:t>
          </a:r>
        </a:p>
      </cdr:txBody>
    </cdr:sp>
  </cdr:relSizeAnchor>
  <cdr:relSizeAnchor xmlns:cdr="http://schemas.openxmlformats.org/drawingml/2006/chartDrawing">
    <cdr:from>
      <cdr:x>0.21875</cdr:x>
      <cdr:y>0.33374</cdr:y>
    </cdr:from>
    <cdr:to>
      <cdr:x>0.28958</cdr:x>
      <cdr:y>0.49861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000116" y="1290633"/>
          <a:ext cx="323835" cy="6375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F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0.42187</cdr:x>
      <cdr:y>0.86946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5400000">
          <a:off x="964397" y="2397922"/>
          <a:ext cx="1928826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0.86946</cdr:y>
    </cdr:from>
    <cdr:to>
      <cdr:x>0.67188</cdr:x>
      <cdr:y>0.86946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>
          <a:off x="1928810" y="3362335"/>
          <a:ext cx="1143008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0.42187</cdr:x>
      <cdr:y>0.37069</cdr:y>
    </cdr:from>
    <cdr:to>
      <cdr:x>0.57813</cdr:x>
      <cdr:y>0.62931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16200000" flipH="1">
          <a:off x="1928810" y="1433509"/>
          <a:ext cx="714380" cy="1000133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0.57813</cdr:x>
      <cdr:y>0.62931</cdr:y>
    </cdr:from>
    <cdr:to>
      <cdr:x>0.67188</cdr:x>
      <cdr:y>0.86946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H="1">
          <a:off x="2643190" y="2433640"/>
          <a:ext cx="428628" cy="92869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0.7573</cdr:x>
      <cdr:y>0.26478</cdr:y>
    </cdr:from>
    <cdr:to>
      <cdr:x>0.84494</cdr:x>
      <cdr:y>0.35934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9925" y="1066801"/>
          <a:ext cx="3714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0.39101</cdr:x>
      <cdr:y>0.0331</cdr:y>
    </cdr:from>
    <cdr:to>
      <cdr:x>0.51011</cdr:x>
      <cdr:y>0.13239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57350" y="133351"/>
          <a:ext cx="50482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0.09438</cdr:x>
      <cdr:y>0.10638</cdr:y>
    </cdr:from>
    <cdr:to>
      <cdr:x>0.31011</cdr:x>
      <cdr:y>0.33333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0050" y="4286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</cdr:x>
      <cdr:y>0.03783</cdr:y>
    </cdr:from>
    <cdr:to>
      <cdr:x>0.09888</cdr:x>
      <cdr:y>0.14184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152401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0.78427</cdr:x>
      <cdr:y>0.54137</cdr:y>
    </cdr:from>
    <cdr:to>
      <cdr:x>0.86067</cdr:x>
      <cdr:y>0.63357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324226" y="2181226"/>
          <a:ext cx="323850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0.22022</cdr:x>
      <cdr:y>0.03783</cdr:y>
    </cdr:from>
    <cdr:to>
      <cdr:x>0.22247</cdr:x>
      <cdr:y>0.89835</cdr:y>
    </cdr:to>
    <cdr:sp macro="" textlink="">
      <cdr:nvSpPr>
        <cdr:cNvPr id="8" name="Прямая соединительная линия 7"/>
        <cdr:cNvSpPr/>
      </cdr:nvSpPr>
      <cdr:spPr>
        <a:xfrm xmlns:a="http://schemas.openxmlformats.org/drawingml/2006/main" rot="16200000" flipV="1">
          <a:off x="933450" y="152400"/>
          <a:ext cx="9526" cy="3467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0.36405</cdr:x>
      <cdr:y>0.03546</cdr:y>
    </cdr:from>
    <cdr:to>
      <cdr:x>0.36629</cdr:x>
      <cdr:y>0.89835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V="1">
          <a:off x="1543051" y="142875"/>
          <a:ext cx="9526" cy="34766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0.51461</cdr:x>
      <cdr:y>0.03783</cdr:y>
    </cdr:from>
    <cdr:to>
      <cdr:x>0.51685</cdr:x>
      <cdr:y>0.89362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5400000" flipH="1" flipV="1">
          <a:off x="2181224" y="152401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0.66292</cdr:x>
      <cdr:y>0.0331</cdr:y>
    </cdr:from>
    <cdr:to>
      <cdr:x>0.66292</cdr:x>
      <cdr:y>0.89362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5400000" flipH="1" flipV="1">
          <a:off x="2809875" y="133351"/>
          <a:ext cx="0" cy="3467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0.81124</cdr:x>
      <cdr:y>0.03546</cdr:y>
    </cdr:from>
    <cdr:to>
      <cdr:x>0.81348</cdr:x>
      <cdr:y>0.89125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V="1">
          <a:off x="3438525" y="142875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0.55825</cdr:x>
      <cdr:y>0.19512</cdr:y>
    </cdr:from>
    <cdr:to>
      <cdr:x>0.77398</cdr:x>
      <cdr:y>0.28023</cdr:y>
    </cdr:to>
    <cdr:sp macro="" textlink="">
      <cdr:nvSpPr>
        <cdr:cNvPr id="19" name="TextBox 18"/>
        <cdr:cNvSpPr txBox="1"/>
      </cdr:nvSpPr>
      <cdr:spPr>
        <a:xfrm xmlns:a="http://schemas.openxmlformats.org/drawingml/2006/main">
          <a:off x="2738440" y="914391"/>
          <a:ext cx="1058236" cy="3988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(</a:t>
          </a:r>
          <a:r>
            <a:rPr lang="ru-RU" sz="1800" dirty="0" smtClean="0"/>
            <a:t>3</a:t>
          </a:r>
          <a:r>
            <a:rPr lang="en-US" sz="1800" dirty="0" smtClean="0"/>
            <a:t>;</a:t>
          </a:r>
          <a:r>
            <a:rPr lang="en-US" sz="1800" baseline="0" dirty="0" smtClean="0"/>
            <a:t> 4)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0.54369</cdr:x>
      <cdr:y>0.2561</cdr:y>
    </cdr:from>
    <cdr:to>
      <cdr:x>0.64257</cdr:x>
      <cdr:y>0.31707</cdr:y>
    </cdr:to>
    <cdr:sp macro="" textlink="">
      <cdr:nvSpPr>
        <cdr:cNvPr id="21" name="Прямая со стрелкой 20"/>
        <cdr:cNvSpPr/>
      </cdr:nvSpPr>
      <cdr:spPr>
        <a:xfrm xmlns:a="http://schemas.openxmlformats.org/drawingml/2006/main" rot="10800000" flipV="1">
          <a:off x="2667002" y="1200144"/>
          <a:ext cx="485044" cy="285752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2">
              <a:lumMod val="10000"/>
            </a:schemeClr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0.08315</cdr:x>
      <cdr:y>0.20095</cdr:y>
    </cdr:from>
    <cdr:to>
      <cdr:x>0.46742</cdr:x>
      <cdr:y>0.29551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52425" y="809626"/>
          <a:ext cx="1628775" cy="3810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0.46742</cdr:x>
      <cdr:y>0.29787</cdr:y>
    </cdr:from>
    <cdr:to>
      <cdr:x>0.70337</cdr:x>
      <cdr:y>0.8747</cdr:y>
    </cdr:to>
    <cdr:sp macro="" textlink="">
      <cdr:nvSpPr>
        <cdr:cNvPr id="25" name="Прямая соединительная линия 24"/>
        <cdr:cNvSpPr/>
      </cdr:nvSpPr>
      <cdr:spPr>
        <a:xfrm xmlns:a="http://schemas.openxmlformats.org/drawingml/2006/main" rot="16200000" flipH="1">
          <a:off x="1981199" y="1200150"/>
          <a:ext cx="1000126" cy="232410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0.08539</cdr:x>
      <cdr:y>0.20331</cdr:y>
    </cdr:from>
    <cdr:to>
      <cdr:x>0.08764</cdr:x>
      <cdr:y>0.86998</cdr:y>
    </cdr:to>
    <cdr:sp macro="" textlink="">
      <cdr:nvSpPr>
        <cdr:cNvPr id="27" name="Прямая соединительная линия 26"/>
        <cdr:cNvSpPr/>
      </cdr:nvSpPr>
      <cdr:spPr>
        <a:xfrm xmlns:a="http://schemas.openxmlformats.org/drawingml/2006/main" rot="16200000" flipH="1">
          <a:off x="361949" y="819150"/>
          <a:ext cx="9526" cy="26860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0.09213</cdr:x>
      <cdr:y>0.86998</cdr:y>
    </cdr:from>
    <cdr:to>
      <cdr:x>0.71236</cdr:x>
      <cdr:y>0.87943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>
          <a:off x="390525" y="3505201"/>
          <a:ext cx="2628900" cy="381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0.86742</cdr:x>
      <cdr:y>0.78723</cdr:y>
    </cdr:from>
    <cdr:to>
      <cdr:x>0.96629</cdr:x>
      <cdr:y>0.89125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3676649" y="3171826"/>
          <a:ext cx="419101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0.7573</cdr:x>
      <cdr:y>0.26478</cdr:y>
    </cdr:from>
    <cdr:to>
      <cdr:x>0.84494</cdr:x>
      <cdr:y>0.35934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9925" y="1066801"/>
          <a:ext cx="3714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0.39101</cdr:x>
      <cdr:y>0.0331</cdr:y>
    </cdr:from>
    <cdr:to>
      <cdr:x>0.51011</cdr:x>
      <cdr:y>0.13239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57350" y="133351"/>
          <a:ext cx="50482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0.09438</cdr:x>
      <cdr:y>0.10638</cdr:y>
    </cdr:from>
    <cdr:to>
      <cdr:x>0.31011</cdr:x>
      <cdr:y>0.33333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0050" y="4286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</cdr:x>
      <cdr:y>0.03783</cdr:y>
    </cdr:from>
    <cdr:to>
      <cdr:x>0.09888</cdr:x>
      <cdr:y>0.14184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152401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0.78427</cdr:x>
      <cdr:y>0.54137</cdr:y>
    </cdr:from>
    <cdr:to>
      <cdr:x>0.86067</cdr:x>
      <cdr:y>0.63357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324226" y="2181226"/>
          <a:ext cx="323850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0.22022</cdr:x>
      <cdr:y>0.03783</cdr:y>
    </cdr:from>
    <cdr:to>
      <cdr:x>0.22247</cdr:x>
      <cdr:y>0.89835</cdr:y>
    </cdr:to>
    <cdr:sp macro="" textlink="">
      <cdr:nvSpPr>
        <cdr:cNvPr id="8" name="Прямая соединительная линия 7"/>
        <cdr:cNvSpPr/>
      </cdr:nvSpPr>
      <cdr:spPr>
        <a:xfrm xmlns:a="http://schemas.openxmlformats.org/drawingml/2006/main" rot="16200000" flipV="1">
          <a:off x="933450" y="152400"/>
          <a:ext cx="9526" cy="3467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0.36405</cdr:x>
      <cdr:y>0.03546</cdr:y>
    </cdr:from>
    <cdr:to>
      <cdr:x>0.36629</cdr:x>
      <cdr:y>0.89835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V="1">
          <a:off x="1543051" y="142875"/>
          <a:ext cx="9526" cy="34766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0.51461</cdr:x>
      <cdr:y>0.03783</cdr:y>
    </cdr:from>
    <cdr:to>
      <cdr:x>0.51685</cdr:x>
      <cdr:y>0.89362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5400000" flipH="1" flipV="1">
          <a:off x="2181224" y="152401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0.66292</cdr:x>
      <cdr:y>0.0331</cdr:y>
    </cdr:from>
    <cdr:to>
      <cdr:x>0.66292</cdr:x>
      <cdr:y>0.89362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5400000" flipH="1" flipV="1">
          <a:off x="2809875" y="133351"/>
          <a:ext cx="0" cy="3467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0.81124</cdr:x>
      <cdr:y>0.03546</cdr:y>
    </cdr:from>
    <cdr:to>
      <cdr:x>0.81348</cdr:x>
      <cdr:y>0.89125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V="1">
          <a:off x="3438525" y="142875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0.50337</cdr:x>
      <cdr:y>0.45154</cdr:y>
    </cdr:from>
    <cdr:to>
      <cdr:x>0.52584</cdr:x>
      <cdr:y>0.47281</cdr:y>
    </cdr:to>
    <cdr:sp macro="" textlink="">
      <cdr:nvSpPr>
        <cdr:cNvPr id="17" name="8-конечная звезда 16"/>
        <cdr:cNvSpPr/>
      </cdr:nvSpPr>
      <cdr:spPr>
        <a:xfrm xmlns:a="http://schemas.openxmlformats.org/drawingml/2006/main">
          <a:off x="2133601" y="1819275"/>
          <a:ext cx="95250" cy="85725"/>
        </a:xfrm>
        <a:prstGeom xmlns:a="http://schemas.openxmlformats.org/drawingml/2006/main" prst="star8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0.35056</cdr:x>
      <cdr:y>0.3026</cdr:y>
    </cdr:from>
    <cdr:to>
      <cdr:x>0.37753</cdr:x>
      <cdr:y>0.32861</cdr:y>
    </cdr:to>
    <cdr:sp macro="" textlink="">
      <cdr:nvSpPr>
        <cdr:cNvPr id="18" name="8-конечная звезда 17"/>
        <cdr:cNvSpPr/>
      </cdr:nvSpPr>
      <cdr:spPr>
        <a:xfrm xmlns:a="http://schemas.openxmlformats.org/drawingml/2006/main">
          <a:off x="1485900" y="1219201"/>
          <a:ext cx="114300" cy="104775"/>
        </a:xfrm>
        <a:prstGeom xmlns:a="http://schemas.openxmlformats.org/drawingml/2006/main" prst="star8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0.08315</cdr:x>
      <cdr:y>0.20095</cdr:y>
    </cdr:from>
    <cdr:to>
      <cdr:x>0.46742</cdr:x>
      <cdr:y>0.29551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52425" y="809626"/>
          <a:ext cx="1628775" cy="3810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0.46742</cdr:x>
      <cdr:y>0.29787</cdr:y>
    </cdr:from>
    <cdr:to>
      <cdr:x>0.70337</cdr:x>
      <cdr:y>0.8747</cdr:y>
    </cdr:to>
    <cdr:sp macro="" textlink="">
      <cdr:nvSpPr>
        <cdr:cNvPr id="25" name="Прямая соединительная линия 24"/>
        <cdr:cNvSpPr/>
      </cdr:nvSpPr>
      <cdr:spPr>
        <a:xfrm xmlns:a="http://schemas.openxmlformats.org/drawingml/2006/main" rot="16200000" flipH="1">
          <a:off x="1981199" y="1200150"/>
          <a:ext cx="1000126" cy="232410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0.08539</cdr:x>
      <cdr:y>0.20331</cdr:y>
    </cdr:from>
    <cdr:to>
      <cdr:x>0.08764</cdr:x>
      <cdr:y>0.86998</cdr:y>
    </cdr:to>
    <cdr:sp macro="" textlink="">
      <cdr:nvSpPr>
        <cdr:cNvPr id="27" name="Прямая соединительная линия 26"/>
        <cdr:cNvSpPr/>
      </cdr:nvSpPr>
      <cdr:spPr>
        <a:xfrm xmlns:a="http://schemas.openxmlformats.org/drawingml/2006/main" rot="16200000" flipH="1">
          <a:off x="361949" y="819150"/>
          <a:ext cx="9526" cy="26860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0.09213</cdr:x>
      <cdr:y>0.86998</cdr:y>
    </cdr:from>
    <cdr:to>
      <cdr:x>0.71236</cdr:x>
      <cdr:y>0.87943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>
          <a:off x="390525" y="3505201"/>
          <a:ext cx="2628900" cy="381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0.86742</cdr:x>
      <cdr:y>0.78723</cdr:y>
    </cdr:from>
    <cdr:to>
      <cdr:x>0.96629</cdr:x>
      <cdr:y>0.89125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3676649" y="3171826"/>
          <a:ext cx="419101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0.7573</cdr:x>
      <cdr:y>0.26478</cdr:y>
    </cdr:from>
    <cdr:to>
      <cdr:x>0.84494</cdr:x>
      <cdr:y>0.35934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9925" y="1066801"/>
          <a:ext cx="3714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0.39101</cdr:x>
      <cdr:y>0.0331</cdr:y>
    </cdr:from>
    <cdr:to>
      <cdr:x>0.51011</cdr:x>
      <cdr:y>0.13239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57350" y="133351"/>
          <a:ext cx="50482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0.09438</cdr:x>
      <cdr:y>0.10638</cdr:y>
    </cdr:from>
    <cdr:to>
      <cdr:x>0.31011</cdr:x>
      <cdr:y>0.33333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0050" y="4286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</cdr:x>
      <cdr:y>0.03783</cdr:y>
    </cdr:from>
    <cdr:to>
      <cdr:x>0.09888</cdr:x>
      <cdr:y>0.14184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152401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0.78427</cdr:x>
      <cdr:y>0.54137</cdr:y>
    </cdr:from>
    <cdr:to>
      <cdr:x>0.86067</cdr:x>
      <cdr:y>0.63357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324226" y="2181226"/>
          <a:ext cx="323850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0.22022</cdr:x>
      <cdr:y>0.03783</cdr:y>
    </cdr:from>
    <cdr:to>
      <cdr:x>0.22247</cdr:x>
      <cdr:y>0.89835</cdr:y>
    </cdr:to>
    <cdr:sp macro="" textlink="">
      <cdr:nvSpPr>
        <cdr:cNvPr id="8" name="Прямая соединительная линия 7"/>
        <cdr:cNvSpPr/>
      </cdr:nvSpPr>
      <cdr:spPr>
        <a:xfrm xmlns:a="http://schemas.openxmlformats.org/drawingml/2006/main" rot="16200000" flipV="1">
          <a:off x="933450" y="152400"/>
          <a:ext cx="9526" cy="3467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0.36405</cdr:x>
      <cdr:y>0.03546</cdr:y>
    </cdr:from>
    <cdr:to>
      <cdr:x>0.36629</cdr:x>
      <cdr:y>0.89835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V="1">
          <a:off x="1543051" y="142875"/>
          <a:ext cx="9526" cy="34766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0.51456</cdr:x>
      <cdr:y>0.02744</cdr:y>
    </cdr:from>
    <cdr:to>
      <cdr:x>0.5168</cdr:x>
      <cdr:y>0.88323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5400000" flipH="1" flipV="1">
          <a:off x="524375" y="2128324"/>
          <a:ext cx="4010489" cy="1098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0.66292</cdr:x>
      <cdr:y>0.0331</cdr:y>
    </cdr:from>
    <cdr:to>
      <cdr:x>0.66292</cdr:x>
      <cdr:y>0.89362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5400000" flipH="1" flipV="1">
          <a:off x="2809875" y="133351"/>
          <a:ext cx="0" cy="3467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0.81124</cdr:x>
      <cdr:y>0.03546</cdr:y>
    </cdr:from>
    <cdr:to>
      <cdr:x>0.81348</cdr:x>
      <cdr:y>0.89125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V="1">
          <a:off x="3438525" y="142875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0.47865</cdr:x>
      <cdr:y>0.10402</cdr:y>
    </cdr:from>
    <cdr:to>
      <cdr:x>0.69438</cdr:x>
      <cdr:y>0.18913</cdr:y>
    </cdr:to>
    <cdr:sp macro="" textlink="">
      <cdr:nvSpPr>
        <cdr:cNvPr id="19" name="TextBox 18"/>
        <cdr:cNvSpPr txBox="1"/>
      </cdr:nvSpPr>
      <cdr:spPr>
        <a:xfrm xmlns:a="http://schemas.openxmlformats.org/drawingml/2006/main">
          <a:off x="2028825" y="419101"/>
          <a:ext cx="914400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(2,75;</a:t>
          </a:r>
          <a:r>
            <a:rPr lang="en-US" sz="1800" baseline="0"/>
            <a:t> 4,27)</a:t>
          </a:r>
          <a:endParaRPr lang="ru-RU" sz="1800"/>
        </a:p>
      </cdr:txBody>
    </cdr:sp>
  </cdr:relSizeAnchor>
  <cdr:relSizeAnchor xmlns:cdr="http://schemas.openxmlformats.org/drawingml/2006/chartDrawing">
    <cdr:from>
      <cdr:x>0.49213</cdr:x>
      <cdr:y>0.1844</cdr:y>
    </cdr:from>
    <cdr:to>
      <cdr:x>0.59101</cdr:x>
      <cdr:y>0.26005</cdr:y>
    </cdr:to>
    <cdr:sp macro="" textlink="">
      <cdr:nvSpPr>
        <cdr:cNvPr id="21" name="Прямая со стрелкой 20"/>
        <cdr:cNvSpPr/>
      </cdr:nvSpPr>
      <cdr:spPr>
        <a:xfrm xmlns:a="http://schemas.openxmlformats.org/drawingml/2006/main" rot="10800000" flipV="1">
          <a:off x="2085975" y="742951"/>
          <a:ext cx="419100" cy="30480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2">
              <a:lumMod val="10000"/>
            </a:schemeClr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0.08315</cdr:x>
      <cdr:y>0.20095</cdr:y>
    </cdr:from>
    <cdr:to>
      <cdr:x>0.46742</cdr:x>
      <cdr:y>0.29551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52425" y="809626"/>
          <a:ext cx="1628775" cy="3810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0.46742</cdr:x>
      <cdr:y>0.29787</cdr:y>
    </cdr:from>
    <cdr:to>
      <cdr:x>0.70337</cdr:x>
      <cdr:y>0.8747</cdr:y>
    </cdr:to>
    <cdr:sp macro="" textlink="">
      <cdr:nvSpPr>
        <cdr:cNvPr id="25" name="Прямая соединительная линия 24"/>
        <cdr:cNvSpPr/>
      </cdr:nvSpPr>
      <cdr:spPr>
        <a:xfrm xmlns:a="http://schemas.openxmlformats.org/drawingml/2006/main" rot="16200000" flipH="1">
          <a:off x="1981199" y="1200150"/>
          <a:ext cx="1000126" cy="232410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0.08539</cdr:x>
      <cdr:y>0.20331</cdr:y>
    </cdr:from>
    <cdr:to>
      <cdr:x>0.08764</cdr:x>
      <cdr:y>0.86998</cdr:y>
    </cdr:to>
    <cdr:sp macro="" textlink="">
      <cdr:nvSpPr>
        <cdr:cNvPr id="27" name="Прямая соединительная линия 26"/>
        <cdr:cNvSpPr/>
      </cdr:nvSpPr>
      <cdr:spPr>
        <a:xfrm xmlns:a="http://schemas.openxmlformats.org/drawingml/2006/main" rot="16200000" flipH="1">
          <a:off x="361949" y="819150"/>
          <a:ext cx="9526" cy="26860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0.09213</cdr:x>
      <cdr:y>0.86998</cdr:y>
    </cdr:from>
    <cdr:to>
      <cdr:x>0.71236</cdr:x>
      <cdr:y>0.87943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>
          <a:off x="390525" y="3505201"/>
          <a:ext cx="2628900" cy="381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0.86742</cdr:x>
      <cdr:y>0.78723</cdr:y>
    </cdr:from>
    <cdr:to>
      <cdr:x>0.96629</cdr:x>
      <cdr:y>0.89125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3676649" y="3171826"/>
          <a:ext cx="419101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0.7573</cdr:x>
      <cdr:y>0.26478</cdr:y>
    </cdr:from>
    <cdr:to>
      <cdr:x>0.84494</cdr:x>
      <cdr:y>0.35934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9925" y="1066801"/>
          <a:ext cx="3714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0.39101</cdr:x>
      <cdr:y>0.0331</cdr:y>
    </cdr:from>
    <cdr:to>
      <cdr:x>0.51011</cdr:x>
      <cdr:y>0.13239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57350" y="133351"/>
          <a:ext cx="50482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0.09438</cdr:x>
      <cdr:y>0.10638</cdr:y>
    </cdr:from>
    <cdr:to>
      <cdr:x>0.31011</cdr:x>
      <cdr:y>0.33333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0050" y="4286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</cdr:x>
      <cdr:y>0.03783</cdr:y>
    </cdr:from>
    <cdr:to>
      <cdr:x>0.09888</cdr:x>
      <cdr:y>0.14184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152401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0.81145</cdr:x>
      <cdr:y>0.63487</cdr:y>
    </cdr:from>
    <cdr:to>
      <cdr:x>0.88785</cdr:x>
      <cdr:y>0.72707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980488" y="2975173"/>
          <a:ext cx="374771" cy="4320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0.22022</cdr:x>
      <cdr:y>0.03783</cdr:y>
    </cdr:from>
    <cdr:to>
      <cdr:x>0.22247</cdr:x>
      <cdr:y>0.89835</cdr:y>
    </cdr:to>
    <cdr:sp macro="" textlink="">
      <cdr:nvSpPr>
        <cdr:cNvPr id="8" name="Прямая соединительная линия 7"/>
        <cdr:cNvSpPr/>
      </cdr:nvSpPr>
      <cdr:spPr>
        <a:xfrm xmlns:a="http://schemas.openxmlformats.org/drawingml/2006/main" rot="16200000" flipV="1">
          <a:off x="933450" y="152400"/>
          <a:ext cx="9526" cy="3467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0.36405</cdr:x>
      <cdr:y>0.03546</cdr:y>
    </cdr:from>
    <cdr:to>
      <cdr:x>0.36629</cdr:x>
      <cdr:y>0.89835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V="1">
          <a:off x="1543051" y="142875"/>
          <a:ext cx="9526" cy="34766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0.51461</cdr:x>
      <cdr:y>0.04799</cdr:y>
    </cdr:from>
    <cdr:to>
      <cdr:x>0.51685</cdr:x>
      <cdr:y>0.90378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5400000" flipH="1" flipV="1">
          <a:off x="524606" y="2224659"/>
          <a:ext cx="4010489" cy="1098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0.66292</cdr:x>
      <cdr:y>0.0331</cdr:y>
    </cdr:from>
    <cdr:to>
      <cdr:x>0.66292</cdr:x>
      <cdr:y>0.89362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5400000" flipH="1" flipV="1">
          <a:off x="2809875" y="133351"/>
          <a:ext cx="0" cy="3467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0.81124</cdr:x>
      <cdr:y>0.03546</cdr:y>
    </cdr:from>
    <cdr:to>
      <cdr:x>0.81348</cdr:x>
      <cdr:y>0.89125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V="1">
          <a:off x="3438525" y="142875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0.28155</cdr:x>
      <cdr:y>0.22561</cdr:y>
    </cdr:from>
    <cdr:to>
      <cdr:x>0.30471</cdr:x>
      <cdr:y>0.2561</cdr:y>
    </cdr:to>
    <cdr:sp macro="" textlink="">
      <cdr:nvSpPr>
        <cdr:cNvPr id="18" name="8-конечная звезда 17"/>
        <cdr:cNvSpPr/>
      </cdr:nvSpPr>
      <cdr:spPr>
        <a:xfrm xmlns:a="http://schemas.openxmlformats.org/drawingml/2006/main">
          <a:off x="1381118" y="1057267"/>
          <a:ext cx="113618" cy="142876"/>
        </a:xfrm>
        <a:prstGeom xmlns:a="http://schemas.openxmlformats.org/drawingml/2006/main" prst="star8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0.08315</cdr:x>
      <cdr:y>0.20095</cdr:y>
    </cdr:from>
    <cdr:to>
      <cdr:x>0.46742</cdr:x>
      <cdr:y>0.29551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52425" y="809626"/>
          <a:ext cx="1628775" cy="3810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0.46742</cdr:x>
      <cdr:y>0.29787</cdr:y>
    </cdr:from>
    <cdr:to>
      <cdr:x>0.70337</cdr:x>
      <cdr:y>0.8747</cdr:y>
    </cdr:to>
    <cdr:sp macro="" textlink="">
      <cdr:nvSpPr>
        <cdr:cNvPr id="25" name="Прямая соединительная линия 24"/>
        <cdr:cNvSpPr/>
      </cdr:nvSpPr>
      <cdr:spPr>
        <a:xfrm xmlns:a="http://schemas.openxmlformats.org/drawingml/2006/main" rot="16200000" flipH="1">
          <a:off x="1981199" y="1200150"/>
          <a:ext cx="1000126" cy="232410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0.08539</cdr:x>
      <cdr:y>0.20331</cdr:y>
    </cdr:from>
    <cdr:to>
      <cdr:x>0.08764</cdr:x>
      <cdr:y>0.86998</cdr:y>
    </cdr:to>
    <cdr:sp macro="" textlink="">
      <cdr:nvSpPr>
        <cdr:cNvPr id="27" name="Прямая соединительная линия 26"/>
        <cdr:cNvSpPr/>
      </cdr:nvSpPr>
      <cdr:spPr>
        <a:xfrm xmlns:a="http://schemas.openxmlformats.org/drawingml/2006/main" rot="16200000" flipH="1">
          <a:off x="361949" y="819150"/>
          <a:ext cx="9526" cy="26860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0.09213</cdr:x>
      <cdr:y>0.86998</cdr:y>
    </cdr:from>
    <cdr:to>
      <cdr:x>0.71236</cdr:x>
      <cdr:y>0.87943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>
          <a:off x="390525" y="3505201"/>
          <a:ext cx="2628900" cy="381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0.86742</cdr:x>
      <cdr:y>0.78723</cdr:y>
    </cdr:from>
    <cdr:to>
      <cdr:x>0.96629</cdr:x>
      <cdr:y>0.89125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3676649" y="3171826"/>
          <a:ext cx="419101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0.12136</cdr:x>
      <cdr:y>0.10366</cdr:y>
    </cdr:from>
    <cdr:to>
      <cdr:x>0.82621</cdr:x>
      <cdr:y>0.65244</cdr:y>
    </cdr:to>
    <cdr:sp macro="" textlink="">
      <cdr:nvSpPr>
        <cdr:cNvPr id="24" name="Прямая соединительная линия 23"/>
        <cdr:cNvSpPr/>
      </cdr:nvSpPr>
      <cdr:spPr>
        <a:xfrm xmlns:a="http://schemas.openxmlformats.org/drawingml/2006/main">
          <a:off x="595300" y="485763"/>
          <a:ext cx="3457554" cy="257174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0.16505</cdr:x>
      <cdr:y>0.10366</cdr:y>
    </cdr:from>
    <cdr:to>
      <cdr:x>0.72039</cdr:x>
      <cdr:y>0.69309</cdr:y>
    </cdr:to>
    <cdr:sp macro="" textlink="">
      <cdr:nvSpPr>
        <cdr:cNvPr id="28" name="Прямая соединительная линия 27"/>
        <cdr:cNvSpPr/>
      </cdr:nvSpPr>
      <cdr:spPr>
        <a:xfrm xmlns:a="http://schemas.openxmlformats.org/drawingml/2006/main">
          <a:off x="809614" y="485763"/>
          <a:ext cx="2724151" cy="2762247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0.70097</cdr:x>
      <cdr:y>0.6748</cdr:y>
    </cdr:from>
    <cdr:to>
      <cdr:x>0.8</cdr:x>
      <cdr:y>0.76626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3438525" y="3162300"/>
          <a:ext cx="48577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u1</a:t>
          </a:r>
          <a:endParaRPr lang="ru-RU" sz="18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0.7573</cdr:x>
      <cdr:y>0.26478</cdr:y>
    </cdr:from>
    <cdr:to>
      <cdr:x>0.84494</cdr:x>
      <cdr:y>0.35934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9925" y="1066801"/>
          <a:ext cx="3714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0.39101</cdr:x>
      <cdr:y>0.0331</cdr:y>
    </cdr:from>
    <cdr:to>
      <cdr:x>0.51011</cdr:x>
      <cdr:y>0.13239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57350" y="133351"/>
          <a:ext cx="50482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0.09438</cdr:x>
      <cdr:y>0.10638</cdr:y>
    </cdr:from>
    <cdr:to>
      <cdr:x>0.31011</cdr:x>
      <cdr:y>0.33333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0050" y="4286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</cdr:x>
      <cdr:y>0.03783</cdr:y>
    </cdr:from>
    <cdr:to>
      <cdr:x>0.09888</cdr:x>
      <cdr:y>0.14184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152401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0.81145</cdr:x>
      <cdr:y>0.63487</cdr:y>
    </cdr:from>
    <cdr:to>
      <cdr:x>0.88785</cdr:x>
      <cdr:y>0.72707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980488" y="2975173"/>
          <a:ext cx="374771" cy="4320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0.22022</cdr:x>
      <cdr:y>0.03783</cdr:y>
    </cdr:from>
    <cdr:to>
      <cdr:x>0.22247</cdr:x>
      <cdr:y>0.89835</cdr:y>
    </cdr:to>
    <cdr:sp macro="" textlink="">
      <cdr:nvSpPr>
        <cdr:cNvPr id="8" name="Прямая соединительная линия 7"/>
        <cdr:cNvSpPr/>
      </cdr:nvSpPr>
      <cdr:spPr>
        <a:xfrm xmlns:a="http://schemas.openxmlformats.org/drawingml/2006/main" rot="16200000" flipV="1">
          <a:off x="933450" y="152400"/>
          <a:ext cx="9526" cy="3467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0.36405</cdr:x>
      <cdr:y>0.03546</cdr:y>
    </cdr:from>
    <cdr:to>
      <cdr:x>0.36629</cdr:x>
      <cdr:y>0.89835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V="1">
          <a:off x="1543051" y="142875"/>
          <a:ext cx="9526" cy="34766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0.51461</cdr:x>
      <cdr:y>0.04799</cdr:y>
    </cdr:from>
    <cdr:to>
      <cdr:x>0.51685</cdr:x>
      <cdr:y>0.90378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5400000" flipH="1" flipV="1">
          <a:off x="524606" y="2224659"/>
          <a:ext cx="4010489" cy="1098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0.66292</cdr:x>
      <cdr:y>0.0331</cdr:y>
    </cdr:from>
    <cdr:to>
      <cdr:x>0.66292</cdr:x>
      <cdr:y>0.89362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5400000" flipH="1" flipV="1">
          <a:off x="2809875" y="133351"/>
          <a:ext cx="0" cy="3467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0.81124</cdr:x>
      <cdr:y>0.03546</cdr:y>
    </cdr:from>
    <cdr:to>
      <cdr:x>0.81348</cdr:x>
      <cdr:y>0.89125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V="1">
          <a:off x="3438525" y="142875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0.35056</cdr:x>
      <cdr:y>0.3026</cdr:y>
    </cdr:from>
    <cdr:to>
      <cdr:x>0.37753</cdr:x>
      <cdr:y>0.32861</cdr:y>
    </cdr:to>
    <cdr:sp macro="" textlink="">
      <cdr:nvSpPr>
        <cdr:cNvPr id="18" name="8-конечная звезда 17"/>
        <cdr:cNvSpPr/>
      </cdr:nvSpPr>
      <cdr:spPr>
        <a:xfrm xmlns:a="http://schemas.openxmlformats.org/drawingml/2006/main">
          <a:off x="1485900" y="1219201"/>
          <a:ext cx="114300" cy="104775"/>
        </a:xfrm>
        <a:prstGeom xmlns:a="http://schemas.openxmlformats.org/drawingml/2006/main" prst="star8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0.08315</cdr:x>
      <cdr:y>0.20095</cdr:y>
    </cdr:from>
    <cdr:to>
      <cdr:x>0.46742</cdr:x>
      <cdr:y>0.29551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52425" y="809626"/>
          <a:ext cx="1628775" cy="3810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0.46742</cdr:x>
      <cdr:y>0.29787</cdr:y>
    </cdr:from>
    <cdr:to>
      <cdr:x>0.70337</cdr:x>
      <cdr:y>0.8747</cdr:y>
    </cdr:to>
    <cdr:sp macro="" textlink="">
      <cdr:nvSpPr>
        <cdr:cNvPr id="25" name="Прямая соединительная линия 24"/>
        <cdr:cNvSpPr/>
      </cdr:nvSpPr>
      <cdr:spPr>
        <a:xfrm xmlns:a="http://schemas.openxmlformats.org/drawingml/2006/main" rot="16200000" flipH="1">
          <a:off x="1981199" y="1200150"/>
          <a:ext cx="1000126" cy="232410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0.08539</cdr:x>
      <cdr:y>0.20331</cdr:y>
    </cdr:from>
    <cdr:to>
      <cdr:x>0.08764</cdr:x>
      <cdr:y>0.86998</cdr:y>
    </cdr:to>
    <cdr:sp macro="" textlink="">
      <cdr:nvSpPr>
        <cdr:cNvPr id="27" name="Прямая соединительная линия 26"/>
        <cdr:cNvSpPr/>
      </cdr:nvSpPr>
      <cdr:spPr>
        <a:xfrm xmlns:a="http://schemas.openxmlformats.org/drawingml/2006/main" rot="16200000" flipH="1">
          <a:off x="361949" y="819150"/>
          <a:ext cx="9526" cy="26860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0.09213</cdr:x>
      <cdr:y>0.86998</cdr:y>
    </cdr:from>
    <cdr:to>
      <cdr:x>0.71236</cdr:x>
      <cdr:y>0.87943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>
          <a:off x="390525" y="3505201"/>
          <a:ext cx="2628900" cy="381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0.86742</cdr:x>
      <cdr:y>0.78723</cdr:y>
    </cdr:from>
    <cdr:to>
      <cdr:x>0.96629</cdr:x>
      <cdr:y>0.89125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3676649" y="3171826"/>
          <a:ext cx="419101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0.10874</cdr:x>
      <cdr:y>0.11382</cdr:y>
    </cdr:from>
    <cdr:to>
      <cdr:x>0.81359</cdr:x>
      <cdr:y>0.6626</cdr:y>
    </cdr:to>
    <cdr:sp macro="" textlink="">
      <cdr:nvSpPr>
        <cdr:cNvPr id="24" name="Прямая соединительная линия 23"/>
        <cdr:cNvSpPr/>
      </cdr:nvSpPr>
      <cdr:spPr>
        <a:xfrm xmlns:a="http://schemas.openxmlformats.org/drawingml/2006/main">
          <a:off x="533400" y="533402"/>
          <a:ext cx="3457575" cy="25717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0.17476</cdr:x>
      <cdr:y>0.10976</cdr:y>
    </cdr:from>
    <cdr:to>
      <cdr:x>0.7301</cdr:x>
      <cdr:y>0.69919</cdr:y>
    </cdr:to>
    <cdr:sp macro="" textlink="">
      <cdr:nvSpPr>
        <cdr:cNvPr id="28" name="Прямая соединительная линия 27"/>
        <cdr:cNvSpPr/>
      </cdr:nvSpPr>
      <cdr:spPr>
        <a:xfrm xmlns:a="http://schemas.openxmlformats.org/drawingml/2006/main">
          <a:off x="857251" y="514349"/>
          <a:ext cx="2724149" cy="276225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0.09709</cdr:x>
      <cdr:y>0.14024</cdr:y>
    </cdr:from>
    <cdr:to>
      <cdr:x>0.77864</cdr:x>
      <cdr:y>0.56707</cdr:y>
    </cdr:to>
    <cdr:sp macro="" textlink="">
      <cdr:nvSpPr>
        <cdr:cNvPr id="32" name="Прямая соединительная линия 31"/>
        <cdr:cNvSpPr/>
      </cdr:nvSpPr>
      <cdr:spPr>
        <a:xfrm xmlns:a="http://schemas.openxmlformats.org/drawingml/2006/main" rot="16200000" flipH="1">
          <a:off x="1147763" y="-14286"/>
          <a:ext cx="2000250" cy="334327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0.70097</cdr:x>
      <cdr:y>0.6748</cdr:y>
    </cdr:from>
    <cdr:to>
      <cdr:x>0.8</cdr:x>
      <cdr:y>0.76626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3438525" y="3162300"/>
          <a:ext cx="48577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u1</a:t>
          </a:r>
          <a:endParaRPr lang="ru-RU" sz="1800"/>
        </a:p>
      </cdr:txBody>
    </cdr:sp>
  </cdr:relSizeAnchor>
  <cdr:relSizeAnchor xmlns:cdr="http://schemas.openxmlformats.org/drawingml/2006/chartDrawing">
    <cdr:from>
      <cdr:x>0.78252</cdr:x>
      <cdr:y>0.5061</cdr:y>
    </cdr:from>
    <cdr:to>
      <cdr:x>0.87573</cdr:x>
      <cdr:y>0.58537</cdr:y>
    </cdr:to>
    <cdr:sp macro="" textlink="">
      <cdr:nvSpPr>
        <cdr:cNvPr id="31" name="TextBox 30"/>
        <cdr:cNvSpPr txBox="1"/>
      </cdr:nvSpPr>
      <cdr:spPr>
        <a:xfrm xmlns:a="http://schemas.openxmlformats.org/drawingml/2006/main">
          <a:off x="3838575" y="2371725"/>
          <a:ext cx="457200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u2</a:t>
          </a:r>
          <a:endParaRPr lang="ru-RU" sz="18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0.7573</cdr:x>
      <cdr:y>0.26478</cdr:y>
    </cdr:from>
    <cdr:to>
      <cdr:x>0.84494</cdr:x>
      <cdr:y>0.35934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09925" y="1066801"/>
          <a:ext cx="3714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0.39101</cdr:x>
      <cdr:y>0.0331</cdr:y>
    </cdr:from>
    <cdr:to>
      <cdr:x>0.51011</cdr:x>
      <cdr:y>0.13239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57350" y="133351"/>
          <a:ext cx="50482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0.09438</cdr:x>
      <cdr:y>0.10638</cdr:y>
    </cdr:from>
    <cdr:to>
      <cdr:x>0.31011</cdr:x>
      <cdr:y>0.33333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0050" y="4286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</cdr:x>
      <cdr:y>0.03783</cdr:y>
    </cdr:from>
    <cdr:to>
      <cdr:x>0.09888</cdr:x>
      <cdr:y>0.14184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152401"/>
          <a:ext cx="419100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x2</a:t>
          </a:r>
          <a:endParaRPr lang="ru-RU" sz="1800"/>
        </a:p>
      </cdr:txBody>
    </cdr:sp>
  </cdr:relSizeAnchor>
  <cdr:relSizeAnchor xmlns:cdr="http://schemas.openxmlformats.org/drawingml/2006/chartDrawing">
    <cdr:from>
      <cdr:x>0.81145</cdr:x>
      <cdr:y>0.63487</cdr:y>
    </cdr:from>
    <cdr:to>
      <cdr:x>0.88785</cdr:x>
      <cdr:y>0.72707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980488" y="2975173"/>
          <a:ext cx="374771" cy="4320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0.22022</cdr:x>
      <cdr:y>0.03783</cdr:y>
    </cdr:from>
    <cdr:to>
      <cdr:x>0.22247</cdr:x>
      <cdr:y>0.89835</cdr:y>
    </cdr:to>
    <cdr:sp macro="" textlink="">
      <cdr:nvSpPr>
        <cdr:cNvPr id="8" name="Прямая соединительная линия 7"/>
        <cdr:cNvSpPr/>
      </cdr:nvSpPr>
      <cdr:spPr>
        <a:xfrm xmlns:a="http://schemas.openxmlformats.org/drawingml/2006/main" rot="16200000" flipV="1">
          <a:off x="933450" y="152400"/>
          <a:ext cx="9526" cy="346710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0.36405</cdr:x>
      <cdr:y>0.03546</cdr:y>
    </cdr:from>
    <cdr:to>
      <cdr:x>0.36629</cdr:x>
      <cdr:y>0.89835</cdr:y>
    </cdr:to>
    <cdr:sp macro="" textlink="">
      <cdr:nvSpPr>
        <cdr:cNvPr id="10" name="Прямая соединительная линия 9"/>
        <cdr:cNvSpPr/>
      </cdr:nvSpPr>
      <cdr:spPr>
        <a:xfrm xmlns:a="http://schemas.openxmlformats.org/drawingml/2006/main" rot="16200000" flipV="1">
          <a:off x="1543051" y="142875"/>
          <a:ext cx="9526" cy="347662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0.51461</cdr:x>
      <cdr:y>0.04799</cdr:y>
    </cdr:from>
    <cdr:to>
      <cdr:x>0.51685</cdr:x>
      <cdr:y>0.90378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5400000" flipH="1" flipV="1">
          <a:off x="524606" y="2224659"/>
          <a:ext cx="4010489" cy="1098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0.66292</cdr:x>
      <cdr:y>0.0331</cdr:y>
    </cdr:from>
    <cdr:to>
      <cdr:x>0.66292</cdr:x>
      <cdr:y>0.89362</cdr:y>
    </cdr:to>
    <cdr:sp macro="" textlink="">
      <cdr:nvSpPr>
        <cdr:cNvPr id="14" name="Прямая соединительная линия 13"/>
        <cdr:cNvSpPr/>
      </cdr:nvSpPr>
      <cdr:spPr>
        <a:xfrm xmlns:a="http://schemas.openxmlformats.org/drawingml/2006/main" rot="5400000" flipH="1" flipV="1">
          <a:off x="2809875" y="133351"/>
          <a:ext cx="0" cy="3467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0.81124</cdr:x>
      <cdr:y>0.03546</cdr:y>
    </cdr:from>
    <cdr:to>
      <cdr:x>0.81348</cdr:x>
      <cdr:y>0.89125</cdr:y>
    </cdr:to>
    <cdr:sp macro="" textlink="">
      <cdr:nvSpPr>
        <cdr:cNvPr id="16" name="Прямая соединительная линия 15"/>
        <cdr:cNvSpPr/>
      </cdr:nvSpPr>
      <cdr:spPr>
        <a:xfrm xmlns:a="http://schemas.openxmlformats.org/drawingml/2006/main" rot="16200000" flipV="1">
          <a:off x="3438525" y="142875"/>
          <a:ext cx="9526" cy="344805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0.35056</cdr:x>
      <cdr:y>0.3026</cdr:y>
    </cdr:from>
    <cdr:to>
      <cdr:x>0.37753</cdr:x>
      <cdr:y>0.32861</cdr:y>
    </cdr:to>
    <cdr:sp macro="" textlink="">
      <cdr:nvSpPr>
        <cdr:cNvPr id="18" name="8-конечная звезда 17"/>
        <cdr:cNvSpPr/>
      </cdr:nvSpPr>
      <cdr:spPr>
        <a:xfrm xmlns:a="http://schemas.openxmlformats.org/drawingml/2006/main">
          <a:off x="1485900" y="1219201"/>
          <a:ext cx="114300" cy="104775"/>
        </a:xfrm>
        <a:prstGeom xmlns:a="http://schemas.openxmlformats.org/drawingml/2006/main" prst="star8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0.08315</cdr:x>
      <cdr:y>0.20095</cdr:y>
    </cdr:from>
    <cdr:to>
      <cdr:x>0.46742</cdr:x>
      <cdr:y>0.29551</cdr:y>
    </cdr:to>
    <cdr:sp macro="" textlink="">
      <cdr:nvSpPr>
        <cdr:cNvPr id="23" name="Прямая соединительная линия 22"/>
        <cdr:cNvSpPr/>
      </cdr:nvSpPr>
      <cdr:spPr>
        <a:xfrm xmlns:a="http://schemas.openxmlformats.org/drawingml/2006/main">
          <a:off x="352425" y="809626"/>
          <a:ext cx="1628775" cy="3810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0.46742</cdr:x>
      <cdr:y>0.29787</cdr:y>
    </cdr:from>
    <cdr:to>
      <cdr:x>0.70337</cdr:x>
      <cdr:y>0.8747</cdr:y>
    </cdr:to>
    <cdr:sp macro="" textlink="">
      <cdr:nvSpPr>
        <cdr:cNvPr id="25" name="Прямая соединительная линия 24"/>
        <cdr:cNvSpPr/>
      </cdr:nvSpPr>
      <cdr:spPr>
        <a:xfrm xmlns:a="http://schemas.openxmlformats.org/drawingml/2006/main" rot="16200000" flipH="1">
          <a:off x="1981199" y="1200150"/>
          <a:ext cx="1000126" cy="232410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0.08539</cdr:x>
      <cdr:y>0.20331</cdr:y>
    </cdr:from>
    <cdr:to>
      <cdr:x>0.08764</cdr:x>
      <cdr:y>0.86998</cdr:y>
    </cdr:to>
    <cdr:sp macro="" textlink="">
      <cdr:nvSpPr>
        <cdr:cNvPr id="27" name="Прямая соединительная линия 26"/>
        <cdr:cNvSpPr/>
      </cdr:nvSpPr>
      <cdr:spPr>
        <a:xfrm xmlns:a="http://schemas.openxmlformats.org/drawingml/2006/main" rot="16200000" flipH="1">
          <a:off x="361949" y="819150"/>
          <a:ext cx="9526" cy="26860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0.09213</cdr:x>
      <cdr:y>0.86998</cdr:y>
    </cdr:from>
    <cdr:to>
      <cdr:x>0.71236</cdr:x>
      <cdr:y>0.87943</cdr:y>
    </cdr:to>
    <cdr:sp macro="" textlink="">
      <cdr:nvSpPr>
        <cdr:cNvPr id="29" name="Прямая соединительная линия 28"/>
        <cdr:cNvSpPr/>
      </cdr:nvSpPr>
      <cdr:spPr>
        <a:xfrm xmlns:a="http://schemas.openxmlformats.org/drawingml/2006/main">
          <a:off x="390525" y="3505201"/>
          <a:ext cx="2628900" cy="381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0.86742</cdr:x>
      <cdr:y>0.78723</cdr:y>
    </cdr:from>
    <cdr:to>
      <cdr:x>0.96629</cdr:x>
      <cdr:y>0.89125</cdr:y>
    </cdr:to>
    <cdr:sp macro="" textlink="">
      <cdr:nvSpPr>
        <cdr:cNvPr id="30" name="TextBox 29"/>
        <cdr:cNvSpPr txBox="1"/>
      </cdr:nvSpPr>
      <cdr:spPr>
        <a:xfrm xmlns:a="http://schemas.openxmlformats.org/drawingml/2006/main">
          <a:off x="3676649" y="3171826"/>
          <a:ext cx="419101" cy="419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x1</a:t>
          </a:r>
          <a:endParaRPr lang="ru-RU" sz="1800"/>
        </a:p>
      </cdr:txBody>
    </cdr:sp>
  </cdr:relSizeAnchor>
  <cdr:relSizeAnchor xmlns:cdr="http://schemas.openxmlformats.org/drawingml/2006/chartDrawing">
    <cdr:from>
      <cdr:x>0.10874</cdr:x>
      <cdr:y>0.11382</cdr:y>
    </cdr:from>
    <cdr:to>
      <cdr:x>0.81359</cdr:x>
      <cdr:y>0.6626</cdr:y>
    </cdr:to>
    <cdr:sp macro="" textlink="">
      <cdr:nvSpPr>
        <cdr:cNvPr id="24" name="Прямая соединительная линия 23"/>
        <cdr:cNvSpPr/>
      </cdr:nvSpPr>
      <cdr:spPr>
        <a:xfrm xmlns:a="http://schemas.openxmlformats.org/drawingml/2006/main">
          <a:off x="533400" y="533402"/>
          <a:ext cx="3457575" cy="25717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0.17476</cdr:x>
      <cdr:y>0.10976</cdr:y>
    </cdr:from>
    <cdr:to>
      <cdr:x>0.7301</cdr:x>
      <cdr:y>0.69919</cdr:y>
    </cdr:to>
    <cdr:sp macro="" textlink="">
      <cdr:nvSpPr>
        <cdr:cNvPr id="28" name="Прямая соединительная линия 27"/>
        <cdr:cNvSpPr/>
      </cdr:nvSpPr>
      <cdr:spPr>
        <a:xfrm xmlns:a="http://schemas.openxmlformats.org/drawingml/2006/main">
          <a:off x="857251" y="514349"/>
          <a:ext cx="2724149" cy="276225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0.09709</cdr:x>
      <cdr:y>0.14024</cdr:y>
    </cdr:from>
    <cdr:to>
      <cdr:x>0.77864</cdr:x>
      <cdr:y>0.56707</cdr:y>
    </cdr:to>
    <cdr:sp macro="" textlink="">
      <cdr:nvSpPr>
        <cdr:cNvPr id="32" name="Прямая соединительная линия 31"/>
        <cdr:cNvSpPr/>
      </cdr:nvSpPr>
      <cdr:spPr>
        <a:xfrm xmlns:a="http://schemas.openxmlformats.org/drawingml/2006/main" rot="16200000" flipH="1">
          <a:off x="1147763" y="-14286"/>
          <a:ext cx="2000250" cy="334327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0.70097</cdr:x>
      <cdr:y>0.6748</cdr:y>
    </cdr:from>
    <cdr:to>
      <cdr:x>0.8</cdr:x>
      <cdr:y>0.76626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3438525" y="3162300"/>
          <a:ext cx="48577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u1</a:t>
          </a:r>
          <a:endParaRPr lang="ru-RU" sz="1800"/>
        </a:p>
      </cdr:txBody>
    </cdr:sp>
  </cdr:relSizeAnchor>
  <cdr:relSizeAnchor xmlns:cdr="http://schemas.openxmlformats.org/drawingml/2006/chartDrawing">
    <cdr:from>
      <cdr:x>0.78252</cdr:x>
      <cdr:y>0.5061</cdr:y>
    </cdr:from>
    <cdr:to>
      <cdr:x>0.87573</cdr:x>
      <cdr:y>0.58537</cdr:y>
    </cdr:to>
    <cdr:sp macro="" textlink="">
      <cdr:nvSpPr>
        <cdr:cNvPr id="31" name="TextBox 30"/>
        <cdr:cNvSpPr txBox="1"/>
      </cdr:nvSpPr>
      <cdr:spPr>
        <a:xfrm xmlns:a="http://schemas.openxmlformats.org/drawingml/2006/main">
          <a:off x="3838575" y="2371725"/>
          <a:ext cx="457200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u2</a:t>
          </a:r>
          <a:endParaRPr lang="ru-RU" sz="1800"/>
        </a:p>
      </cdr:txBody>
    </cdr:sp>
  </cdr:relSizeAnchor>
  <cdr:relSizeAnchor xmlns:cdr="http://schemas.openxmlformats.org/drawingml/2006/chartDrawing">
    <cdr:from>
      <cdr:x>0.09903</cdr:x>
      <cdr:y>0.21951</cdr:y>
    </cdr:from>
    <cdr:to>
      <cdr:x>0.10291</cdr:x>
      <cdr:y>0.84959</cdr:y>
    </cdr:to>
    <cdr:sp macro="" textlink="">
      <cdr:nvSpPr>
        <cdr:cNvPr id="34" name="Прямая соединительная линия 33"/>
        <cdr:cNvSpPr/>
      </cdr:nvSpPr>
      <cdr:spPr>
        <a:xfrm xmlns:a="http://schemas.openxmlformats.org/drawingml/2006/main" rot="16200000" flipH="1">
          <a:off x="485775" y="1028700"/>
          <a:ext cx="19050" cy="295275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206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0.1068</cdr:x>
      <cdr:y>0.21951</cdr:y>
    </cdr:from>
    <cdr:to>
      <cdr:x>0.23107</cdr:x>
      <cdr:y>0.25203</cdr:y>
    </cdr:to>
    <cdr:sp macro="" textlink="">
      <cdr:nvSpPr>
        <cdr:cNvPr id="36" name="Прямая соединительная линия 35"/>
        <cdr:cNvSpPr/>
      </cdr:nvSpPr>
      <cdr:spPr>
        <a:xfrm xmlns:a="http://schemas.openxmlformats.org/drawingml/2006/main">
          <a:off x="523875" y="1028700"/>
          <a:ext cx="609600" cy="1524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206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0.23301</cdr:x>
      <cdr:y>0.2561</cdr:y>
    </cdr:from>
    <cdr:to>
      <cdr:x>0.35922</cdr:x>
      <cdr:y>0.31911</cdr:y>
    </cdr:to>
    <cdr:sp macro="" textlink="">
      <cdr:nvSpPr>
        <cdr:cNvPr id="38" name="Прямая соединительная линия 37"/>
        <cdr:cNvSpPr/>
      </cdr:nvSpPr>
      <cdr:spPr>
        <a:xfrm xmlns:a="http://schemas.openxmlformats.org/drawingml/2006/main">
          <a:off x="1143000" y="1200150"/>
          <a:ext cx="619125" cy="29527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206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0.35728</cdr:x>
      <cdr:y>0.32114</cdr:y>
    </cdr:from>
    <cdr:to>
      <cdr:x>0.54951</cdr:x>
      <cdr:y>0.52846</cdr:y>
    </cdr:to>
    <cdr:sp macro="" textlink="">
      <cdr:nvSpPr>
        <cdr:cNvPr id="40" name="Прямая соединительная линия 39"/>
        <cdr:cNvSpPr/>
      </cdr:nvSpPr>
      <cdr:spPr>
        <a:xfrm xmlns:a="http://schemas.openxmlformats.org/drawingml/2006/main" rot="16200000" flipH="1">
          <a:off x="1752599" y="1504949"/>
          <a:ext cx="942976" cy="97155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206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0.54951</cdr:x>
      <cdr:y>0.52846</cdr:y>
    </cdr:from>
    <cdr:to>
      <cdr:x>0.68155</cdr:x>
      <cdr:y>0.86179</cdr:y>
    </cdr:to>
    <cdr:sp macro="" textlink="">
      <cdr:nvSpPr>
        <cdr:cNvPr id="42" name="Прямая соединительная линия 41"/>
        <cdr:cNvSpPr/>
      </cdr:nvSpPr>
      <cdr:spPr>
        <a:xfrm xmlns:a="http://schemas.openxmlformats.org/drawingml/2006/main" rot="16200000" flipH="1">
          <a:off x="2695575" y="2476500"/>
          <a:ext cx="647701" cy="15621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206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0.10485</cdr:x>
      <cdr:y>0.84756</cdr:y>
    </cdr:from>
    <cdr:to>
      <cdr:x>0.68544</cdr:x>
      <cdr:y>0.86382</cdr:y>
    </cdr:to>
    <cdr:sp macro="" textlink="">
      <cdr:nvSpPr>
        <cdr:cNvPr id="44" name="Прямая соединительная линия 43"/>
        <cdr:cNvSpPr/>
      </cdr:nvSpPr>
      <cdr:spPr>
        <a:xfrm xmlns:a="http://schemas.openxmlformats.org/drawingml/2006/main">
          <a:off x="514350" y="3971925"/>
          <a:ext cx="2847975" cy="762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206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0.72292</cdr:x>
      <cdr:y>0.30542</cdr:y>
    </cdr:from>
    <cdr:to>
      <cdr:x>0.81042</cdr:x>
      <cdr:y>0.47854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05175" y="1181099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0.525</cdr:x>
      <cdr:y>0.44089</cdr:y>
    </cdr:from>
    <cdr:to>
      <cdr:x>0.6125</cdr:x>
      <cdr:y>0.614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00300" y="1704974"/>
          <a:ext cx="400050" cy="6694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0.13542</cdr:x>
      <cdr:y>0.20936</cdr:y>
    </cdr:from>
    <cdr:to>
      <cdr:x>0.20625</cdr:x>
      <cdr:y>0.37423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19125" y="809625"/>
          <a:ext cx="323850" cy="6375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0.36458</cdr:x>
      <cdr:y>0.81527</cdr:y>
    </cdr:from>
    <cdr:to>
      <cdr:x>0.40208</cdr:x>
      <cdr:y>0.89163</cdr:y>
    </cdr:to>
    <cdr:sp macro="" textlink="">
      <cdr:nvSpPr>
        <cdr:cNvPr id="8" name="Прямая со стрелкой 7"/>
        <cdr:cNvSpPr/>
      </cdr:nvSpPr>
      <cdr:spPr>
        <a:xfrm xmlns:a="http://schemas.openxmlformats.org/drawingml/2006/main" rot="16200000" flipV="1">
          <a:off x="1604963" y="3214687"/>
          <a:ext cx="295276" cy="17145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120B-26D3-4816-8507-84A874B89AD4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1E8C-0BC9-4F26-8B80-5C26F2AF6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Ческая</a:t>
            </a:r>
            <a:r>
              <a:rPr lang="ru-RU" dirty="0" smtClean="0"/>
              <a:t>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E1A-2CFD-4B62-84F0-3414F8C22FD0}" type="datetimeFigureOut">
              <a:rPr lang="ru-RU" smtClean="0"/>
              <a:pPr/>
              <a:t>05.03.2014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8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2.bin"/><Relationship Id="rId19" Type="http://schemas.openxmlformats.org/officeDocument/2006/relationships/oleObject" Target="../embeddings/oleObject91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0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11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5786477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Консультации</a:t>
            </a:r>
            <a:br>
              <a:rPr lang="ru-RU" b="1" dirty="0" smtClean="0"/>
            </a:br>
            <a:r>
              <a:rPr lang="ru-RU" b="1" dirty="0" smtClean="0"/>
              <a:t>по дисциплине «Прикладная математика»</a:t>
            </a:r>
            <a:br>
              <a:rPr lang="ru-RU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каждый четный четверг</a:t>
            </a:r>
            <a:br>
              <a:rPr lang="ru-RU" sz="3600" dirty="0" smtClean="0"/>
            </a:br>
            <a:r>
              <a:rPr lang="ru-RU" sz="3600" dirty="0" smtClean="0"/>
              <a:t>в </a:t>
            </a:r>
            <a:r>
              <a:rPr lang="ru-RU" sz="3600" b="1" dirty="0" smtClean="0"/>
              <a:t>1</a:t>
            </a:r>
            <a:r>
              <a:rPr lang="en-US" sz="3600" b="1" dirty="0" smtClean="0"/>
              <a:t>1</a:t>
            </a:r>
            <a:r>
              <a:rPr lang="ru-RU" sz="3600" b="1" dirty="0" smtClean="0"/>
              <a:t>:</a:t>
            </a:r>
            <a:r>
              <a:rPr lang="en-US" sz="3600" b="1" dirty="0" smtClean="0"/>
              <a:t>15</a:t>
            </a:r>
            <a:r>
              <a:rPr lang="ru-RU" sz="3600" dirty="0" smtClean="0"/>
              <a:t> </a:t>
            </a:r>
            <a:r>
              <a:rPr lang="ru-RU" sz="3600" dirty="0" smtClean="0"/>
              <a:t>в ауд. </a:t>
            </a:r>
            <a:r>
              <a:rPr lang="ru-RU" sz="3600" b="1" dirty="0" smtClean="0"/>
              <a:t>А103</a:t>
            </a:r>
            <a:br>
              <a:rPr lang="ru-RU" sz="3600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проводит </a:t>
            </a:r>
            <a:br>
              <a:rPr lang="ru-RU" sz="3600" dirty="0" smtClean="0"/>
            </a:br>
            <a:r>
              <a:rPr lang="ru-RU" sz="4000" b="1" dirty="0" smtClean="0"/>
              <a:t>Балакирева Ирина Аркадьевна.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III.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Комбинаторные задачи ЦП.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Решение таких задач определяется на конечном множестве значений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6434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 Задачи частично целочисленного программирования.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Здесь условие целочисленности наложено лишь на часть компонент вектора решений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Выпуклые, вогнутые задачи ЦП.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Задачи неопределенного ЦП.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определяются соответствующей структурой целевой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ограничениями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428992" y="6072206"/>
          <a:ext cx="500067" cy="590359"/>
        </p:xfrm>
        <a:graphic>
          <a:graphicData uri="http://schemas.openxmlformats.org/presentationml/2006/ole">
            <p:oleObj spid="_x0000_s58371" name="Формула" r:id="rId3" imgW="4060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15370" cy="58259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Методы решения ЗЦЛП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Пример 3.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643174" y="2071678"/>
          <a:ext cx="3538544" cy="2951174"/>
        </p:xfrm>
        <a:graphic>
          <a:graphicData uri="http://schemas.openxmlformats.org/presentationml/2006/ole">
            <p:oleObj spid="_x0000_s63491" name="Формула" r:id="rId3" imgW="3136680" imgH="2616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Без ограничений целочисленности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119312" y="1085849"/>
          <a:ext cx="4905375" cy="468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Округленное решение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119312" y="1085849"/>
          <a:ext cx="4905375" cy="468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Решение ЗЦЛП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119312" y="1085849"/>
          <a:ext cx="4905375" cy="468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714348" y="5857892"/>
          <a:ext cx="3429000" cy="546100"/>
        </p:xfrm>
        <a:graphic>
          <a:graphicData uri="http://schemas.openxmlformats.org/presentationml/2006/ole">
            <p:oleObj spid="_x0000_s104450" name="Формула" r:id="rId4" imgW="3429000" imgH="545760" progId="Equation.3">
              <p:embed/>
            </p:oleObj>
          </a:graphicData>
        </a:graphic>
      </p:graphicFrame>
      <p:sp>
        <p:nvSpPr>
          <p:cNvPr id="8" name="8-конечная звезда 7"/>
          <p:cNvSpPr/>
          <p:nvPr/>
        </p:nvSpPr>
        <p:spPr>
          <a:xfrm>
            <a:off x="428596" y="6143644"/>
            <a:ext cx="142876" cy="142876"/>
          </a:xfrm>
          <a:prstGeom prst="star8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492750" y="5992813"/>
          <a:ext cx="2730500" cy="419100"/>
        </p:xfrm>
        <a:graphic>
          <a:graphicData uri="http://schemas.openxmlformats.org/presentationml/2006/ole">
            <p:oleObj spid="_x0000_s104451" name="Формула" r:id="rId5" imgW="2730240" imgH="419040" progId="Equation.3">
              <p:embed/>
            </p:oleObj>
          </a:graphicData>
        </a:graphic>
      </p:graphicFrame>
      <p:sp>
        <p:nvSpPr>
          <p:cNvPr id="10" name="8-конечная звезда 9"/>
          <p:cNvSpPr/>
          <p:nvPr/>
        </p:nvSpPr>
        <p:spPr>
          <a:xfrm>
            <a:off x="4929190" y="6143644"/>
            <a:ext cx="142876" cy="142876"/>
          </a:xfrm>
          <a:prstGeom prst="star8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Методы отсекающих плоскостей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(Алгоритмы Гомори)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1-й алгоритм Гомори (условию целочисленности должны удовлетворять все переменные ЗЛП).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Суть алгоритма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Строится дополнительное неравенство – плоскость в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-мерном пространстве, отсекающая часть допустимой области, в которой не может быть целых решений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ЗЛП.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  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285984" y="1785926"/>
          <a:ext cx="4905375" cy="468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480" y="142852"/>
            <a:ext cx="582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Графическая интерпретация </a:t>
            </a:r>
          </a:p>
          <a:p>
            <a:r>
              <a:rPr lang="en-US" sz="3600" dirty="0" smtClean="0"/>
              <a:t>I</a:t>
            </a:r>
            <a:r>
              <a:rPr lang="ru-RU" sz="3600" dirty="0" smtClean="0"/>
              <a:t>-го алгоритма Гомори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  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119312" y="1085849"/>
          <a:ext cx="4905375" cy="468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  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119312" y="1085849"/>
          <a:ext cx="4905375" cy="468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  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119312" y="1085849"/>
          <a:ext cx="4905375" cy="468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b="1" cap="al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Лекция</a:t>
            </a:r>
            <a:r>
              <a:rPr lang="ru-RU" sz="4000" b="1" cap="all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6.</a:t>
            </a:r>
            <a:r>
              <a:rPr 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54617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None/>
            </a:pPr>
            <a:endParaRPr lang="ru-RU" sz="4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целочисленного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линейного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программирования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(ЗЦЛП)</a:t>
            </a:r>
          </a:p>
          <a:p>
            <a:pPr algn="ctr">
              <a:lnSpc>
                <a:spcPct val="80000"/>
              </a:lnSpc>
              <a:buNone/>
            </a:pPr>
            <a:endParaRPr lang="ru-RU" sz="4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Правила построения неравенства Гомори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Выбирается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-е ограничение с дробным свободным коэффициентом      .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Для ограничения записывается новое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                                  - дробная часть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дробная часть      .     </a:t>
            </a:r>
          </a:p>
          <a:p>
            <a:pPr marL="0" algn="just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215206" y="1571612"/>
          <a:ext cx="324598" cy="501652"/>
        </p:xfrm>
        <a:graphic>
          <a:graphicData uri="http://schemas.openxmlformats.org/presentationml/2006/ole">
            <p:oleObj spid="_x0000_s179202" name="Формула" r:id="rId3" imgW="27936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632075" y="2357438"/>
          <a:ext cx="3359150" cy="1150937"/>
        </p:xfrm>
        <a:graphic>
          <a:graphicData uri="http://schemas.openxmlformats.org/presentationml/2006/ole">
            <p:oleObj spid="_x0000_s179203" name="Формула" r:id="rId4" imgW="3149280" imgH="107928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500166" y="3500438"/>
          <a:ext cx="2660650" cy="625475"/>
        </p:xfrm>
        <a:graphic>
          <a:graphicData uri="http://schemas.openxmlformats.org/presentationml/2006/ole">
            <p:oleObj spid="_x0000_s179204" name="Формула" r:id="rId5" imgW="2108160" imgH="49500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572396" y="3429000"/>
          <a:ext cx="450484" cy="566738"/>
        </p:xfrm>
        <a:graphic>
          <a:graphicData uri="http://schemas.openxmlformats.org/presentationml/2006/ole">
            <p:oleObj spid="_x0000_s179205" name="Формула" r:id="rId6" imgW="393480" imgH="49500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000100" y="4429132"/>
          <a:ext cx="2101759" cy="503238"/>
        </p:xfrm>
        <a:graphic>
          <a:graphicData uri="http://schemas.openxmlformats.org/presentationml/2006/ole">
            <p:oleObj spid="_x0000_s179206" name="Формула" r:id="rId7" imgW="180324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72198" y="4429132"/>
          <a:ext cx="324598" cy="501652"/>
        </p:xfrm>
        <a:graphic>
          <a:graphicData uri="http://schemas.openxmlformats.org/presentationml/2006/ole">
            <p:oleObj spid="_x0000_s179207" name="Формула" r:id="rId8" imgW="279360" imgH="431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928794" y="5286388"/>
          <a:ext cx="4241800" cy="1295400"/>
        </p:xfrm>
        <a:graphic>
          <a:graphicData uri="http://schemas.openxmlformats.org/presentationml/2006/ole">
            <p:oleObj spid="_x0000_s179208" name="Формула" r:id="rId9" imgW="4241520" imgH="1295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Выравнивается неравенство (*) введением дополнительной переменной      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715008" y="785793"/>
          <a:ext cx="428628" cy="607223"/>
        </p:xfrm>
        <a:graphic>
          <a:graphicData uri="http://schemas.openxmlformats.org/presentationml/2006/ole">
            <p:oleObj spid="_x0000_s180226" name="Формула" r:id="rId3" imgW="304560" imgH="4316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786050" y="1285860"/>
          <a:ext cx="2914670" cy="1214446"/>
        </p:xfrm>
        <a:graphic>
          <a:graphicData uri="http://schemas.openxmlformats.org/presentationml/2006/ole">
            <p:oleObj spid="_x0000_s180227" name="Формула" r:id="rId4" imgW="259056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Выравнивается неравенство (*) введением дополнительной переменной      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715008" y="785793"/>
          <a:ext cx="428628" cy="607223"/>
        </p:xfrm>
        <a:graphic>
          <a:graphicData uri="http://schemas.openxmlformats.org/presentationml/2006/ole">
            <p:oleObj spid="_x0000_s181250" name="Формула" r:id="rId3" imgW="304560" imgH="4316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643174" y="1428736"/>
          <a:ext cx="3157537" cy="2571750"/>
        </p:xfrm>
        <a:graphic>
          <a:graphicData uri="http://schemas.openxmlformats.org/presentationml/2006/ole">
            <p:oleObj spid="_x0000_s181251" name="Формула" r:id="rId4" imgW="2806560" imgH="2286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Выравнивается неравенство (*) введением дополнительной переменной      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715008" y="785793"/>
          <a:ext cx="428628" cy="607223"/>
        </p:xfrm>
        <a:graphic>
          <a:graphicData uri="http://schemas.openxmlformats.org/presentationml/2006/ole">
            <p:oleObj spid="_x0000_s182274" name="Формула" r:id="rId3" imgW="304560" imgH="4316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643063" y="1285875"/>
          <a:ext cx="5086350" cy="3900488"/>
        </p:xfrm>
        <a:graphic>
          <a:graphicData uri="http://schemas.openxmlformats.org/presentationml/2006/ole">
            <p:oleObj spid="_x0000_s182275" name="Формула" r:id="rId4" imgW="4520880" imgH="346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Максимизировать функцию </a:t>
            </a:r>
          </a:p>
          <a:p>
            <a:pPr>
              <a:buNone/>
            </a:pPr>
            <a:r>
              <a:rPr lang="ru-RU" dirty="0" smtClean="0"/>
              <a:t>                                                                                           </a:t>
            </a:r>
          </a:p>
          <a:p>
            <a:pPr>
              <a:buNone/>
            </a:pPr>
            <a:r>
              <a:rPr lang="ru-RU" dirty="0" smtClean="0"/>
              <a:t>при следующих ограничениях: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3297" name="Object 1"/>
          <p:cNvGraphicFramePr>
            <a:graphicFrameLocks noChangeAspect="1"/>
          </p:cNvGraphicFramePr>
          <p:nvPr/>
        </p:nvGraphicFramePr>
        <p:xfrm>
          <a:off x="857224" y="1643050"/>
          <a:ext cx="3109106" cy="785818"/>
        </p:xfrm>
        <a:graphic>
          <a:graphicData uri="http://schemas.openxmlformats.org/presentationml/2006/ole">
            <p:oleObj spid="_x0000_s183297" name="Формула" r:id="rId3" imgW="863225" imgH="215806" progId="Equation.3">
              <p:embed/>
            </p:oleObj>
          </a:graphicData>
        </a:graphic>
      </p:graphicFrame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928662" y="2928934"/>
          <a:ext cx="3195949" cy="3071834"/>
        </p:xfrm>
        <a:graphic>
          <a:graphicData uri="http://schemas.openxmlformats.org/presentationml/2006/ole">
            <p:oleObj spid="_x0000_s183299" name="Формула" r:id="rId4" imgW="9779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5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Приведем систему линейных ограничений и функцию цели к канонической форме: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6369" name="Object 1"/>
          <p:cNvGraphicFramePr>
            <a:graphicFrameLocks noChangeAspect="1"/>
          </p:cNvGraphicFramePr>
          <p:nvPr/>
        </p:nvGraphicFramePr>
        <p:xfrm>
          <a:off x="714348" y="2357430"/>
          <a:ext cx="5803631" cy="2961036"/>
        </p:xfrm>
        <a:graphic>
          <a:graphicData uri="http://schemas.openxmlformats.org/presentationml/2006/ole">
            <p:oleObj spid="_x0000_s186369" name="Формула" r:id="rId3" imgW="13970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Выбираем допустимое базисное решение: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785786" y="1714488"/>
          <a:ext cx="5211263" cy="2928958"/>
        </p:xfrm>
        <a:graphic>
          <a:graphicData uri="http://schemas.openxmlformats.org/presentationml/2006/ole">
            <p:oleObj spid="_x0000_s187393" name="Формула" r:id="rId3" imgW="1308100" imgH="736600" progId="Equation.3">
              <p:embed/>
            </p:oleObj>
          </a:graphicData>
        </a:graphic>
      </p:graphicFrame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симплекс-таблицы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571611"/>
          <a:ext cx="8143929" cy="4786346"/>
        </p:xfrm>
        <a:graphic>
          <a:graphicData uri="http://schemas.openxmlformats.org/drawingml/2006/table">
            <a:tbl>
              <a:tblPr/>
              <a:tblGrid>
                <a:gridCol w="704011"/>
                <a:gridCol w="437834"/>
                <a:gridCol w="481291"/>
                <a:gridCol w="481291"/>
                <a:gridCol w="308548"/>
                <a:gridCol w="470427"/>
                <a:gridCol w="470427"/>
                <a:gridCol w="511713"/>
                <a:gridCol w="627960"/>
                <a:gridCol w="511713"/>
                <a:gridCol w="461735"/>
                <a:gridCol w="388945"/>
                <a:gridCol w="619268"/>
                <a:gridCol w="619268"/>
                <a:gridCol w="524749"/>
                <a:gridCol w="524749"/>
              </a:tblGrid>
              <a:tr h="674661"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74661"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74661"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6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-5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74661"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6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434" name="Object 18"/>
          <p:cNvGraphicFramePr>
            <a:graphicFrameLocks noChangeAspect="1"/>
          </p:cNvGraphicFramePr>
          <p:nvPr/>
        </p:nvGraphicFramePr>
        <p:xfrm>
          <a:off x="5500694" y="1643050"/>
          <a:ext cx="452441" cy="678661"/>
        </p:xfrm>
        <a:graphic>
          <a:graphicData uri="http://schemas.openxmlformats.org/presentationml/2006/ole">
            <p:oleObj spid="_x0000_s188434" name="Формула" r:id="rId3" imgW="152334" imgH="228501" progId="Equation.3">
              <p:embed/>
            </p:oleObj>
          </a:graphicData>
        </a:graphic>
      </p:graphicFrame>
      <p:graphicFrame>
        <p:nvGraphicFramePr>
          <p:cNvPr id="188433" name="Object 17"/>
          <p:cNvGraphicFramePr>
            <a:graphicFrameLocks noChangeAspect="1"/>
          </p:cNvGraphicFramePr>
          <p:nvPr/>
        </p:nvGraphicFramePr>
        <p:xfrm>
          <a:off x="6715140" y="1571612"/>
          <a:ext cx="500066" cy="718845"/>
        </p:xfrm>
        <a:graphic>
          <a:graphicData uri="http://schemas.openxmlformats.org/presentationml/2006/ole">
            <p:oleObj spid="_x0000_s188433" name="Формула" r:id="rId4" imgW="152268" imgH="215713" progId="Equation.3">
              <p:embed/>
            </p:oleObj>
          </a:graphicData>
        </a:graphic>
      </p:graphicFrame>
      <p:graphicFrame>
        <p:nvGraphicFramePr>
          <p:cNvPr id="188432" name="Object 16"/>
          <p:cNvGraphicFramePr>
            <a:graphicFrameLocks noChangeAspect="1"/>
          </p:cNvGraphicFramePr>
          <p:nvPr/>
        </p:nvGraphicFramePr>
        <p:xfrm>
          <a:off x="7929586" y="1643050"/>
          <a:ext cx="500066" cy="605343"/>
        </p:xfrm>
        <a:graphic>
          <a:graphicData uri="http://schemas.openxmlformats.org/presentationml/2006/ole">
            <p:oleObj spid="_x0000_s188432" name="Формула" r:id="rId5" imgW="177569" imgH="215619" progId="Equation.3">
              <p:embed/>
            </p:oleObj>
          </a:graphicData>
        </a:graphic>
      </p:graphicFrame>
      <p:graphicFrame>
        <p:nvGraphicFramePr>
          <p:cNvPr id="188431" name="Object 15"/>
          <p:cNvGraphicFramePr>
            <a:graphicFrameLocks noChangeAspect="1"/>
          </p:cNvGraphicFramePr>
          <p:nvPr/>
        </p:nvGraphicFramePr>
        <p:xfrm>
          <a:off x="1500166" y="1571612"/>
          <a:ext cx="428628" cy="642942"/>
        </p:xfrm>
        <a:graphic>
          <a:graphicData uri="http://schemas.openxmlformats.org/presentationml/2006/ole">
            <p:oleObj spid="_x0000_s188431" name="Формула" r:id="rId6" imgW="152334" imgH="228501" progId="Equation.3">
              <p:embed/>
            </p:oleObj>
          </a:graphicData>
        </a:graphic>
      </p:graphicFrame>
      <p:graphicFrame>
        <p:nvGraphicFramePr>
          <p:cNvPr id="188430" name="Object 14"/>
          <p:cNvGraphicFramePr>
            <a:graphicFrameLocks noChangeAspect="1"/>
          </p:cNvGraphicFramePr>
          <p:nvPr/>
        </p:nvGraphicFramePr>
        <p:xfrm>
          <a:off x="2214546" y="1643050"/>
          <a:ext cx="428628" cy="616153"/>
        </p:xfrm>
        <a:graphic>
          <a:graphicData uri="http://schemas.openxmlformats.org/presentationml/2006/ole">
            <p:oleObj spid="_x0000_s188430" name="Формула" r:id="rId7" imgW="152268" imgH="215713" progId="Equation.3">
              <p:embed/>
            </p:oleObj>
          </a:graphicData>
        </a:graphic>
      </p:graphicFrame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3143240" y="1571612"/>
          <a:ext cx="500066" cy="605343"/>
        </p:xfrm>
        <a:graphic>
          <a:graphicData uri="http://schemas.openxmlformats.org/presentationml/2006/ole">
            <p:oleObj spid="_x0000_s188429" name="Формула" r:id="rId8" imgW="177569" imgH="215619" progId="Equation.3">
              <p:embed/>
            </p:oleObj>
          </a:graphicData>
        </a:graphic>
      </p:graphicFrame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4429124" y="2643182"/>
          <a:ext cx="428628" cy="605122"/>
        </p:xfrm>
        <a:graphic>
          <a:graphicData uri="http://schemas.openxmlformats.org/presentationml/2006/ole">
            <p:oleObj spid="_x0000_s188428" name="Формула" r:id="rId9" imgW="165028" imgH="228501" progId="Equation.3">
              <p:embed/>
            </p:oleObj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642910" y="2714620"/>
          <a:ext cx="376239" cy="531161"/>
        </p:xfrm>
        <a:graphic>
          <a:graphicData uri="http://schemas.openxmlformats.org/presentationml/2006/ole">
            <p:oleObj spid="_x0000_s188427" name="Формула" r:id="rId10" imgW="165028" imgH="228501" progId="Equation.3">
              <p:embed/>
            </p:oleObj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5786446" y="2736601"/>
          <a:ext cx="500066" cy="923199"/>
        </p:xfrm>
        <a:graphic>
          <a:graphicData uri="http://schemas.openxmlformats.org/presentationml/2006/ole">
            <p:oleObj spid="_x0000_s188426" name="Формула" r:id="rId11" imgW="126890" imgH="228402" progId="Equation.3">
              <p:embed/>
            </p:oleObj>
          </a:graphicData>
        </a:graphic>
      </p:graphicFrame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7143768" y="2857496"/>
          <a:ext cx="428628" cy="857256"/>
        </p:xfrm>
        <a:graphic>
          <a:graphicData uri="http://schemas.openxmlformats.org/presentationml/2006/ole">
            <p:oleObj spid="_x0000_s188425" name="Формула" r:id="rId12" imgW="114250" imgH="228501" progId="Equation.3">
              <p:embed/>
            </p:oleObj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8143900" y="2786058"/>
          <a:ext cx="500066" cy="857256"/>
        </p:xfrm>
        <a:graphic>
          <a:graphicData uri="http://schemas.openxmlformats.org/presentationml/2006/ole">
            <p:oleObj spid="_x0000_s188424" name="Формула" r:id="rId13" imgW="114250" imgH="228501" progId="Equation.3">
              <p:embed/>
            </p:oleObj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4429124" y="4143380"/>
          <a:ext cx="428628" cy="518865"/>
        </p:xfrm>
        <a:graphic>
          <a:graphicData uri="http://schemas.openxmlformats.org/presentationml/2006/ole">
            <p:oleObj spid="_x0000_s188423" name="Формула" r:id="rId14" imgW="177569" imgH="215619" progId="Equation.3">
              <p:embed/>
            </p:oleObj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571472" y="4143380"/>
          <a:ext cx="472112" cy="571504"/>
        </p:xfrm>
        <a:graphic>
          <a:graphicData uri="http://schemas.openxmlformats.org/presentationml/2006/ole">
            <p:oleObj spid="_x0000_s188422" name="Формула" r:id="rId15" imgW="177569" imgH="215619" progId="Equation.3">
              <p:embed/>
            </p:oleObj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500035" y="5357826"/>
          <a:ext cx="785818" cy="500066"/>
        </p:xfrm>
        <a:graphic>
          <a:graphicData uri="http://schemas.openxmlformats.org/presentationml/2006/ole">
            <p:oleObj spid="_x0000_s188421" name="Формула" r:id="rId16" imgW="279279" imgH="165028" progId="Equation.3">
              <p:embed/>
            </p:oleObj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4429124" y="5286388"/>
          <a:ext cx="571504" cy="447677"/>
        </p:xfrm>
        <a:graphic>
          <a:graphicData uri="http://schemas.openxmlformats.org/presentationml/2006/ole">
            <p:oleObj spid="_x0000_s188420" name="Формула" r:id="rId17" imgW="279279" imgH="165028" progId="Equation.3">
              <p:embed/>
            </p:oleObj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5572132" y="5572140"/>
          <a:ext cx="728666" cy="728666"/>
        </p:xfrm>
        <a:graphic>
          <a:graphicData uri="http://schemas.openxmlformats.org/presentationml/2006/ole">
            <p:oleObj spid="_x0000_s188419" name="Формула" r:id="rId18" imgW="228600" imgH="228600" progId="Equation.3">
              <p:embed/>
            </p:oleObj>
          </a:graphicData>
        </a:graphic>
      </p:graphicFrame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6750859" y="5643578"/>
          <a:ext cx="833443" cy="714380"/>
        </p:xfrm>
        <a:graphic>
          <a:graphicData uri="http://schemas.openxmlformats.org/presentationml/2006/ole">
            <p:oleObj spid="_x0000_s188418" name="Формула" r:id="rId19" imgW="266584" imgH="228501" progId="Equation.3">
              <p:embed/>
            </p:oleObj>
          </a:graphicData>
        </a:graphic>
      </p:graphicFrame>
      <p:graphicFrame>
        <p:nvGraphicFramePr>
          <p:cNvPr id="188417" name="Object 1"/>
          <p:cNvGraphicFramePr>
            <a:graphicFrameLocks noChangeAspect="1"/>
          </p:cNvGraphicFramePr>
          <p:nvPr/>
        </p:nvGraphicFramePr>
        <p:xfrm>
          <a:off x="7929586" y="5643578"/>
          <a:ext cx="714347" cy="685773"/>
        </p:xfrm>
        <a:graphic>
          <a:graphicData uri="http://schemas.openxmlformats.org/presentationml/2006/ole">
            <p:oleObj spid="_x0000_s188417" name="Формула" r:id="rId20" imgW="2413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симплекс-таблицы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85786" y="1571612"/>
          <a:ext cx="4500594" cy="3928272"/>
        </p:xfrm>
        <a:graphic>
          <a:graphicData uri="http://schemas.openxmlformats.org/drawingml/2006/table">
            <a:tbl>
              <a:tblPr/>
              <a:tblGrid>
                <a:gridCol w="928694"/>
                <a:gridCol w="197548"/>
                <a:gridCol w="945460"/>
                <a:gridCol w="180782"/>
                <a:gridCol w="890788"/>
                <a:gridCol w="571504"/>
                <a:gridCol w="785818"/>
              </a:tblGrid>
              <a:tr h="715190"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9115"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827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115">
                <a:tc rowSpan="2"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91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190">
                <a:tc>
                  <a:txBody>
                    <a:bodyPr/>
                    <a:lstStyle/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ts val="1775"/>
                        </a:lnSpc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34255" algn="l"/>
                        </a:tabLst>
                      </a:pP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/>
        </p:nvGraphicFramePr>
        <p:xfrm>
          <a:off x="2071670" y="1643050"/>
          <a:ext cx="428628" cy="642942"/>
        </p:xfrm>
        <a:graphic>
          <a:graphicData uri="http://schemas.openxmlformats.org/presentationml/2006/ole">
            <p:oleObj spid="_x0000_s189452" name="Формула" r:id="rId3" imgW="152334" imgH="228501" progId="Equation.3">
              <p:embed/>
            </p:oleObj>
          </a:graphicData>
        </a:graphic>
      </p:graphicFrame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3214678" y="1643050"/>
          <a:ext cx="428628" cy="616153"/>
        </p:xfrm>
        <a:graphic>
          <a:graphicData uri="http://schemas.openxmlformats.org/presentationml/2006/ole">
            <p:oleObj spid="_x0000_s189451" name="Формула" r:id="rId4" imgW="152268" imgH="215713" progId="Equation.3">
              <p:embed/>
            </p:oleObj>
          </a:graphicData>
        </a:graphic>
      </p:graphicFrame>
      <p:graphicFrame>
        <p:nvGraphicFramePr>
          <p:cNvPr id="189450" name="Object 10"/>
          <p:cNvGraphicFramePr>
            <a:graphicFrameLocks noChangeAspect="1"/>
          </p:cNvGraphicFramePr>
          <p:nvPr/>
        </p:nvGraphicFramePr>
        <p:xfrm>
          <a:off x="4357686" y="1571612"/>
          <a:ext cx="500066" cy="705976"/>
        </p:xfrm>
        <a:graphic>
          <a:graphicData uri="http://schemas.openxmlformats.org/presentationml/2006/ole">
            <p:oleObj spid="_x0000_s189450" name="Формула" r:id="rId5" imgW="165028" imgH="228501" progId="Equation.3">
              <p:embed/>
            </p:oleObj>
          </a:graphicData>
        </a:graphic>
      </p:graphicFrame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1000100" y="2500306"/>
          <a:ext cx="500066" cy="605343"/>
        </p:xfrm>
        <a:graphic>
          <a:graphicData uri="http://schemas.openxmlformats.org/presentationml/2006/ole">
            <p:oleObj spid="_x0000_s189449" name="Формула" r:id="rId6" imgW="177569" imgH="215619" progId="Equation.3">
              <p:embed/>
            </p:oleObj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1714480" y="2285992"/>
          <a:ext cx="428628" cy="791314"/>
        </p:xfrm>
        <a:graphic>
          <a:graphicData uri="http://schemas.openxmlformats.org/presentationml/2006/ole">
            <p:oleObj spid="_x0000_s189448" name="Формула" r:id="rId7" imgW="126890" imgH="228402" progId="Equation.3">
              <p:embed/>
            </p:oleObj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2857488" y="2285992"/>
          <a:ext cx="400052" cy="800104"/>
        </p:xfrm>
        <a:graphic>
          <a:graphicData uri="http://schemas.openxmlformats.org/presentationml/2006/ole">
            <p:oleObj spid="_x0000_s189447" name="Формула" r:id="rId8" imgW="114250" imgH="228501" progId="Equation.3">
              <p:embed/>
            </p:oleObj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3929058" y="2285992"/>
          <a:ext cx="744146" cy="714380"/>
        </p:xfrm>
        <a:graphic>
          <a:graphicData uri="http://schemas.openxmlformats.org/presentationml/2006/ole">
            <p:oleObj spid="_x0000_s189446" name="Формула" r:id="rId9" imgW="241300" imgH="228600" progId="Equation.3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1000100" y="3571876"/>
          <a:ext cx="531126" cy="642942"/>
        </p:xfrm>
        <a:graphic>
          <a:graphicData uri="http://schemas.openxmlformats.org/presentationml/2006/ole">
            <p:oleObj spid="_x0000_s189445" name="Формула" r:id="rId10" imgW="177569" imgH="215619" progId="Equation.3">
              <p:embed/>
            </p:oleObj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785786" y="4643446"/>
          <a:ext cx="974919" cy="571504"/>
        </p:xfrm>
        <a:graphic>
          <a:graphicData uri="http://schemas.openxmlformats.org/presentationml/2006/ole">
            <p:oleObj spid="_x0000_s189444" name="Формула" r:id="rId11" imgW="279279" imgH="165028" progId="Equation.3">
              <p:embed/>
            </p:oleObj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1714480" y="4357694"/>
          <a:ext cx="714380" cy="714380"/>
        </p:xfrm>
        <a:graphic>
          <a:graphicData uri="http://schemas.openxmlformats.org/presentationml/2006/ole">
            <p:oleObj spid="_x0000_s189443" name="Формула" r:id="rId12" imgW="228600" imgH="228600" progId="Equation.3">
              <p:embed/>
            </p:oleObj>
          </a:graphicData>
        </a:graphic>
      </p:graphicFrame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2857488" y="4357694"/>
          <a:ext cx="750099" cy="642942"/>
        </p:xfrm>
        <a:graphic>
          <a:graphicData uri="http://schemas.openxmlformats.org/presentationml/2006/ole">
            <p:oleObj spid="_x0000_s189442" name="Формула" r:id="rId13" imgW="266584" imgH="228501" progId="Equation.3">
              <p:embed/>
            </p:oleObj>
          </a:graphicData>
        </a:graphic>
      </p:graphicFrame>
      <p:graphicFrame>
        <p:nvGraphicFramePr>
          <p:cNvPr id="189441" name="Object 1"/>
          <p:cNvGraphicFramePr>
            <a:graphicFrameLocks noChangeAspect="1"/>
          </p:cNvGraphicFramePr>
          <p:nvPr/>
        </p:nvGraphicFramePr>
        <p:xfrm>
          <a:off x="3929058" y="4357694"/>
          <a:ext cx="744147" cy="714380"/>
        </p:xfrm>
        <a:graphic>
          <a:graphicData uri="http://schemas.openxmlformats.org/presentationml/2006/ole">
            <p:oleObj spid="_x0000_s189441" name="Формула" r:id="rId14" imgW="241300" imgH="228600" progId="Equation.3">
              <p:embed/>
            </p:oleObj>
          </a:graphicData>
        </a:graphic>
      </p:graphicFrame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9453" name="Object 13"/>
          <p:cNvGraphicFramePr>
            <a:graphicFrameLocks noChangeAspect="1"/>
          </p:cNvGraphicFramePr>
          <p:nvPr/>
        </p:nvGraphicFramePr>
        <p:xfrm>
          <a:off x="5761613" y="2784475"/>
          <a:ext cx="2837497" cy="2073285"/>
        </p:xfrm>
        <a:graphic>
          <a:graphicData uri="http://schemas.openxmlformats.org/presentationml/2006/ole">
            <p:oleObj spid="_x0000_s189453" name="Формула" r:id="rId15" imgW="11048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Построение неравенства Гомори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Коэффициенты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Линейное ограничение</a:t>
            </a:r>
            <a:endParaRPr lang="ru-RU" dirty="0"/>
          </a:p>
        </p:txBody>
      </p:sp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0465" name="Object 1"/>
          <p:cNvGraphicFramePr>
            <a:graphicFrameLocks noChangeAspect="1"/>
          </p:cNvGraphicFramePr>
          <p:nvPr/>
        </p:nvGraphicFramePr>
        <p:xfrm>
          <a:off x="571472" y="1714488"/>
          <a:ext cx="4500594" cy="3080620"/>
        </p:xfrm>
        <a:graphic>
          <a:graphicData uri="http://schemas.openxmlformats.org/presentationml/2006/ole">
            <p:oleObj spid="_x0000_s190465" name="Формула" r:id="rId3" imgW="1778000" imgH="1219200" progId="Equation.3">
              <p:embed/>
            </p:oleObj>
          </a:graphicData>
        </a:graphic>
      </p:graphicFrame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2143108" y="5357826"/>
          <a:ext cx="4000528" cy="1118160"/>
        </p:xfrm>
        <a:graphic>
          <a:graphicData uri="http://schemas.openxmlformats.org/presentationml/2006/ole">
            <p:oleObj spid="_x0000_s190467" name="Формула" r:id="rId4" imgW="15367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Общая формулировка задач целочисленного программирования: </a:t>
            </a:r>
            <a:br>
              <a:rPr lang="ru-RU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4000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Пусть      -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-мерное            евклидово пространство;        - целочисленная решетка, такая, что                   и состоит из векторов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, все компоненты которых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целочисленны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       заданы            и               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Ставится задача: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752600" y="1571625"/>
          <a:ext cx="534988" cy="504825"/>
        </p:xfrm>
        <a:graphic>
          <a:graphicData uri="http://schemas.openxmlformats.org/presentationml/2006/ole">
            <p:oleObj spid="_x0000_s24579" name="Формула" r:id="rId3" imgW="444240" imgH="4190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110163" y="1714500"/>
          <a:ext cx="901700" cy="406400"/>
        </p:xfrm>
        <a:graphic>
          <a:graphicData uri="http://schemas.openxmlformats.org/presentationml/2006/ole">
            <p:oleObj spid="_x0000_s24580" name="Формула" r:id="rId4" imgW="901440" imgH="40608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244850" y="2214563"/>
          <a:ext cx="488950" cy="488950"/>
        </p:xfrm>
        <a:graphic>
          <a:graphicData uri="http://schemas.openxmlformats.org/presentationml/2006/ole">
            <p:oleObj spid="_x0000_s24581" name="Формула" r:id="rId5" imgW="406080" imgH="4060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425700" y="2786063"/>
          <a:ext cx="1511300" cy="504825"/>
        </p:xfrm>
        <a:graphic>
          <a:graphicData uri="http://schemas.openxmlformats.org/presentationml/2006/ole">
            <p:oleObj spid="_x0000_s24582" name="Формула" r:id="rId6" imgW="125712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571472" y="3357562"/>
          <a:ext cx="3144838" cy="579438"/>
        </p:xfrm>
        <a:graphic>
          <a:graphicData uri="http://schemas.openxmlformats.org/presentationml/2006/ole">
            <p:oleObj spid="_x0000_s24583" name="Формула" r:id="rId7" imgW="2755800" imgH="50796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214414" y="4572008"/>
          <a:ext cx="488950" cy="488950"/>
        </p:xfrm>
        <a:graphic>
          <a:graphicData uri="http://schemas.openxmlformats.org/presentationml/2006/ole">
            <p:oleObj spid="_x0000_s24584" name="Формула" r:id="rId8" imgW="406080" imgH="40608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214678" y="4599569"/>
          <a:ext cx="928694" cy="450275"/>
        </p:xfrm>
        <a:graphic>
          <a:graphicData uri="http://schemas.openxmlformats.org/presentationml/2006/ole">
            <p:oleObj spid="_x0000_s24585" name="Формула" r:id="rId9" imgW="838080" imgH="40608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643438" y="4500570"/>
          <a:ext cx="1262857" cy="528638"/>
        </p:xfrm>
        <a:graphic>
          <a:graphicData uri="http://schemas.openxmlformats.org/presentationml/2006/ole">
            <p:oleObj spid="_x0000_s24586" name="Формула" r:id="rId10" imgW="1091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Преобразование симплекс-таблицы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85852" y="1000108"/>
          <a:ext cx="6929486" cy="5896827"/>
        </p:xfrm>
        <a:graphic>
          <a:graphicData uri="http://schemas.openxmlformats.org/drawingml/2006/table">
            <a:tbl>
              <a:tblPr/>
              <a:tblGrid>
                <a:gridCol w="941593"/>
                <a:gridCol w="941593"/>
                <a:gridCol w="941593"/>
                <a:gridCol w="941593"/>
                <a:gridCol w="1082833"/>
                <a:gridCol w="1082833"/>
                <a:gridCol w="359257"/>
                <a:gridCol w="638191"/>
              </a:tblGrid>
              <a:tr h="855852"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103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740829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73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402590" algn="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402590" algn="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9206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15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103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397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1508" name="Object 20"/>
          <p:cNvGraphicFramePr>
            <a:graphicFrameLocks noChangeAspect="1"/>
          </p:cNvGraphicFramePr>
          <p:nvPr/>
        </p:nvGraphicFramePr>
        <p:xfrm>
          <a:off x="2928926" y="1142984"/>
          <a:ext cx="428628" cy="642942"/>
        </p:xfrm>
        <a:graphic>
          <a:graphicData uri="http://schemas.openxmlformats.org/presentationml/2006/ole">
            <p:oleObj spid="_x0000_s191508" name="Формула" r:id="rId3" imgW="152334" imgH="228501" progId="Equation.3">
              <p:embed/>
            </p:oleObj>
          </a:graphicData>
        </a:graphic>
      </p:graphicFrame>
      <p:graphicFrame>
        <p:nvGraphicFramePr>
          <p:cNvPr id="191507" name="Object 19"/>
          <p:cNvGraphicFramePr>
            <a:graphicFrameLocks noChangeAspect="1"/>
          </p:cNvGraphicFramePr>
          <p:nvPr/>
        </p:nvGraphicFramePr>
        <p:xfrm>
          <a:off x="4643438" y="1142984"/>
          <a:ext cx="428628" cy="616153"/>
        </p:xfrm>
        <a:graphic>
          <a:graphicData uri="http://schemas.openxmlformats.org/presentationml/2006/ole">
            <p:oleObj spid="_x0000_s191507" name="Формула" r:id="rId4" imgW="152268" imgH="215713" progId="Equation.3">
              <p:embed/>
            </p:oleObj>
          </a:graphicData>
        </a:graphic>
      </p:graphicFrame>
      <p:graphicFrame>
        <p:nvGraphicFramePr>
          <p:cNvPr id="191506" name="Object 18"/>
          <p:cNvGraphicFramePr>
            <a:graphicFrameLocks noChangeAspect="1"/>
          </p:cNvGraphicFramePr>
          <p:nvPr/>
        </p:nvGraphicFramePr>
        <p:xfrm>
          <a:off x="6929454" y="1214422"/>
          <a:ext cx="364333" cy="514352"/>
        </p:xfrm>
        <a:graphic>
          <a:graphicData uri="http://schemas.openxmlformats.org/presentationml/2006/ole">
            <p:oleObj spid="_x0000_s191506" name="Формула" r:id="rId5" imgW="165028" imgH="228501" progId="Equation.3">
              <p:embed/>
            </p:oleObj>
          </a:graphicData>
        </a:graphic>
      </p:graphicFrame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1571604" y="2000240"/>
          <a:ext cx="500066" cy="605343"/>
        </p:xfrm>
        <a:graphic>
          <a:graphicData uri="http://schemas.openxmlformats.org/presentationml/2006/ole">
            <p:oleObj spid="_x0000_s191505" name="Формула" r:id="rId6" imgW="177569" imgH="215619" progId="Equation.3">
              <p:embed/>
            </p:oleObj>
          </a:graphicData>
        </a:graphic>
      </p:graphicFrame>
      <p:graphicFrame>
        <p:nvGraphicFramePr>
          <p:cNvPr id="191504" name="Object 16"/>
          <p:cNvGraphicFramePr>
            <a:graphicFrameLocks noChangeAspect="1"/>
          </p:cNvGraphicFramePr>
          <p:nvPr/>
        </p:nvGraphicFramePr>
        <p:xfrm>
          <a:off x="5643570" y="6066687"/>
          <a:ext cx="428628" cy="791313"/>
        </p:xfrm>
        <a:graphic>
          <a:graphicData uri="http://schemas.openxmlformats.org/presentationml/2006/ole">
            <p:oleObj spid="_x0000_s191504" name="Формула" r:id="rId7" imgW="126890" imgH="228402" progId="Equation.3">
              <p:embed/>
            </p:oleObj>
          </a:graphicData>
        </a:graphic>
      </p:graphicFrame>
      <p:graphicFrame>
        <p:nvGraphicFramePr>
          <p:cNvPr id="191503" name="Object 15"/>
          <p:cNvGraphicFramePr>
            <a:graphicFrameLocks noChangeAspect="1"/>
          </p:cNvGraphicFramePr>
          <p:nvPr/>
        </p:nvGraphicFramePr>
        <p:xfrm>
          <a:off x="4143372" y="1785926"/>
          <a:ext cx="428628" cy="857256"/>
        </p:xfrm>
        <a:graphic>
          <a:graphicData uri="http://schemas.openxmlformats.org/presentationml/2006/ole">
            <p:oleObj spid="_x0000_s191503" name="Формула" r:id="rId8" imgW="114250" imgH="228501" progId="Equation.3">
              <p:embed/>
            </p:oleObj>
          </a:graphicData>
        </a:graphic>
      </p:graphicFrame>
      <p:graphicFrame>
        <p:nvGraphicFramePr>
          <p:cNvPr id="191502" name="Object 14"/>
          <p:cNvGraphicFramePr>
            <a:graphicFrameLocks noChangeAspect="1"/>
          </p:cNvGraphicFramePr>
          <p:nvPr/>
        </p:nvGraphicFramePr>
        <p:xfrm>
          <a:off x="6143636" y="1785926"/>
          <a:ext cx="687565" cy="733508"/>
        </p:xfrm>
        <a:graphic>
          <a:graphicData uri="http://schemas.openxmlformats.org/presentationml/2006/ole">
            <p:oleObj spid="_x0000_s191502" name="Формула" r:id="rId9" imgW="114250" imgH="228501" progId="Equation.3">
              <p:embed/>
            </p:oleObj>
          </a:graphicData>
        </a:graphic>
      </p:graphicFrame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3428992" y="2071678"/>
          <a:ext cx="728666" cy="728666"/>
        </p:xfrm>
        <a:graphic>
          <a:graphicData uri="http://schemas.openxmlformats.org/presentationml/2006/ole">
            <p:oleObj spid="_x0000_s191501" name="Формула" r:id="rId10" imgW="228600" imgH="228600" progId="Equation.3">
              <p:embed/>
            </p:oleObj>
          </a:graphicData>
        </a:graphic>
      </p:graphicFrame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6143636" y="5572140"/>
          <a:ext cx="907857" cy="871542"/>
        </p:xfrm>
        <a:graphic>
          <a:graphicData uri="http://schemas.openxmlformats.org/presentationml/2006/ole">
            <p:oleObj spid="_x0000_s191500" name="Формула" r:id="rId11" imgW="241300" imgH="228600" progId="Equation.3">
              <p:embed/>
            </p:oleObj>
          </a:graphicData>
        </a:graphic>
      </p:graphicFrame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1428728" y="3214686"/>
          <a:ext cx="500066" cy="605343"/>
        </p:xfrm>
        <a:graphic>
          <a:graphicData uri="http://schemas.openxmlformats.org/presentationml/2006/ole">
            <p:oleObj spid="_x0000_s191499" name="Формула" r:id="rId12" imgW="177569" imgH="215619" progId="Equation.3">
              <p:embed/>
            </p:oleObj>
          </a:graphicData>
        </a:graphic>
      </p:graphicFrame>
      <p:graphicFrame>
        <p:nvGraphicFramePr>
          <p:cNvPr id="191498" name="Object 10"/>
          <p:cNvGraphicFramePr>
            <a:graphicFrameLocks noChangeAspect="1"/>
          </p:cNvGraphicFramePr>
          <p:nvPr/>
        </p:nvGraphicFramePr>
        <p:xfrm>
          <a:off x="1357290" y="4572008"/>
          <a:ext cx="571504" cy="691821"/>
        </p:xfrm>
        <a:graphic>
          <a:graphicData uri="http://schemas.openxmlformats.org/presentationml/2006/ole">
            <p:oleObj spid="_x0000_s191498" name="Формула" r:id="rId13" imgW="177569" imgH="215619" progId="Equation.3">
              <p:embed/>
            </p:oleObj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6143636" y="4214818"/>
          <a:ext cx="785818" cy="785818"/>
        </p:xfrm>
        <a:graphic>
          <a:graphicData uri="http://schemas.openxmlformats.org/presentationml/2006/ole">
            <p:oleObj spid="_x0000_s191497" name="Формула" r:id="rId14" imgW="228600" imgH="228600" progId="Equation.3">
              <p:embed/>
            </p:oleObj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5500694" y="2143116"/>
          <a:ext cx="684613" cy="657228"/>
        </p:xfrm>
        <a:graphic>
          <a:graphicData uri="http://schemas.openxmlformats.org/presentationml/2006/ole">
            <p:oleObj spid="_x0000_s191496" name="Формула" r:id="rId15" imgW="241300" imgH="228600" progId="Equation.3">
              <p:embed/>
            </p:oleObj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2214546" y="4214818"/>
          <a:ext cx="785818" cy="785818"/>
        </p:xfrm>
        <a:graphic>
          <a:graphicData uri="http://schemas.openxmlformats.org/presentationml/2006/ole">
            <p:oleObj spid="_x0000_s191495" name="Формула" r:id="rId16" imgW="228600" imgH="228600" progId="Equation.3">
              <p:embed/>
            </p:oleObj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1285852" y="5929330"/>
          <a:ext cx="885549" cy="519115"/>
        </p:xfrm>
        <a:graphic>
          <a:graphicData uri="http://schemas.openxmlformats.org/presentationml/2006/ole">
            <p:oleObj spid="_x0000_s191494" name="Формула" r:id="rId17" imgW="279279" imgH="165028" progId="Equation.3">
              <p:embed/>
            </p:oleObj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214546" y="5643578"/>
          <a:ext cx="857256" cy="857256"/>
        </p:xfrm>
        <a:graphic>
          <a:graphicData uri="http://schemas.openxmlformats.org/presentationml/2006/ole">
            <p:oleObj spid="_x0000_s191493" name="Формула" r:id="rId18" imgW="228600" imgH="228600" progId="Equation.3">
              <p:embed/>
            </p:oleObj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4071934" y="5643578"/>
          <a:ext cx="916788" cy="785818"/>
        </p:xfrm>
        <a:graphic>
          <a:graphicData uri="http://schemas.openxmlformats.org/presentationml/2006/ole">
            <p:oleObj spid="_x0000_s191492" name="Формула" r:id="rId19" imgW="266584" imgH="228501" progId="Equation.3">
              <p:embed/>
            </p:oleObj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4143372" y="4214818"/>
          <a:ext cx="818560" cy="785818"/>
        </p:xfrm>
        <a:graphic>
          <a:graphicData uri="http://schemas.openxmlformats.org/presentationml/2006/ole">
            <p:oleObj spid="_x0000_s191491" name="Формула" r:id="rId20" imgW="241300" imgH="228600" progId="Equation.3">
              <p:embed/>
            </p:oleObj>
          </a:graphicData>
        </a:graphic>
      </p:graphicFrame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3643306" y="6066686"/>
          <a:ext cx="428628" cy="791314"/>
        </p:xfrm>
        <a:graphic>
          <a:graphicData uri="http://schemas.openxmlformats.org/presentationml/2006/ole">
            <p:oleObj spid="_x0000_s191490" name="Формула" r:id="rId21" imgW="126890" imgH="228402" progId="Equation.3">
              <p:embed/>
            </p:oleObj>
          </a:graphicData>
        </a:graphic>
      </p:graphicFrame>
      <p:graphicFrame>
        <p:nvGraphicFramePr>
          <p:cNvPr id="191489" name="Object 1"/>
          <p:cNvGraphicFramePr>
            <a:graphicFrameLocks noChangeAspect="1"/>
          </p:cNvGraphicFramePr>
          <p:nvPr/>
        </p:nvGraphicFramePr>
        <p:xfrm>
          <a:off x="2214546" y="1714488"/>
          <a:ext cx="500066" cy="923199"/>
        </p:xfrm>
        <a:graphic>
          <a:graphicData uri="http://schemas.openxmlformats.org/presentationml/2006/ole">
            <p:oleObj spid="_x0000_s191489" name="Формула" r:id="rId22" imgW="126890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Преобразование симплекс-таблицы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85786" y="1428736"/>
          <a:ext cx="5143537" cy="4096284"/>
        </p:xfrm>
        <a:graphic>
          <a:graphicData uri="http://schemas.openxmlformats.org/drawingml/2006/table">
            <a:tbl>
              <a:tblPr/>
              <a:tblGrid>
                <a:gridCol w="734791"/>
                <a:gridCol w="734791"/>
                <a:gridCol w="734791"/>
                <a:gridCol w="734791"/>
                <a:gridCol w="734791"/>
                <a:gridCol w="734791"/>
                <a:gridCol w="734791"/>
              </a:tblGrid>
              <a:tr h="682524">
                <a:tc>
                  <a:txBody>
                    <a:bodyPr/>
                    <a:lstStyle/>
                    <a:p>
                      <a:pPr marR="402590" algn="just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7962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962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79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962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962">
                <a:tc rowSpan="2">
                  <a:txBody>
                    <a:bodyPr/>
                    <a:lstStyle/>
                    <a:p>
                      <a:pPr marR="402590" algn="ctr">
                        <a:lnSpc>
                          <a:spcPts val="185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2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32" name="Object 20"/>
          <p:cNvGraphicFramePr>
            <a:graphicFrameLocks noChangeAspect="1"/>
          </p:cNvGraphicFramePr>
          <p:nvPr/>
        </p:nvGraphicFramePr>
        <p:xfrm>
          <a:off x="2000232" y="1500174"/>
          <a:ext cx="428628" cy="642942"/>
        </p:xfrm>
        <a:graphic>
          <a:graphicData uri="http://schemas.openxmlformats.org/presentationml/2006/ole">
            <p:oleObj spid="_x0000_s192532" name="Формула" r:id="rId3" imgW="152334" imgH="228501" progId="Equation.3">
              <p:embed/>
            </p:oleObj>
          </a:graphicData>
        </a:graphic>
      </p:graphicFrame>
      <p:graphicFrame>
        <p:nvGraphicFramePr>
          <p:cNvPr id="192531" name="Object 19"/>
          <p:cNvGraphicFramePr>
            <a:graphicFrameLocks noChangeAspect="1"/>
          </p:cNvGraphicFramePr>
          <p:nvPr/>
        </p:nvGraphicFramePr>
        <p:xfrm>
          <a:off x="3428992" y="1500174"/>
          <a:ext cx="428628" cy="616153"/>
        </p:xfrm>
        <a:graphic>
          <a:graphicData uri="http://schemas.openxmlformats.org/presentationml/2006/ole">
            <p:oleObj spid="_x0000_s192531" name="Формула" r:id="rId4" imgW="152268" imgH="215713" progId="Equation.3">
              <p:embed/>
            </p:oleObj>
          </a:graphicData>
        </a:graphic>
      </p:graphicFrame>
      <p:graphicFrame>
        <p:nvGraphicFramePr>
          <p:cNvPr id="192530" name="Object 18"/>
          <p:cNvGraphicFramePr>
            <a:graphicFrameLocks noChangeAspect="1"/>
          </p:cNvGraphicFramePr>
          <p:nvPr/>
        </p:nvGraphicFramePr>
        <p:xfrm>
          <a:off x="928662" y="4000504"/>
          <a:ext cx="357190" cy="504268"/>
        </p:xfrm>
        <a:graphic>
          <a:graphicData uri="http://schemas.openxmlformats.org/presentationml/2006/ole">
            <p:oleObj spid="_x0000_s192530" name="Формула" r:id="rId5" imgW="165028" imgH="228501" progId="Equation.3">
              <p:embed/>
            </p:oleObj>
          </a:graphicData>
        </a:graphic>
      </p:graphicFrame>
      <p:graphicFrame>
        <p:nvGraphicFramePr>
          <p:cNvPr id="192529" name="Object 17"/>
          <p:cNvGraphicFramePr>
            <a:graphicFrameLocks noChangeAspect="1"/>
          </p:cNvGraphicFramePr>
          <p:nvPr/>
        </p:nvGraphicFramePr>
        <p:xfrm>
          <a:off x="928662" y="2285992"/>
          <a:ext cx="428628" cy="518865"/>
        </p:xfrm>
        <a:graphic>
          <a:graphicData uri="http://schemas.openxmlformats.org/presentationml/2006/ole">
            <p:oleObj spid="_x0000_s192529" name="Формула" r:id="rId6" imgW="177569" imgH="215619" progId="Equation.3">
              <p:embed/>
            </p:oleObj>
          </a:graphicData>
        </a:graphic>
      </p:graphicFrame>
      <p:graphicFrame>
        <p:nvGraphicFramePr>
          <p:cNvPr id="192523" name="Object 11"/>
          <p:cNvGraphicFramePr>
            <a:graphicFrameLocks noChangeAspect="1"/>
          </p:cNvGraphicFramePr>
          <p:nvPr/>
        </p:nvGraphicFramePr>
        <p:xfrm>
          <a:off x="928662" y="3143248"/>
          <a:ext cx="428628" cy="518866"/>
        </p:xfrm>
        <a:graphic>
          <a:graphicData uri="http://schemas.openxmlformats.org/presentationml/2006/ole">
            <p:oleObj spid="_x0000_s192523" name="Формула" r:id="rId7" imgW="177569" imgH="215619" progId="Equation.3">
              <p:embed/>
            </p:oleObj>
          </a:graphicData>
        </a:graphic>
      </p:graphicFrame>
      <p:graphicFrame>
        <p:nvGraphicFramePr>
          <p:cNvPr id="192522" name="Object 10"/>
          <p:cNvGraphicFramePr>
            <a:graphicFrameLocks noChangeAspect="1"/>
          </p:cNvGraphicFramePr>
          <p:nvPr/>
        </p:nvGraphicFramePr>
        <p:xfrm>
          <a:off x="4857752" y="1500174"/>
          <a:ext cx="428628" cy="518865"/>
        </p:xfrm>
        <a:graphic>
          <a:graphicData uri="http://schemas.openxmlformats.org/presentationml/2006/ole">
            <p:oleObj spid="_x0000_s192522" name="Формула" r:id="rId8" imgW="177569" imgH="215619" progId="Equation.3">
              <p:embed/>
            </p:oleObj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857224" y="4857760"/>
          <a:ext cx="680018" cy="447677"/>
        </p:xfrm>
        <a:graphic>
          <a:graphicData uri="http://schemas.openxmlformats.org/presentationml/2006/ole">
            <p:oleObj spid="_x0000_s192518" name="Формула" r:id="rId9" imgW="279279" imgH="165028" progId="Equation.3">
              <p:embed/>
            </p:oleObj>
          </a:graphicData>
        </a:graphic>
      </p:graphicFrame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2533" name="Object 21"/>
          <p:cNvGraphicFramePr>
            <a:graphicFrameLocks noChangeAspect="1"/>
          </p:cNvGraphicFramePr>
          <p:nvPr/>
        </p:nvGraphicFramePr>
        <p:xfrm>
          <a:off x="6286512" y="1835931"/>
          <a:ext cx="2143140" cy="535785"/>
        </p:xfrm>
        <a:graphic>
          <a:graphicData uri="http://schemas.openxmlformats.org/presentationml/2006/ole">
            <p:oleObj spid="_x0000_s192533" name="Формула" r:id="rId10" imgW="914400" imgH="228600" progId="Equation.3">
              <p:embed/>
            </p:oleObj>
          </a:graphicData>
        </a:graphic>
      </p:graphicFrame>
      <p:sp>
        <p:nvSpPr>
          <p:cNvPr id="19253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6286512" y="3143248"/>
          <a:ext cx="2491400" cy="642942"/>
        </p:xfrm>
        <a:graphic>
          <a:graphicData uri="http://schemas.openxmlformats.org/presentationml/2006/ole">
            <p:oleObj spid="_x0000_s192535" name="Формула" r:id="rId11" imgW="889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Графическая интерпретация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rot="5400000" flipH="1" flipV="1">
            <a:off x="2928926" y="3571876"/>
            <a:ext cx="2571768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6200000" flipH="1">
            <a:off x="3500430" y="3000372"/>
            <a:ext cx="2571768" cy="1143008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214810" y="4857760"/>
            <a:ext cx="1143008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Графическая интерпретация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rot="5400000" flipH="1" flipV="1">
            <a:off x="2928926" y="3571876"/>
            <a:ext cx="2571768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6200000" flipH="1">
            <a:off x="3500430" y="3000372"/>
            <a:ext cx="2571768" cy="1143008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214810" y="4857760"/>
            <a:ext cx="1143008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6929454" y="2428868"/>
          <a:ext cx="1957387" cy="2073275"/>
        </p:xfrm>
        <a:graphic>
          <a:graphicData uri="http://schemas.openxmlformats.org/presentationml/2006/ole">
            <p:oleObj spid="_x0000_s195586" name="Формула" r:id="rId4" imgW="76176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интерпретация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интерпретация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V="1">
            <a:off x="3000364" y="2000240"/>
            <a:ext cx="2286016" cy="15001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интерпретация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V="1">
            <a:off x="3000364" y="2000240"/>
            <a:ext cx="2286016" cy="15001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интерпретация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2286000" y="1495425"/>
          <a:ext cx="457200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V="1">
            <a:off x="3000364" y="2000240"/>
            <a:ext cx="2286016" cy="15001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428596" y="5715016"/>
          <a:ext cx="2143125" cy="536575"/>
        </p:xfrm>
        <a:graphic>
          <a:graphicData uri="http://schemas.openxmlformats.org/presentationml/2006/ole">
            <p:oleObj spid="_x0000_s196610" name="Формула" r:id="rId4" imgW="914400" imgH="228600" progId="Equation.3">
              <p:embed/>
            </p:oleObj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3732213" y="5643563"/>
          <a:ext cx="2027237" cy="642937"/>
        </p:xfrm>
        <a:graphic>
          <a:graphicData uri="http://schemas.openxmlformats.org/presentationml/2006/ole">
            <p:oleObj spid="_x0000_s196611" name="Формула" r:id="rId5" imgW="723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алгоритм Гомори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Условию целочисленности должны удовлетворять все переменные ЗЛП.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Алгоритм использует методы непрерывного ЛП.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Решается ЗЛП без учета требования целочисленности переменных симплекс методом и определяется оптимальное решение задачи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571868" y="5715016"/>
          <a:ext cx="3198474" cy="714380"/>
        </p:xfrm>
        <a:graphic>
          <a:graphicData uri="http://schemas.openxmlformats.org/presentationml/2006/ole">
            <p:oleObj spid="_x0000_s172034" name="Формула" r:id="rId3" imgW="250164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Если решение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целочисленно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 ЗЛП решена, в противном случае п.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Если некоторая переменная      не целая, полученное решение проверяется на возможность существования целочисленного решения: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286644" y="2357430"/>
          <a:ext cx="428628" cy="607223"/>
        </p:xfrm>
        <a:graphic>
          <a:graphicData uri="http://schemas.openxmlformats.org/presentationml/2006/ole">
            <p:oleObj spid="_x0000_s173059" name="Формула" r:id="rId3" imgW="304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Определить такой вектор        , при котором функция</a:t>
            </a:r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</a:t>
            </a:r>
            <a:r>
              <a:rPr lang="ru-RU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достигает своего оптимального значения: </a:t>
            </a:r>
            <a:endParaRPr lang="ru-RU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5778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Множество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имеет смысл области допустимых значений аргумента и задается совокупностью ограничений: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429256" y="285728"/>
          <a:ext cx="550071" cy="488952"/>
        </p:xfrm>
        <a:graphic>
          <a:graphicData uri="http://schemas.openxmlformats.org/presentationml/2006/ole">
            <p:oleObj spid="_x0000_s23561" name="Формула" r:id="rId3" imgW="457200" imgH="4060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500298" y="857232"/>
          <a:ext cx="1008464" cy="488952"/>
        </p:xfrm>
        <a:graphic>
          <a:graphicData uri="http://schemas.openxmlformats.org/presentationml/2006/ole">
            <p:oleObj spid="_x0000_s23562" name="Формула" r:id="rId4" imgW="838080" imgH="40608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2571736" y="1857364"/>
          <a:ext cx="4556018" cy="1562112"/>
        </p:xfrm>
        <a:graphic>
          <a:graphicData uri="http://schemas.openxmlformats.org/presentationml/2006/ole">
            <p:oleObj spid="_x0000_s23563" name="Формула" r:id="rId5" imgW="4000320" imgH="13716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393825" y="5214938"/>
          <a:ext cx="6084888" cy="574675"/>
        </p:xfrm>
        <a:graphic>
          <a:graphicData uri="http://schemas.openxmlformats.org/presentationml/2006/ole">
            <p:oleObj spid="_x0000_s23564" name="Формула" r:id="rId6" imgW="4572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- если в какой-либо строке с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дробным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свободным членом     все остальные коэффициенты     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целые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 в допустимом многограннике нет целых точек и ЗЦЛП решения не имеет; 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7072330" y="1785926"/>
          <a:ext cx="357190" cy="552021"/>
        </p:xfrm>
        <a:graphic>
          <a:graphicData uri="http://schemas.openxmlformats.org/presentationml/2006/ole">
            <p:oleObj spid="_x0000_s193538" name="Формула" r:id="rId3" imgW="27936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929322" y="2500306"/>
          <a:ext cx="500066" cy="629115"/>
        </p:xfrm>
        <a:graphic>
          <a:graphicData uri="http://schemas.openxmlformats.org/presentationml/2006/ole">
            <p:oleObj spid="_x0000_s193540" name="Формула" r:id="rId4" imgW="39348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4287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57176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85728"/>
            <a:ext cx="82868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	- в противном случае вводится дополнительное линейное ограничение (неравенство Гомори), </a:t>
            </a:r>
          </a:p>
          <a:p>
            <a:pPr algn="just">
              <a:lnSpc>
                <a:spcPct val="150000"/>
              </a:lnSpc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которое отсекает от допустимого многогранника область, бесперспективную для поиска целочисленного решения ЗЛП.</a:t>
            </a:r>
          </a:p>
        </p:txBody>
      </p:sp>
      <p:graphicFrame>
        <p:nvGraphicFramePr>
          <p:cNvPr id="184321" name="Object 1"/>
          <p:cNvGraphicFramePr>
            <a:graphicFrameLocks noChangeAspect="1"/>
          </p:cNvGraphicFramePr>
          <p:nvPr/>
        </p:nvGraphicFramePr>
        <p:xfrm>
          <a:off x="2786050" y="2714620"/>
          <a:ext cx="3359150" cy="1150937"/>
        </p:xfrm>
        <a:graphic>
          <a:graphicData uri="http://schemas.openxmlformats.org/presentationml/2006/ole">
            <p:oleObj spid="_x0000_s184321" name="Формула" r:id="rId3" imgW="314928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4287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57176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85728"/>
            <a:ext cx="82868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Дополнительное ограничение записывается в симплекс-таблицу в виде новой строки и далее решается ЗЛП.</a:t>
            </a:r>
          </a:p>
          <a:p>
            <a:pPr algn="just">
              <a:lnSpc>
                <a:spcPct val="150000"/>
              </a:lnSpc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	Процесс повторяется до тех пор, пока за конечное число шагов, не находится оптимальное решение ЗЦЛП.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/>
              <a:t>Благодарю</a:t>
            </a:r>
          </a:p>
          <a:p>
            <a:pPr algn="ctr">
              <a:buNone/>
            </a:pPr>
            <a:r>
              <a:rPr lang="ru-RU" sz="5400" dirty="0" smtClean="0"/>
              <a:t>за</a:t>
            </a:r>
          </a:p>
          <a:p>
            <a:pPr algn="ctr">
              <a:buNone/>
            </a:pPr>
            <a:r>
              <a:rPr lang="ru-RU" sz="5400" dirty="0" smtClean="0"/>
              <a:t>внимание</a:t>
            </a:r>
            <a:endParaRPr lang="uk-UA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08266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Классы задач целочисленного программирования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14353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Задачи линейного целочисленного программирования.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571736" y="2643182"/>
          <a:ext cx="3937000" cy="3327400"/>
        </p:xfrm>
        <a:graphic>
          <a:graphicData uri="http://schemas.openxmlformats.org/presentationml/2006/ole">
            <p:oleObj spid="_x0000_s67585" name="Формула" r:id="rId4" imgW="3936960" imgH="3327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Пример 1. Задача о рюкзаке.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Турист собирается в поход и загружает рюкзак предметами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типов. Вес каждого предмета типа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равен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600" b="1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этого же предмета равен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600" b="1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Ценность (полезность) каждого предмета определяется рангом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b="1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рюкзака ограничен и равен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Вес, который туристу по плечу, составляет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Какие предметы и в каком количестве загрузить туристу в рюкзак, чтобы общая полезность взятых предметов была максимальная?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Модель задачи.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предметов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 типа, помещенных в рюкзак.</a:t>
            </a: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214678" y="1928802"/>
          <a:ext cx="3096838" cy="4587876"/>
        </p:xfrm>
        <a:graphic>
          <a:graphicData uri="http://schemas.openxmlformats.org/presentationml/2006/ole">
            <p:oleObj spid="_x0000_s48133" name="Формула" r:id="rId4" imgW="2743200" imgH="4444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ЗЦЛП с булевскими переменными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500726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Решение таких задач определяется на множестве                  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 2.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Задача о распределении капиталовложений.  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Оценивается 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проектов с точки зрения их возможного финансирования на трехлетний период.        Известны: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распределения капиталовложений по годам для каждого из проектов –     ;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ежегодный доступный капитал  –      ;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ожидаемая прибыль от реализации проекта –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500297" y="1571612"/>
          <a:ext cx="1742711" cy="642942"/>
        </p:xfrm>
        <a:graphic>
          <a:graphicData uri="http://schemas.openxmlformats.org/presentationml/2006/ole">
            <p:oleObj spid="_x0000_s46083" name="Формула" r:id="rId3" imgW="130788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143372" y="5000636"/>
          <a:ext cx="507585" cy="642942"/>
        </p:xfrm>
        <a:graphic>
          <a:graphicData uri="http://schemas.openxmlformats.org/presentationml/2006/ole">
            <p:oleObj spid="_x0000_s46084" name="Формула" r:id="rId4" imgW="380880" imgH="4824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429388" y="5429264"/>
          <a:ext cx="357190" cy="607223"/>
        </p:xfrm>
        <a:graphic>
          <a:graphicData uri="http://schemas.openxmlformats.org/presentationml/2006/ole">
            <p:oleObj spid="_x0000_s46085" name="Формула" r:id="rId5" imgW="25380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8456613" y="5894388"/>
          <a:ext cx="446087" cy="679450"/>
        </p:xfrm>
        <a:graphic>
          <a:graphicData uri="http://schemas.openxmlformats.org/presentationml/2006/ole">
            <p:oleObj spid="_x0000_s46086" name="Формула" r:id="rId6" imgW="317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54098"/>
          </a:xfrm>
        </p:spPr>
        <p:txBody>
          <a:bodyPr>
            <a:normAutofit fontScale="90000"/>
          </a:bodyPr>
          <a:lstStyle/>
          <a:p>
            <a:pPr marL="0" algn="just">
              <a:spcBef>
                <a:spcPts val="0"/>
              </a:spcBef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Требуется определить совокупность проектов, которой соответствует максимальная прибыль.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модель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250950" y="2214563"/>
          <a:ext cx="6699250" cy="1054100"/>
        </p:xfrm>
        <a:graphic>
          <a:graphicData uri="http://schemas.openxmlformats.org/presentationml/2006/ole">
            <p:oleObj spid="_x0000_s69633" name="Формула" r:id="rId4" imgW="6134040" imgH="96516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57422" y="3286124"/>
          <a:ext cx="4661080" cy="3000396"/>
        </p:xfrm>
        <a:graphic>
          <a:graphicData uri="http://schemas.openxmlformats.org/presentationml/2006/ole">
            <p:oleObj spid="_x0000_s69634" name="Формула" r:id="rId5" imgW="4241520" imgH="273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651</Words>
  <Application>Microsoft Office PowerPoint</Application>
  <PresentationFormat>Экран (4:3)</PresentationFormat>
  <Paragraphs>330</Paragraphs>
  <Slides>43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Тема Office</vt:lpstr>
      <vt:lpstr>Формула</vt:lpstr>
      <vt:lpstr>Консультации по дисциплине «Прикладная математика»  каждый четный четверг в 11:15 в ауд. А103  проводит  Балакирева Ирина Аркадьевна.</vt:lpstr>
      <vt:lpstr>Лекция 6. </vt:lpstr>
      <vt:lpstr> Общая формулировка задач целочисленного программирования:  </vt:lpstr>
      <vt:lpstr>Определить такой вектор        , при котором функция            достигает своего оптимального значения: </vt:lpstr>
      <vt:lpstr>  Классы задач целочисленного программирования </vt:lpstr>
      <vt:lpstr>Пример 1. Задача о рюкзаке.</vt:lpstr>
      <vt:lpstr>Модель задачи.</vt:lpstr>
      <vt:lpstr>II. ЗЦЛП с булевскими переменными</vt:lpstr>
      <vt:lpstr>Требуется определить совокупность проектов, которой соответствует максимальная прибыль.</vt:lpstr>
      <vt:lpstr>III. Комбинаторные задачи ЦП. Решение таких задач определяется на конечном множестве значений функции F. </vt:lpstr>
      <vt:lpstr>Методы решения ЗЦЛП</vt:lpstr>
      <vt:lpstr>Без ограничений целочисленности</vt:lpstr>
      <vt:lpstr>Округленное решение</vt:lpstr>
      <vt:lpstr>Решение ЗЦЛП</vt:lpstr>
      <vt:lpstr>  I. Методы отсекающих плоскостей (Алгоритмы Гомори)  </vt:lpstr>
      <vt:lpstr>    </vt:lpstr>
      <vt:lpstr>    </vt:lpstr>
      <vt:lpstr>    </vt:lpstr>
      <vt:lpstr>    </vt:lpstr>
      <vt:lpstr>Правила построения неравенства Гомори: </vt:lpstr>
      <vt:lpstr>3. Выравнивается неравенство (*) введением дополнительной переменной      :</vt:lpstr>
      <vt:lpstr>3. Выравнивается неравенство (*) введением дополнительной переменной      :</vt:lpstr>
      <vt:lpstr>3. Выравнивается неравенство (*) введением дополнительной переменной      :</vt:lpstr>
      <vt:lpstr>Пример</vt:lpstr>
      <vt:lpstr>Приведем систему линейных ограничений и функцию цели к канонической форме: </vt:lpstr>
      <vt:lpstr>Выбираем допустимое базисное решение:</vt:lpstr>
      <vt:lpstr>Преобразование симплекс-таблицы</vt:lpstr>
      <vt:lpstr>Преобразование симплекс-таблицы</vt:lpstr>
      <vt:lpstr>Построение неравенства Гомори</vt:lpstr>
      <vt:lpstr>Преобразование симплекс-таблицы</vt:lpstr>
      <vt:lpstr>Преобразование симплекс-таблицы</vt:lpstr>
      <vt:lpstr>Графическая интерпретация </vt:lpstr>
      <vt:lpstr>Графическая интерпретация </vt:lpstr>
      <vt:lpstr>Графическая интерпретация</vt:lpstr>
      <vt:lpstr>Графическая интерпретация</vt:lpstr>
      <vt:lpstr>Графическая интерпретация</vt:lpstr>
      <vt:lpstr>Графическая интерпретация</vt:lpstr>
      <vt:lpstr>  I-й алгоритм Гомори  </vt:lpstr>
      <vt:lpstr>2. Если решение целочисленно, то ЗЛП решена, в противном случае п.3.</vt:lpstr>
      <vt:lpstr>  </vt:lpstr>
      <vt:lpstr> </vt:lpstr>
      <vt:lpstr> </vt:lpstr>
      <vt:lpstr>  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ИНФОРМАТИКА  лектор кандидат технических наук, доцент кафедры кибернетики и вычислительной техники Балакирева Ирина Аркадьевна.  Кафедра КиВТ расположена в ауд. В-210, преподавательская кафедры КиВТ  - в ауд. А-103.</dc:title>
  <dc:creator>DOM</dc:creator>
  <cp:lastModifiedBy>1</cp:lastModifiedBy>
  <cp:revision>252</cp:revision>
  <dcterms:created xsi:type="dcterms:W3CDTF">2009-08-17T09:42:10Z</dcterms:created>
  <dcterms:modified xsi:type="dcterms:W3CDTF">2014-03-05T13:28:43Z</dcterms:modified>
</cp:coreProperties>
</file>