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rawings/drawing4.xml" ContentType="application/vnd.openxmlformats-officedocument.drawingml.chartshap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rawings/drawing5.xml" ContentType="application/vnd.openxmlformats-officedocument.drawingml.chartshap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drawings/drawing3.xml" ContentType="application/vnd.openxmlformats-officedocument.drawingml.chartshap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88" r:id="rId15"/>
    <p:sldId id="290" r:id="rId16"/>
    <p:sldId id="289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82" r:id="rId26"/>
    <p:sldId id="283" r:id="rId27"/>
    <p:sldId id="284" r:id="rId28"/>
    <p:sldId id="285" r:id="rId29"/>
    <p:sldId id="286" r:id="rId30"/>
    <p:sldId id="306" r:id="rId31"/>
    <p:sldId id="307" r:id="rId32"/>
    <p:sldId id="323" r:id="rId33"/>
    <p:sldId id="308" r:id="rId34"/>
    <p:sldId id="309" r:id="rId35"/>
    <p:sldId id="299" r:id="rId36"/>
    <p:sldId id="300" r:id="rId37"/>
    <p:sldId id="301" r:id="rId38"/>
    <p:sldId id="302" r:id="rId39"/>
    <p:sldId id="305" r:id="rId40"/>
    <p:sldId id="303" r:id="rId41"/>
    <p:sldId id="304" r:id="rId42"/>
    <p:sldId id="271" r:id="rId43"/>
    <p:sldId id="272" r:id="rId44"/>
    <p:sldId id="273" r:id="rId45"/>
    <p:sldId id="279" r:id="rId46"/>
    <p:sldId id="321" r:id="rId47"/>
    <p:sldId id="322" r:id="rId48"/>
    <p:sldId id="310" r:id="rId49"/>
    <p:sldId id="311" r:id="rId50"/>
    <p:sldId id="312" r:id="rId51"/>
    <p:sldId id="313" r:id="rId52"/>
    <p:sldId id="314" r:id="rId53"/>
    <p:sldId id="316" r:id="rId54"/>
    <p:sldId id="317" r:id="rId55"/>
    <p:sldId id="319" r:id="rId56"/>
    <p:sldId id="324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8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Documents%20and%20Settings\&#1048;&#1088;&#1072;\&#1052;&#1086;&#1080;%20&#1076;&#1086;&#1082;&#1091;&#1084;&#1077;&#1085;&#1090;&#1099;\&#1048;&#1056;&#1040;\&#1055;&#1088;&#1077;&#1079;&#1077;&#1085;&#1090;&#1072;&#1094;&#1080;&#1080;%20&#1083;&#1077;&#1082;&#1094;&#1080;&#1081;\&#1055;&#1088;&#1080;&#1082;&#1083;&#1072;&#1076;&#1085;&#1072;&#1103;%20&#1084;&#1072;&#1090;&#1077;&#1084;&#1072;&#1090;&#1080;&#1082;&#1072;\&#1051;&#1077;&#1082;&#1094;&#1080;&#1080;%20&#1055;&#1052;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Documents%20and%20Settings\&#1048;&#1088;&#1072;\&#1052;&#1086;&#1080;%20&#1076;&#1086;&#1082;&#1091;&#1084;&#1077;&#1085;&#1090;&#1099;\&#1048;&#1056;&#1040;\&#1055;&#1088;&#1077;&#1079;&#1077;&#1085;&#1090;&#1072;&#1094;&#1080;&#1080;%20&#1083;&#1077;&#1082;&#1094;&#1080;&#1081;\&#1055;&#1088;&#1080;&#1082;&#1083;&#1072;&#1076;&#1085;&#1072;&#1103;%20&#1084;&#1072;&#1090;&#1077;&#1084;&#1072;&#1090;&#1080;&#1082;&#1072;\&#1051;&#1077;&#1082;&#1094;&#1080;&#1080;%20&#1055;&#1052;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Documents%20and%20Settings\&#1048;&#1088;&#1072;\&#1052;&#1086;&#1080;%20&#1076;&#1086;&#1082;&#1091;&#1084;&#1077;&#1085;&#1090;&#1099;\&#1048;&#1056;&#1040;\&#1055;&#1088;&#1077;&#1079;&#1077;&#1085;&#1090;&#1072;&#1094;&#1080;&#1080;%20&#1083;&#1077;&#1082;&#1094;&#1080;&#1081;\&#1055;&#1088;&#1080;&#1082;&#1083;&#1072;&#1076;&#1085;&#1072;&#1103;%20&#1084;&#1072;&#1090;&#1077;&#1084;&#1072;&#1090;&#1080;&#1082;&#1072;\&#1051;&#1077;&#1082;&#1094;&#1080;&#1080;%20&#1055;&#1052;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Users\&#1048;&#1088;&#1080;&#1085;&#1072;\Desktop\&#1082;%20&#1079;&#1094;&#1083;&#1087;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C:\Users\&#1048;&#1088;&#1080;&#1085;&#1072;\Desktop\&#1082;%20&#1079;&#1094;&#1083;&#108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uk-UA"/>
  <c:chart>
    <c:plotArea>
      <c:layout/>
      <c:scatterChart>
        <c:scatterStyle val="lineMarker"/>
        <c:ser>
          <c:idx val="0"/>
          <c:order val="0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'лекц 6'!$A$56:$A$66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'лекц 6'!$B$56:$B$66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2.4499999999999997</c:v>
                </c:pt>
                <c:pt idx="2">
                  <c:v>2.7</c:v>
                </c:pt>
                <c:pt idx="3">
                  <c:v>2.9499999999999997</c:v>
                </c:pt>
                <c:pt idx="4">
                  <c:v>3.2</c:v>
                </c:pt>
                <c:pt idx="5">
                  <c:v>3.4499999999999997</c:v>
                </c:pt>
              </c:numCache>
            </c:numRef>
          </c:yVal>
        </c:ser>
        <c:ser>
          <c:idx val="1"/>
          <c:order val="1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'лекц 6'!$A$56:$A$66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'лекц 6'!$C$56:$C$66</c:f>
              <c:numCache>
                <c:formatCode>General</c:formatCode>
                <c:ptCount val="11"/>
                <c:pt idx="3">
                  <c:v>3.5705882352941174</c:v>
                </c:pt>
                <c:pt idx="4">
                  <c:v>3.394117647058823</c:v>
                </c:pt>
                <c:pt idx="5">
                  <c:v>3.2176470588235291</c:v>
                </c:pt>
                <c:pt idx="6">
                  <c:v>3.0411764705882347</c:v>
                </c:pt>
                <c:pt idx="7">
                  <c:v>2.8647058823529412</c:v>
                </c:pt>
                <c:pt idx="8">
                  <c:v>2.6882352941176482</c:v>
                </c:pt>
                <c:pt idx="9">
                  <c:v>2.5117647058823613</c:v>
                </c:pt>
              </c:numCache>
            </c:numRef>
          </c:yVal>
        </c:ser>
        <c:ser>
          <c:idx val="2"/>
          <c:order val="2"/>
          <c:spPr>
            <a:ln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'лекц 6'!$A$56:$A$66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'лекц 6'!$D$56:$D$66</c:f>
              <c:numCache>
                <c:formatCode>General</c:formatCode>
                <c:ptCount val="11"/>
                <c:pt idx="0">
                  <c:v>-11</c:v>
                </c:pt>
                <c:pt idx="1">
                  <c:v>-9.3125000000000249</c:v>
                </c:pt>
                <c:pt idx="2">
                  <c:v>-7.624999999999984</c:v>
                </c:pt>
                <c:pt idx="3">
                  <c:v>-5.9375</c:v>
                </c:pt>
                <c:pt idx="4">
                  <c:v>-4.25</c:v>
                </c:pt>
                <c:pt idx="5">
                  <c:v>-2.5625</c:v>
                </c:pt>
                <c:pt idx="6">
                  <c:v>-0.87500000000000155</c:v>
                </c:pt>
                <c:pt idx="7">
                  <c:v>0.8125</c:v>
                </c:pt>
                <c:pt idx="8">
                  <c:v>2.5</c:v>
                </c:pt>
                <c:pt idx="9">
                  <c:v>4.1874999999999956</c:v>
                </c:pt>
              </c:numCache>
            </c:numRef>
          </c:yVal>
        </c:ser>
        <c:axId val="47864832"/>
        <c:axId val="47866624"/>
      </c:scatterChart>
      <c:valAx>
        <c:axId val="47864832"/>
        <c:scaling>
          <c:orientation val="minMax"/>
          <c:max val="5"/>
        </c:scaling>
        <c:axPos val="b"/>
        <c:numFmt formatCode="General" sourceLinked="1"/>
        <c:tickLblPos val="nextTo"/>
        <c:crossAx val="47866624"/>
        <c:crosses val="autoZero"/>
        <c:crossBetween val="midCat"/>
      </c:valAx>
      <c:valAx>
        <c:axId val="47866624"/>
        <c:scaling>
          <c:orientation val="minMax"/>
          <c:max val="4"/>
          <c:min val="0"/>
        </c:scaling>
        <c:axPos val="l"/>
        <c:majorGridlines/>
        <c:numFmt formatCode="General" sourceLinked="1"/>
        <c:tickLblPos val="nextTo"/>
        <c:crossAx val="47864832"/>
        <c:crosses val="autoZero"/>
        <c:crossBetween val="midCat"/>
        <c:majorUnit val="1"/>
      </c:valAx>
    </c:plotArea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uk-UA"/>
  <c:chart>
    <c:plotArea>
      <c:layout/>
      <c:scatterChart>
        <c:scatterStyle val="lineMarker"/>
        <c:ser>
          <c:idx val="0"/>
          <c:order val="0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'лекц 6'!$A$56:$A$66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'лекц 6'!$B$56:$B$66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2.4499999999999997</c:v>
                </c:pt>
                <c:pt idx="2">
                  <c:v>2.7</c:v>
                </c:pt>
                <c:pt idx="3">
                  <c:v>2.9499999999999997</c:v>
                </c:pt>
                <c:pt idx="4">
                  <c:v>3.2</c:v>
                </c:pt>
                <c:pt idx="5">
                  <c:v>3.4499999999999997</c:v>
                </c:pt>
              </c:numCache>
            </c:numRef>
          </c:yVal>
        </c:ser>
        <c:ser>
          <c:idx val="1"/>
          <c:order val="1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'лекц 6'!$A$56:$A$66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'лекц 6'!$C$56:$C$66</c:f>
              <c:numCache>
                <c:formatCode>General</c:formatCode>
                <c:ptCount val="11"/>
                <c:pt idx="3">
                  <c:v>3.5705882352941174</c:v>
                </c:pt>
                <c:pt idx="4">
                  <c:v>3.394117647058823</c:v>
                </c:pt>
                <c:pt idx="5">
                  <c:v>3.2176470588235291</c:v>
                </c:pt>
                <c:pt idx="6">
                  <c:v>3.0411764705882347</c:v>
                </c:pt>
                <c:pt idx="7">
                  <c:v>2.8647058823529412</c:v>
                </c:pt>
                <c:pt idx="8">
                  <c:v>2.6882352941176482</c:v>
                </c:pt>
                <c:pt idx="9">
                  <c:v>2.5117647058823613</c:v>
                </c:pt>
              </c:numCache>
            </c:numRef>
          </c:yVal>
        </c:ser>
        <c:ser>
          <c:idx val="2"/>
          <c:order val="2"/>
          <c:spPr>
            <a:ln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'лекц 6'!$A$56:$A$66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'лекц 6'!$D$56:$D$66</c:f>
              <c:numCache>
                <c:formatCode>General</c:formatCode>
                <c:ptCount val="11"/>
                <c:pt idx="0">
                  <c:v>-11</c:v>
                </c:pt>
                <c:pt idx="1">
                  <c:v>-9.3125000000000249</c:v>
                </c:pt>
                <c:pt idx="2">
                  <c:v>-7.624999999999984</c:v>
                </c:pt>
                <c:pt idx="3">
                  <c:v>-5.9375</c:v>
                </c:pt>
                <c:pt idx="4">
                  <c:v>-4.25</c:v>
                </c:pt>
                <c:pt idx="5">
                  <c:v>-2.5625</c:v>
                </c:pt>
                <c:pt idx="6">
                  <c:v>-0.87500000000000155</c:v>
                </c:pt>
                <c:pt idx="7">
                  <c:v>0.8125</c:v>
                </c:pt>
                <c:pt idx="8">
                  <c:v>2.5</c:v>
                </c:pt>
                <c:pt idx="9">
                  <c:v>4.1874999999999956</c:v>
                </c:pt>
              </c:numCache>
            </c:numRef>
          </c:yVal>
        </c:ser>
        <c:axId val="53046656"/>
        <c:axId val="53060736"/>
      </c:scatterChart>
      <c:valAx>
        <c:axId val="53046656"/>
        <c:scaling>
          <c:orientation val="minMax"/>
          <c:max val="5"/>
        </c:scaling>
        <c:axPos val="b"/>
        <c:numFmt formatCode="General" sourceLinked="1"/>
        <c:tickLblPos val="nextTo"/>
        <c:crossAx val="53060736"/>
        <c:crosses val="autoZero"/>
        <c:crossBetween val="midCat"/>
      </c:valAx>
      <c:valAx>
        <c:axId val="53060736"/>
        <c:scaling>
          <c:orientation val="minMax"/>
          <c:max val="4"/>
          <c:min val="0"/>
        </c:scaling>
        <c:axPos val="l"/>
        <c:majorGridlines/>
        <c:numFmt formatCode="General" sourceLinked="1"/>
        <c:tickLblPos val="nextTo"/>
        <c:crossAx val="53046656"/>
        <c:crosses val="autoZero"/>
        <c:crossBetween val="midCat"/>
        <c:majorUnit val="1"/>
      </c:valAx>
    </c:plotArea>
    <c:plotVisOnly val="1"/>
  </c:chart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uk-UA"/>
  <c:chart>
    <c:plotArea>
      <c:layout/>
      <c:scatterChart>
        <c:scatterStyle val="lineMarker"/>
        <c:ser>
          <c:idx val="0"/>
          <c:order val="0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'лекц 6'!$A$56:$A$66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'лекц 6'!$B$56:$B$66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2.4499999999999997</c:v>
                </c:pt>
                <c:pt idx="2">
                  <c:v>2.7</c:v>
                </c:pt>
                <c:pt idx="3">
                  <c:v>2.9499999999999997</c:v>
                </c:pt>
                <c:pt idx="4">
                  <c:v>3.2</c:v>
                </c:pt>
                <c:pt idx="5">
                  <c:v>3.4499999999999997</c:v>
                </c:pt>
              </c:numCache>
            </c:numRef>
          </c:yVal>
        </c:ser>
        <c:ser>
          <c:idx val="1"/>
          <c:order val="1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'лекц 6'!$A$56:$A$66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'лекц 6'!$C$56:$C$66</c:f>
              <c:numCache>
                <c:formatCode>General</c:formatCode>
                <c:ptCount val="11"/>
                <c:pt idx="3">
                  <c:v>3.5705882352941174</c:v>
                </c:pt>
                <c:pt idx="4">
                  <c:v>3.394117647058823</c:v>
                </c:pt>
                <c:pt idx="5">
                  <c:v>3.2176470588235291</c:v>
                </c:pt>
                <c:pt idx="6">
                  <c:v>3.0411764705882347</c:v>
                </c:pt>
                <c:pt idx="7">
                  <c:v>2.8647058823529412</c:v>
                </c:pt>
                <c:pt idx="8">
                  <c:v>2.6882352941176482</c:v>
                </c:pt>
                <c:pt idx="9">
                  <c:v>2.5117647058823613</c:v>
                </c:pt>
              </c:numCache>
            </c:numRef>
          </c:yVal>
        </c:ser>
        <c:ser>
          <c:idx val="2"/>
          <c:order val="2"/>
          <c:spPr>
            <a:ln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'лекц 6'!$A$56:$A$66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'лекц 6'!$D$56:$D$66</c:f>
              <c:numCache>
                <c:formatCode>General</c:formatCode>
                <c:ptCount val="11"/>
                <c:pt idx="0">
                  <c:v>-11</c:v>
                </c:pt>
                <c:pt idx="1">
                  <c:v>-9.3125000000000249</c:v>
                </c:pt>
                <c:pt idx="2">
                  <c:v>-7.624999999999984</c:v>
                </c:pt>
                <c:pt idx="3">
                  <c:v>-5.9375</c:v>
                </c:pt>
                <c:pt idx="4">
                  <c:v>-4.25</c:v>
                </c:pt>
                <c:pt idx="5">
                  <c:v>-2.5625</c:v>
                </c:pt>
                <c:pt idx="6">
                  <c:v>-0.87500000000000155</c:v>
                </c:pt>
                <c:pt idx="7">
                  <c:v>0.8125</c:v>
                </c:pt>
                <c:pt idx="8">
                  <c:v>2.5</c:v>
                </c:pt>
                <c:pt idx="9">
                  <c:v>4.1874999999999956</c:v>
                </c:pt>
              </c:numCache>
            </c:numRef>
          </c:yVal>
        </c:ser>
        <c:axId val="53169152"/>
        <c:axId val="53179136"/>
      </c:scatterChart>
      <c:valAx>
        <c:axId val="53169152"/>
        <c:scaling>
          <c:orientation val="minMax"/>
          <c:max val="5"/>
        </c:scaling>
        <c:axPos val="b"/>
        <c:numFmt formatCode="General" sourceLinked="1"/>
        <c:tickLblPos val="nextTo"/>
        <c:crossAx val="53179136"/>
        <c:crosses val="autoZero"/>
        <c:crossBetween val="midCat"/>
      </c:valAx>
      <c:valAx>
        <c:axId val="53179136"/>
        <c:scaling>
          <c:orientation val="minMax"/>
          <c:max val="4"/>
          <c:min val="0"/>
        </c:scaling>
        <c:axPos val="l"/>
        <c:majorGridlines/>
        <c:numFmt formatCode="General" sourceLinked="1"/>
        <c:tickLblPos val="nextTo"/>
        <c:crossAx val="53169152"/>
        <c:crosses val="autoZero"/>
        <c:crossBetween val="midCat"/>
        <c:majorUnit val="1"/>
      </c:valAx>
    </c:plotArea>
    <c:plotVisOnly val="1"/>
  </c:chart>
  <c:txPr>
    <a:bodyPr/>
    <a:lstStyle/>
    <a:p>
      <a:pPr>
        <a:defRPr b="1"/>
      </a:pPr>
      <a:endParaRPr lang="uk-UA"/>
    </a:p>
  </c:txPr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uk-UA"/>
  <c:chart>
    <c:plotArea>
      <c:layout/>
      <c:scatterChart>
        <c:scatterStyle val="lineMarker"/>
        <c:ser>
          <c:idx val="0"/>
          <c:order val="0"/>
          <c:tx>
            <c:strRef>
              <c:f>Лист1!$B$1</c:f>
              <c:strCache>
                <c:ptCount val="1"/>
                <c:pt idx="0">
                  <c:v>огр1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dPt>
            <c:idx val="2"/>
            <c:marker>
              <c:symbol val="circle"/>
              <c:size val="6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</c:dPt>
          <c:xVal>
            <c:numRef>
              <c:f>Лист1!$A$2:$A$12</c:f>
              <c:numCache>
                <c:formatCode>General</c:formatCode>
                <c:ptCount val="11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Лист1!$B$2:$B$12</c:f>
              <c:numCache>
                <c:formatCode>General</c:formatCode>
                <c:ptCount val="11"/>
                <c:pt idx="0">
                  <c:v>4.666666666666667</c:v>
                </c:pt>
                <c:pt idx="1">
                  <c:v>3</c:v>
                </c:pt>
                <c:pt idx="2">
                  <c:v>1.3333333333333333</c:v>
                </c:pt>
                <c:pt idx="3">
                  <c:v>-0.33333333333333348</c:v>
                </c:pt>
                <c:pt idx="4">
                  <c:v>-2</c:v>
                </c:pt>
                <c:pt idx="5">
                  <c:v>-3.666666666666667</c:v>
                </c:pt>
                <c:pt idx="6">
                  <c:v>-5.3333333333333428</c:v>
                </c:pt>
                <c:pt idx="7">
                  <c:v>-7.0000000000000009</c:v>
                </c:pt>
                <c:pt idx="8">
                  <c:v>-8.6666666666666767</c:v>
                </c:pt>
                <c:pt idx="9">
                  <c:v>-10.333333333333334</c:v>
                </c:pt>
                <c:pt idx="10">
                  <c:v>-12</c:v>
                </c:pt>
              </c:numCache>
            </c:numRef>
          </c:y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огр2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Лист1!$C$2:$C$12</c:f>
              <c:numCache>
                <c:formatCode>General</c:formatCode>
                <c:ptCount val="11"/>
                <c:pt idx="0">
                  <c:v>6.6666666666666661</c:v>
                </c:pt>
                <c:pt idx="1">
                  <c:v>4.6666666666666661</c:v>
                </c:pt>
                <c:pt idx="2">
                  <c:v>2.6666666666666665</c:v>
                </c:pt>
                <c:pt idx="3">
                  <c:v>0.66666666666666663</c:v>
                </c:pt>
                <c:pt idx="4">
                  <c:v>-1.3333333333333335</c:v>
                </c:pt>
                <c:pt idx="5">
                  <c:v>-3.3333333333333335</c:v>
                </c:pt>
                <c:pt idx="6">
                  <c:v>-5.3333333333333428</c:v>
                </c:pt>
                <c:pt idx="7">
                  <c:v>-7.3333333333333428</c:v>
                </c:pt>
                <c:pt idx="8">
                  <c:v>-9.3333333333333357</c:v>
                </c:pt>
                <c:pt idx="9">
                  <c:v>-11.333333333333334</c:v>
                </c:pt>
                <c:pt idx="10">
                  <c:v>-13.333333333333334</c:v>
                </c:pt>
              </c:numCache>
            </c:numRef>
          </c:yVal>
        </c:ser>
        <c:ser>
          <c:idx val="4"/>
          <c:order val="2"/>
          <c:tx>
            <c:strRef>
              <c:f>Лист1!$E$1</c:f>
              <c:strCache>
                <c:ptCount val="1"/>
                <c:pt idx="0">
                  <c:v>F</c:v>
                </c:pt>
              </c:strCache>
            </c:strRef>
          </c:tx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Лист1!$E$2:$E$12</c:f>
              <c:numCache>
                <c:formatCode>General</c:formatCode>
                <c:ptCount val="11"/>
                <c:pt idx="0">
                  <c:v>0.33333333333333331</c:v>
                </c:pt>
                <c:pt idx="1">
                  <c:v>0.8333333333333337</c:v>
                </c:pt>
                <c:pt idx="2">
                  <c:v>1.3333333333333333</c:v>
                </c:pt>
                <c:pt idx="3">
                  <c:v>1.8333333333333333</c:v>
                </c:pt>
                <c:pt idx="4">
                  <c:v>2.333333333333333</c:v>
                </c:pt>
                <c:pt idx="5">
                  <c:v>2.833333333333333</c:v>
                </c:pt>
                <c:pt idx="6">
                  <c:v>3.333333333333333</c:v>
                </c:pt>
                <c:pt idx="7">
                  <c:v>3.833333333333333</c:v>
                </c:pt>
                <c:pt idx="8">
                  <c:v>4.3333333333333419</c:v>
                </c:pt>
                <c:pt idx="9">
                  <c:v>4.8333333333333419</c:v>
                </c:pt>
                <c:pt idx="10">
                  <c:v>5.3333333333333419</c:v>
                </c:pt>
              </c:numCache>
            </c:numRef>
          </c:yVal>
        </c:ser>
        <c:axId val="59823232"/>
        <c:axId val="59824768"/>
      </c:scatterChart>
      <c:valAx>
        <c:axId val="59823232"/>
        <c:scaling>
          <c:orientation val="minMax"/>
          <c:max val="1.5"/>
          <c:min val="-1"/>
        </c:scaling>
        <c:axPos val="b"/>
        <c:numFmt formatCode="General" sourceLinked="1"/>
        <c:tickLblPos val="nextTo"/>
        <c:crossAx val="59824768"/>
        <c:crosses val="autoZero"/>
        <c:crossBetween val="midCat"/>
        <c:majorUnit val="0.2"/>
      </c:valAx>
      <c:valAx>
        <c:axId val="59824768"/>
        <c:scaling>
          <c:orientation val="minMax"/>
          <c:max val="1.5"/>
          <c:min val="0"/>
        </c:scaling>
        <c:axPos val="l"/>
        <c:majorGridlines/>
        <c:numFmt formatCode="General" sourceLinked="1"/>
        <c:tickLblPos val="nextTo"/>
        <c:crossAx val="59823232"/>
        <c:crosses val="autoZero"/>
        <c:crossBetween val="midCat"/>
        <c:majorUnit val="0.2"/>
      </c:valAx>
    </c:plotArea>
    <c:plotVisOnly val="1"/>
  </c:chart>
  <c:externalData r:id="rId1"/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uk-UA"/>
  <c:chart>
    <c:plotArea>
      <c:layout/>
      <c:scatterChart>
        <c:scatterStyle val="lineMarker"/>
        <c:ser>
          <c:idx val="0"/>
          <c:order val="0"/>
          <c:tx>
            <c:strRef>
              <c:f>Лист1!$B$1</c:f>
              <c:strCache>
                <c:ptCount val="1"/>
                <c:pt idx="0">
                  <c:v>огр1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Лист1!$B$2:$B$12</c:f>
              <c:numCache>
                <c:formatCode>General</c:formatCode>
                <c:ptCount val="11"/>
                <c:pt idx="0">
                  <c:v>4.666666666666667</c:v>
                </c:pt>
                <c:pt idx="1">
                  <c:v>3</c:v>
                </c:pt>
                <c:pt idx="2">
                  <c:v>1.3333333333333333</c:v>
                </c:pt>
                <c:pt idx="3">
                  <c:v>-0.33333333333333348</c:v>
                </c:pt>
                <c:pt idx="4">
                  <c:v>-2</c:v>
                </c:pt>
                <c:pt idx="5">
                  <c:v>-3.666666666666667</c:v>
                </c:pt>
                <c:pt idx="6">
                  <c:v>-5.3333333333333401</c:v>
                </c:pt>
                <c:pt idx="7">
                  <c:v>-7.0000000000000009</c:v>
                </c:pt>
                <c:pt idx="8">
                  <c:v>-8.6666666666666767</c:v>
                </c:pt>
                <c:pt idx="9">
                  <c:v>-10.333333333333334</c:v>
                </c:pt>
                <c:pt idx="10">
                  <c:v>-12</c:v>
                </c:pt>
              </c:numCache>
            </c:numRef>
          </c:y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огр2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Лист1!$C$2:$C$12</c:f>
              <c:numCache>
                <c:formatCode>General</c:formatCode>
                <c:ptCount val="11"/>
                <c:pt idx="0">
                  <c:v>6.6666666666666661</c:v>
                </c:pt>
                <c:pt idx="1">
                  <c:v>4.6666666666666661</c:v>
                </c:pt>
                <c:pt idx="2">
                  <c:v>2.6666666666666665</c:v>
                </c:pt>
                <c:pt idx="3">
                  <c:v>0.66666666666666663</c:v>
                </c:pt>
                <c:pt idx="4">
                  <c:v>-1.3333333333333335</c:v>
                </c:pt>
                <c:pt idx="5">
                  <c:v>-3.3333333333333335</c:v>
                </c:pt>
                <c:pt idx="6">
                  <c:v>-5.3333333333333401</c:v>
                </c:pt>
                <c:pt idx="7">
                  <c:v>-7.3333333333333401</c:v>
                </c:pt>
                <c:pt idx="8">
                  <c:v>-9.3333333333333357</c:v>
                </c:pt>
                <c:pt idx="9">
                  <c:v>-11.333333333333334</c:v>
                </c:pt>
                <c:pt idx="10">
                  <c:v>-13.333333333333334</c:v>
                </c:pt>
              </c:numCache>
            </c:numRef>
          </c:yVal>
        </c:ser>
        <c:ser>
          <c:idx val="5"/>
          <c:order val="2"/>
          <c:tx>
            <c:strRef>
              <c:f>Лист1!$F$1</c:f>
              <c:strCache>
                <c:ptCount val="1"/>
                <c:pt idx="0">
                  <c:v>FF</c:v>
                </c:pt>
              </c:strCache>
            </c:strRef>
          </c:tx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Лист1!$F$2:$F$12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yVal>
        </c:ser>
        <c:ser>
          <c:idx val="2"/>
          <c:order val="3"/>
          <c:tx>
            <c:strRef>
              <c:f>Лист1!$G$1</c:f>
              <c:strCache>
                <c:ptCount val="1"/>
                <c:pt idx="0">
                  <c:v>МВиГ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dPt>
            <c:idx val="2"/>
            <c:marker>
              <c:symbol val="circle"/>
              <c:size val="7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</c:dPt>
          <c:xVal>
            <c:numRef>
              <c:f>Лист1!$A$2:$A$12</c:f>
              <c:numCache>
                <c:formatCode>General</c:formatCode>
                <c:ptCount val="11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Лист1!$G$2:$G$12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</c:ser>
        <c:axId val="59756928"/>
        <c:axId val="59758464"/>
      </c:scatterChart>
      <c:valAx>
        <c:axId val="59756928"/>
        <c:scaling>
          <c:orientation val="minMax"/>
          <c:max val="1.5"/>
          <c:min val="-1"/>
        </c:scaling>
        <c:axPos val="b"/>
        <c:numFmt formatCode="General" sourceLinked="1"/>
        <c:tickLblPos val="nextTo"/>
        <c:crossAx val="59758464"/>
        <c:crosses val="autoZero"/>
        <c:crossBetween val="midCat"/>
        <c:majorUnit val="0.2"/>
      </c:valAx>
      <c:valAx>
        <c:axId val="59758464"/>
        <c:scaling>
          <c:orientation val="minMax"/>
          <c:max val="1.5"/>
          <c:min val="0"/>
        </c:scaling>
        <c:axPos val="l"/>
        <c:majorGridlines/>
        <c:numFmt formatCode="General" sourceLinked="1"/>
        <c:tickLblPos val="nextTo"/>
        <c:crossAx val="59756928"/>
        <c:crosses val="autoZero"/>
        <c:crossBetween val="midCat"/>
        <c:majorUnit val="0.2"/>
      </c:valAx>
    </c:plotArea>
    <c:plotVisOnly val="1"/>
  </c:chart>
  <c:externalData r:id="rId1"/>
  <c:userShapes r:id="rId2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4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1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3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4.wmf"/><Relationship Id="rId1" Type="http://schemas.openxmlformats.org/officeDocument/2006/relationships/image" Target="../media/image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5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6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0.41987</cdr:x>
      <cdr:y>0.02619</cdr:y>
    </cdr:from>
    <cdr:to>
      <cdr:x>0.42767</cdr:x>
      <cdr:y>0.89832</cdr:y>
    </cdr:to>
    <cdr:sp macro="" textlink="">
      <cdr:nvSpPr>
        <cdr:cNvPr id="3" name="Прямая соединительная линия 2"/>
        <cdr:cNvSpPr/>
      </cdr:nvSpPr>
      <cdr:spPr>
        <a:xfrm xmlns:a="http://schemas.openxmlformats.org/drawingml/2006/main" rot="5400000" flipH="1" flipV="1">
          <a:off x="737917" y="1826391"/>
          <a:ext cx="3488953" cy="4571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0.24102</cdr:x>
      <cdr:y>0.02877</cdr:y>
    </cdr:from>
    <cdr:to>
      <cdr:x>0.24129</cdr:x>
      <cdr:y>0.89067</cdr:y>
    </cdr:to>
    <cdr:sp macro="" textlink="">
      <cdr:nvSpPr>
        <cdr:cNvPr id="5" name="Прямая соединительная линия 4"/>
        <cdr:cNvSpPr/>
      </cdr:nvSpPr>
      <cdr:spPr>
        <a:xfrm xmlns:a="http://schemas.openxmlformats.org/drawingml/2006/main" rot="5400000" flipH="1" flipV="1">
          <a:off x="-472045" y="1921570"/>
          <a:ext cx="3604033" cy="1495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0.60479</cdr:x>
      <cdr:y>0.02857</cdr:y>
    </cdr:from>
    <cdr:to>
      <cdr:x>0.61308</cdr:x>
      <cdr:y>0.8881</cdr:y>
    </cdr:to>
    <cdr:sp macro="" textlink="">
      <cdr:nvSpPr>
        <cdr:cNvPr id="9" name="Прямая соединительная линия 8"/>
        <cdr:cNvSpPr/>
      </cdr:nvSpPr>
      <cdr:spPr>
        <a:xfrm xmlns:a="http://schemas.openxmlformats.org/drawingml/2006/main" rot="5400000" flipH="1" flipV="1">
          <a:off x="1639024" y="1810703"/>
          <a:ext cx="3438526" cy="4571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0.78584</cdr:x>
      <cdr:y>0.03333</cdr:y>
    </cdr:from>
    <cdr:to>
      <cdr:x>0.79275</cdr:x>
      <cdr:y>0.89524</cdr:y>
    </cdr:to>
    <cdr:sp macro="" textlink="">
      <cdr:nvSpPr>
        <cdr:cNvPr id="11" name="Прямая соединительная линия 10"/>
        <cdr:cNvSpPr/>
      </cdr:nvSpPr>
      <cdr:spPr>
        <a:xfrm xmlns:a="http://schemas.openxmlformats.org/drawingml/2006/main" rot="5400000" flipH="1" flipV="1">
          <a:off x="2628903" y="1838324"/>
          <a:ext cx="3448050" cy="3810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0.2038</cdr:x>
      <cdr:y>0.12381</cdr:y>
    </cdr:from>
    <cdr:to>
      <cdr:x>0.86183</cdr:x>
      <cdr:y>0.26667</cdr:y>
    </cdr:to>
    <cdr:sp macro="" textlink="">
      <cdr:nvSpPr>
        <cdr:cNvPr id="13" name="Прямая соединительная линия 12"/>
        <cdr:cNvSpPr/>
      </cdr:nvSpPr>
      <cdr:spPr>
        <a:xfrm xmlns:a="http://schemas.openxmlformats.org/drawingml/2006/main">
          <a:off x="1123951" y="495300"/>
          <a:ext cx="3629025" cy="57150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0.06894</cdr:x>
      <cdr:y>0.43591</cdr:y>
    </cdr:from>
    <cdr:to>
      <cdr:x>0.06923</cdr:x>
      <cdr:y>0.87401</cdr:y>
    </cdr:to>
    <cdr:sp macro="" textlink="">
      <cdr:nvSpPr>
        <cdr:cNvPr id="15" name="Прямая соединительная линия 14"/>
        <cdr:cNvSpPr/>
      </cdr:nvSpPr>
      <cdr:spPr>
        <a:xfrm xmlns:a="http://schemas.openxmlformats.org/drawingml/2006/main" rot="5400000">
          <a:off x="380208" y="1743869"/>
          <a:ext cx="1588" cy="175260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0.06908</cdr:x>
      <cdr:y>0.87381</cdr:y>
    </cdr:from>
    <cdr:to>
      <cdr:x>0.63212</cdr:x>
      <cdr:y>0.87421</cdr:y>
    </cdr:to>
    <cdr:sp macro="" textlink="">
      <cdr:nvSpPr>
        <cdr:cNvPr id="17" name="Прямая соединительная линия 16"/>
        <cdr:cNvSpPr/>
      </cdr:nvSpPr>
      <cdr:spPr>
        <a:xfrm xmlns:a="http://schemas.openxmlformats.org/drawingml/2006/main">
          <a:off x="381002" y="3495675"/>
          <a:ext cx="3105150" cy="1588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0.63385</cdr:x>
      <cdr:y>0.34048</cdr:y>
    </cdr:from>
    <cdr:to>
      <cdr:x>0.77548</cdr:x>
      <cdr:y>0.87381</cdr:y>
    </cdr:to>
    <cdr:sp macro="" textlink="">
      <cdr:nvSpPr>
        <cdr:cNvPr id="19" name="Прямая соединительная линия 18"/>
        <cdr:cNvSpPr/>
      </cdr:nvSpPr>
      <cdr:spPr>
        <a:xfrm xmlns:a="http://schemas.openxmlformats.org/drawingml/2006/main" rot="5400000" flipH="1" flipV="1">
          <a:off x="3495677" y="1362075"/>
          <a:ext cx="781051" cy="213360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0.07081</cdr:x>
      <cdr:y>0.20476</cdr:y>
    </cdr:from>
    <cdr:to>
      <cdr:x>0.46287</cdr:x>
      <cdr:y>0.4381</cdr:y>
    </cdr:to>
    <cdr:sp macro="" textlink="">
      <cdr:nvSpPr>
        <cdr:cNvPr id="21" name="Прямая соединительная линия 20"/>
        <cdr:cNvSpPr/>
      </cdr:nvSpPr>
      <cdr:spPr>
        <a:xfrm xmlns:a="http://schemas.openxmlformats.org/drawingml/2006/main" flipV="1">
          <a:off x="390527" y="819150"/>
          <a:ext cx="2162175" cy="93345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0.46459</cdr:x>
      <cdr:y>0.20238</cdr:y>
    </cdr:from>
    <cdr:to>
      <cdr:x>0.77547</cdr:x>
      <cdr:y>0.34048</cdr:y>
    </cdr:to>
    <cdr:sp macro="" textlink="">
      <cdr:nvSpPr>
        <cdr:cNvPr id="23" name="Прямая соединительная линия 22"/>
        <cdr:cNvSpPr/>
      </cdr:nvSpPr>
      <cdr:spPr>
        <a:xfrm xmlns:a="http://schemas.openxmlformats.org/drawingml/2006/main">
          <a:off x="2562227" y="809625"/>
          <a:ext cx="1714500" cy="55245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0.45596</cdr:x>
      <cdr:y>0.17143</cdr:y>
    </cdr:from>
    <cdr:to>
      <cdr:x>0.46805</cdr:x>
      <cdr:y>0.19524</cdr:y>
    </cdr:to>
    <cdr:sp macro="" textlink="">
      <cdr:nvSpPr>
        <cdr:cNvPr id="24" name="10-конечная звезда 23"/>
        <cdr:cNvSpPr/>
      </cdr:nvSpPr>
      <cdr:spPr>
        <a:xfrm xmlns:a="http://schemas.openxmlformats.org/drawingml/2006/main">
          <a:off x="2514602" y="685801"/>
          <a:ext cx="66675" cy="95250"/>
        </a:xfrm>
        <a:prstGeom xmlns:a="http://schemas.openxmlformats.org/drawingml/2006/main" prst="star10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0.43005</cdr:x>
      <cdr:y>0.07973</cdr:y>
    </cdr:from>
    <cdr:to>
      <cdr:x>0.50259</cdr:x>
      <cdr:y>0.17768</cdr:y>
    </cdr:to>
    <cdr:sp macro="" textlink="">
      <cdr:nvSpPr>
        <cdr:cNvPr id="25" name="TextBox 24"/>
        <cdr:cNvSpPr txBox="1"/>
      </cdr:nvSpPr>
      <cdr:spPr>
        <a:xfrm xmlns:a="http://schemas.openxmlformats.org/drawingml/2006/main">
          <a:off x="2371727" y="333375"/>
          <a:ext cx="400050" cy="4095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/>
            <a:t>A</a:t>
          </a:r>
          <a:endParaRPr lang="ru-RU" sz="1800"/>
        </a:p>
      </cdr:txBody>
    </cdr:sp>
  </cdr:relSizeAnchor>
  <cdr:relSizeAnchor xmlns:cdr="http://schemas.openxmlformats.org/drawingml/2006/chartDrawing">
    <cdr:from>
      <cdr:x>0.89983</cdr:x>
      <cdr:y>0.77221</cdr:y>
    </cdr:from>
    <cdr:to>
      <cdr:x>0.97409</cdr:x>
      <cdr:y>0.87927</cdr:y>
    </cdr:to>
    <cdr:sp macro="" textlink="">
      <cdr:nvSpPr>
        <cdr:cNvPr id="26" name="TextBox 25"/>
        <cdr:cNvSpPr txBox="1"/>
      </cdr:nvSpPr>
      <cdr:spPr>
        <a:xfrm xmlns:a="http://schemas.openxmlformats.org/drawingml/2006/main">
          <a:off x="4962528" y="3228975"/>
          <a:ext cx="409574" cy="4476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/>
            <a:t>x1</a:t>
          </a:r>
          <a:endParaRPr lang="ru-RU" sz="1800"/>
        </a:p>
      </cdr:txBody>
    </cdr:sp>
  </cdr:relSizeAnchor>
  <cdr:relSizeAnchor xmlns:cdr="http://schemas.openxmlformats.org/drawingml/2006/chartDrawing">
    <cdr:from>
      <cdr:x>0.00173</cdr:x>
      <cdr:y>0.04328</cdr:y>
    </cdr:from>
    <cdr:to>
      <cdr:x>0.07772</cdr:x>
      <cdr:y>0.14351</cdr:y>
    </cdr:to>
    <cdr:sp macro="" textlink="">
      <cdr:nvSpPr>
        <cdr:cNvPr id="27" name="TextBox 26"/>
        <cdr:cNvSpPr txBox="1"/>
      </cdr:nvSpPr>
      <cdr:spPr>
        <a:xfrm xmlns:a="http://schemas.openxmlformats.org/drawingml/2006/main">
          <a:off x="9527" y="180975"/>
          <a:ext cx="419100" cy="419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/>
            <a:t>x2</a:t>
          </a:r>
          <a:endParaRPr lang="ru-RU" sz="18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0.41987</cdr:x>
      <cdr:y>0.03872</cdr:y>
    </cdr:from>
    <cdr:to>
      <cdr:x>0.43523</cdr:x>
      <cdr:y>0.89832</cdr:y>
    </cdr:to>
    <cdr:sp macro="" textlink="">
      <cdr:nvSpPr>
        <cdr:cNvPr id="3" name="Прямая соединительная линия 2"/>
        <cdr:cNvSpPr/>
      </cdr:nvSpPr>
      <cdr:spPr>
        <a:xfrm xmlns:a="http://schemas.openxmlformats.org/drawingml/2006/main" rot="5400000" flipH="1" flipV="1">
          <a:off x="560742" y="1916744"/>
          <a:ext cx="3594391" cy="8472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0.24102</cdr:x>
      <cdr:y>0.02877</cdr:y>
    </cdr:from>
    <cdr:to>
      <cdr:x>0.24129</cdr:x>
      <cdr:y>0.89067</cdr:y>
    </cdr:to>
    <cdr:sp macro="" textlink="">
      <cdr:nvSpPr>
        <cdr:cNvPr id="5" name="Прямая соединительная линия 4"/>
        <cdr:cNvSpPr/>
      </cdr:nvSpPr>
      <cdr:spPr>
        <a:xfrm xmlns:a="http://schemas.openxmlformats.org/drawingml/2006/main" rot="5400000" flipH="1" flipV="1">
          <a:off x="-472045" y="1921570"/>
          <a:ext cx="3604033" cy="1495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0.60479</cdr:x>
      <cdr:y>0.03872</cdr:y>
    </cdr:from>
    <cdr:to>
      <cdr:x>0.61658</cdr:x>
      <cdr:y>0.8881</cdr:y>
    </cdr:to>
    <cdr:sp macro="" textlink="">
      <cdr:nvSpPr>
        <cdr:cNvPr id="9" name="Прямая соединительная линия 8"/>
        <cdr:cNvSpPr/>
      </cdr:nvSpPr>
      <cdr:spPr>
        <a:xfrm xmlns:a="http://schemas.openxmlformats.org/drawingml/2006/main" rot="5400000" flipH="1" flipV="1">
          <a:off x="1592090" y="1905225"/>
          <a:ext cx="3551656" cy="65027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0.78584</cdr:x>
      <cdr:y>0.03333</cdr:y>
    </cdr:from>
    <cdr:to>
      <cdr:x>0.79275</cdr:x>
      <cdr:y>0.89524</cdr:y>
    </cdr:to>
    <cdr:sp macro="" textlink="">
      <cdr:nvSpPr>
        <cdr:cNvPr id="11" name="Прямая соединительная линия 10"/>
        <cdr:cNvSpPr/>
      </cdr:nvSpPr>
      <cdr:spPr>
        <a:xfrm xmlns:a="http://schemas.openxmlformats.org/drawingml/2006/main" rot="5400000" flipH="1" flipV="1">
          <a:off x="2628903" y="1838324"/>
          <a:ext cx="3448050" cy="3810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0.20207</cdr:x>
      <cdr:y>0.15831</cdr:y>
    </cdr:from>
    <cdr:to>
      <cdr:x>0.5</cdr:x>
      <cdr:y>0.22665</cdr:y>
    </cdr:to>
    <cdr:sp macro="" textlink="">
      <cdr:nvSpPr>
        <cdr:cNvPr id="13" name="Прямая соединительная линия 12"/>
        <cdr:cNvSpPr/>
      </cdr:nvSpPr>
      <cdr:spPr>
        <a:xfrm xmlns:a="http://schemas.openxmlformats.org/drawingml/2006/main">
          <a:off x="1114415" y="661978"/>
          <a:ext cx="1643074" cy="285752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0.06894</cdr:x>
      <cdr:y>0.43591</cdr:y>
    </cdr:from>
    <cdr:to>
      <cdr:x>0.06923</cdr:x>
      <cdr:y>0.87401</cdr:y>
    </cdr:to>
    <cdr:sp macro="" textlink="">
      <cdr:nvSpPr>
        <cdr:cNvPr id="15" name="Прямая соединительная линия 14"/>
        <cdr:cNvSpPr/>
      </cdr:nvSpPr>
      <cdr:spPr>
        <a:xfrm xmlns:a="http://schemas.openxmlformats.org/drawingml/2006/main" rot="5400000">
          <a:off x="380208" y="1743869"/>
          <a:ext cx="1588" cy="175260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0.06908</cdr:x>
      <cdr:y>0.87381</cdr:y>
    </cdr:from>
    <cdr:to>
      <cdr:x>0.40933</cdr:x>
      <cdr:y>0.88474</cdr:y>
    </cdr:to>
    <cdr:sp macro="" textlink="">
      <cdr:nvSpPr>
        <cdr:cNvPr id="17" name="Прямая соединительная линия 16"/>
        <cdr:cNvSpPr/>
      </cdr:nvSpPr>
      <cdr:spPr>
        <a:xfrm xmlns:a="http://schemas.openxmlformats.org/drawingml/2006/main">
          <a:off x="380976" y="3653814"/>
          <a:ext cx="1876448" cy="45719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0.63385</cdr:x>
      <cdr:y>0.34048</cdr:y>
    </cdr:from>
    <cdr:to>
      <cdr:x>0.77548</cdr:x>
      <cdr:y>0.87381</cdr:y>
    </cdr:to>
    <cdr:sp macro="" textlink="">
      <cdr:nvSpPr>
        <cdr:cNvPr id="19" name="Прямая соединительная линия 18"/>
        <cdr:cNvSpPr/>
      </cdr:nvSpPr>
      <cdr:spPr>
        <a:xfrm xmlns:a="http://schemas.openxmlformats.org/drawingml/2006/main" rot="5400000" flipH="1" flipV="1">
          <a:off x="3495677" y="1362075"/>
          <a:ext cx="781051" cy="213360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0.07081</cdr:x>
      <cdr:y>0.24373</cdr:y>
    </cdr:from>
    <cdr:to>
      <cdr:x>0.40933</cdr:x>
      <cdr:y>0.4381</cdr:y>
    </cdr:to>
    <cdr:sp macro="" textlink="">
      <cdr:nvSpPr>
        <cdr:cNvPr id="21" name="Прямая соединительная линия 20"/>
        <cdr:cNvSpPr/>
      </cdr:nvSpPr>
      <cdr:spPr>
        <a:xfrm xmlns:a="http://schemas.openxmlformats.org/drawingml/2006/main" flipV="1">
          <a:off x="390516" y="1019167"/>
          <a:ext cx="1866907" cy="812736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0.62953</cdr:x>
      <cdr:y>0.2779</cdr:y>
    </cdr:from>
    <cdr:to>
      <cdr:x>0.77547</cdr:x>
      <cdr:y>0.34048</cdr:y>
    </cdr:to>
    <cdr:sp macro="" textlink="">
      <cdr:nvSpPr>
        <cdr:cNvPr id="23" name="Прямая соединительная линия 22"/>
        <cdr:cNvSpPr/>
      </cdr:nvSpPr>
      <cdr:spPr>
        <a:xfrm xmlns:a="http://schemas.openxmlformats.org/drawingml/2006/main">
          <a:off x="3471868" y="1162043"/>
          <a:ext cx="804831" cy="261665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0.42228</cdr:x>
      <cdr:y>0.19248</cdr:y>
    </cdr:from>
    <cdr:to>
      <cdr:x>0.43437</cdr:x>
      <cdr:y>0.21629</cdr:y>
    </cdr:to>
    <cdr:sp macro="" textlink="">
      <cdr:nvSpPr>
        <cdr:cNvPr id="24" name="10-конечная звезда 23"/>
        <cdr:cNvSpPr/>
      </cdr:nvSpPr>
      <cdr:spPr>
        <a:xfrm xmlns:a="http://schemas.openxmlformats.org/drawingml/2006/main">
          <a:off x="2328861" y="804854"/>
          <a:ext cx="66676" cy="99561"/>
        </a:xfrm>
        <a:prstGeom xmlns:a="http://schemas.openxmlformats.org/drawingml/2006/main" prst="star10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0.42228</cdr:x>
      <cdr:y>0.20957</cdr:y>
    </cdr:from>
    <cdr:to>
      <cdr:x>0.49482</cdr:x>
      <cdr:y>0.30752</cdr:y>
    </cdr:to>
    <cdr:sp macro="" textlink="">
      <cdr:nvSpPr>
        <cdr:cNvPr id="25" name="TextBox 24"/>
        <cdr:cNvSpPr txBox="1"/>
      </cdr:nvSpPr>
      <cdr:spPr>
        <a:xfrm xmlns:a="http://schemas.openxmlformats.org/drawingml/2006/main">
          <a:off x="2328861" y="876292"/>
          <a:ext cx="400057" cy="4095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/>
            <a:t>B</a:t>
          </a:r>
          <a:endParaRPr lang="ru-RU" sz="1800" dirty="0"/>
        </a:p>
      </cdr:txBody>
    </cdr:sp>
  </cdr:relSizeAnchor>
  <cdr:relSizeAnchor xmlns:cdr="http://schemas.openxmlformats.org/drawingml/2006/chartDrawing">
    <cdr:from>
      <cdr:x>0.89983</cdr:x>
      <cdr:y>0.77221</cdr:y>
    </cdr:from>
    <cdr:to>
      <cdr:x>0.97409</cdr:x>
      <cdr:y>0.87927</cdr:y>
    </cdr:to>
    <cdr:sp macro="" textlink="">
      <cdr:nvSpPr>
        <cdr:cNvPr id="26" name="TextBox 25"/>
        <cdr:cNvSpPr txBox="1"/>
      </cdr:nvSpPr>
      <cdr:spPr>
        <a:xfrm xmlns:a="http://schemas.openxmlformats.org/drawingml/2006/main">
          <a:off x="4962528" y="3228975"/>
          <a:ext cx="409574" cy="4476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/>
            <a:t>x1</a:t>
          </a:r>
          <a:endParaRPr lang="ru-RU" sz="1800"/>
        </a:p>
      </cdr:txBody>
    </cdr:sp>
  </cdr:relSizeAnchor>
  <cdr:relSizeAnchor xmlns:cdr="http://schemas.openxmlformats.org/drawingml/2006/chartDrawing">
    <cdr:from>
      <cdr:x>0.00173</cdr:x>
      <cdr:y>0.04328</cdr:y>
    </cdr:from>
    <cdr:to>
      <cdr:x>0.07772</cdr:x>
      <cdr:y>0.14351</cdr:y>
    </cdr:to>
    <cdr:sp macro="" textlink="">
      <cdr:nvSpPr>
        <cdr:cNvPr id="27" name="TextBox 26"/>
        <cdr:cNvSpPr txBox="1"/>
      </cdr:nvSpPr>
      <cdr:spPr>
        <a:xfrm xmlns:a="http://schemas.openxmlformats.org/drawingml/2006/main">
          <a:off x="9527" y="180975"/>
          <a:ext cx="419100" cy="419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/>
            <a:t>x2</a:t>
          </a:r>
          <a:endParaRPr lang="ru-RU" sz="1800"/>
        </a:p>
      </cdr:txBody>
    </cdr:sp>
  </cdr:relSizeAnchor>
  <cdr:relSizeAnchor xmlns:cdr="http://schemas.openxmlformats.org/drawingml/2006/chartDrawing">
    <cdr:from>
      <cdr:x>0.42214</cdr:x>
      <cdr:y>0.20957</cdr:y>
    </cdr:from>
    <cdr:to>
      <cdr:x>0.43043</cdr:x>
      <cdr:y>0.89313</cdr:y>
    </cdr:to>
    <cdr:sp macro="" textlink="">
      <cdr:nvSpPr>
        <cdr:cNvPr id="18" name="Прямая соединительная линия 17"/>
        <cdr:cNvSpPr/>
      </cdr:nvSpPr>
      <cdr:spPr>
        <a:xfrm xmlns:a="http://schemas.openxmlformats.org/drawingml/2006/main" rot="5400000">
          <a:off x="921771" y="2282590"/>
          <a:ext cx="2858312" cy="45719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0.40918</cdr:x>
      <cdr:y>0.24392</cdr:y>
    </cdr:from>
    <cdr:to>
      <cdr:x>0.40947</cdr:x>
      <cdr:y>0.89313</cdr:y>
    </cdr:to>
    <cdr:sp macro="" textlink="">
      <cdr:nvSpPr>
        <cdr:cNvPr id="22" name="Прямая соединительная линия 21"/>
        <cdr:cNvSpPr/>
      </cdr:nvSpPr>
      <cdr:spPr>
        <a:xfrm xmlns:a="http://schemas.openxmlformats.org/drawingml/2006/main" rot="5400000">
          <a:off x="2256629" y="1019962"/>
          <a:ext cx="1589" cy="2714644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0000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0.60363</cdr:x>
      <cdr:y>0.24373</cdr:y>
    </cdr:from>
    <cdr:to>
      <cdr:x>0.61658</cdr:x>
      <cdr:y>0.89294</cdr:y>
    </cdr:to>
    <cdr:sp macro="" textlink="">
      <cdr:nvSpPr>
        <cdr:cNvPr id="29" name="Прямая соединительная линия 28"/>
        <cdr:cNvSpPr/>
      </cdr:nvSpPr>
      <cdr:spPr>
        <a:xfrm xmlns:a="http://schemas.openxmlformats.org/drawingml/2006/main" rot="5400000">
          <a:off x="2007390" y="2340771"/>
          <a:ext cx="2714644" cy="71438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0.53886</cdr:x>
      <cdr:y>0.22665</cdr:y>
    </cdr:from>
    <cdr:to>
      <cdr:x>0.83679</cdr:x>
      <cdr:y>0.29499</cdr:y>
    </cdr:to>
    <cdr:sp macro="" textlink="">
      <cdr:nvSpPr>
        <cdr:cNvPr id="30" name="Прямая соединительная линия 29"/>
        <cdr:cNvSpPr/>
      </cdr:nvSpPr>
      <cdr:spPr>
        <a:xfrm xmlns:a="http://schemas.openxmlformats.org/drawingml/2006/main">
          <a:off x="2971803" y="947730"/>
          <a:ext cx="1643074" cy="285752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0.61658</cdr:x>
      <cdr:y>0.2779</cdr:y>
    </cdr:from>
    <cdr:to>
      <cdr:x>0.62953</cdr:x>
      <cdr:y>0.87586</cdr:y>
    </cdr:to>
    <cdr:sp macro="" textlink="">
      <cdr:nvSpPr>
        <cdr:cNvPr id="32" name="Прямая соединительная линия 31"/>
        <cdr:cNvSpPr/>
      </cdr:nvSpPr>
      <cdr:spPr>
        <a:xfrm xmlns:a="http://schemas.openxmlformats.org/drawingml/2006/main" rot="5400000">
          <a:off x="3400431" y="1162044"/>
          <a:ext cx="71438" cy="250033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0000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0.61658</cdr:x>
      <cdr:y>0.87586</cdr:y>
    </cdr:from>
    <cdr:to>
      <cdr:x>0.62953</cdr:x>
      <cdr:y>0.87624</cdr:y>
    </cdr:to>
    <cdr:sp macro="" textlink="">
      <cdr:nvSpPr>
        <cdr:cNvPr id="34" name="Прямая соединительная линия 33"/>
        <cdr:cNvSpPr/>
      </cdr:nvSpPr>
      <cdr:spPr>
        <a:xfrm xmlns:a="http://schemas.openxmlformats.org/drawingml/2006/main">
          <a:off x="3400431" y="3662374"/>
          <a:ext cx="71438" cy="1588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0000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0.56477</cdr:x>
      <cdr:y>0.24373</cdr:y>
    </cdr:from>
    <cdr:to>
      <cdr:x>0.64249</cdr:x>
      <cdr:y>0.34624</cdr:y>
    </cdr:to>
    <cdr:sp macro="" textlink="">
      <cdr:nvSpPr>
        <cdr:cNvPr id="35" name="TextBox 34"/>
        <cdr:cNvSpPr txBox="1"/>
      </cdr:nvSpPr>
      <cdr:spPr>
        <a:xfrm xmlns:a="http://schemas.openxmlformats.org/drawingml/2006/main">
          <a:off x="3114679" y="1019168"/>
          <a:ext cx="428628" cy="4286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C</a:t>
          </a:r>
          <a:endParaRPr lang="ru-RU" sz="1800" dirty="0"/>
        </a:p>
      </cdr:txBody>
    </cdr:sp>
  </cdr:relSizeAnchor>
  <cdr:relSizeAnchor xmlns:cdr="http://schemas.openxmlformats.org/drawingml/2006/chartDrawing">
    <cdr:from>
      <cdr:x>0.60363</cdr:x>
      <cdr:y>0.24373</cdr:y>
    </cdr:from>
    <cdr:to>
      <cdr:x>0.61658</cdr:x>
      <cdr:y>0.26082</cdr:y>
    </cdr:to>
    <cdr:sp macro="" textlink="">
      <cdr:nvSpPr>
        <cdr:cNvPr id="37" name="10-конечная звезда 36"/>
        <cdr:cNvSpPr/>
      </cdr:nvSpPr>
      <cdr:spPr>
        <a:xfrm xmlns:a="http://schemas.openxmlformats.org/drawingml/2006/main">
          <a:off x="3328993" y="1019168"/>
          <a:ext cx="71438" cy="71438"/>
        </a:xfrm>
        <a:prstGeom xmlns:a="http://schemas.openxmlformats.org/drawingml/2006/main" prst="star10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0.41987</cdr:x>
      <cdr:y>0.03872</cdr:y>
    </cdr:from>
    <cdr:to>
      <cdr:x>0.43523</cdr:x>
      <cdr:y>0.89832</cdr:y>
    </cdr:to>
    <cdr:sp macro="" textlink="">
      <cdr:nvSpPr>
        <cdr:cNvPr id="3" name="Прямая соединительная линия 2"/>
        <cdr:cNvSpPr/>
      </cdr:nvSpPr>
      <cdr:spPr>
        <a:xfrm xmlns:a="http://schemas.openxmlformats.org/drawingml/2006/main" rot="5400000" flipH="1" flipV="1">
          <a:off x="560742" y="1916744"/>
          <a:ext cx="3594391" cy="8472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0.24102</cdr:x>
      <cdr:y>0.02877</cdr:y>
    </cdr:from>
    <cdr:to>
      <cdr:x>0.24129</cdr:x>
      <cdr:y>0.89067</cdr:y>
    </cdr:to>
    <cdr:sp macro="" textlink="">
      <cdr:nvSpPr>
        <cdr:cNvPr id="5" name="Прямая соединительная линия 4"/>
        <cdr:cNvSpPr/>
      </cdr:nvSpPr>
      <cdr:spPr>
        <a:xfrm xmlns:a="http://schemas.openxmlformats.org/drawingml/2006/main" rot="5400000" flipH="1" flipV="1">
          <a:off x="-472045" y="1921570"/>
          <a:ext cx="3604033" cy="1495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0.60479</cdr:x>
      <cdr:y>0.03872</cdr:y>
    </cdr:from>
    <cdr:to>
      <cdr:x>0.61658</cdr:x>
      <cdr:y>0.8881</cdr:y>
    </cdr:to>
    <cdr:sp macro="" textlink="">
      <cdr:nvSpPr>
        <cdr:cNvPr id="9" name="Прямая соединительная линия 8"/>
        <cdr:cNvSpPr/>
      </cdr:nvSpPr>
      <cdr:spPr>
        <a:xfrm xmlns:a="http://schemas.openxmlformats.org/drawingml/2006/main" rot="5400000" flipH="1" flipV="1">
          <a:off x="1592090" y="1905225"/>
          <a:ext cx="3551656" cy="65027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0.78584</cdr:x>
      <cdr:y>0.03333</cdr:y>
    </cdr:from>
    <cdr:to>
      <cdr:x>0.79275</cdr:x>
      <cdr:y>0.89524</cdr:y>
    </cdr:to>
    <cdr:sp macro="" textlink="">
      <cdr:nvSpPr>
        <cdr:cNvPr id="11" name="Прямая соединительная линия 10"/>
        <cdr:cNvSpPr/>
      </cdr:nvSpPr>
      <cdr:spPr>
        <a:xfrm xmlns:a="http://schemas.openxmlformats.org/drawingml/2006/main" rot="5400000" flipH="1" flipV="1">
          <a:off x="2628903" y="1838324"/>
          <a:ext cx="3448050" cy="3810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0.20207</cdr:x>
      <cdr:y>0.19248</cdr:y>
    </cdr:from>
    <cdr:to>
      <cdr:x>0.5</cdr:x>
      <cdr:y>0.26082</cdr:y>
    </cdr:to>
    <cdr:sp macro="" textlink="">
      <cdr:nvSpPr>
        <cdr:cNvPr id="13" name="Прямая соединительная линия 12"/>
        <cdr:cNvSpPr/>
      </cdr:nvSpPr>
      <cdr:spPr>
        <a:xfrm xmlns:a="http://schemas.openxmlformats.org/drawingml/2006/main">
          <a:off x="1114415" y="804854"/>
          <a:ext cx="1643077" cy="285762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0.06894</cdr:x>
      <cdr:y>0.43591</cdr:y>
    </cdr:from>
    <cdr:to>
      <cdr:x>0.06923</cdr:x>
      <cdr:y>0.87401</cdr:y>
    </cdr:to>
    <cdr:sp macro="" textlink="">
      <cdr:nvSpPr>
        <cdr:cNvPr id="15" name="Прямая соединительная линия 14"/>
        <cdr:cNvSpPr/>
      </cdr:nvSpPr>
      <cdr:spPr>
        <a:xfrm xmlns:a="http://schemas.openxmlformats.org/drawingml/2006/main" rot="5400000">
          <a:off x="380208" y="1743869"/>
          <a:ext cx="1588" cy="175260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0.06908</cdr:x>
      <cdr:y>0.87381</cdr:y>
    </cdr:from>
    <cdr:to>
      <cdr:x>0.40933</cdr:x>
      <cdr:y>0.88474</cdr:y>
    </cdr:to>
    <cdr:sp macro="" textlink="">
      <cdr:nvSpPr>
        <cdr:cNvPr id="17" name="Прямая соединительная линия 16"/>
        <cdr:cNvSpPr/>
      </cdr:nvSpPr>
      <cdr:spPr>
        <a:xfrm xmlns:a="http://schemas.openxmlformats.org/drawingml/2006/main">
          <a:off x="380976" y="3653814"/>
          <a:ext cx="1876448" cy="45719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0.63385</cdr:x>
      <cdr:y>0.34048</cdr:y>
    </cdr:from>
    <cdr:to>
      <cdr:x>0.77548</cdr:x>
      <cdr:y>0.87381</cdr:y>
    </cdr:to>
    <cdr:sp macro="" textlink="">
      <cdr:nvSpPr>
        <cdr:cNvPr id="19" name="Прямая соединительная линия 18"/>
        <cdr:cNvSpPr/>
      </cdr:nvSpPr>
      <cdr:spPr>
        <a:xfrm xmlns:a="http://schemas.openxmlformats.org/drawingml/2006/main" rot="5400000" flipH="1" flipV="1">
          <a:off x="3495677" y="1362075"/>
          <a:ext cx="781051" cy="213360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0.07081</cdr:x>
      <cdr:y>0.26082</cdr:y>
    </cdr:from>
    <cdr:to>
      <cdr:x>0.37047</cdr:x>
      <cdr:y>0.4381</cdr:y>
    </cdr:to>
    <cdr:sp macro="" textlink="">
      <cdr:nvSpPr>
        <cdr:cNvPr id="21" name="Прямая соединительная линия 20"/>
        <cdr:cNvSpPr/>
      </cdr:nvSpPr>
      <cdr:spPr>
        <a:xfrm xmlns:a="http://schemas.openxmlformats.org/drawingml/2006/main" flipV="1">
          <a:off x="390516" y="1090605"/>
          <a:ext cx="1652593" cy="741298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0.62953</cdr:x>
      <cdr:y>0.2779</cdr:y>
    </cdr:from>
    <cdr:to>
      <cdr:x>0.77547</cdr:x>
      <cdr:y>0.34048</cdr:y>
    </cdr:to>
    <cdr:sp macro="" textlink="">
      <cdr:nvSpPr>
        <cdr:cNvPr id="23" name="Прямая соединительная линия 22"/>
        <cdr:cNvSpPr/>
      </cdr:nvSpPr>
      <cdr:spPr>
        <a:xfrm xmlns:a="http://schemas.openxmlformats.org/drawingml/2006/main">
          <a:off x="3471868" y="1162043"/>
          <a:ext cx="804831" cy="261665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0.42228</cdr:x>
      <cdr:y>0.22665</cdr:y>
    </cdr:from>
    <cdr:to>
      <cdr:x>0.43437</cdr:x>
      <cdr:y>0.25046</cdr:y>
    </cdr:to>
    <cdr:sp macro="" textlink="">
      <cdr:nvSpPr>
        <cdr:cNvPr id="24" name="10-конечная звезда 23"/>
        <cdr:cNvSpPr/>
      </cdr:nvSpPr>
      <cdr:spPr>
        <a:xfrm xmlns:a="http://schemas.openxmlformats.org/drawingml/2006/main">
          <a:off x="2328861" y="947730"/>
          <a:ext cx="66676" cy="99561"/>
        </a:xfrm>
        <a:prstGeom xmlns:a="http://schemas.openxmlformats.org/drawingml/2006/main" prst="star10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0.89983</cdr:x>
      <cdr:y>0.77221</cdr:y>
    </cdr:from>
    <cdr:to>
      <cdr:x>0.97409</cdr:x>
      <cdr:y>0.87927</cdr:y>
    </cdr:to>
    <cdr:sp macro="" textlink="">
      <cdr:nvSpPr>
        <cdr:cNvPr id="26" name="TextBox 25"/>
        <cdr:cNvSpPr txBox="1"/>
      </cdr:nvSpPr>
      <cdr:spPr>
        <a:xfrm xmlns:a="http://schemas.openxmlformats.org/drawingml/2006/main">
          <a:off x="4962528" y="3228975"/>
          <a:ext cx="409574" cy="4476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/>
            <a:t>x1</a:t>
          </a:r>
          <a:endParaRPr lang="ru-RU" sz="1800"/>
        </a:p>
      </cdr:txBody>
    </cdr:sp>
  </cdr:relSizeAnchor>
  <cdr:relSizeAnchor xmlns:cdr="http://schemas.openxmlformats.org/drawingml/2006/chartDrawing">
    <cdr:from>
      <cdr:x>0.00173</cdr:x>
      <cdr:y>0.04328</cdr:y>
    </cdr:from>
    <cdr:to>
      <cdr:x>0.07772</cdr:x>
      <cdr:y>0.14351</cdr:y>
    </cdr:to>
    <cdr:sp macro="" textlink="">
      <cdr:nvSpPr>
        <cdr:cNvPr id="27" name="TextBox 26"/>
        <cdr:cNvSpPr txBox="1"/>
      </cdr:nvSpPr>
      <cdr:spPr>
        <a:xfrm xmlns:a="http://schemas.openxmlformats.org/drawingml/2006/main">
          <a:off x="9527" y="180975"/>
          <a:ext cx="419100" cy="419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/>
            <a:t>x2</a:t>
          </a:r>
          <a:endParaRPr lang="ru-RU" sz="1800"/>
        </a:p>
      </cdr:txBody>
    </cdr:sp>
  </cdr:relSizeAnchor>
  <cdr:relSizeAnchor xmlns:cdr="http://schemas.openxmlformats.org/drawingml/2006/chartDrawing">
    <cdr:from>
      <cdr:x>0.42214</cdr:x>
      <cdr:y>0.24373</cdr:y>
    </cdr:from>
    <cdr:to>
      <cdr:x>0.43043</cdr:x>
      <cdr:y>0.89313</cdr:y>
    </cdr:to>
    <cdr:sp macro="" textlink="">
      <cdr:nvSpPr>
        <cdr:cNvPr id="18" name="Прямая соединительная линия 17"/>
        <cdr:cNvSpPr/>
      </cdr:nvSpPr>
      <cdr:spPr>
        <a:xfrm xmlns:a="http://schemas.openxmlformats.org/drawingml/2006/main" rot="5400000">
          <a:off x="993235" y="2354025"/>
          <a:ext cx="2715433" cy="45719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0.40918</cdr:x>
      <cdr:y>0.26082</cdr:y>
    </cdr:from>
    <cdr:to>
      <cdr:x>0.41747</cdr:x>
      <cdr:y>0.89313</cdr:y>
    </cdr:to>
    <cdr:sp macro="" textlink="">
      <cdr:nvSpPr>
        <cdr:cNvPr id="22" name="Прямая соединительная линия 21"/>
        <cdr:cNvSpPr/>
      </cdr:nvSpPr>
      <cdr:spPr>
        <a:xfrm xmlns:a="http://schemas.openxmlformats.org/drawingml/2006/main" rot="5400000">
          <a:off x="957481" y="2389744"/>
          <a:ext cx="2643994" cy="45719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0000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0.60363</cdr:x>
      <cdr:y>0.24373</cdr:y>
    </cdr:from>
    <cdr:to>
      <cdr:x>0.61658</cdr:x>
      <cdr:y>0.89294</cdr:y>
    </cdr:to>
    <cdr:sp macro="" textlink="">
      <cdr:nvSpPr>
        <cdr:cNvPr id="29" name="Прямая соединительная линия 28"/>
        <cdr:cNvSpPr/>
      </cdr:nvSpPr>
      <cdr:spPr>
        <a:xfrm xmlns:a="http://schemas.openxmlformats.org/drawingml/2006/main" rot="5400000">
          <a:off x="2007390" y="2340771"/>
          <a:ext cx="2714644" cy="71438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0.53886</cdr:x>
      <cdr:y>0.22665</cdr:y>
    </cdr:from>
    <cdr:to>
      <cdr:x>0.83679</cdr:x>
      <cdr:y>0.29499</cdr:y>
    </cdr:to>
    <cdr:sp macro="" textlink="">
      <cdr:nvSpPr>
        <cdr:cNvPr id="30" name="Прямая соединительная линия 29"/>
        <cdr:cNvSpPr/>
      </cdr:nvSpPr>
      <cdr:spPr>
        <a:xfrm xmlns:a="http://schemas.openxmlformats.org/drawingml/2006/main">
          <a:off x="2971803" y="947730"/>
          <a:ext cx="1643074" cy="285752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0.61658</cdr:x>
      <cdr:y>0.2779</cdr:y>
    </cdr:from>
    <cdr:to>
      <cdr:x>0.62953</cdr:x>
      <cdr:y>0.87586</cdr:y>
    </cdr:to>
    <cdr:sp macro="" textlink="">
      <cdr:nvSpPr>
        <cdr:cNvPr id="32" name="Прямая соединительная линия 31"/>
        <cdr:cNvSpPr/>
      </cdr:nvSpPr>
      <cdr:spPr>
        <a:xfrm xmlns:a="http://schemas.openxmlformats.org/drawingml/2006/main" rot="5400000">
          <a:off x="3400431" y="1162044"/>
          <a:ext cx="71438" cy="250033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0000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0.61658</cdr:x>
      <cdr:y>0.87586</cdr:y>
    </cdr:from>
    <cdr:to>
      <cdr:x>0.62953</cdr:x>
      <cdr:y>0.87624</cdr:y>
    </cdr:to>
    <cdr:sp macro="" textlink="">
      <cdr:nvSpPr>
        <cdr:cNvPr id="34" name="Прямая соединительная линия 33"/>
        <cdr:cNvSpPr/>
      </cdr:nvSpPr>
      <cdr:spPr>
        <a:xfrm xmlns:a="http://schemas.openxmlformats.org/drawingml/2006/main">
          <a:off x="3400431" y="3662374"/>
          <a:ext cx="71438" cy="1588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0000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0.56477</cdr:x>
      <cdr:y>0.24373</cdr:y>
    </cdr:from>
    <cdr:to>
      <cdr:x>0.64249</cdr:x>
      <cdr:y>0.34624</cdr:y>
    </cdr:to>
    <cdr:sp macro="" textlink="">
      <cdr:nvSpPr>
        <cdr:cNvPr id="35" name="TextBox 34"/>
        <cdr:cNvSpPr txBox="1"/>
      </cdr:nvSpPr>
      <cdr:spPr>
        <a:xfrm xmlns:a="http://schemas.openxmlformats.org/drawingml/2006/main">
          <a:off x="3114679" y="1019168"/>
          <a:ext cx="428628" cy="4286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C</a:t>
          </a:r>
          <a:endParaRPr lang="ru-RU" sz="1800" dirty="0"/>
        </a:p>
      </cdr:txBody>
    </cdr:sp>
  </cdr:relSizeAnchor>
  <cdr:relSizeAnchor xmlns:cdr="http://schemas.openxmlformats.org/drawingml/2006/chartDrawing">
    <cdr:from>
      <cdr:x>0.60363</cdr:x>
      <cdr:y>0.24373</cdr:y>
    </cdr:from>
    <cdr:to>
      <cdr:x>0.61658</cdr:x>
      <cdr:y>0.26082</cdr:y>
    </cdr:to>
    <cdr:sp macro="" textlink="">
      <cdr:nvSpPr>
        <cdr:cNvPr id="37" name="10-конечная звезда 36"/>
        <cdr:cNvSpPr/>
      </cdr:nvSpPr>
      <cdr:spPr>
        <a:xfrm xmlns:a="http://schemas.openxmlformats.org/drawingml/2006/main">
          <a:off x="3328993" y="1019168"/>
          <a:ext cx="71438" cy="71438"/>
        </a:xfrm>
        <a:prstGeom xmlns:a="http://schemas.openxmlformats.org/drawingml/2006/main" prst="star10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0.09844</cdr:x>
      <cdr:y>0.03872</cdr:y>
    </cdr:from>
    <cdr:to>
      <cdr:x>0.44819</cdr:x>
      <cdr:y>0.0391</cdr:y>
    </cdr:to>
    <cdr:sp macro="" textlink="">
      <cdr:nvSpPr>
        <cdr:cNvPr id="31" name="Прямая соединительная линия 30"/>
        <cdr:cNvSpPr/>
      </cdr:nvSpPr>
      <cdr:spPr>
        <a:xfrm xmlns:a="http://schemas.openxmlformats.org/drawingml/2006/main">
          <a:off x="542911" y="161912"/>
          <a:ext cx="1928826" cy="1588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0.09844</cdr:x>
      <cdr:y>0.02164</cdr:y>
    </cdr:from>
    <cdr:to>
      <cdr:x>0.43523</cdr:x>
      <cdr:y>0.02202</cdr:y>
    </cdr:to>
    <cdr:sp macro="" textlink="">
      <cdr:nvSpPr>
        <cdr:cNvPr id="36" name="Прямая соединительная линия 35"/>
        <cdr:cNvSpPr/>
      </cdr:nvSpPr>
      <cdr:spPr>
        <a:xfrm xmlns:a="http://schemas.openxmlformats.org/drawingml/2006/main">
          <a:off x="542911" y="90474"/>
          <a:ext cx="1857388" cy="1588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0000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0.37047</cdr:x>
      <cdr:y>0.26082</cdr:y>
    </cdr:from>
    <cdr:to>
      <cdr:x>0.40933</cdr:x>
      <cdr:y>0.2612</cdr:y>
    </cdr:to>
    <cdr:sp macro="" textlink="">
      <cdr:nvSpPr>
        <cdr:cNvPr id="47" name="Прямая соединительная линия 46"/>
        <cdr:cNvSpPr/>
      </cdr:nvSpPr>
      <cdr:spPr>
        <a:xfrm xmlns:a="http://schemas.openxmlformats.org/drawingml/2006/main">
          <a:off x="2043109" y="1090606"/>
          <a:ext cx="214314" cy="1588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0000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0.43523</cdr:x>
      <cdr:y>0.26082</cdr:y>
    </cdr:from>
    <cdr:to>
      <cdr:x>0.5</cdr:x>
      <cdr:y>0.36332</cdr:y>
    </cdr:to>
    <cdr:sp macro="" textlink="">
      <cdr:nvSpPr>
        <cdr:cNvPr id="48" name="TextBox 47"/>
        <cdr:cNvSpPr txBox="1"/>
      </cdr:nvSpPr>
      <cdr:spPr>
        <a:xfrm xmlns:a="http://schemas.openxmlformats.org/drawingml/2006/main">
          <a:off x="2400299" y="1090606"/>
          <a:ext cx="357190" cy="4286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D</a:t>
          </a:r>
          <a:endParaRPr lang="ru-RU" sz="1800" dirty="0"/>
        </a:p>
      </cdr:txBody>
    </cdr:sp>
  </cdr:relSizeAnchor>
  <cdr:relSizeAnchor xmlns:cdr="http://schemas.openxmlformats.org/drawingml/2006/chartDrawing">
    <cdr:from>
      <cdr:x>0.1114</cdr:x>
      <cdr:y>0.24373</cdr:y>
    </cdr:from>
    <cdr:to>
      <cdr:x>0.48705</cdr:x>
      <cdr:y>0.24411</cdr:y>
    </cdr:to>
    <cdr:sp macro="" textlink="">
      <cdr:nvSpPr>
        <cdr:cNvPr id="50" name="Прямая соединительная линия 49"/>
        <cdr:cNvSpPr/>
      </cdr:nvSpPr>
      <cdr:spPr>
        <a:xfrm xmlns:a="http://schemas.openxmlformats.org/drawingml/2006/main">
          <a:off x="614349" y="1019168"/>
          <a:ext cx="2071702" cy="1588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0.72292</cdr:x>
      <cdr:y>0.30542</cdr:y>
    </cdr:from>
    <cdr:to>
      <cdr:x>0.81042</cdr:x>
      <cdr:y>0.47854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305175" y="1181099"/>
          <a:ext cx="400050" cy="6694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(2)</a:t>
          </a:r>
          <a:endParaRPr lang="ru-RU" sz="1800"/>
        </a:p>
      </cdr:txBody>
    </cdr:sp>
  </cdr:relSizeAnchor>
  <cdr:relSizeAnchor xmlns:cdr="http://schemas.openxmlformats.org/drawingml/2006/chartDrawing">
    <cdr:from>
      <cdr:x>0.525</cdr:x>
      <cdr:y>0.44089</cdr:y>
    </cdr:from>
    <cdr:to>
      <cdr:x>0.6125</cdr:x>
      <cdr:y>0.614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400300" y="1704974"/>
          <a:ext cx="400050" cy="6694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(1)</a:t>
          </a:r>
          <a:endParaRPr lang="ru-RU" sz="1800"/>
        </a:p>
      </cdr:txBody>
    </cdr:sp>
  </cdr:relSizeAnchor>
  <cdr:relSizeAnchor xmlns:cdr="http://schemas.openxmlformats.org/drawingml/2006/chartDrawing">
    <cdr:from>
      <cdr:x>0.13542</cdr:x>
      <cdr:y>0.20936</cdr:y>
    </cdr:from>
    <cdr:to>
      <cdr:x>0.20625</cdr:x>
      <cdr:y>0.37423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619125" y="809625"/>
          <a:ext cx="323850" cy="6375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F</a:t>
          </a:r>
          <a:endParaRPr lang="ru-RU" sz="1800"/>
        </a:p>
      </cdr:txBody>
    </cdr:sp>
  </cdr:relSizeAnchor>
  <cdr:relSizeAnchor xmlns:cdr="http://schemas.openxmlformats.org/drawingml/2006/chartDrawing">
    <cdr:from>
      <cdr:x>0.36458</cdr:x>
      <cdr:y>0.81527</cdr:y>
    </cdr:from>
    <cdr:to>
      <cdr:x>0.40208</cdr:x>
      <cdr:y>0.89163</cdr:y>
    </cdr:to>
    <cdr:sp macro="" textlink="">
      <cdr:nvSpPr>
        <cdr:cNvPr id="8" name="Прямая со стрелкой 7"/>
        <cdr:cNvSpPr/>
      </cdr:nvSpPr>
      <cdr:spPr>
        <a:xfrm xmlns:a="http://schemas.openxmlformats.org/drawingml/2006/main" rot="16200000" flipV="1">
          <a:off x="1604963" y="3214687"/>
          <a:ext cx="295276" cy="171451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ysClr val="windowText" lastClr="000000"/>
          </a:solidFill>
          <a:headEnd type="none" w="med" len="med"/>
          <a:tailEnd type="triangle" w="med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0.72292</cdr:x>
      <cdr:y>0.30542</cdr:y>
    </cdr:from>
    <cdr:to>
      <cdr:x>0.81042</cdr:x>
      <cdr:y>0.47854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305175" y="1181099"/>
          <a:ext cx="400050" cy="6694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(2)</a:t>
          </a:r>
          <a:endParaRPr lang="ru-RU" sz="1800"/>
        </a:p>
      </cdr:txBody>
    </cdr:sp>
  </cdr:relSizeAnchor>
  <cdr:relSizeAnchor xmlns:cdr="http://schemas.openxmlformats.org/drawingml/2006/chartDrawing">
    <cdr:from>
      <cdr:x>0.525</cdr:x>
      <cdr:y>0.44089</cdr:y>
    </cdr:from>
    <cdr:to>
      <cdr:x>0.6125</cdr:x>
      <cdr:y>0.614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400300" y="1704974"/>
          <a:ext cx="400050" cy="6694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(1)</a:t>
          </a:r>
          <a:endParaRPr lang="ru-RU" sz="1800"/>
        </a:p>
      </cdr:txBody>
    </cdr:sp>
  </cdr:relSizeAnchor>
  <cdr:relSizeAnchor xmlns:cdr="http://schemas.openxmlformats.org/drawingml/2006/chartDrawing">
    <cdr:from>
      <cdr:x>0.22292</cdr:x>
      <cdr:y>0.31281</cdr:y>
    </cdr:from>
    <cdr:to>
      <cdr:x>0.29375</cdr:x>
      <cdr:y>0.47768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1019175" y="1209675"/>
          <a:ext cx="323850" cy="6375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F</a:t>
          </a:r>
          <a:endParaRPr lang="ru-RU" sz="1800"/>
        </a:p>
      </cdr:txBody>
    </cdr:sp>
  </cdr:relSizeAnchor>
  <cdr:relSizeAnchor xmlns:cdr="http://schemas.openxmlformats.org/drawingml/2006/chartDrawing">
    <cdr:from>
      <cdr:x>0.36458</cdr:x>
      <cdr:y>0.81527</cdr:y>
    </cdr:from>
    <cdr:to>
      <cdr:x>0.40208</cdr:x>
      <cdr:y>0.89163</cdr:y>
    </cdr:to>
    <cdr:sp macro="" textlink="">
      <cdr:nvSpPr>
        <cdr:cNvPr id="8" name="Прямая со стрелкой 7"/>
        <cdr:cNvSpPr/>
      </cdr:nvSpPr>
      <cdr:spPr>
        <a:xfrm xmlns:a="http://schemas.openxmlformats.org/drawingml/2006/main" rot="16200000" flipV="1">
          <a:off x="1604963" y="3214687"/>
          <a:ext cx="295276" cy="171451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ysClr val="windowText" lastClr="000000"/>
          </a:solidFill>
          <a:headEnd type="none" w="med" len="med"/>
          <a:tailEnd type="triangle" w="med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0.41875</cdr:x>
      <cdr:y>0.34975</cdr:y>
    </cdr:from>
    <cdr:to>
      <cdr:x>0.42083</cdr:x>
      <cdr:y>0.87685</cdr:y>
    </cdr:to>
    <cdr:sp macro="" textlink="">
      <cdr:nvSpPr>
        <cdr:cNvPr id="10" name="Прямая соединительная линия 9"/>
        <cdr:cNvSpPr/>
      </cdr:nvSpPr>
      <cdr:spPr>
        <a:xfrm xmlns:a="http://schemas.openxmlformats.org/drawingml/2006/main" rot="16200000" flipH="1">
          <a:off x="1914524" y="1352549"/>
          <a:ext cx="9526" cy="2038351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ysClr val="windowText" lastClr="00000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0.42083</cdr:x>
      <cdr:y>0.87931</cdr:y>
    </cdr:from>
    <cdr:to>
      <cdr:x>0.67292</cdr:x>
      <cdr:y>0.88177</cdr:y>
    </cdr:to>
    <cdr:sp macro="" textlink="">
      <cdr:nvSpPr>
        <cdr:cNvPr id="12" name="Прямая соединительная линия 11"/>
        <cdr:cNvSpPr/>
      </cdr:nvSpPr>
      <cdr:spPr>
        <a:xfrm xmlns:a="http://schemas.openxmlformats.org/drawingml/2006/main" flipV="1">
          <a:off x="1924050" y="3400425"/>
          <a:ext cx="1152525" cy="9525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ysClr val="windowText" lastClr="00000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0.475</cdr:x>
      <cdr:y>0.35222</cdr:y>
    </cdr:from>
    <cdr:to>
      <cdr:x>0.675</cdr:x>
      <cdr:y>0.87931</cdr:y>
    </cdr:to>
    <cdr:sp macro="" textlink="">
      <cdr:nvSpPr>
        <cdr:cNvPr id="14" name="Прямая соединительная линия 13"/>
        <cdr:cNvSpPr/>
      </cdr:nvSpPr>
      <cdr:spPr>
        <a:xfrm xmlns:a="http://schemas.openxmlformats.org/drawingml/2006/main" rot="16200000" flipV="1">
          <a:off x="2171700" y="1362074"/>
          <a:ext cx="914400" cy="2038351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ysClr val="windowText" lastClr="00000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0.41875</cdr:x>
      <cdr:y>0.35222</cdr:y>
    </cdr:from>
    <cdr:to>
      <cdr:x>0.47708</cdr:x>
      <cdr:y>0.35468</cdr:y>
    </cdr:to>
    <cdr:sp macro="" textlink="">
      <cdr:nvSpPr>
        <cdr:cNvPr id="16" name="Прямая соединительная линия 15"/>
        <cdr:cNvSpPr/>
      </cdr:nvSpPr>
      <cdr:spPr>
        <a:xfrm xmlns:a="http://schemas.openxmlformats.org/drawingml/2006/main" rot="10800000" flipV="1">
          <a:off x="1914525" y="1362074"/>
          <a:ext cx="266700" cy="9525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ysClr val="windowText" lastClr="00000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854-CA3E-4D8E-BDF6-19173DB09FC4}" type="datetimeFigureOut">
              <a:rPr lang="ru-RU" smtClean="0"/>
              <a:pPr/>
              <a:t>10.03.2014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A175-8F91-4ED6-8BE5-8DE610D588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854-CA3E-4D8E-BDF6-19173DB09FC4}" type="datetimeFigureOut">
              <a:rPr lang="ru-RU" smtClean="0"/>
              <a:pPr/>
              <a:t>10.03.2014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A175-8F91-4ED6-8BE5-8DE610D588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854-CA3E-4D8E-BDF6-19173DB09FC4}" type="datetimeFigureOut">
              <a:rPr lang="ru-RU" smtClean="0"/>
              <a:pPr/>
              <a:t>10.03.2014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A175-8F91-4ED6-8BE5-8DE610D588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854-CA3E-4D8E-BDF6-19173DB09FC4}" type="datetimeFigureOut">
              <a:rPr lang="ru-RU" smtClean="0"/>
              <a:pPr/>
              <a:t>10.03.2014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A175-8F91-4ED6-8BE5-8DE610D588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854-CA3E-4D8E-BDF6-19173DB09FC4}" type="datetimeFigureOut">
              <a:rPr lang="ru-RU" smtClean="0"/>
              <a:pPr/>
              <a:t>10.03.2014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A175-8F91-4ED6-8BE5-8DE610D588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854-CA3E-4D8E-BDF6-19173DB09FC4}" type="datetimeFigureOut">
              <a:rPr lang="ru-RU" smtClean="0"/>
              <a:pPr/>
              <a:t>10.03.2014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A175-8F91-4ED6-8BE5-8DE610D588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854-CA3E-4D8E-BDF6-19173DB09FC4}" type="datetimeFigureOut">
              <a:rPr lang="ru-RU" smtClean="0"/>
              <a:pPr/>
              <a:t>10.03.2014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A175-8F91-4ED6-8BE5-8DE610D588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854-CA3E-4D8E-BDF6-19173DB09FC4}" type="datetimeFigureOut">
              <a:rPr lang="ru-RU" smtClean="0"/>
              <a:pPr/>
              <a:t>10.03.2014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A175-8F91-4ED6-8BE5-8DE610D588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854-CA3E-4D8E-BDF6-19173DB09FC4}" type="datetimeFigureOut">
              <a:rPr lang="ru-RU" smtClean="0"/>
              <a:pPr/>
              <a:t>10.03.2014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A175-8F91-4ED6-8BE5-8DE610D588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854-CA3E-4D8E-BDF6-19173DB09FC4}" type="datetimeFigureOut">
              <a:rPr lang="ru-RU" smtClean="0"/>
              <a:pPr/>
              <a:t>10.03.2014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A175-8F91-4ED6-8BE5-8DE610D588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854-CA3E-4D8E-BDF6-19173DB09FC4}" type="datetimeFigureOut">
              <a:rPr lang="ru-RU" smtClean="0"/>
              <a:pPr/>
              <a:t>10.03.2014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A175-8F91-4ED6-8BE5-8DE610D588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24854-CA3E-4D8E-BDF6-19173DB09FC4}" type="datetimeFigureOut">
              <a:rPr lang="ru-RU" smtClean="0"/>
              <a:pPr/>
              <a:t>10.03.2014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0A175-8F91-4ED6-8BE5-8DE610D588D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4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4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58.bin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6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7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87.bin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428604"/>
            <a:ext cx="7772400" cy="5786477"/>
          </a:xfrm>
        </p:spPr>
        <p:txBody>
          <a:bodyPr>
            <a:normAutofit/>
          </a:bodyPr>
          <a:lstStyle/>
          <a:p>
            <a:r>
              <a:rPr lang="ru-RU" b="1" dirty="0" smtClean="0"/>
              <a:t>Консультации</a:t>
            </a:r>
            <a:br>
              <a:rPr lang="ru-RU" b="1" dirty="0" smtClean="0"/>
            </a:br>
            <a:r>
              <a:rPr lang="ru-RU" b="1" dirty="0" smtClean="0"/>
              <a:t>по дисциплине «Прикладная математика»</a:t>
            </a:r>
            <a:br>
              <a:rPr lang="ru-RU" b="1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каждый четный четверг</a:t>
            </a:r>
            <a:br>
              <a:rPr lang="ru-RU" sz="3600" dirty="0" smtClean="0"/>
            </a:br>
            <a:r>
              <a:rPr lang="ru-RU" sz="3600" dirty="0" smtClean="0"/>
              <a:t>в </a:t>
            </a:r>
            <a:r>
              <a:rPr lang="ru-RU" sz="3600" b="1" dirty="0" smtClean="0"/>
              <a:t>1</a:t>
            </a:r>
            <a:r>
              <a:rPr lang="en-US" sz="3600" b="1" dirty="0" smtClean="0"/>
              <a:t>1</a:t>
            </a:r>
            <a:r>
              <a:rPr lang="ru-RU" sz="3600" b="1" dirty="0" smtClean="0"/>
              <a:t>:</a:t>
            </a:r>
            <a:r>
              <a:rPr lang="en-US" sz="3600" b="1" dirty="0" smtClean="0"/>
              <a:t>15</a:t>
            </a:r>
            <a:r>
              <a:rPr lang="ru-RU" sz="3600" dirty="0" smtClean="0"/>
              <a:t> </a:t>
            </a:r>
            <a:r>
              <a:rPr lang="ru-RU" sz="3600" dirty="0" smtClean="0"/>
              <a:t>в ауд. </a:t>
            </a:r>
            <a:r>
              <a:rPr lang="ru-RU" sz="3600" b="1" dirty="0" smtClean="0"/>
              <a:t>А103</a:t>
            </a:r>
            <a:br>
              <a:rPr lang="ru-RU" sz="3600" b="1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проводит </a:t>
            </a:r>
            <a:br>
              <a:rPr lang="ru-RU" sz="3600" dirty="0" smtClean="0"/>
            </a:br>
            <a:r>
              <a:rPr lang="ru-RU" sz="4000" b="1" dirty="0" smtClean="0"/>
              <a:t>Балакирева Ирина Аркадьевна.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357190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643174" y="214290"/>
            <a:ext cx="3588034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=3,85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=(2,2; 3,3)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571604" y="1000108"/>
          <a:ext cx="863600" cy="419100"/>
        </p:xfrm>
        <a:graphic>
          <a:graphicData uri="http://schemas.openxmlformats.org/presentationml/2006/ole">
            <p:oleObj spid="_x0000_s9218" name="Формула" r:id="rId3" imgW="863280" imgH="4190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5786446" y="857232"/>
          <a:ext cx="838200" cy="419100"/>
        </p:xfrm>
        <a:graphic>
          <a:graphicData uri="http://schemas.openxmlformats.org/presentationml/2006/ole">
            <p:oleObj spid="_x0000_s9219" name="Формула" r:id="rId4" imgW="838080" imgH="4190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034" y="1500174"/>
            <a:ext cx="3544560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=3,77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=(2; 3,27)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0562" y="1500174"/>
            <a:ext cx="3055645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=3,75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3;3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Прямая соединительная линия 13"/>
          <p:cNvCxnSpPr>
            <a:stCxn id="10" idx="2"/>
            <a:endCxn id="7" idx="0"/>
          </p:cNvCxnSpPr>
          <p:nvPr/>
        </p:nvCxnSpPr>
        <p:spPr>
          <a:xfrm rot="5400000">
            <a:off x="2973421" y="36404"/>
            <a:ext cx="762664" cy="2164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0" idx="2"/>
            <a:endCxn id="8" idx="0"/>
          </p:cNvCxnSpPr>
          <p:nvPr/>
        </p:nvCxnSpPr>
        <p:spPr>
          <a:xfrm rot="16200000" flipH="1">
            <a:off x="4851456" y="323245"/>
            <a:ext cx="762664" cy="159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5572132" y="2143116"/>
          <a:ext cx="1498600" cy="495300"/>
        </p:xfrm>
        <a:graphic>
          <a:graphicData uri="http://schemas.openxmlformats.org/presentationml/2006/ole">
            <p:oleObj spid="_x0000_s9220" name="Формула" r:id="rId5" imgW="1498320" imgH="495000" progId="Equation.3">
              <p:embed/>
            </p:oleObj>
          </a:graphicData>
        </a:graphic>
      </p:graphicFrame>
      <p:cxnSp>
        <p:nvCxnSpPr>
          <p:cNvPr id="22" name="Прямая соединительная линия 21"/>
          <p:cNvCxnSpPr>
            <a:stCxn id="7" idx="2"/>
          </p:cNvCxnSpPr>
          <p:nvPr/>
        </p:nvCxnSpPr>
        <p:spPr>
          <a:xfrm rot="5400000">
            <a:off x="1426043" y="2368415"/>
            <a:ext cx="1191292" cy="501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928662" y="2428868"/>
          <a:ext cx="889000" cy="419100"/>
        </p:xfrm>
        <a:graphic>
          <a:graphicData uri="http://schemas.openxmlformats.org/presentationml/2006/ole">
            <p:oleObj spid="_x0000_s9221" name="Формула" r:id="rId6" imgW="888840" imgH="419040" progId="Equation.3">
              <p:embed/>
            </p:oleObj>
          </a:graphicData>
        </a:graphic>
      </p:graphicFrame>
      <p:cxnSp>
        <p:nvCxnSpPr>
          <p:cNvPr id="26" name="Прямая соединительная линия 25"/>
          <p:cNvCxnSpPr>
            <a:stCxn id="7" idx="2"/>
          </p:cNvCxnSpPr>
          <p:nvPr/>
        </p:nvCxnSpPr>
        <p:spPr>
          <a:xfrm rot="16200000" flipH="1">
            <a:off x="2219288" y="2076420"/>
            <a:ext cx="1191292" cy="108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3176588" y="2428875"/>
          <a:ext cx="914400" cy="419100"/>
        </p:xfrm>
        <a:graphic>
          <a:graphicData uri="http://schemas.openxmlformats.org/presentationml/2006/ole">
            <p:oleObj spid="_x0000_s9222" name="Формула" r:id="rId7" imgW="91440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1814511" y="1338262"/>
          <a:ext cx="5514978" cy="4181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928662" y="928670"/>
          <a:ext cx="914400" cy="419100"/>
        </p:xfrm>
        <a:graphic>
          <a:graphicData uri="http://schemas.openxmlformats.org/presentationml/2006/ole">
            <p:oleObj spid="_x0000_s10242" name="Формула" r:id="rId4" imgW="914400" imgH="41904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869950" y="2428875"/>
          <a:ext cx="889000" cy="419100"/>
        </p:xfrm>
        <a:graphic>
          <a:graphicData uri="http://schemas.openxmlformats.org/presentationml/2006/ole">
            <p:oleObj spid="_x0000_s10243" name="Формула" r:id="rId5" imgW="888840" imgH="419040" progId="Equation.3">
              <p:embed/>
            </p:oleObj>
          </a:graphicData>
        </a:graphic>
      </p:graphicFrame>
      <p:sp>
        <p:nvSpPr>
          <p:cNvPr id="8" name="8-конечная звезда 7"/>
          <p:cNvSpPr/>
          <p:nvPr/>
        </p:nvSpPr>
        <p:spPr>
          <a:xfrm>
            <a:off x="4357686" y="2071678"/>
            <a:ext cx="71438" cy="71438"/>
          </a:xfrm>
          <a:prstGeom prst="star8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8-конечная звезда 8"/>
          <p:cNvSpPr/>
          <p:nvPr/>
        </p:nvSpPr>
        <p:spPr>
          <a:xfrm>
            <a:off x="4143372" y="2143116"/>
            <a:ext cx="71438" cy="71438"/>
          </a:xfrm>
          <a:prstGeom prst="star8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357190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643174" y="214290"/>
            <a:ext cx="3588034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=3,85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=(2,2; 3,3)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571604" y="1000108"/>
          <a:ext cx="863600" cy="419100"/>
        </p:xfrm>
        <a:graphic>
          <a:graphicData uri="http://schemas.openxmlformats.org/presentationml/2006/ole">
            <p:oleObj spid="_x0000_s11266" name="Формула" r:id="rId3" imgW="863280" imgH="4190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5786446" y="857232"/>
          <a:ext cx="838200" cy="419100"/>
        </p:xfrm>
        <a:graphic>
          <a:graphicData uri="http://schemas.openxmlformats.org/presentationml/2006/ole">
            <p:oleObj spid="_x0000_s11267" name="Формула" r:id="rId4" imgW="838080" imgH="4190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034" y="1500174"/>
            <a:ext cx="3544560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=3,77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=(2; 3,27)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0562" y="1500174"/>
            <a:ext cx="3055645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=3,75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3;3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Прямая соединительная линия 13"/>
          <p:cNvCxnSpPr>
            <a:stCxn id="10" idx="2"/>
            <a:endCxn id="7" idx="0"/>
          </p:cNvCxnSpPr>
          <p:nvPr/>
        </p:nvCxnSpPr>
        <p:spPr>
          <a:xfrm rot="5400000">
            <a:off x="2973421" y="36404"/>
            <a:ext cx="762664" cy="2164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0" idx="2"/>
            <a:endCxn id="8" idx="0"/>
          </p:cNvCxnSpPr>
          <p:nvPr/>
        </p:nvCxnSpPr>
        <p:spPr>
          <a:xfrm rot="16200000" flipH="1">
            <a:off x="4851456" y="323245"/>
            <a:ext cx="762664" cy="159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5572132" y="2143116"/>
          <a:ext cx="1498600" cy="495300"/>
        </p:xfrm>
        <a:graphic>
          <a:graphicData uri="http://schemas.openxmlformats.org/presentationml/2006/ole">
            <p:oleObj spid="_x0000_s11268" name="Формула" r:id="rId5" imgW="1498320" imgH="495000" progId="Equation.3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85720" y="3214686"/>
            <a:ext cx="2970685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=3,5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2; 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Прямая соединительная линия 21"/>
          <p:cNvCxnSpPr>
            <a:stCxn id="7" idx="2"/>
            <a:endCxn id="20" idx="0"/>
          </p:cNvCxnSpPr>
          <p:nvPr/>
        </p:nvCxnSpPr>
        <p:spPr>
          <a:xfrm rot="5400000">
            <a:off x="1426043" y="2368415"/>
            <a:ext cx="1191292" cy="501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928662" y="2428868"/>
          <a:ext cx="889000" cy="419100"/>
        </p:xfrm>
        <a:graphic>
          <a:graphicData uri="http://schemas.openxmlformats.org/presentationml/2006/ole">
            <p:oleObj spid="_x0000_s11269" name="Формула" r:id="rId6" imgW="888840" imgH="419040" progId="Equation.3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286116" y="4000504"/>
            <a:ext cx="161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Недопустимое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ограничение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Прямая соединительная линия 25"/>
          <p:cNvCxnSpPr>
            <a:stCxn id="7" idx="2"/>
            <a:endCxn id="24" idx="0"/>
          </p:cNvCxnSpPr>
          <p:nvPr/>
        </p:nvCxnSpPr>
        <p:spPr>
          <a:xfrm rot="16200000" flipH="1">
            <a:off x="2195130" y="2100578"/>
            <a:ext cx="1977110" cy="1822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3176588" y="2428875"/>
          <a:ext cx="914400" cy="419100"/>
        </p:xfrm>
        <a:graphic>
          <a:graphicData uri="http://schemas.openxmlformats.org/presentationml/2006/ole">
            <p:oleObj spid="_x0000_s11270" name="Формула" r:id="rId7" imgW="914400" imgH="419040" progId="Equation.3">
              <p:embed/>
            </p:oleObj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1142976" y="3929066"/>
          <a:ext cx="1421668" cy="658822"/>
        </p:xfrm>
        <a:graphic>
          <a:graphicData uri="http://schemas.openxmlformats.org/presentationml/2006/ole">
            <p:oleObj spid="_x0000_s11271" name="Формула" r:id="rId8" imgW="5205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357190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643174" y="214290"/>
            <a:ext cx="3588034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=3,85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=(2,2; 3,3)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571604" y="1000108"/>
          <a:ext cx="863600" cy="419100"/>
        </p:xfrm>
        <a:graphic>
          <a:graphicData uri="http://schemas.openxmlformats.org/presentationml/2006/ole">
            <p:oleObj spid="_x0000_s12290" name="Формула" r:id="rId3" imgW="863280" imgH="4190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5786446" y="857232"/>
          <a:ext cx="838200" cy="419100"/>
        </p:xfrm>
        <a:graphic>
          <a:graphicData uri="http://schemas.openxmlformats.org/presentationml/2006/ole">
            <p:oleObj spid="_x0000_s12291" name="Формула" r:id="rId4" imgW="838080" imgH="4190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034" y="1500174"/>
            <a:ext cx="3544560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=3,77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=(2; 3,27)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0562" y="1500174"/>
            <a:ext cx="3055645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=3,75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3;3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Прямая соединительная линия 13"/>
          <p:cNvCxnSpPr>
            <a:stCxn id="10" idx="2"/>
            <a:endCxn id="7" idx="0"/>
          </p:cNvCxnSpPr>
          <p:nvPr/>
        </p:nvCxnSpPr>
        <p:spPr>
          <a:xfrm rot="5400000">
            <a:off x="2973421" y="36404"/>
            <a:ext cx="762664" cy="2164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0" idx="2"/>
            <a:endCxn id="8" idx="0"/>
          </p:cNvCxnSpPr>
          <p:nvPr/>
        </p:nvCxnSpPr>
        <p:spPr>
          <a:xfrm rot="16200000" flipH="1">
            <a:off x="4851456" y="323245"/>
            <a:ext cx="762664" cy="159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5572132" y="2143116"/>
          <a:ext cx="1498600" cy="495300"/>
        </p:xfrm>
        <a:graphic>
          <a:graphicData uri="http://schemas.openxmlformats.org/presentationml/2006/ole">
            <p:oleObj spid="_x0000_s12292" name="Формула" r:id="rId5" imgW="1498320" imgH="495000" progId="Equation.3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85720" y="3214686"/>
            <a:ext cx="2970685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=3,5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2; 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Прямая соединительная линия 21"/>
          <p:cNvCxnSpPr>
            <a:stCxn id="7" idx="2"/>
            <a:endCxn id="20" idx="0"/>
          </p:cNvCxnSpPr>
          <p:nvPr/>
        </p:nvCxnSpPr>
        <p:spPr>
          <a:xfrm rot="5400000">
            <a:off x="1426043" y="2368415"/>
            <a:ext cx="1191292" cy="501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928662" y="2428868"/>
          <a:ext cx="889000" cy="419100"/>
        </p:xfrm>
        <a:graphic>
          <a:graphicData uri="http://schemas.openxmlformats.org/presentationml/2006/ole">
            <p:oleObj spid="_x0000_s12293" name="Формула" r:id="rId6" imgW="888840" imgH="419040" progId="Equation.3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286116" y="4000504"/>
            <a:ext cx="161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Недопустимое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ограничение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Прямая соединительная линия 25"/>
          <p:cNvCxnSpPr>
            <a:stCxn id="7" idx="2"/>
            <a:endCxn id="24" idx="0"/>
          </p:cNvCxnSpPr>
          <p:nvPr/>
        </p:nvCxnSpPr>
        <p:spPr>
          <a:xfrm rot="16200000" flipH="1">
            <a:off x="2195130" y="2100578"/>
            <a:ext cx="1977110" cy="1822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3176588" y="2428875"/>
          <a:ext cx="914400" cy="419100"/>
        </p:xfrm>
        <a:graphic>
          <a:graphicData uri="http://schemas.openxmlformats.org/presentationml/2006/ole">
            <p:oleObj spid="_x0000_s12294" name="Формула" r:id="rId7" imgW="914400" imgH="419040" progId="Equation.3">
              <p:embed/>
            </p:oleObj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1043608" y="4077072"/>
          <a:ext cx="1553437" cy="578023"/>
        </p:xfrm>
        <a:graphic>
          <a:graphicData uri="http://schemas.openxmlformats.org/presentationml/2006/ole">
            <p:oleObj spid="_x0000_s12295" name="Формула" r:id="rId8" imgW="545760" imgH="203040" progId="Equation.3">
              <p:embed/>
            </p:oleObj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785786" y="5143512"/>
          <a:ext cx="7179519" cy="714380"/>
        </p:xfrm>
        <a:graphic>
          <a:graphicData uri="http://schemas.openxmlformats.org/presentationml/2006/ole">
            <p:oleObj spid="_x0000_s12296" name="Формула" r:id="rId9" imgW="255240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Максимизировать функцию </a:t>
            </a:r>
          </a:p>
          <a:p>
            <a:pPr>
              <a:buNone/>
            </a:pPr>
            <a:r>
              <a:rPr lang="ru-RU" dirty="0" smtClean="0"/>
              <a:t>                                                                                           </a:t>
            </a:r>
          </a:p>
          <a:p>
            <a:pPr>
              <a:buNone/>
            </a:pPr>
            <a:r>
              <a:rPr lang="ru-RU" dirty="0" smtClean="0"/>
              <a:t>при следующих ограничениях: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3297" name="Object 1"/>
          <p:cNvGraphicFramePr>
            <a:graphicFrameLocks noChangeAspect="1"/>
          </p:cNvGraphicFramePr>
          <p:nvPr/>
        </p:nvGraphicFramePr>
        <p:xfrm>
          <a:off x="857224" y="1643050"/>
          <a:ext cx="3109106" cy="785818"/>
        </p:xfrm>
        <a:graphic>
          <a:graphicData uri="http://schemas.openxmlformats.org/presentationml/2006/ole">
            <p:oleObj spid="_x0000_s40962" name="Формула" r:id="rId3" imgW="863225" imgH="215806" progId="Equation.3">
              <p:embed/>
            </p:oleObj>
          </a:graphicData>
        </a:graphic>
      </p:graphicFrame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3299" name="Object 3"/>
          <p:cNvGraphicFramePr>
            <a:graphicFrameLocks noChangeAspect="1"/>
          </p:cNvGraphicFramePr>
          <p:nvPr/>
        </p:nvGraphicFramePr>
        <p:xfrm>
          <a:off x="928662" y="2928934"/>
          <a:ext cx="3195949" cy="3071834"/>
        </p:xfrm>
        <a:graphic>
          <a:graphicData uri="http://schemas.openxmlformats.org/presentationml/2006/ole">
            <p:oleObj spid="_x0000_s40963" name="Формула" r:id="rId4" imgW="977900" imgH="93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Максимизировать функцию </a:t>
            </a:r>
          </a:p>
          <a:p>
            <a:pPr>
              <a:buNone/>
            </a:pPr>
            <a:r>
              <a:rPr lang="ru-RU" dirty="0" smtClean="0"/>
              <a:t>                                                                                           </a:t>
            </a:r>
          </a:p>
          <a:p>
            <a:pPr>
              <a:buNone/>
            </a:pPr>
            <a:r>
              <a:rPr lang="ru-RU" dirty="0" smtClean="0"/>
              <a:t>при следующих ограничениях: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3297" name="Object 1"/>
          <p:cNvGraphicFramePr>
            <a:graphicFrameLocks noChangeAspect="1"/>
          </p:cNvGraphicFramePr>
          <p:nvPr/>
        </p:nvGraphicFramePr>
        <p:xfrm>
          <a:off x="857224" y="1643050"/>
          <a:ext cx="3109106" cy="785818"/>
        </p:xfrm>
        <a:graphic>
          <a:graphicData uri="http://schemas.openxmlformats.org/presentationml/2006/ole">
            <p:oleObj spid="_x0000_s41986" name="Формула" r:id="rId3" imgW="863225" imgH="215806" progId="Equation.3">
              <p:embed/>
            </p:oleObj>
          </a:graphicData>
        </a:graphic>
      </p:graphicFrame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3299" name="Object 3"/>
          <p:cNvGraphicFramePr>
            <a:graphicFrameLocks noChangeAspect="1"/>
          </p:cNvGraphicFramePr>
          <p:nvPr/>
        </p:nvGraphicFramePr>
        <p:xfrm>
          <a:off x="928662" y="2928934"/>
          <a:ext cx="3195949" cy="3071834"/>
        </p:xfrm>
        <a:graphic>
          <a:graphicData uri="http://schemas.openxmlformats.org/presentationml/2006/ole">
            <p:oleObj spid="_x0000_s41987" name="Формула" r:id="rId4" imgW="977900" imgH="939800" progId="Equation.3">
              <p:embed/>
            </p:oleObj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5357818" y="3286124"/>
          <a:ext cx="2838450" cy="2073275"/>
        </p:xfrm>
        <a:graphic>
          <a:graphicData uri="http://schemas.openxmlformats.org/presentationml/2006/ole">
            <p:oleObj spid="_x0000_s41988" name="Формула" r:id="rId5" imgW="110484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54"/>
          </a:xfrm>
        </p:spPr>
        <p:txBody>
          <a:bodyPr>
            <a:normAutofit/>
          </a:bodyPr>
          <a:lstStyle/>
          <a:p>
            <a:pPr algn="l"/>
            <a:r>
              <a:rPr lang="ru-RU" sz="3600" dirty="0" err="1" smtClean="0"/>
              <a:t>Целочисленность</a:t>
            </a:r>
            <a:r>
              <a:rPr lang="ru-RU" sz="3600" dirty="0" smtClean="0"/>
              <a:t> нарушена по </a:t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переменной </a:t>
            </a:r>
            <a:endParaRPr lang="ru-RU" sz="3600" dirty="0"/>
          </a:p>
        </p:txBody>
      </p:sp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3214678" y="1285860"/>
          <a:ext cx="1290338" cy="1143008"/>
        </p:xfrm>
        <a:graphic>
          <a:graphicData uri="http://schemas.openxmlformats.org/presentationml/2006/ole">
            <p:oleObj spid="_x0000_s43010" name="Формула" r:id="rId3" imgW="444240" imgH="39348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0034" y="2571744"/>
            <a:ext cx="7855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Строим дополнительные ограничения:</a:t>
            </a:r>
            <a:endParaRPr lang="ru-RU" sz="3600" dirty="0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1500166" y="3429000"/>
          <a:ext cx="1866318" cy="785818"/>
        </p:xfrm>
        <a:graphic>
          <a:graphicData uri="http://schemas.openxmlformats.org/presentationml/2006/ole">
            <p:oleObj spid="_x0000_s43014" name="Формула" r:id="rId4" imgW="545863" imgH="228501" progId="Equation.3">
              <p:embed/>
            </p:oleObj>
          </a:graphicData>
        </a:graphic>
      </p:graphicFrame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4325938" y="3429000"/>
          <a:ext cx="2063750" cy="714375"/>
        </p:xfrm>
        <a:graphic>
          <a:graphicData uri="http://schemas.openxmlformats.org/presentationml/2006/ole">
            <p:oleObj spid="_x0000_s43016" name="Формула" r:id="rId5" imgW="660240" imgH="22860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643306" y="4214818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или</a:t>
            </a:r>
            <a:endParaRPr lang="ru-RU" sz="3600" dirty="0"/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1571604" y="5286388"/>
          <a:ext cx="1335580" cy="714380"/>
        </p:xfrm>
        <a:graphic>
          <a:graphicData uri="http://schemas.openxmlformats.org/presentationml/2006/ole">
            <p:oleObj spid="_x0000_s43018" name="Формула" r:id="rId6" imgW="406048" imgH="215713" progId="Equation.3">
              <p:embed/>
            </p:oleObj>
          </a:graphicData>
        </a:graphic>
      </p:graphicFrame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3020" name="Object 12"/>
          <p:cNvGraphicFramePr>
            <a:graphicFrameLocks noChangeAspect="1"/>
          </p:cNvGraphicFramePr>
          <p:nvPr/>
        </p:nvGraphicFramePr>
        <p:xfrm>
          <a:off x="4714877" y="5307024"/>
          <a:ext cx="1357321" cy="693743"/>
        </p:xfrm>
        <a:graphic>
          <a:graphicData uri="http://schemas.openxmlformats.org/presentationml/2006/ole">
            <p:oleObj spid="_x0000_s43020" name="Формула" r:id="rId7" imgW="431613" imgH="215806" progId="Equation.3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571868" y="3429000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и</a:t>
            </a:r>
            <a:endParaRPr lang="ru-RU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3786182" y="5357826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и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Строим новые задачи: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Задача 1.                                Задача 2.</a:t>
            </a:r>
            <a:endParaRPr lang="ru-RU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8129" name="Object 1"/>
          <p:cNvGraphicFramePr>
            <a:graphicFrameLocks noChangeAspect="1"/>
          </p:cNvGraphicFramePr>
          <p:nvPr/>
        </p:nvGraphicFramePr>
        <p:xfrm>
          <a:off x="642910" y="1785926"/>
          <a:ext cx="5572164" cy="3214710"/>
        </p:xfrm>
        <a:graphic>
          <a:graphicData uri="http://schemas.openxmlformats.org/presentationml/2006/ole">
            <p:oleObj spid="_x0000_s48129" name="Формула" r:id="rId3" imgW="2501900" imgH="1168400" progId="Equation.3">
              <p:embed/>
            </p:oleObj>
          </a:graphicData>
        </a:graphic>
      </p:graphicFrame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4786314" y="1928802"/>
          <a:ext cx="5715041" cy="3071834"/>
        </p:xfrm>
        <a:graphic>
          <a:graphicData uri="http://schemas.openxmlformats.org/presentationml/2006/ole">
            <p:oleObj spid="_x0000_s48131" name="Формула" r:id="rId4" imgW="2501900" imgH="1168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Строим новые задачи: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Задача 1.                                Задача 2.</a:t>
            </a:r>
            <a:endParaRPr lang="ru-RU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8129" name="Object 1"/>
          <p:cNvGraphicFramePr>
            <a:graphicFrameLocks noChangeAspect="1"/>
          </p:cNvGraphicFramePr>
          <p:nvPr/>
        </p:nvGraphicFramePr>
        <p:xfrm>
          <a:off x="642910" y="1785926"/>
          <a:ext cx="5572164" cy="3214710"/>
        </p:xfrm>
        <a:graphic>
          <a:graphicData uri="http://schemas.openxmlformats.org/presentationml/2006/ole">
            <p:oleObj spid="_x0000_s49154" name="Формула" r:id="rId3" imgW="2501900" imgH="1168400" progId="Equation.3">
              <p:embed/>
            </p:oleObj>
          </a:graphicData>
        </a:graphic>
      </p:graphicFrame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4786314" y="1928802"/>
          <a:ext cx="5715041" cy="3071834"/>
        </p:xfrm>
        <a:graphic>
          <a:graphicData uri="http://schemas.openxmlformats.org/presentationml/2006/ole">
            <p:oleObj spid="_x0000_s49155" name="Формула" r:id="rId4" imgW="2501900" imgH="11684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43372" y="5072074"/>
            <a:ext cx="4542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↓</a:t>
            </a:r>
          </a:p>
          <a:p>
            <a:pPr algn="ctr"/>
            <a:r>
              <a:rPr lang="ru-RU" sz="3600" dirty="0" smtClean="0"/>
              <a:t>Система не совместна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Приведем ЗЛП к каноническому виду:</a:t>
            </a:r>
            <a:endParaRPr lang="ru-RU" dirty="0"/>
          </a:p>
        </p:txBody>
      </p:sp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0191" name="Object 15"/>
          <p:cNvGraphicFramePr>
            <a:graphicFrameLocks noChangeAspect="1"/>
          </p:cNvGraphicFramePr>
          <p:nvPr/>
        </p:nvGraphicFramePr>
        <p:xfrm>
          <a:off x="500034" y="2000240"/>
          <a:ext cx="3925482" cy="2857520"/>
        </p:xfrm>
        <a:graphic>
          <a:graphicData uri="http://schemas.openxmlformats.org/presentationml/2006/ole">
            <p:oleObj spid="_x0000_s50191" name="Формула" r:id="rId3" imgW="1295400" imgH="939800" progId="Equation.3">
              <p:embed/>
            </p:oleObj>
          </a:graphicData>
        </a:graphic>
      </p:graphicFrame>
      <p:sp>
        <p:nvSpPr>
          <p:cNvPr id="21" name="Содержимое 20"/>
          <p:cNvSpPr>
            <a:spLocks noGrp="1"/>
          </p:cNvSpPr>
          <p:nvPr>
            <p:ph idx="1"/>
          </p:nvPr>
        </p:nvSpPr>
        <p:spPr>
          <a:xfrm>
            <a:off x="457200" y="5000635"/>
            <a:ext cx="8229600" cy="11255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 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b="1" cap="all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Лекция</a:t>
            </a:r>
            <a:r>
              <a:rPr lang="ru-RU" sz="4000" b="1" cap="all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cap="all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4000" b="1" cap="all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054617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None/>
            </a:pPr>
            <a:endParaRPr lang="ru-RU" sz="4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buNone/>
            </a:pPr>
            <a:r>
              <a:rPr lang="ru-RU" sz="4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Задачи</a:t>
            </a:r>
          </a:p>
          <a:p>
            <a:pPr algn="ctr">
              <a:lnSpc>
                <a:spcPct val="80000"/>
              </a:lnSpc>
              <a:buNone/>
            </a:pPr>
            <a:r>
              <a:rPr lang="ru-RU" sz="4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целочисленного</a:t>
            </a:r>
          </a:p>
          <a:p>
            <a:pPr algn="ctr">
              <a:lnSpc>
                <a:spcPct val="80000"/>
              </a:lnSpc>
              <a:buNone/>
            </a:pPr>
            <a:r>
              <a:rPr lang="ru-RU" sz="4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линейного</a:t>
            </a:r>
          </a:p>
          <a:p>
            <a:pPr algn="ctr">
              <a:lnSpc>
                <a:spcPct val="80000"/>
              </a:lnSpc>
              <a:buNone/>
            </a:pPr>
            <a:r>
              <a:rPr lang="ru-RU" sz="4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программирования</a:t>
            </a:r>
          </a:p>
          <a:p>
            <a:pPr algn="ctr">
              <a:lnSpc>
                <a:spcPct val="80000"/>
              </a:lnSpc>
              <a:buNone/>
            </a:pPr>
            <a:r>
              <a:rPr lang="ru-RU" sz="4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(ЗЦЛП)</a:t>
            </a:r>
          </a:p>
          <a:p>
            <a:pPr algn="ctr">
              <a:lnSpc>
                <a:spcPct val="80000"/>
              </a:lnSpc>
              <a:buNone/>
            </a:pPr>
            <a:endParaRPr lang="ru-RU" sz="4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Приведем ЗЛП к каноническому виду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43438" y="1571614"/>
          <a:ext cx="3643340" cy="4553528"/>
        </p:xfrm>
        <a:graphic>
          <a:graphicData uri="http://schemas.openxmlformats.org/drawingml/2006/table">
            <a:tbl>
              <a:tblPr/>
              <a:tblGrid>
                <a:gridCol w="696880"/>
                <a:gridCol w="519604"/>
                <a:gridCol w="519604"/>
                <a:gridCol w="519604"/>
                <a:gridCol w="347217"/>
                <a:gridCol w="519604"/>
                <a:gridCol w="520827"/>
              </a:tblGrid>
              <a:tr h="5139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en-US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8070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en-US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4761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40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7764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40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04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40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-1</a:t>
                      </a: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04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5643570" y="1500174"/>
          <a:ext cx="428628" cy="642942"/>
        </p:xfrm>
        <a:graphic>
          <a:graphicData uri="http://schemas.openxmlformats.org/presentationml/2006/ole">
            <p:oleObj spid="_x0000_s51202" name="Формула" r:id="rId3" imgW="152334" imgH="228501" progId="Equation.3">
              <p:embed/>
            </p:oleObj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6643702" y="1571612"/>
          <a:ext cx="357190" cy="513461"/>
        </p:xfrm>
        <a:graphic>
          <a:graphicData uri="http://schemas.openxmlformats.org/presentationml/2006/ole">
            <p:oleObj spid="_x0000_s51203" name="Формула" r:id="rId4" imgW="152268" imgH="215713" progId="Equation.3">
              <p:embed/>
            </p:oleObj>
          </a:graphicData>
        </a:graphic>
      </p:graphicFrame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7572396" y="1571612"/>
          <a:ext cx="472112" cy="571504"/>
        </p:xfrm>
        <a:graphic>
          <a:graphicData uri="http://schemas.openxmlformats.org/presentationml/2006/ole">
            <p:oleObj spid="_x0000_s51204" name="Формула" r:id="rId5" imgW="177569" imgH="215619" progId="Equation.3">
              <p:embed/>
            </p:oleObj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4714876" y="2428868"/>
          <a:ext cx="428628" cy="605123"/>
        </p:xfrm>
        <a:graphic>
          <a:graphicData uri="http://schemas.openxmlformats.org/presentationml/2006/ole">
            <p:oleObj spid="_x0000_s51205" name="Формула" r:id="rId6" imgW="165028" imgH="228501" progId="Equation.3">
              <p:embed/>
            </p:oleObj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4714876" y="3571876"/>
          <a:ext cx="428628" cy="518865"/>
        </p:xfrm>
        <a:graphic>
          <a:graphicData uri="http://schemas.openxmlformats.org/presentationml/2006/ole">
            <p:oleObj spid="_x0000_s51206" name="Формула" r:id="rId7" imgW="177569" imgH="215619" progId="Equation.3">
              <p:embed/>
            </p:oleObj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4714876" y="4500570"/>
          <a:ext cx="414934" cy="585790"/>
        </p:xfrm>
        <a:graphic>
          <a:graphicData uri="http://schemas.openxmlformats.org/presentationml/2006/ole">
            <p:oleObj spid="_x0000_s51207" name="Формула" r:id="rId8" imgW="165028" imgH="228501" progId="Equation.3">
              <p:embed/>
            </p:oleObj>
          </a:graphicData>
        </a:graphic>
      </p:graphicFrame>
      <p:graphicFrame>
        <p:nvGraphicFramePr>
          <p:cNvPr id="50177" name="Object 1"/>
          <p:cNvGraphicFramePr>
            <a:graphicFrameLocks noChangeAspect="1"/>
          </p:cNvGraphicFramePr>
          <p:nvPr/>
        </p:nvGraphicFramePr>
        <p:xfrm>
          <a:off x="4643438" y="5429264"/>
          <a:ext cx="641819" cy="376239"/>
        </p:xfrm>
        <a:graphic>
          <a:graphicData uri="http://schemas.openxmlformats.org/presentationml/2006/ole">
            <p:oleObj spid="_x0000_s51208" name="Формула" r:id="rId9" imgW="279279" imgH="165028" progId="Equation.3">
              <p:embed/>
            </p:oleObj>
          </a:graphicData>
        </a:graphic>
      </p:graphicFrame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0191" name="Object 15"/>
          <p:cNvGraphicFramePr>
            <a:graphicFrameLocks noChangeAspect="1"/>
          </p:cNvGraphicFramePr>
          <p:nvPr/>
        </p:nvGraphicFramePr>
        <p:xfrm>
          <a:off x="500034" y="2000240"/>
          <a:ext cx="3925482" cy="2857520"/>
        </p:xfrm>
        <a:graphic>
          <a:graphicData uri="http://schemas.openxmlformats.org/presentationml/2006/ole">
            <p:oleObj spid="_x0000_s51209" name="Формула" r:id="rId10" imgW="1295400" imgH="93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 преобразования: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643174" y="1357298"/>
          <a:ext cx="3491881" cy="3982045"/>
        </p:xfrm>
        <a:graphic>
          <a:graphicData uri="http://schemas.openxmlformats.org/drawingml/2006/table">
            <a:tbl>
              <a:tblPr/>
              <a:tblGrid>
                <a:gridCol w="637327"/>
                <a:gridCol w="476318"/>
                <a:gridCol w="475200"/>
                <a:gridCol w="475200"/>
                <a:gridCol w="476318"/>
                <a:gridCol w="476318"/>
                <a:gridCol w="475200"/>
              </a:tblGrid>
              <a:tr h="3764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98623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-3</a:t>
                      </a: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11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028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-3</a:t>
                      </a: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963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028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en-US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202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028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r>
                        <a:rPr lang="ru-RU" sz="2800"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r>
                        <a:rPr lang="ru-RU" sz="2800">
                          <a:latin typeface="Times New Roman"/>
                          <a:ea typeface="Times New Roman"/>
                          <a:cs typeface="Times New Roman"/>
                        </a:rPr>
                        <a:t>-1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r>
                        <a:rPr lang="ru-RU" sz="2800" dirty="0"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202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465320" algn="l"/>
                        </a:tabLst>
                      </a:pP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3571867" y="1285860"/>
          <a:ext cx="381003" cy="571504"/>
        </p:xfrm>
        <a:graphic>
          <a:graphicData uri="http://schemas.openxmlformats.org/presentationml/2006/ole">
            <p:oleObj spid="_x0000_s53255" name="Формула" r:id="rId3" imgW="152334" imgH="228501" progId="Equation.3">
              <p:embed/>
            </p:oleObj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4572000" y="1254606"/>
          <a:ext cx="428628" cy="616153"/>
        </p:xfrm>
        <a:graphic>
          <a:graphicData uri="http://schemas.openxmlformats.org/presentationml/2006/ole">
            <p:oleObj spid="_x0000_s53254" name="Формула" r:id="rId4" imgW="152268" imgH="215713" progId="Equation.3">
              <p:embed/>
            </p:oleObj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5500694" y="1256444"/>
          <a:ext cx="428628" cy="605122"/>
        </p:xfrm>
        <a:graphic>
          <a:graphicData uri="http://schemas.openxmlformats.org/presentationml/2006/ole">
            <p:oleObj spid="_x0000_s53253" name="Формула" r:id="rId5" imgW="165028" imgH="228501" progId="Equation.3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2643173" y="2000240"/>
          <a:ext cx="455417" cy="642942"/>
        </p:xfrm>
        <a:graphic>
          <a:graphicData uri="http://schemas.openxmlformats.org/presentationml/2006/ole">
            <p:oleObj spid="_x0000_s53252" name="Формула" r:id="rId6" imgW="165028" imgH="228501" progId="Equation.3">
              <p:embed/>
            </p:oleObj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2714612" y="2857496"/>
          <a:ext cx="500066" cy="605343"/>
        </p:xfrm>
        <a:graphic>
          <a:graphicData uri="http://schemas.openxmlformats.org/presentationml/2006/ole">
            <p:oleObj spid="_x0000_s53251" name="Формула" r:id="rId7" imgW="177569" imgH="215619" progId="Equation.3">
              <p:embed/>
            </p:oleObj>
          </a:graphicData>
        </a:graphic>
      </p:graphicFrame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2714612" y="3786190"/>
          <a:ext cx="531126" cy="642942"/>
        </p:xfrm>
        <a:graphic>
          <a:graphicData uri="http://schemas.openxmlformats.org/presentationml/2006/ole">
            <p:oleObj spid="_x0000_s53250" name="Формула" r:id="rId8" imgW="177569" imgH="215619" progId="Equation.3">
              <p:embed/>
            </p:oleObj>
          </a:graphicData>
        </a:graphic>
      </p:graphicFrame>
      <p:graphicFrame>
        <p:nvGraphicFramePr>
          <p:cNvPr id="53249" name="Object 1"/>
          <p:cNvGraphicFramePr>
            <a:graphicFrameLocks noChangeAspect="1"/>
          </p:cNvGraphicFramePr>
          <p:nvPr/>
        </p:nvGraphicFramePr>
        <p:xfrm>
          <a:off x="2643174" y="4643446"/>
          <a:ext cx="642942" cy="376897"/>
        </p:xfrm>
        <a:graphic>
          <a:graphicData uri="http://schemas.openxmlformats.org/presentationml/2006/ole">
            <p:oleObj spid="_x0000_s53249" name="Формула" r:id="rId9" imgW="279279" imgH="165028" progId="Equation.3">
              <p:embed/>
            </p:oleObj>
          </a:graphicData>
        </a:graphic>
      </p:graphicFrame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571472" y="5643578"/>
          <a:ext cx="2571768" cy="642942"/>
        </p:xfrm>
        <a:graphic>
          <a:graphicData uri="http://schemas.openxmlformats.org/presentationml/2006/ole">
            <p:oleObj spid="_x0000_s53256" name="Формула" r:id="rId10" imgW="914400" imgH="228600" progId="Equation.3">
              <p:embed/>
            </p:oleObj>
          </a:graphicData>
        </a:graphic>
      </p:graphicFrame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4129088" y="5643563"/>
          <a:ext cx="3441700" cy="714375"/>
        </p:xfrm>
        <a:graphic>
          <a:graphicData uri="http://schemas.openxmlformats.org/presentationml/2006/ole">
            <p:oleObj spid="_x0000_s53258" name="Формула" r:id="rId11" imgW="11048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решений: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357158" y="1785926"/>
            <a:ext cx="8358246" cy="4286280"/>
            <a:chOff x="2541" y="3884"/>
            <a:chExt cx="6126" cy="2062"/>
          </a:xfrm>
        </p:grpSpPr>
        <p:sp>
          <p:nvSpPr>
            <p:cNvPr id="54275" name="Rectangle 3"/>
            <p:cNvSpPr>
              <a:spLocks noChangeArrowheads="1"/>
            </p:cNvSpPr>
            <p:nvPr/>
          </p:nvSpPr>
          <p:spPr bwMode="auto">
            <a:xfrm>
              <a:off x="4215" y="3884"/>
              <a:ext cx="2783" cy="7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Задача 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276" name="Rectangle 4"/>
            <p:cNvSpPr>
              <a:spLocks noChangeArrowheads="1"/>
            </p:cNvSpPr>
            <p:nvPr/>
          </p:nvSpPr>
          <p:spPr bwMode="auto">
            <a:xfrm>
              <a:off x="2541" y="5104"/>
              <a:ext cx="2783" cy="8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Задача </a:t>
              </a:r>
              <a:r>
                <a:rPr kumimoji="0" lang="uk-UA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277" name="Rectangle 5"/>
            <p:cNvSpPr>
              <a:spLocks noChangeArrowheads="1"/>
            </p:cNvSpPr>
            <p:nvPr/>
          </p:nvSpPr>
          <p:spPr bwMode="auto">
            <a:xfrm>
              <a:off x="6021" y="5104"/>
              <a:ext cx="2646" cy="8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Задача </a:t>
              </a:r>
              <a:r>
                <a:rPr lang="uk-UA" sz="2800" dirty="0" smtClean="0">
                  <a:latin typeface="Calibri" pitchFamily="34" charset="0"/>
                  <a:cs typeface="Arial" pitchFamily="34" charset="0"/>
                </a:rPr>
                <a:t>2</a:t>
              </a:r>
              <a:endPara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Система ограничений несовместна</a:t>
              </a:r>
              <a:endPara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278" name="Text Box 6"/>
            <p:cNvSpPr txBox="1">
              <a:spLocks noChangeArrowheads="1"/>
            </p:cNvSpPr>
            <p:nvPr/>
          </p:nvSpPr>
          <p:spPr bwMode="auto">
            <a:xfrm>
              <a:off x="7221" y="4504"/>
              <a:ext cx="864" cy="4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279" name="Text Box 7"/>
            <p:cNvSpPr txBox="1">
              <a:spLocks noChangeArrowheads="1"/>
            </p:cNvSpPr>
            <p:nvPr/>
          </p:nvSpPr>
          <p:spPr bwMode="auto">
            <a:xfrm>
              <a:off x="3261" y="4504"/>
              <a:ext cx="864" cy="45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280" name="Line 8"/>
            <p:cNvSpPr>
              <a:spLocks noChangeShapeType="1"/>
            </p:cNvSpPr>
            <p:nvPr/>
          </p:nvSpPr>
          <p:spPr bwMode="auto">
            <a:xfrm>
              <a:off x="5541" y="462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800"/>
            </a:p>
          </p:txBody>
        </p:sp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>
              <a:off x="3381" y="4864"/>
              <a:ext cx="4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800"/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>
              <a:off x="3381" y="486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800"/>
            </a:p>
          </p:txBody>
        </p:sp>
        <p:sp>
          <p:nvSpPr>
            <p:cNvPr id="54283" name="Line 11"/>
            <p:cNvSpPr>
              <a:spLocks noChangeShapeType="1"/>
            </p:cNvSpPr>
            <p:nvPr/>
          </p:nvSpPr>
          <p:spPr bwMode="auto">
            <a:xfrm>
              <a:off x="8061" y="486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800"/>
            </a:p>
          </p:txBody>
        </p:sp>
      </p:grp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2643173" y="2357430"/>
          <a:ext cx="3771927" cy="571504"/>
        </p:xfrm>
        <a:graphic>
          <a:graphicData uri="http://schemas.openxmlformats.org/presentationml/2006/ole">
            <p:oleObj spid="_x0000_s54284" name="Формула" r:id="rId3" imgW="1574800" imgH="241300" progId="Equation.3">
              <p:embed/>
            </p:oleObj>
          </a:graphicData>
        </a:graphic>
      </p:graphicFrame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4286" name="Object 14"/>
          <p:cNvGraphicFramePr>
            <a:graphicFrameLocks noChangeAspect="1"/>
          </p:cNvGraphicFramePr>
          <p:nvPr/>
        </p:nvGraphicFramePr>
        <p:xfrm>
          <a:off x="1500166" y="3307429"/>
          <a:ext cx="1000132" cy="526385"/>
        </p:xfrm>
        <a:graphic>
          <a:graphicData uri="http://schemas.openxmlformats.org/presentationml/2006/ole">
            <p:oleObj spid="_x0000_s54286" name="Формула" r:id="rId4" imgW="406048" imgH="215713" progId="Equation.3">
              <p:embed/>
            </p:oleObj>
          </a:graphicData>
        </a:graphic>
      </p:graphicFrame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4288" name="Object 16"/>
          <p:cNvGraphicFramePr>
            <a:graphicFrameLocks noChangeAspect="1"/>
          </p:cNvGraphicFramePr>
          <p:nvPr/>
        </p:nvGraphicFramePr>
        <p:xfrm>
          <a:off x="6805378" y="3286124"/>
          <a:ext cx="1048005" cy="538165"/>
        </p:xfrm>
        <a:graphic>
          <a:graphicData uri="http://schemas.openxmlformats.org/presentationml/2006/ole">
            <p:oleObj spid="_x0000_s54288" name="Формула" r:id="rId5" imgW="431613" imgH="215806" progId="Equation.3">
              <p:embed/>
            </p:oleObj>
          </a:graphicData>
        </a:graphic>
      </p:graphicFrame>
      <p:sp>
        <p:nvSpPr>
          <p:cNvPr id="5429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4290" name="Object 18"/>
          <p:cNvGraphicFramePr>
            <a:graphicFrameLocks noChangeAspect="1"/>
          </p:cNvGraphicFramePr>
          <p:nvPr/>
        </p:nvGraphicFramePr>
        <p:xfrm>
          <a:off x="357158" y="5072074"/>
          <a:ext cx="3771926" cy="571504"/>
        </p:xfrm>
        <a:graphic>
          <a:graphicData uri="http://schemas.openxmlformats.org/presentationml/2006/ole">
            <p:oleObj spid="_x0000_s54290" name="Формула" r:id="rId6" imgW="15748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Графическая интерпретация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2286000" y="1495425"/>
          <a:ext cx="4572000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Прямая соединительная линия 7"/>
          <p:cNvCxnSpPr/>
          <p:nvPr/>
        </p:nvCxnSpPr>
        <p:spPr>
          <a:xfrm rot="5400000" flipH="1" flipV="1">
            <a:off x="2928926" y="3571876"/>
            <a:ext cx="2571768" cy="0"/>
          </a:xfrm>
          <a:prstGeom prst="line">
            <a:avLst/>
          </a:prstGeom>
          <a:ln w="19050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16200000" flipH="1">
            <a:off x="3500430" y="3000372"/>
            <a:ext cx="2571768" cy="1143008"/>
          </a:xfrm>
          <a:prstGeom prst="line">
            <a:avLst/>
          </a:prstGeom>
          <a:ln w="19050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214810" y="4857760"/>
            <a:ext cx="1143008" cy="0"/>
          </a:xfrm>
          <a:prstGeom prst="line">
            <a:avLst/>
          </a:prstGeom>
          <a:ln w="19050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5586" name="Object 2"/>
          <p:cNvGraphicFramePr>
            <a:graphicFrameLocks noChangeAspect="1"/>
          </p:cNvGraphicFramePr>
          <p:nvPr/>
        </p:nvGraphicFramePr>
        <p:xfrm>
          <a:off x="6929454" y="2428868"/>
          <a:ext cx="1957387" cy="2073275"/>
        </p:xfrm>
        <a:graphic>
          <a:graphicData uri="http://schemas.openxmlformats.org/presentationml/2006/ole">
            <p:oleObj spid="_x0000_s55298" name="Формула" r:id="rId4" imgW="76176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Графическая интерпретация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graphicFrame>
        <p:nvGraphicFramePr>
          <p:cNvPr id="9" name="Диаграмма 8"/>
          <p:cNvGraphicFramePr/>
          <p:nvPr/>
        </p:nvGraphicFramePr>
        <p:xfrm>
          <a:off x="2286000" y="1495425"/>
          <a:ext cx="4572000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714480" y="5715016"/>
          <a:ext cx="2143125" cy="536575"/>
        </p:xfrm>
        <a:graphic>
          <a:graphicData uri="http://schemas.openxmlformats.org/presentationml/2006/ole">
            <p:oleObj spid="_x0000_s56323" name="Формула" r:id="rId4" imgW="914400" imgH="228600" progId="Equation.3">
              <p:embed/>
            </p:oleObj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5018068" y="5643579"/>
          <a:ext cx="2027237" cy="642937"/>
        </p:xfrm>
        <a:graphic>
          <a:graphicData uri="http://schemas.openxmlformats.org/presentationml/2006/ole">
            <p:oleObj spid="_x0000_s56324" name="Формула" r:id="rId5" imgW="7236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Метод ветвей и границ</a:t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Алгоритм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401080" cy="507209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Решается ЗЛП без условий целочисленности переменных.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Решение проверяется на целочисленность.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3. 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Решение ЗЛП проверяется на возможность существования целого решения (аналогично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пп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 1,2,3 алгоритма Гомори).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Если решение существует, то п.4. </a:t>
            </a:r>
          </a:p>
          <a:p>
            <a:pPr marL="0" indent="0" algn="just">
              <a:spcBef>
                <a:spcPts val="0"/>
              </a:spcBef>
              <a:buFont typeface="Arial" pitchFamily="34" charset="0"/>
              <a:buAutoNum type="arabicPeriod"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AutoNum type="arabicPeriod"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1011222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Пусть переменная     полученного решения не удовлетворяет условиям целочисленности.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4286248" y="285728"/>
          <a:ext cx="407617" cy="577457"/>
        </p:xfrm>
        <a:graphic>
          <a:graphicData uri="http://schemas.openxmlformats.org/presentationml/2006/ole">
            <p:oleObj spid="_x0000_s36866" name="Формула" r:id="rId3" imgW="304560" imgH="431640" progId="Equation.3">
              <p:embed/>
            </p:oleObj>
          </a:graphicData>
        </a:graphic>
      </p:graphicFrame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3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этом случае составляются дополнительные ограничения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где         - целая часть нецелочисленной переменной      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Решаются две ЗЛП, в каждую из которых вошли все исходные ограничения и одно из дополнительных.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3165475" y="1928813"/>
          <a:ext cx="1889125" cy="1071562"/>
        </p:xfrm>
        <a:graphic>
          <a:graphicData uri="http://schemas.openxmlformats.org/presentationml/2006/ole">
            <p:oleObj spid="_x0000_s36867" name="Формула" r:id="rId4" imgW="1701720" imgH="96516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285852" y="3286124"/>
          <a:ext cx="617729" cy="500066"/>
        </p:xfrm>
        <a:graphic>
          <a:graphicData uri="http://schemas.openxmlformats.org/presentationml/2006/ole">
            <p:oleObj spid="_x0000_s36868" name="Формула" r:id="rId5" imgW="533160" imgH="4316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2786050" y="3714752"/>
          <a:ext cx="407617" cy="577457"/>
        </p:xfrm>
        <a:graphic>
          <a:graphicData uri="http://schemas.openxmlformats.org/presentationml/2006/ole">
            <p:oleObj spid="_x0000_s36869" name="Формула" r:id="rId6" imgW="3045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97040"/>
          </a:xfrm>
        </p:spPr>
        <p:txBody>
          <a:bodyPr>
            <a:noAutofit/>
          </a:bodyPr>
          <a:lstStyle/>
          <a:p>
            <a:pPr algn="just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Если одно из решений удовлетворяет условиям целочисленности, значение целевой функции принимается за       .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00240"/>
            <a:ext cx="8543956" cy="435771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При этом рассмотрение других задач продолжается до тех пор, пока не будет получено: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1) На одной из ветвей недопустимое решение, дальнейшие вычисления по этой ветви прекращаются;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7215205" y="1500174"/>
          <a:ext cx="595801" cy="566738"/>
        </p:xfrm>
        <a:graphic>
          <a:graphicData uri="http://schemas.openxmlformats.org/presentationml/2006/ole">
            <p:oleObj spid="_x0000_s37890" name="Формула" r:id="rId3" imgW="52056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786874" cy="4868874"/>
          </a:xfrm>
        </p:spPr>
        <p:txBody>
          <a:bodyPr>
            <a:noAutofit/>
          </a:bodyPr>
          <a:lstStyle/>
          <a:p>
            <a:pPr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2) На одной из ветвей целочисленное решение; тогда значение целевой функции сравнивается с имеющимся  , если полученное решение хуже, оно отбрасывается, лучше – принимается за граничное. 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572140"/>
            <a:ext cx="8229600" cy="85725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36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6572264" y="2428868"/>
          <a:ext cx="595801" cy="566738"/>
        </p:xfrm>
        <a:graphic>
          <a:graphicData uri="http://schemas.openxmlformats.org/presentationml/2006/ole">
            <p:oleObj spid="_x0000_s38914" name="Формула" r:id="rId3" imgW="52056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71504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3) На одной из ветвей нецелочисленное решение, но при этом значение целевой функции хуже граничного, тогда дальнейшее рассмотрение по этой ветви также прекращается.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Граничное значение на первом шаге расчета принимается равным: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              - при максимизации и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              - при минимизации.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785786" y="4714884"/>
          <a:ext cx="1554897" cy="566738"/>
        </p:xfrm>
        <a:graphic>
          <a:graphicData uri="http://schemas.openxmlformats.org/presentationml/2006/ole">
            <p:oleObj spid="_x0000_s39938" name="Формула" r:id="rId3" imgW="1358640" imgH="49500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830263" y="5715000"/>
          <a:ext cx="1320800" cy="566738"/>
        </p:xfrm>
        <a:graphic>
          <a:graphicData uri="http://schemas.openxmlformats.org/presentationml/2006/ole">
            <p:oleObj spid="_x0000_s39939" name="Формула" r:id="rId4" imgW="115560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. Комбинаторные методы</a:t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Метод ветвей и границ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401080" cy="507209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Суть метода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Если переменная     не удовлетворяет условиям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целочисленности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составляются дополнительные ограничения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где         - целая часть нецелочисленной переменной        .</a:t>
            </a:r>
          </a:p>
          <a:p>
            <a:pPr marL="0" indent="0" algn="just">
              <a:spcBef>
                <a:spcPts val="0"/>
              </a:spcBef>
              <a:buFont typeface="Arial" pitchFamily="34" charset="0"/>
              <a:buAutoNum type="arabicPeriod"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AutoNum type="arabicPeriod"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928662" y="3643314"/>
          <a:ext cx="6959399" cy="928694"/>
        </p:xfrm>
        <a:graphic>
          <a:graphicData uri="http://schemas.openxmlformats.org/presentationml/2006/ole">
            <p:oleObj spid="_x0000_s20482" name="Формула" r:id="rId3" imgW="1714320" imgH="228600" progId="Equation.3">
              <p:embed/>
            </p:oleObj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500166" y="4786322"/>
          <a:ext cx="714380" cy="578483"/>
        </p:xfrm>
        <a:graphic>
          <a:graphicData uri="http://schemas.openxmlformats.org/presentationml/2006/ole">
            <p:oleObj spid="_x0000_s20483" name="Формула" r:id="rId4" imgW="533160" imgH="431640" progId="Equation.3">
              <p:embed/>
            </p:oleObj>
          </a:graphicData>
        </a:graphic>
      </p:graphicFrame>
      <p:graphicFrame>
        <p:nvGraphicFramePr>
          <p:cNvPr id="20484" name="Object 6"/>
          <p:cNvGraphicFramePr>
            <a:graphicFrameLocks noChangeAspect="1"/>
          </p:cNvGraphicFramePr>
          <p:nvPr/>
        </p:nvGraphicFramePr>
        <p:xfrm>
          <a:off x="3071802" y="5214950"/>
          <a:ext cx="571504" cy="809446"/>
        </p:xfrm>
        <a:graphic>
          <a:graphicData uri="http://schemas.openxmlformats.org/presentationml/2006/ole">
            <p:oleObj spid="_x0000_s20484" name="Формула" r:id="rId5" imgW="304560" imgH="431640" progId="Equation.3">
              <p:embed/>
            </p:oleObj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4357686" y="1857364"/>
          <a:ext cx="571500" cy="809625"/>
        </p:xfrm>
        <a:graphic>
          <a:graphicData uri="http://schemas.openxmlformats.org/presentationml/2006/ole">
            <p:oleObj spid="_x0000_s20486" name="Формула" r:id="rId6" imgW="3045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     Решение ЗЦЛП методом В и Г в </a:t>
            </a:r>
            <a:r>
              <a:rPr lang="en-US" dirty="0" err="1" smtClean="0"/>
              <a:t>Mathcad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</a:t>
            </a:r>
            <a:endParaRPr lang="ru-RU" dirty="0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900113" y="2143125"/>
          <a:ext cx="3779910" cy="2928949"/>
        </p:xfrm>
        <a:graphic>
          <a:graphicData uri="http://schemas.openxmlformats.org/presentationml/2006/ole">
            <p:oleObj spid="_x0000_s81922" name="Формула" r:id="rId3" imgW="1460160" imgH="1143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непрерывной ЗЛП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428736"/>
            <a:ext cx="8433346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непрерывной ЗЛП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5" y="1857364"/>
            <a:ext cx="7535036" cy="461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7585" name="Object 1"/>
          <p:cNvGraphicFramePr>
            <a:graphicFrameLocks noChangeAspect="1"/>
          </p:cNvGraphicFramePr>
          <p:nvPr/>
        </p:nvGraphicFramePr>
        <p:xfrm>
          <a:off x="3571875" y="407988"/>
          <a:ext cx="1243013" cy="755650"/>
        </p:xfrm>
        <a:graphic>
          <a:graphicData uri="http://schemas.openxmlformats.org/presentationml/2006/ole">
            <p:oleObj spid="_x0000_s82946" name="Формула" r:id="rId3" imgW="380880" imgH="228600" progId="Equation.3">
              <p:embed/>
            </p:oleObj>
          </a:graphicData>
        </a:graphic>
      </p:graphicFrame>
      <p:pic>
        <p:nvPicPr>
          <p:cNvPr id="675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5" y="1214422"/>
            <a:ext cx="4757909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1" y="3714752"/>
            <a:ext cx="4549027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429388" y="5715016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=-8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7585" name="Object 1"/>
          <p:cNvGraphicFramePr>
            <a:graphicFrameLocks noChangeAspect="1"/>
          </p:cNvGraphicFramePr>
          <p:nvPr/>
        </p:nvGraphicFramePr>
        <p:xfrm>
          <a:off x="3551238" y="122238"/>
          <a:ext cx="1325562" cy="757237"/>
        </p:xfrm>
        <a:graphic>
          <a:graphicData uri="http://schemas.openxmlformats.org/presentationml/2006/ole">
            <p:oleObj spid="_x0000_s83970" name="Формула" r:id="rId3" imgW="406080" imgH="2286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20272" y="5373216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=-5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457200" y="1428735"/>
            <a:ext cx="6186502" cy="30003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857232"/>
            <a:ext cx="5023161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595" y="3643315"/>
            <a:ext cx="5620441" cy="297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42876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Аддитивный метод </a:t>
            </a:r>
            <a:r>
              <a:rPr lang="ru-RU" sz="3600" b="1" dirty="0" err="1" smtClean="0">
                <a:latin typeface="Times New Roman" pitchFamily="18" charset="0"/>
                <a:cs typeface="Times New Roman" pitchFamily="18" charset="0"/>
              </a:rPr>
              <a:t>Баллаш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 фильтрующим ограничением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857783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Относится к классу комбинаторных методов и позволяет решать ЗЛП с булевскими переменными: 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Суть метода: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позволяет сократить перебор наборов переменных за счет введения дополнительного фильтрующего ограничения                             </a:t>
            </a:r>
          </a:p>
          <a:p>
            <a:pPr marL="0" indent="0" algn="ctr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357422" y="3571876"/>
          <a:ext cx="3846662" cy="714380"/>
        </p:xfrm>
        <a:graphic>
          <a:graphicData uri="http://schemas.openxmlformats.org/presentationml/2006/ole">
            <p:oleObj spid="_x0000_s58370" name="Формула" r:id="rId3" imgW="266688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00066"/>
          </a:xfrm>
        </p:spPr>
        <p:txBody>
          <a:bodyPr>
            <a:noAutofit/>
          </a:bodyPr>
          <a:lstStyle/>
          <a:p>
            <a:pPr algn="l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Пример.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401080" cy="541180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Допустимый набор: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=(0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,0,0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)=0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это значит, что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                   - фильтрующее ограничение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42910" y="714356"/>
          <a:ext cx="4214818" cy="490522"/>
        </p:xfrm>
        <a:graphic>
          <a:graphicData uri="http://schemas.openxmlformats.org/presentationml/2006/ole">
            <p:oleObj spid="_x0000_s59394" name="Формула" r:id="rId3" imgW="4063680" imgH="431640" progId="Equation.3">
              <p:embed/>
            </p:oleObj>
          </a:graphicData>
        </a:graphic>
      </p:graphicFrame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7289" name="Object 9"/>
          <p:cNvGraphicFramePr>
            <a:graphicFrameLocks noChangeAspect="1"/>
          </p:cNvGraphicFramePr>
          <p:nvPr/>
        </p:nvGraphicFramePr>
        <p:xfrm>
          <a:off x="785786" y="1285860"/>
          <a:ext cx="3627901" cy="2643205"/>
        </p:xfrm>
        <a:graphic>
          <a:graphicData uri="http://schemas.openxmlformats.org/presentationml/2006/ole">
            <p:oleObj spid="_x0000_s59395" name="Формула" r:id="rId4" imgW="3593880" imgH="261612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4714876" y="4572008"/>
          <a:ext cx="1529614" cy="500066"/>
        </p:xfrm>
        <a:graphic>
          <a:graphicData uri="http://schemas.openxmlformats.org/presentationml/2006/ole">
            <p:oleObj spid="_x0000_s59396" name="Формула" r:id="rId5" imgW="132048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285720" y="5500702"/>
          <a:ext cx="3708400" cy="431800"/>
        </p:xfrm>
        <a:graphic>
          <a:graphicData uri="http://schemas.openxmlformats.org/presentationml/2006/ole">
            <p:oleObj spid="_x0000_s59397" name="Формула" r:id="rId6" imgW="37083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42876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7209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000100" y="1000105"/>
          <a:ext cx="6929486" cy="4857786"/>
        </p:xfrm>
        <a:graphic>
          <a:graphicData uri="http://schemas.openxmlformats.org/drawingml/2006/table">
            <a:tbl>
              <a:tblPr/>
              <a:tblGrid>
                <a:gridCol w="1220386"/>
                <a:gridCol w="574473"/>
                <a:gridCol w="574473"/>
                <a:gridCol w="574473"/>
                <a:gridCol w="574473"/>
                <a:gridCol w="574473"/>
                <a:gridCol w="574473"/>
                <a:gridCol w="574473"/>
                <a:gridCol w="574473"/>
                <a:gridCol w="1113316"/>
              </a:tblGrid>
              <a:tr h="881564">
                <a:tc rowSpan="2"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№ строки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x1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x2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x3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Выполнение ограничений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Значение</a:t>
                      </a:r>
                    </a:p>
                    <a:p>
                      <a:pPr algn="l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algn="l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ru-RU" sz="2000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</a:t>
                      </a:r>
                      <a:r>
                        <a:rPr lang="en-US" sz="3200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ru-RU" sz="3200" i="1" baseline="-25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</a:t>
                      </a:r>
                      <a:endParaRPr lang="ru-RU" sz="3200" baseline="-25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96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(0)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(2)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(3)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(4)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ru-RU" sz="2000" b="0" i="1" baseline="-25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</a:t>
                      </a:r>
                      <a:r>
                        <a:rPr lang="ru-RU" sz="20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42876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7209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000100" y="1000105"/>
          <a:ext cx="6929486" cy="4857786"/>
        </p:xfrm>
        <a:graphic>
          <a:graphicData uri="http://schemas.openxmlformats.org/drawingml/2006/table">
            <a:tbl>
              <a:tblPr/>
              <a:tblGrid>
                <a:gridCol w="1220386"/>
                <a:gridCol w="574473"/>
                <a:gridCol w="574473"/>
                <a:gridCol w="574473"/>
                <a:gridCol w="574473"/>
                <a:gridCol w="574473"/>
                <a:gridCol w="574473"/>
                <a:gridCol w="574473"/>
                <a:gridCol w="574473"/>
                <a:gridCol w="1113316"/>
              </a:tblGrid>
              <a:tr h="881564">
                <a:tc rowSpan="2"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№ строки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x1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x2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x3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Выполнение ограничений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Значение</a:t>
                      </a:r>
                    </a:p>
                    <a:p>
                      <a:pPr algn="l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algn="l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ru-RU" sz="2000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</a:t>
                      </a:r>
                      <a:r>
                        <a:rPr lang="en-US" sz="3200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ru-RU" sz="3200" i="1" baseline="-25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</a:t>
                      </a:r>
                      <a:endParaRPr lang="ru-RU" sz="3200" baseline="-25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96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(0)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(2)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(3)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(4)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ru-RU" sz="2000" b="0" i="1" baseline="-25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</a:t>
                      </a:r>
                      <a:r>
                        <a:rPr lang="ru-RU" sz="20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ru-RU" sz="2000" b="0" i="1" baseline="-25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</a:t>
                      </a:r>
                      <a:r>
                        <a:rPr lang="ru-RU" sz="20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=5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42876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7209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000100" y="1000105"/>
          <a:ext cx="6929486" cy="4857786"/>
        </p:xfrm>
        <a:graphic>
          <a:graphicData uri="http://schemas.openxmlformats.org/drawingml/2006/table">
            <a:tbl>
              <a:tblPr/>
              <a:tblGrid>
                <a:gridCol w="1220386"/>
                <a:gridCol w="574473"/>
                <a:gridCol w="574473"/>
                <a:gridCol w="574473"/>
                <a:gridCol w="574473"/>
                <a:gridCol w="574473"/>
                <a:gridCol w="574473"/>
                <a:gridCol w="574473"/>
                <a:gridCol w="574473"/>
                <a:gridCol w="1113316"/>
              </a:tblGrid>
              <a:tr h="881564">
                <a:tc rowSpan="2"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№ строки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x1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x2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x3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Выполнение ограничений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Значение</a:t>
                      </a:r>
                    </a:p>
                    <a:p>
                      <a:pPr algn="l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algn="l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ru-RU" sz="2000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</a:t>
                      </a:r>
                      <a:r>
                        <a:rPr lang="en-US" sz="3200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ru-RU" sz="3200" i="1" baseline="-25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</a:t>
                      </a:r>
                      <a:endParaRPr lang="ru-RU" sz="3200" baseline="-25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96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(0)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(2)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(3)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(4)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ru-RU" sz="2000" b="0" i="1" baseline="-25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</a:t>
                      </a:r>
                      <a:r>
                        <a:rPr lang="ru-RU" sz="20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ru-RU" sz="2000" b="0" i="1" baseline="-25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</a:t>
                      </a:r>
                      <a:r>
                        <a:rPr lang="ru-RU" sz="20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=5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1011222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3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Далее решаются две ЗЛП, в каждую из которых вошли все исходные ограничения и одно из дополнительных и т.д.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42876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7209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000100" y="1000105"/>
          <a:ext cx="6929486" cy="4857786"/>
        </p:xfrm>
        <a:graphic>
          <a:graphicData uri="http://schemas.openxmlformats.org/drawingml/2006/table">
            <a:tbl>
              <a:tblPr/>
              <a:tblGrid>
                <a:gridCol w="1220386"/>
                <a:gridCol w="574473"/>
                <a:gridCol w="574473"/>
                <a:gridCol w="574473"/>
                <a:gridCol w="574473"/>
                <a:gridCol w="574473"/>
                <a:gridCol w="574473"/>
                <a:gridCol w="574473"/>
                <a:gridCol w="574473"/>
                <a:gridCol w="1113316"/>
              </a:tblGrid>
              <a:tr h="881564">
                <a:tc rowSpan="2"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№ строки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x1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x2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x3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Выполнение ограничений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Значение</a:t>
                      </a:r>
                    </a:p>
                    <a:p>
                      <a:pPr algn="l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algn="l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ru-RU" sz="2000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</a:t>
                      </a:r>
                      <a:r>
                        <a:rPr lang="en-US" sz="3200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ru-RU" sz="3200" i="1" baseline="-25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</a:t>
                      </a:r>
                      <a:endParaRPr lang="ru-RU" sz="3200" baseline="-25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96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(0)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(2)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(3)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(4)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ru-RU" sz="2000" b="0" i="1" baseline="-25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</a:t>
                      </a:r>
                      <a:r>
                        <a:rPr lang="ru-RU" sz="20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ru-RU" sz="2000" b="0" i="1" baseline="-25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</a:t>
                      </a:r>
                      <a:r>
                        <a:rPr lang="ru-RU" sz="20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=5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ru-RU" sz="2000" b="0" i="1" baseline="-25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</a:t>
                      </a:r>
                      <a:r>
                        <a:rPr lang="ru-RU" sz="20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=7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42876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7209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000100" y="1000105"/>
          <a:ext cx="6929486" cy="4857786"/>
        </p:xfrm>
        <a:graphic>
          <a:graphicData uri="http://schemas.openxmlformats.org/drawingml/2006/table">
            <a:tbl>
              <a:tblPr/>
              <a:tblGrid>
                <a:gridCol w="1220386"/>
                <a:gridCol w="574473"/>
                <a:gridCol w="574473"/>
                <a:gridCol w="574473"/>
                <a:gridCol w="574473"/>
                <a:gridCol w="574473"/>
                <a:gridCol w="574473"/>
                <a:gridCol w="574473"/>
                <a:gridCol w="574473"/>
                <a:gridCol w="1113316"/>
              </a:tblGrid>
              <a:tr h="881564">
                <a:tc rowSpan="2"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№ строки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x1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x2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x3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Выполнение ограничений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Значение</a:t>
                      </a:r>
                    </a:p>
                    <a:p>
                      <a:pPr algn="l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algn="l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ru-RU" sz="2000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</a:t>
                      </a:r>
                      <a:r>
                        <a:rPr lang="en-US" sz="3200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ru-RU" sz="3200" i="1" baseline="-25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</a:t>
                      </a:r>
                      <a:endParaRPr lang="ru-RU" sz="3200" baseline="-25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96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(0)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(2)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(3)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(4)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ru-RU" sz="2000" b="0" i="1" baseline="-25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</a:t>
                      </a:r>
                      <a:r>
                        <a:rPr lang="ru-RU" sz="20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ru-RU" sz="2000" b="0" i="1" baseline="-25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</a:t>
                      </a:r>
                      <a:r>
                        <a:rPr lang="ru-RU" sz="20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=5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ru-RU" sz="2000" b="0" i="1" baseline="-25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</a:t>
                      </a:r>
                      <a:r>
                        <a:rPr lang="ru-RU" sz="20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=7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-3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612140" algn="ctr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714612" y="6072206"/>
          <a:ext cx="3647540" cy="500066"/>
        </p:xfrm>
        <a:graphic>
          <a:graphicData uri="http://schemas.openxmlformats.org/presentationml/2006/ole">
            <p:oleObj spid="_x0000_s60418" name="Формула" r:id="rId3" imgW="31492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72547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Аддитивный алгоритм </a:t>
            </a:r>
            <a:r>
              <a:rPr lang="ru-RU" sz="3600" b="1" dirty="0" err="1" smtClean="0">
                <a:latin typeface="Times New Roman" pitchFamily="18" charset="0"/>
                <a:cs typeface="Times New Roman" pitchFamily="18" charset="0"/>
              </a:rPr>
              <a:t>Баллаш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а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72163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Относится к классу комбинаторных методов и позволяет решать ЗЛП с булевскими переменными                              . </a:t>
            </a:r>
          </a:p>
          <a:p>
            <a:pPr marL="0" indent="0" algn="ctr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Алгоритм.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расположить переменные по возрастанию коэффициентов при них в целевой функции, если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F→min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наоборот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принять некоторый набор значений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удовлетворяющий всем ограничениям;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071802" y="2071678"/>
          <a:ext cx="2872165" cy="533402"/>
        </p:xfrm>
        <a:graphic>
          <a:graphicData uri="http://schemas.openxmlformats.org/presentationml/2006/ole">
            <p:oleObj spid="_x0000_s13314" name="Формула" r:id="rId3" imgW="266688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42852"/>
            <a:ext cx="8715436" cy="6572296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значение целевой функции при удовлетворении п. 2 принять в качестве дополнительного фильтрующего ограничения (фильтра);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4)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методом перебора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определить значение фильтрующего ограничения;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если при некотором наборе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значение фильтрующего ограничения: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42852"/>
            <a:ext cx="8715436" cy="6572296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- не будет удовлетворено, перейти к следующему набору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(без анализа остальных ограничений)</a:t>
            </a:r>
          </a:p>
          <a:p>
            <a:pPr marL="0" indent="0" algn="just">
              <a:spcBef>
                <a:spcPts val="0"/>
              </a:spcBef>
              <a:buFontTx/>
              <a:buChar char="-"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окажется лучшим, следует проанализировать остальные ограничения задачи, и, в случае их выполнения,  принять новое значение целевой функции в качестве фильтрующего.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5)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П.4 повторить для всех наборов переменных задачи.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571504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III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. Численные методы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857232"/>
            <a:ext cx="717869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1. Методы локальной оптимизации</a:t>
            </a:r>
          </a:p>
          <a:p>
            <a:pPr marL="742950" indent="-742950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   (метод вектора спада).</a:t>
            </a:r>
          </a:p>
          <a:p>
            <a:pPr marL="742950" indent="-742950"/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742950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2. Методы случайного поиска.</a:t>
            </a:r>
          </a:p>
          <a:p>
            <a:pPr marL="742950" indent="-742950"/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742950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3. Модификации точных методов.</a:t>
            </a:r>
          </a:p>
          <a:p>
            <a:pPr marL="742950" indent="-742950"/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742950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4. Комбинации различных методов.</a:t>
            </a:r>
          </a:p>
          <a:p>
            <a:pPr marL="742950" indent="-742950"/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742950"/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1510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b="1" dirty="0" smtClean="0"/>
              <a:t>СЕРГІЄНКО</a:t>
            </a:r>
          </a:p>
          <a:p>
            <a:pPr>
              <a:buNone/>
            </a:pPr>
            <a:r>
              <a:rPr lang="ru-RU" b="1" dirty="0" err="1" smtClean="0"/>
              <a:t>Іван</a:t>
            </a:r>
            <a:r>
              <a:rPr lang="ru-RU" b="1" dirty="0" smtClean="0"/>
              <a:t> </a:t>
            </a:r>
            <a:r>
              <a:rPr lang="ru-RU" b="1" dirty="0" err="1" smtClean="0"/>
              <a:t>Васильович</a:t>
            </a:r>
            <a:endParaRPr lang="ru-RU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b="1" dirty="0" smtClean="0"/>
              <a:t>Директор</a:t>
            </a:r>
            <a:br>
              <a:rPr lang="ru-RU" b="1" dirty="0" smtClean="0"/>
            </a:br>
            <a:r>
              <a:rPr lang="ru-RU" b="1" dirty="0" err="1" smtClean="0"/>
              <a:t>Інституту</a:t>
            </a:r>
            <a:r>
              <a:rPr lang="ru-RU" b="1" dirty="0" smtClean="0"/>
              <a:t> </a:t>
            </a:r>
            <a:r>
              <a:rPr lang="ru-RU" b="1" dirty="0" err="1" smtClean="0"/>
              <a:t>кібернетики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err="1" smtClean="0"/>
              <a:t>імені</a:t>
            </a:r>
            <a:r>
              <a:rPr lang="ru-RU" b="1" dirty="0" smtClean="0"/>
              <a:t> В. М. Глушкова</a:t>
            </a:r>
            <a:br>
              <a:rPr lang="ru-RU" b="1" dirty="0" smtClean="0"/>
            </a:br>
            <a:r>
              <a:rPr lang="ru-RU" b="1" dirty="0" err="1" smtClean="0"/>
              <a:t>Національної</a:t>
            </a:r>
            <a:r>
              <a:rPr lang="ru-RU" b="1" dirty="0" smtClean="0"/>
              <a:t> </a:t>
            </a:r>
            <a:r>
              <a:rPr lang="ru-RU" b="1" dirty="0" err="1" smtClean="0"/>
              <a:t>академії</a:t>
            </a:r>
            <a:r>
              <a:rPr lang="ru-RU" b="1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b="1" dirty="0" smtClean="0"/>
              <a:t>наук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b="1" dirty="0" err="1" smtClean="0"/>
              <a:t>України</a:t>
            </a:r>
            <a:r>
              <a:rPr lang="ru-RU" b="1" dirty="0" smtClean="0"/>
              <a:t>,</a:t>
            </a:r>
            <a:br>
              <a:rPr lang="ru-RU" b="1" dirty="0" smtClean="0"/>
            </a:br>
            <a:r>
              <a:rPr lang="ru-RU" b="1" dirty="0" err="1" smtClean="0"/>
              <a:t>академік</a:t>
            </a:r>
            <a:r>
              <a:rPr lang="ru-RU" b="1" dirty="0" smtClean="0"/>
              <a:t> НАН </a:t>
            </a:r>
            <a:r>
              <a:rPr lang="ru-RU" b="1" dirty="0" err="1" smtClean="0"/>
              <a:t>України</a:t>
            </a:r>
            <a:r>
              <a:rPr lang="ru-RU" b="1" dirty="0" smtClean="0"/>
              <a:t>,</a:t>
            </a:r>
            <a:br>
              <a:rPr lang="ru-RU" b="1" dirty="0" smtClean="0"/>
            </a:br>
            <a:r>
              <a:rPr lang="ru-RU" b="1" dirty="0" err="1" smtClean="0"/>
              <a:t>заслужений</a:t>
            </a:r>
            <a:r>
              <a:rPr lang="ru-RU" b="1" dirty="0" smtClean="0"/>
              <a:t> </a:t>
            </a:r>
            <a:r>
              <a:rPr lang="ru-RU" b="1" dirty="0" err="1" smtClean="0"/>
              <a:t>діяч</a:t>
            </a:r>
            <a:r>
              <a:rPr lang="ru-RU" b="1" dirty="0" smtClean="0"/>
              <a:t> науки </a:t>
            </a:r>
            <a:r>
              <a:rPr lang="ru-RU" b="1" dirty="0" err="1" smtClean="0"/>
              <a:t>і</a:t>
            </a:r>
            <a:r>
              <a:rPr lang="ru-RU" b="1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b="1" dirty="0" err="1" smtClean="0"/>
              <a:t>техніки</a:t>
            </a:r>
            <a:r>
              <a:rPr lang="ru-RU" b="1" dirty="0" smtClean="0"/>
              <a:t> </a:t>
            </a:r>
            <a:r>
              <a:rPr lang="ru-RU" b="1" dirty="0" err="1" smtClean="0"/>
              <a:t>України</a:t>
            </a:r>
            <a:r>
              <a:rPr lang="ru-RU" b="1" dirty="0" smtClean="0"/>
              <a:t>,</a:t>
            </a:r>
            <a:br>
              <a:rPr lang="ru-RU" b="1" dirty="0" smtClean="0"/>
            </a:br>
            <a:r>
              <a:rPr lang="ru-RU" b="1" dirty="0" smtClean="0"/>
              <a:t>лауреат </a:t>
            </a:r>
            <a:r>
              <a:rPr lang="ru-RU" b="1" dirty="0" err="1" smtClean="0"/>
              <a:t>Державної</a:t>
            </a:r>
            <a:r>
              <a:rPr lang="ru-RU" b="1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b="1" dirty="0" err="1" smtClean="0"/>
              <a:t>премії</a:t>
            </a:r>
            <a:r>
              <a:rPr lang="ru-RU" b="1" dirty="0" smtClean="0"/>
              <a:t> СРСР </a:t>
            </a:r>
            <a:r>
              <a:rPr lang="ru-RU" b="1" dirty="0" err="1" smtClean="0"/>
              <a:t>і</a:t>
            </a:r>
            <a:r>
              <a:rPr lang="ru-RU" b="1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b="1" dirty="0" err="1" smtClean="0"/>
              <a:t>України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в </a:t>
            </a:r>
            <a:r>
              <a:rPr lang="ru-RU" b="1" dirty="0" err="1" smtClean="0"/>
              <a:t>галузі</a:t>
            </a:r>
            <a:r>
              <a:rPr lang="ru-RU" b="1" dirty="0" smtClean="0"/>
              <a:t> науки </a:t>
            </a:r>
            <a:r>
              <a:rPr lang="ru-RU" b="1" dirty="0" err="1" smtClean="0"/>
              <a:t>і</a:t>
            </a:r>
            <a:r>
              <a:rPr lang="ru-RU" b="1" dirty="0" smtClean="0"/>
              <a:t> </a:t>
            </a:r>
            <a:r>
              <a:rPr lang="ru-RU" b="1" dirty="0" err="1" smtClean="0"/>
              <a:t>техніки</a:t>
            </a:r>
            <a:endParaRPr lang="ru-RU" b="1" dirty="0"/>
          </a:p>
        </p:txBody>
      </p:sp>
      <p:pic>
        <p:nvPicPr>
          <p:cNvPr id="98306" name="Picture 2" descr="Іван Сергієнк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642918"/>
            <a:ext cx="3857625" cy="5143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68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84994" name="Picture 2" descr="http://www.iprinet.kiev.ua/gf/img/4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357166"/>
            <a:ext cx="4870474" cy="62211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вектора спада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rot="5400000">
            <a:off x="1821637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rot="5400000">
            <a:off x="2964645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rot="5400000">
            <a:off x="3536149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rot="5400000">
            <a:off x="2393141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5400000">
            <a:off x="4107653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4750595" y="3607595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2857488" y="2214554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928926" y="2714620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928926" y="3214686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2928926" y="3714752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000364" y="4857760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928926" y="4286256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071802" y="5429264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>
            <a:off x="1250133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3214678" y="2071678"/>
            <a:ext cx="1500198" cy="1214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4572000" y="1928802"/>
            <a:ext cx="2286016" cy="1214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16200000" flipH="1">
            <a:off x="3250397" y="3536157"/>
            <a:ext cx="1785950" cy="1571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 flipH="1" flipV="1">
            <a:off x="4857752" y="3214686"/>
            <a:ext cx="2071702" cy="1928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>
            <a:off x="5322099" y="3750471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16200000" flipH="1">
            <a:off x="5214942" y="1500174"/>
            <a:ext cx="3000396" cy="300039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вектора спада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rot="5400000">
            <a:off x="1821637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rot="5400000">
            <a:off x="2964645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rot="5400000">
            <a:off x="3536149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rot="5400000">
            <a:off x="2393141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5400000">
            <a:off x="4107653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4750595" y="3607595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2857488" y="2214554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928926" y="2714620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928926" y="3214686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2928926" y="3714752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000364" y="4857760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928926" y="4286256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071802" y="5429264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>
            <a:off x="1250133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3214678" y="2071678"/>
            <a:ext cx="1500198" cy="1214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4572000" y="1928802"/>
            <a:ext cx="2286016" cy="1214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16200000" flipH="1">
            <a:off x="3250397" y="3536157"/>
            <a:ext cx="1785950" cy="1571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 flipH="1" flipV="1">
            <a:off x="4857752" y="3214686"/>
            <a:ext cx="2071702" cy="1928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>
            <a:off x="5322099" y="3750471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16200000" flipH="1">
            <a:off x="3500430" y="2500306"/>
            <a:ext cx="3000396" cy="300039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40"/>
          <p:cNvGrpSpPr/>
          <p:nvPr/>
        </p:nvGrpSpPr>
        <p:grpSpPr>
          <a:xfrm rot="20950633">
            <a:off x="2643174" y="2786058"/>
            <a:ext cx="1928826" cy="1857388"/>
            <a:chOff x="714348" y="1500174"/>
            <a:chExt cx="1928826" cy="1857388"/>
          </a:xfrm>
        </p:grpSpPr>
        <p:sp>
          <p:nvSpPr>
            <p:cNvPr id="34" name="Овал 33"/>
            <p:cNvSpPr/>
            <p:nvPr/>
          </p:nvSpPr>
          <p:spPr>
            <a:xfrm>
              <a:off x="714348" y="1500174"/>
              <a:ext cx="1928826" cy="18573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0" name="Прямая со стрелкой 39"/>
            <p:cNvCxnSpPr>
              <a:endCxn id="34" idx="1"/>
            </p:cNvCxnSpPr>
            <p:nvPr/>
          </p:nvCxnSpPr>
          <p:spPr>
            <a:xfrm rot="10800000">
              <a:off x="996818" y="1772182"/>
              <a:ext cx="717662" cy="656686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8-конечная звезда 27"/>
          <p:cNvSpPr/>
          <p:nvPr/>
        </p:nvSpPr>
        <p:spPr>
          <a:xfrm>
            <a:off x="4143372" y="3143248"/>
            <a:ext cx="142876" cy="14287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Графическая интерпретация М В и Г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1814511" y="1338262"/>
          <a:ext cx="5514978" cy="4181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500298" y="5643578"/>
          <a:ext cx="3944937" cy="495300"/>
        </p:xfrm>
        <a:graphic>
          <a:graphicData uri="http://schemas.openxmlformats.org/presentationml/2006/ole">
            <p:oleObj spid="_x0000_s5122" name="Формула" r:id="rId4" imgW="33400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вектора спада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rot="5400000">
            <a:off x="1821637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rot="5400000">
            <a:off x="2964645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rot="5400000">
            <a:off x="3536149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rot="5400000">
            <a:off x="2393141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5400000">
            <a:off x="4107653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4750595" y="3607595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2857488" y="2214554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928926" y="2714620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928926" y="3214686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2928926" y="3714752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000364" y="4857760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928926" y="4286256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071802" y="5429264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>
            <a:off x="1250133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3214678" y="2071678"/>
            <a:ext cx="1500198" cy="1214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4572000" y="1928802"/>
            <a:ext cx="2286016" cy="1214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16200000" flipH="1">
            <a:off x="3250397" y="3536157"/>
            <a:ext cx="1785950" cy="1571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 flipH="1" flipV="1">
            <a:off x="4857752" y="3214686"/>
            <a:ext cx="2071702" cy="1928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>
            <a:off x="5322099" y="3750471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16200000" flipH="1">
            <a:off x="4143372" y="2071678"/>
            <a:ext cx="3000396" cy="300039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40"/>
          <p:cNvGrpSpPr/>
          <p:nvPr/>
        </p:nvGrpSpPr>
        <p:grpSpPr>
          <a:xfrm rot="20950633">
            <a:off x="3229030" y="2307687"/>
            <a:ext cx="1928826" cy="1857388"/>
            <a:chOff x="714348" y="1500174"/>
            <a:chExt cx="1928826" cy="1857388"/>
          </a:xfrm>
        </p:grpSpPr>
        <p:sp>
          <p:nvSpPr>
            <p:cNvPr id="34" name="Овал 33"/>
            <p:cNvSpPr/>
            <p:nvPr/>
          </p:nvSpPr>
          <p:spPr>
            <a:xfrm>
              <a:off x="714348" y="1500174"/>
              <a:ext cx="1928826" cy="18573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0" name="Прямая со стрелкой 39"/>
            <p:cNvCxnSpPr>
              <a:endCxn id="34" idx="1"/>
            </p:cNvCxnSpPr>
            <p:nvPr/>
          </p:nvCxnSpPr>
          <p:spPr>
            <a:xfrm rot="10800000">
              <a:off x="996818" y="1772182"/>
              <a:ext cx="717662" cy="656686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8-конечная звезда 27"/>
          <p:cNvSpPr/>
          <p:nvPr/>
        </p:nvSpPr>
        <p:spPr>
          <a:xfrm>
            <a:off x="4714876" y="2643182"/>
            <a:ext cx="142876" cy="14287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вектора спада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rot="5400000">
            <a:off x="1821637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rot="5400000">
            <a:off x="2964645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rot="5400000">
            <a:off x="3536149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rot="5400000">
            <a:off x="2393141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5400000">
            <a:off x="4107653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4750595" y="3607595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2857488" y="2214554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928926" y="2714620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928926" y="3214686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2928926" y="3714752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000364" y="4857760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928926" y="4286256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071802" y="5429264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>
            <a:off x="1250133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3214678" y="2071678"/>
            <a:ext cx="1500198" cy="1214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4572000" y="1928802"/>
            <a:ext cx="2286016" cy="1214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16200000" flipH="1">
            <a:off x="3250397" y="3536157"/>
            <a:ext cx="1785950" cy="1571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 flipH="1" flipV="1">
            <a:off x="4857752" y="3214686"/>
            <a:ext cx="2071702" cy="1928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>
            <a:off x="5322099" y="3750471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16200000" flipH="1">
            <a:off x="4286248" y="1643050"/>
            <a:ext cx="3000396" cy="300039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40"/>
          <p:cNvGrpSpPr/>
          <p:nvPr/>
        </p:nvGrpSpPr>
        <p:grpSpPr>
          <a:xfrm rot="20950633">
            <a:off x="3800534" y="1807620"/>
            <a:ext cx="1928826" cy="1857388"/>
            <a:chOff x="714348" y="1500174"/>
            <a:chExt cx="1928826" cy="1857388"/>
          </a:xfrm>
        </p:grpSpPr>
        <p:sp>
          <p:nvSpPr>
            <p:cNvPr id="34" name="Овал 33"/>
            <p:cNvSpPr/>
            <p:nvPr/>
          </p:nvSpPr>
          <p:spPr>
            <a:xfrm>
              <a:off x="714348" y="1500174"/>
              <a:ext cx="1928826" cy="18573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0" name="Прямая со стрелкой 39"/>
            <p:cNvCxnSpPr>
              <a:endCxn id="34" idx="1"/>
            </p:cNvCxnSpPr>
            <p:nvPr/>
          </p:nvCxnSpPr>
          <p:spPr>
            <a:xfrm rot="10800000">
              <a:off x="996818" y="1772182"/>
              <a:ext cx="717662" cy="656686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8-конечная звезда 27"/>
          <p:cNvSpPr/>
          <p:nvPr/>
        </p:nvSpPr>
        <p:spPr>
          <a:xfrm flipV="1">
            <a:off x="5286380" y="2643182"/>
            <a:ext cx="142876" cy="117155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вектора спада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rot="5400000">
            <a:off x="1821637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rot="5400000">
            <a:off x="2964645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rot="5400000">
            <a:off x="3536149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rot="5400000">
            <a:off x="2393141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5400000">
            <a:off x="4107653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4750595" y="3607595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2857488" y="2214554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928926" y="2714620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928926" y="3214686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2928926" y="3714752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000364" y="4857760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928926" y="4286256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071802" y="5429264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>
            <a:off x="1250133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3214678" y="2071678"/>
            <a:ext cx="1500198" cy="1214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4572000" y="1928802"/>
            <a:ext cx="2286016" cy="1214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16200000" flipH="1">
            <a:off x="3250397" y="3536157"/>
            <a:ext cx="1785950" cy="1571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 flipH="1" flipV="1">
            <a:off x="4857752" y="3214686"/>
            <a:ext cx="2071702" cy="1928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>
            <a:off x="5322099" y="3750471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16200000" flipH="1">
            <a:off x="4857752" y="1643050"/>
            <a:ext cx="3000396" cy="300039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40"/>
          <p:cNvGrpSpPr/>
          <p:nvPr/>
        </p:nvGrpSpPr>
        <p:grpSpPr>
          <a:xfrm rot="20950633">
            <a:off x="4372039" y="1807620"/>
            <a:ext cx="1928826" cy="1857388"/>
            <a:chOff x="714348" y="1500174"/>
            <a:chExt cx="1928826" cy="1857388"/>
          </a:xfrm>
        </p:grpSpPr>
        <p:sp>
          <p:nvSpPr>
            <p:cNvPr id="34" name="Овал 33"/>
            <p:cNvSpPr/>
            <p:nvPr/>
          </p:nvSpPr>
          <p:spPr>
            <a:xfrm>
              <a:off x="714348" y="1500174"/>
              <a:ext cx="1928826" cy="18573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0" name="Прямая со стрелкой 39"/>
            <p:cNvCxnSpPr>
              <a:endCxn id="34" idx="1"/>
            </p:cNvCxnSpPr>
            <p:nvPr/>
          </p:nvCxnSpPr>
          <p:spPr>
            <a:xfrm rot="10800000">
              <a:off x="996818" y="1772182"/>
              <a:ext cx="717662" cy="656686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8-конечная звезда 27"/>
          <p:cNvSpPr/>
          <p:nvPr/>
        </p:nvSpPr>
        <p:spPr>
          <a:xfrm>
            <a:off x="5857884" y="2643182"/>
            <a:ext cx="142876" cy="14287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вектора спада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rot="5400000">
            <a:off x="1821637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rot="5400000">
            <a:off x="2964645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rot="5400000">
            <a:off x="3536149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rot="5400000">
            <a:off x="2393141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5400000">
            <a:off x="4107653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4750595" y="3607595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2857488" y="2214554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928926" y="2714620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928926" y="3214686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2928926" y="3714752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000364" y="4857760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928926" y="4286256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071802" y="5429264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>
            <a:off x="1250133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3214678" y="2071678"/>
            <a:ext cx="1500198" cy="1214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4572000" y="1928802"/>
            <a:ext cx="2286016" cy="1214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16200000" flipH="1">
            <a:off x="3250397" y="3536157"/>
            <a:ext cx="1785950" cy="1571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 flipH="1" flipV="1">
            <a:off x="4857752" y="3214686"/>
            <a:ext cx="2071702" cy="1928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>
            <a:off x="5322099" y="3750471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16200000" flipH="1">
            <a:off x="4929190" y="1571612"/>
            <a:ext cx="3000396" cy="300039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40"/>
          <p:cNvGrpSpPr/>
          <p:nvPr/>
        </p:nvGrpSpPr>
        <p:grpSpPr>
          <a:xfrm rot="20950633">
            <a:off x="4943543" y="1807621"/>
            <a:ext cx="1928826" cy="1857388"/>
            <a:chOff x="714348" y="1500174"/>
            <a:chExt cx="1928826" cy="1857388"/>
          </a:xfrm>
        </p:grpSpPr>
        <p:sp>
          <p:nvSpPr>
            <p:cNvPr id="34" name="Овал 33"/>
            <p:cNvSpPr/>
            <p:nvPr/>
          </p:nvSpPr>
          <p:spPr>
            <a:xfrm>
              <a:off x="714348" y="1500174"/>
              <a:ext cx="1928826" cy="18573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0" name="Прямая со стрелкой 39"/>
            <p:cNvCxnSpPr>
              <a:endCxn id="34" idx="1"/>
            </p:cNvCxnSpPr>
            <p:nvPr/>
          </p:nvCxnSpPr>
          <p:spPr>
            <a:xfrm rot="10800000">
              <a:off x="996818" y="1772182"/>
              <a:ext cx="717662" cy="656686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8-конечная звезда 27"/>
          <p:cNvSpPr/>
          <p:nvPr/>
        </p:nvSpPr>
        <p:spPr>
          <a:xfrm>
            <a:off x="6500826" y="3143248"/>
            <a:ext cx="142876" cy="14287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вектора спада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rot="5400000">
            <a:off x="1821637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rot="5400000">
            <a:off x="2964645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rot="5400000">
            <a:off x="3536149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rot="5400000">
            <a:off x="2393141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5400000">
            <a:off x="4107653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4750595" y="3607595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2857488" y="2214554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928926" y="2714620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928926" y="3214686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2928926" y="3714752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000364" y="4857760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928926" y="4286256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071802" y="5429264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>
            <a:off x="1250133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3214678" y="2071678"/>
            <a:ext cx="1500198" cy="1214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4572000" y="1928802"/>
            <a:ext cx="2286016" cy="1214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16200000" flipH="1">
            <a:off x="3250397" y="3536157"/>
            <a:ext cx="1785950" cy="1571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 flipH="1" flipV="1">
            <a:off x="4857752" y="3214686"/>
            <a:ext cx="2071702" cy="1928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>
            <a:off x="5322099" y="3750471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16200000" flipH="1">
            <a:off x="4929190" y="1571612"/>
            <a:ext cx="3000396" cy="300039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40"/>
          <p:cNvGrpSpPr/>
          <p:nvPr/>
        </p:nvGrpSpPr>
        <p:grpSpPr>
          <a:xfrm rot="20950633">
            <a:off x="5586484" y="2307686"/>
            <a:ext cx="1928826" cy="1857388"/>
            <a:chOff x="714348" y="1500174"/>
            <a:chExt cx="1928826" cy="1857388"/>
          </a:xfrm>
        </p:grpSpPr>
        <p:sp>
          <p:nvSpPr>
            <p:cNvPr id="34" name="Овал 33"/>
            <p:cNvSpPr/>
            <p:nvPr/>
          </p:nvSpPr>
          <p:spPr>
            <a:xfrm>
              <a:off x="714348" y="1500174"/>
              <a:ext cx="1928826" cy="18573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0" name="Прямая со стрелкой 39"/>
            <p:cNvCxnSpPr>
              <a:endCxn id="34" idx="1"/>
            </p:cNvCxnSpPr>
            <p:nvPr/>
          </p:nvCxnSpPr>
          <p:spPr>
            <a:xfrm rot="10800000">
              <a:off x="996818" y="1772182"/>
              <a:ext cx="717662" cy="656686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8-конечная звезда 27"/>
          <p:cNvSpPr/>
          <p:nvPr/>
        </p:nvSpPr>
        <p:spPr>
          <a:xfrm>
            <a:off x="6500826" y="3143248"/>
            <a:ext cx="142876" cy="14287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вектора спада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rot="5400000">
            <a:off x="1821637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rot="5400000">
            <a:off x="2964645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rot="5400000">
            <a:off x="3536149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rot="5400000">
            <a:off x="2393141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5400000">
            <a:off x="4107653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4750595" y="3607595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2857488" y="2214554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928926" y="2714620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928926" y="3214686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2928926" y="3714752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000364" y="4857760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928926" y="4286256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071802" y="5429264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>
            <a:off x="1250133" y="3679033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3214678" y="2071678"/>
            <a:ext cx="1500198" cy="1214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4572000" y="1928802"/>
            <a:ext cx="2286016" cy="1214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16200000" flipH="1">
            <a:off x="3250397" y="3536157"/>
            <a:ext cx="1785950" cy="1571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 flipH="1" flipV="1">
            <a:off x="4857752" y="3214686"/>
            <a:ext cx="2071702" cy="1928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>
            <a:off x="5322099" y="3750471"/>
            <a:ext cx="3643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16200000" flipH="1">
            <a:off x="4929190" y="1571612"/>
            <a:ext cx="3000396" cy="300039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8-конечная звезда 27"/>
          <p:cNvSpPr/>
          <p:nvPr/>
        </p:nvSpPr>
        <p:spPr>
          <a:xfrm>
            <a:off x="6500826" y="3143248"/>
            <a:ext cx="142876" cy="14287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00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7200" dirty="0" smtClean="0"/>
              <a:t>Благодарю</a:t>
            </a:r>
          </a:p>
          <a:p>
            <a:pPr algn="ctr">
              <a:buNone/>
            </a:pPr>
            <a:r>
              <a:rPr lang="ru-RU" sz="7200" dirty="0" smtClean="0"/>
              <a:t>за</a:t>
            </a:r>
          </a:p>
          <a:p>
            <a:pPr algn="ctr">
              <a:buNone/>
            </a:pPr>
            <a:r>
              <a:rPr lang="ru-RU" sz="7200" dirty="0" smtClean="0"/>
              <a:t>внимание</a:t>
            </a:r>
            <a:endParaRPr lang="uk-UA" sz="7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357190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643174" y="214290"/>
            <a:ext cx="3588034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=3,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85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=(2,2; 3,3)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357190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643174" y="214290"/>
            <a:ext cx="3588034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=3,85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=(2,2; 3,3)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571604" y="1000108"/>
          <a:ext cx="863600" cy="419100"/>
        </p:xfrm>
        <a:graphic>
          <a:graphicData uri="http://schemas.openxmlformats.org/presentationml/2006/ole">
            <p:oleObj spid="_x0000_s6146" name="Формула" r:id="rId3" imgW="863280" imgH="4190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5786446" y="857232"/>
          <a:ext cx="838200" cy="419100"/>
        </p:xfrm>
        <a:graphic>
          <a:graphicData uri="http://schemas.openxmlformats.org/presentationml/2006/ole">
            <p:oleObj spid="_x0000_s6147" name="Формула" r:id="rId4" imgW="838080" imgH="419040" progId="Equation.3">
              <p:embed/>
            </p:oleObj>
          </a:graphicData>
        </a:graphic>
      </p:graphicFrame>
      <p:cxnSp>
        <p:nvCxnSpPr>
          <p:cNvPr id="14" name="Прямая соединительная линия 13"/>
          <p:cNvCxnSpPr>
            <a:stCxn id="10" idx="2"/>
          </p:cNvCxnSpPr>
          <p:nvPr/>
        </p:nvCxnSpPr>
        <p:spPr>
          <a:xfrm rot="5400000">
            <a:off x="2973421" y="36404"/>
            <a:ext cx="762664" cy="2164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0" idx="2"/>
          </p:cNvCxnSpPr>
          <p:nvPr/>
        </p:nvCxnSpPr>
        <p:spPr>
          <a:xfrm rot="16200000" flipH="1">
            <a:off x="4851456" y="323245"/>
            <a:ext cx="762664" cy="159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1814511" y="1338262"/>
          <a:ext cx="5514978" cy="4181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214678" y="5429264"/>
          <a:ext cx="863600" cy="419100"/>
        </p:xfrm>
        <a:graphic>
          <a:graphicData uri="http://schemas.openxmlformats.org/presentationml/2006/ole">
            <p:oleObj spid="_x0000_s7170" name="Формула" r:id="rId4" imgW="863280" imgH="41904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143504" y="5429264"/>
          <a:ext cx="838200" cy="419100"/>
        </p:xfrm>
        <a:graphic>
          <a:graphicData uri="http://schemas.openxmlformats.org/presentationml/2006/ole">
            <p:oleObj spid="_x0000_s7171" name="Формула" r:id="rId5" imgW="8380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357190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643174" y="214290"/>
            <a:ext cx="3588034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=3,85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=(2,2; 3,3)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571604" y="1000108"/>
          <a:ext cx="863600" cy="419100"/>
        </p:xfrm>
        <a:graphic>
          <a:graphicData uri="http://schemas.openxmlformats.org/presentationml/2006/ole">
            <p:oleObj spid="_x0000_s8194" name="Формула" r:id="rId3" imgW="863280" imgH="4190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5786446" y="857232"/>
          <a:ext cx="838200" cy="419100"/>
        </p:xfrm>
        <a:graphic>
          <a:graphicData uri="http://schemas.openxmlformats.org/presentationml/2006/ole">
            <p:oleObj spid="_x0000_s8195" name="Формула" r:id="rId4" imgW="838080" imgH="4190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034" y="1500174"/>
            <a:ext cx="3544560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=3,77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=(2; 3,27)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0562" y="1500174"/>
            <a:ext cx="3055645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=3,75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3;3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Прямая соединительная линия 13"/>
          <p:cNvCxnSpPr>
            <a:stCxn id="10" idx="2"/>
            <a:endCxn id="7" idx="0"/>
          </p:cNvCxnSpPr>
          <p:nvPr/>
        </p:nvCxnSpPr>
        <p:spPr>
          <a:xfrm rot="5400000">
            <a:off x="2973421" y="36404"/>
            <a:ext cx="762664" cy="2164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0" idx="2"/>
            <a:endCxn id="8" idx="0"/>
          </p:cNvCxnSpPr>
          <p:nvPr/>
        </p:nvCxnSpPr>
        <p:spPr>
          <a:xfrm rot="16200000" flipH="1">
            <a:off x="4851456" y="323245"/>
            <a:ext cx="762664" cy="159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5572132" y="2143116"/>
          <a:ext cx="1498600" cy="495300"/>
        </p:xfrm>
        <a:graphic>
          <a:graphicData uri="http://schemas.openxmlformats.org/presentationml/2006/ole">
            <p:oleObj spid="_x0000_s8196" name="Формула" r:id="rId5" imgW="149832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1062</Words>
  <Application>Microsoft Office PowerPoint</Application>
  <PresentationFormat>Экран (4:3)</PresentationFormat>
  <Paragraphs>596</Paragraphs>
  <Slides>56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58" baseType="lpstr">
      <vt:lpstr>Тема Office</vt:lpstr>
      <vt:lpstr>Формула</vt:lpstr>
      <vt:lpstr>Консультации по дисциплине «Прикладная математика»  каждый четный четверг в 11:15 в ауд. А103  проводит  Балакирева Ирина Аркадьевна.</vt:lpstr>
      <vt:lpstr>Лекция 7. </vt:lpstr>
      <vt:lpstr>II. Комбинаторные методы Метод ветвей и границ</vt:lpstr>
      <vt:lpstr>  </vt:lpstr>
      <vt:lpstr>Графическая интерпретация М В и Г</vt:lpstr>
      <vt:lpstr>  </vt:lpstr>
      <vt:lpstr>  </vt:lpstr>
      <vt:lpstr> </vt:lpstr>
      <vt:lpstr>  </vt:lpstr>
      <vt:lpstr>  </vt:lpstr>
      <vt:lpstr> </vt:lpstr>
      <vt:lpstr>  </vt:lpstr>
      <vt:lpstr>  </vt:lpstr>
      <vt:lpstr>Пример</vt:lpstr>
      <vt:lpstr>Пример</vt:lpstr>
      <vt:lpstr>Целочисленность нарушена по   переменной </vt:lpstr>
      <vt:lpstr>Строим новые задачи:</vt:lpstr>
      <vt:lpstr>Строим новые задачи:</vt:lpstr>
      <vt:lpstr>Приведем ЗЛП к каноническому виду:</vt:lpstr>
      <vt:lpstr>Приведем ЗЛП к каноническому виду</vt:lpstr>
      <vt:lpstr>После преобразования:</vt:lpstr>
      <vt:lpstr>Дерево решений:</vt:lpstr>
      <vt:lpstr>Графическая интерпретация </vt:lpstr>
      <vt:lpstr>Графическая интерпретация </vt:lpstr>
      <vt:lpstr>Метод ветвей и границ Алгоритм</vt:lpstr>
      <vt:lpstr>4. Пусть переменная     полученного решения не удовлетворяет условиям целочисленности.</vt:lpstr>
      <vt:lpstr>6. Если одно из решений удовлетворяет условиям целочисленности, значение целевой функции принимается за       .  </vt:lpstr>
      <vt:lpstr> 2) На одной из ветвей целочисленное решение; тогда значение целевой функции сравнивается с имеющимся  , если полученное решение хуже, оно отбрасывается, лучше – принимается за граничное.   </vt:lpstr>
      <vt:lpstr> </vt:lpstr>
      <vt:lpstr>     Решение ЗЦЛП методом В и Г в Mathcad</vt:lpstr>
      <vt:lpstr>Решение непрерывной ЗЛП</vt:lpstr>
      <vt:lpstr>Решение непрерывной ЗЛП</vt:lpstr>
      <vt:lpstr>  </vt:lpstr>
      <vt:lpstr>  </vt:lpstr>
      <vt:lpstr>Аддитивный метод Баллаша с фильтрующим ограничением</vt:lpstr>
      <vt:lpstr> Пример.</vt:lpstr>
      <vt:lpstr>  </vt:lpstr>
      <vt:lpstr>  </vt:lpstr>
      <vt:lpstr>  </vt:lpstr>
      <vt:lpstr>  </vt:lpstr>
      <vt:lpstr>  </vt:lpstr>
      <vt:lpstr>Аддитивный алгоритм Баллаша</vt:lpstr>
      <vt:lpstr>   </vt:lpstr>
      <vt:lpstr>   </vt:lpstr>
      <vt:lpstr>  III. Численные методы</vt:lpstr>
      <vt:lpstr>  </vt:lpstr>
      <vt:lpstr>  </vt:lpstr>
      <vt:lpstr>Метод вектора спада</vt:lpstr>
      <vt:lpstr>Метод вектора спада</vt:lpstr>
      <vt:lpstr>Метод вектора спада</vt:lpstr>
      <vt:lpstr>Метод вектора спада</vt:lpstr>
      <vt:lpstr>Метод вектора спада</vt:lpstr>
      <vt:lpstr>Метод вектора спада</vt:lpstr>
      <vt:lpstr>Метод вектора спада</vt:lpstr>
      <vt:lpstr>Метод вектора спада</vt:lpstr>
      <vt:lpstr>  </vt:lpstr>
    </vt:vector>
  </TitlesOfParts>
  <Company>DreamLair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Ирина</dc:creator>
  <cp:lastModifiedBy>1</cp:lastModifiedBy>
  <cp:revision>41</cp:revision>
  <dcterms:created xsi:type="dcterms:W3CDTF">2012-03-06T10:00:39Z</dcterms:created>
  <dcterms:modified xsi:type="dcterms:W3CDTF">2014-03-10T08:53:32Z</dcterms:modified>
</cp:coreProperties>
</file>