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335" r:id="rId2"/>
    <p:sldId id="306" r:id="rId3"/>
    <p:sldId id="264" r:id="rId4"/>
    <p:sldId id="265" r:id="rId5"/>
    <p:sldId id="309" r:id="rId6"/>
    <p:sldId id="268" r:id="rId7"/>
    <p:sldId id="269" r:id="rId8"/>
    <p:sldId id="270" r:id="rId9"/>
    <p:sldId id="287" r:id="rId10"/>
    <p:sldId id="271" r:id="rId11"/>
    <p:sldId id="272" r:id="rId12"/>
    <p:sldId id="273" r:id="rId13"/>
    <p:sldId id="326" r:id="rId14"/>
    <p:sldId id="327" r:id="rId15"/>
    <p:sldId id="328" r:id="rId16"/>
    <p:sldId id="274" r:id="rId17"/>
    <p:sldId id="275" r:id="rId18"/>
    <p:sldId id="311" r:id="rId19"/>
    <p:sldId id="312" r:id="rId20"/>
    <p:sldId id="276" r:id="rId21"/>
    <p:sldId id="334" r:id="rId22"/>
    <p:sldId id="277" r:id="rId23"/>
    <p:sldId id="278" r:id="rId24"/>
    <p:sldId id="310" r:id="rId25"/>
    <p:sldId id="279" r:id="rId26"/>
    <p:sldId id="280" r:id="rId27"/>
    <p:sldId id="313" r:id="rId28"/>
    <p:sldId id="314" r:id="rId29"/>
    <p:sldId id="325" r:id="rId30"/>
    <p:sldId id="315" r:id="rId31"/>
    <p:sldId id="281" r:id="rId32"/>
    <p:sldId id="316" r:id="rId33"/>
    <p:sldId id="317" r:id="rId34"/>
    <p:sldId id="318" r:id="rId35"/>
    <p:sldId id="320" r:id="rId36"/>
    <p:sldId id="321" r:id="rId37"/>
    <p:sldId id="322" r:id="rId38"/>
    <p:sldId id="323" r:id="rId39"/>
    <p:sldId id="324" r:id="rId40"/>
    <p:sldId id="329" r:id="rId41"/>
    <p:sldId id="330" r:id="rId42"/>
    <p:sldId id="331" r:id="rId43"/>
    <p:sldId id="332" r:id="rId44"/>
    <p:sldId id="333" r:id="rId45"/>
    <p:sldId id="336" r:id="rId4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44" autoAdjust="0"/>
    <p:restoredTop sz="94654" autoAdjust="0"/>
  </p:normalViewPr>
  <p:slideViewPr>
    <p:cSldViewPr>
      <p:cViewPr varScale="1">
        <p:scale>
          <a:sx n="62" d="100"/>
          <a:sy n="62" d="100"/>
        </p:scale>
        <p:origin x="-76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Documents%20and%20Settings\&#1048;&#1088;&#1072;\&#1052;&#1086;&#1080;%20&#1076;&#1086;&#1082;&#1091;&#1084;&#1077;&#1085;&#1090;&#1099;\&#1048;&#1056;&#1040;\&#1055;&#1088;&#1077;&#1079;&#1077;&#1085;&#1090;&#1072;&#1094;&#1080;&#1080;%20&#1083;&#1077;&#1082;&#1094;&#1080;&#1081;\&#1055;&#1088;&#1080;&#1082;&#1083;&#1072;&#1076;&#1085;&#1072;&#1103;%20&#1084;&#1072;&#1090;&#1077;&#1084;&#1072;&#1090;&#1080;&#1082;&#1072;\&#1051;&#1077;&#1082;&#1094;&#1080;&#1080;%20&#1055;&#105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uk-UA"/>
  <c:chart>
    <c:plotArea>
      <c:layout>
        <c:manualLayout>
          <c:layoutTarget val="inner"/>
          <c:xMode val="edge"/>
          <c:yMode val="edge"/>
          <c:x val="0.2"/>
          <c:y val="5.0925925925925951E-2"/>
          <c:w val="0.76944444444444571"/>
          <c:h val="0.73148148148148162"/>
        </c:manualLayout>
      </c:layout>
      <c:scatterChart>
        <c:scatterStyle val="smoothMarker"/>
        <c:ser>
          <c:idx val="0"/>
          <c:order val="0"/>
          <c:marker>
            <c:symbol val="none"/>
          </c:marker>
          <c:xVal>
            <c:numRef>
              <c:f>'лекц 7'!$A$3:$A$14</c:f>
              <c:numCache>
                <c:formatCode>General</c:formatCode>
                <c:ptCount val="12"/>
                <c:pt idx="0">
                  <c:v>0.5</c:v>
                </c:pt>
                <c:pt idx="1">
                  <c:v>1</c:v>
                </c:pt>
                <c:pt idx="2">
                  <c:v>1.5</c:v>
                </c:pt>
                <c:pt idx="3">
                  <c:v>2</c:v>
                </c:pt>
                <c:pt idx="4">
                  <c:v>2.5</c:v>
                </c:pt>
                <c:pt idx="5">
                  <c:v>3</c:v>
                </c:pt>
                <c:pt idx="6">
                  <c:v>3.5</c:v>
                </c:pt>
                <c:pt idx="7">
                  <c:v>4</c:v>
                </c:pt>
                <c:pt idx="8">
                  <c:v>4.5</c:v>
                </c:pt>
                <c:pt idx="9">
                  <c:v>5</c:v>
                </c:pt>
                <c:pt idx="10">
                  <c:v>5.5</c:v>
                </c:pt>
                <c:pt idx="11">
                  <c:v>6</c:v>
                </c:pt>
              </c:numCache>
            </c:numRef>
          </c:xVal>
          <c:yVal>
            <c:numRef>
              <c:f>'лекц 7'!$B$3:$B$14</c:f>
              <c:numCache>
                <c:formatCode>General</c:formatCode>
                <c:ptCount val="12"/>
                <c:pt idx="0">
                  <c:v>35.25</c:v>
                </c:pt>
                <c:pt idx="1">
                  <c:v>30</c:v>
                </c:pt>
                <c:pt idx="2">
                  <c:v>25.25</c:v>
                </c:pt>
                <c:pt idx="3">
                  <c:v>21</c:v>
                </c:pt>
                <c:pt idx="4">
                  <c:v>17.25</c:v>
                </c:pt>
                <c:pt idx="5">
                  <c:v>14</c:v>
                </c:pt>
                <c:pt idx="6">
                  <c:v>11.25</c:v>
                </c:pt>
                <c:pt idx="7">
                  <c:v>9</c:v>
                </c:pt>
                <c:pt idx="8">
                  <c:v>7.25</c:v>
                </c:pt>
                <c:pt idx="9">
                  <c:v>6</c:v>
                </c:pt>
                <c:pt idx="10">
                  <c:v>5.25</c:v>
                </c:pt>
                <c:pt idx="11">
                  <c:v>5</c:v>
                </c:pt>
              </c:numCache>
            </c:numRef>
          </c:yVal>
          <c:smooth val="1"/>
        </c:ser>
        <c:ser>
          <c:idx val="1"/>
          <c:order val="1"/>
          <c:marker>
            <c:symbol val="none"/>
          </c:marker>
          <c:xVal>
            <c:numRef>
              <c:f>'лекц 7'!$A$3:$A$14</c:f>
              <c:numCache>
                <c:formatCode>General</c:formatCode>
                <c:ptCount val="12"/>
                <c:pt idx="0">
                  <c:v>0.5</c:v>
                </c:pt>
                <c:pt idx="1">
                  <c:v>1</c:v>
                </c:pt>
                <c:pt idx="2">
                  <c:v>1.5</c:v>
                </c:pt>
                <c:pt idx="3">
                  <c:v>2</c:v>
                </c:pt>
                <c:pt idx="4">
                  <c:v>2.5</c:v>
                </c:pt>
                <c:pt idx="5">
                  <c:v>3</c:v>
                </c:pt>
                <c:pt idx="6">
                  <c:v>3.5</c:v>
                </c:pt>
                <c:pt idx="7">
                  <c:v>4</c:v>
                </c:pt>
                <c:pt idx="8">
                  <c:v>4.5</c:v>
                </c:pt>
                <c:pt idx="9">
                  <c:v>5</c:v>
                </c:pt>
                <c:pt idx="10">
                  <c:v>5.5</c:v>
                </c:pt>
                <c:pt idx="11">
                  <c:v>6</c:v>
                </c:pt>
              </c:numCache>
            </c:numRef>
          </c:xVal>
          <c:yVal>
            <c:numRef>
              <c:f>'лекц 7'!$C$3:$C$14</c:f>
              <c:numCache>
                <c:formatCode>General</c:formatCode>
                <c:ptCount val="12"/>
                <c:pt idx="0">
                  <c:v>5</c:v>
                </c:pt>
                <c:pt idx="1">
                  <c:v>5.25</c:v>
                </c:pt>
                <c:pt idx="2">
                  <c:v>6</c:v>
                </c:pt>
                <c:pt idx="3">
                  <c:v>7.25</c:v>
                </c:pt>
                <c:pt idx="4">
                  <c:v>9</c:v>
                </c:pt>
                <c:pt idx="5">
                  <c:v>11.25</c:v>
                </c:pt>
                <c:pt idx="6">
                  <c:v>14</c:v>
                </c:pt>
                <c:pt idx="7">
                  <c:v>17.25</c:v>
                </c:pt>
                <c:pt idx="8">
                  <c:v>21</c:v>
                </c:pt>
                <c:pt idx="9">
                  <c:v>25.25</c:v>
                </c:pt>
                <c:pt idx="10">
                  <c:v>30</c:v>
                </c:pt>
                <c:pt idx="11">
                  <c:v>35.25</c:v>
                </c:pt>
              </c:numCache>
            </c:numRef>
          </c:yVal>
          <c:smooth val="1"/>
        </c:ser>
        <c:axId val="48498560"/>
        <c:axId val="48500096"/>
      </c:scatterChart>
      <c:valAx>
        <c:axId val="48498560"/>
        <c:scaling>
          <c:orientation val="minMax"/>
        </c:scaling>
        <c:axPos val="b"/>
        <c:numFmt formatCode="General" sourceLinked="1"/>
        <c:majorTickMark val="none"/>
        <c:tickLblPos val="none"/>
        <c:spPr>
          <a:ln w="19050">
            <a:solidFill>
              <a:schemeClr val="tx1"/>
            </a:solidFill>
            <a:tailEnd type="triangle"/>
          </a:ln>
        </c:spPr>
        <c:crossAx val="48500096"/>
        <c:crosses val="autoZero"/>
        <c:crossBetween val="midCat"/>
      </c:valAx>
      <c:valAx>
        <c:axId val="48500096"/>
        <c:scaling>
          <c:orientation val="minMax"/>
        </c:scaling>
        <c:axPos val="l"/>
        <c:majorGridlines>
          <c:spPr>
            <a:ln w="0">
              <a:solidFill>
                <a:sysClr val="windowText" lastClr="000000">
                  <a:tint val="75000"/>
                  <a:shade val="95000"/>
                  <a:satMod val="105000"/>
                  <a:alpha val="0"/>
                </a:sysClr>
              </a:solidFill>
            </a:ln>
          </c:spPr>
        </c:majorGridlines>
        <c:numFmt formatCode="General" sourceLinked="1"/>
        <c:majorTickMark val="none"/>
        <c:tickLblPos val="none"/>
        <c:spPr>
          <a:ln w="22225">
            <a:solidFill>
              <a:schemeClr val="tx1"/>
            </a:solidFill>
            <a:tailEnd type="triangle"/>
          </a:ln>
        </c:spPr>
        <c:crossAx val="48498560"/>
        <c:crosses val="autoZero"/>
        <c:crossBetween val="midCat"/>
      </c:valAx>
    </c:plotArea>
    <c:plotVisOnly val="1"/>
  </c:chart>
  <c:spPr>
    <a:ln>
      <a:noFill/>
    </a:ln>
  </c:spPr>
  <c:externalData r:id="rId1"/>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5" Type="http://schemas.openxmlformats.org/officeDocument/2006/relationships/image" Target="../media/image56.wmf"/><Relationship Id="rId4" Type="http://schemas.openxmlformats.org/officeDocument/2006/relationships/image" Target="../media/image5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drawing1.xml><?xml version="1.0" encoding="utf-8"?>
<c:userShapes xmlns:c="http://schemas.openxmlformats.org/drawingml/2006/chart">
  <cdr:relSizeAnchor xmlns:cdr="http://schemas.openxmlformats.org/drawingml/2006/chartDrawing">
    <cdr:from>
      <cdr:x>0.74375</cdr:x>
      <cdr:y>0.53472</cdr:y>
    </cdr:from>
    <cdr:to>
      <cdr:x>0.94375</cdr:x>
      <cdr:y>0.64931</cdr:y>
    </cdr:to>
    <cdr:sp macro="" textlink="">
      <cdr:nvSpPr>
        <cdr:cNvPr id="2" name="TextBox 1"/>
        <cdr:cNvSpPr txBox="1"/>
      </cdr:nvSpPr>
      <cdr:spPr>
        <a:xfrm xmlns:a="http://schemas.openxmlformats.org/drawingml/2006/main">
          <a:off x="3400425" y="1466850"/>
          <a:ext cx="914400" cy="314325"/>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ru-RU" sz="1800"/>
            <a:t>решение</a:t>
          </a:r>
        </a:p>
      </cdr:txBody>
    </cdr:sp>
  </cdr:relSizeAnchor>
  <cdr:relSizeAnchor xmlns:cdr="http://schemas.openxmlformats.org/drawingml/2006/chartDrawing">
    <cdr:from>
      <cdr:x>0.75625</cdr:x>
      <cdr:y>0.79514</cdr:y>
    </cdr:from>
    <cdr:to>
      <cdr:x>0.95625</cdr:x>
      <cdr:y>0.88542</cdr:y>
    </cdr:to>
    <cdr:sp macro="" textlink="">
      <cdr:nvSpPr>
        <cdr:cNvPr id="3" name="TextBox 2"/>
        <cdr:cNvSpPr txBox="1"/>
      </cdr:nvSpPr>
      <cdr:spPr>
        <a:xfrm xmlns:a="http://schemas.openxmlformats.org/drawingml/2006/main">
          <a:off x="3457575" y="2181224"/>
          <a:ext cx="914400" cy="247651"/>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ru-RU" sz="1800"/>
            <a:t>точность</a:t>
          </a:r>
        </a:p>
      </cdr:txBody>
    </cdr:sp>
  </cdr:relSizeAnchor>
  <cdr:relSizeAnchor xmlns:cdr="http://schemas.openxmlformats.org/drawingml/2006/chartDrawing">
    <cdr:from>
      <cdr:x>0.58169</cdr:x>
      <cdr:y>0.07143</cdr:y>
    </cdr:from>
    <cdr:to>
      <cdr:x>0.89003</cdr:x>
      <cdr:y>0.22421</cdr:y>
    </cdr:to>
    <cdr:sp macro="" textlink="">
      <cdr:nvSpPr>
        <cdr:cNvPr id="4" name="TextBox 3"/>
        <cdr:cNvSpPr txBox="1"/>
      </cdr:nvSpPr>
      <cdr:spPr>
        <a:xfrm xmlns:a="http://schemas.openxmlformats.org/drawingml/2006/main">
          <a:off x="3357586" y="214314"/>
          <a:ext cx="1779785" cy="458397"/>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ru-RU" sz="1800" dirty="0"/>
            <a:t>информация</a:t>
          </a:r>
        </a:p>
      </cdr:txBody>
    </cdr:sp>
  </cdr:relSizeAnchor>
  <cdr:relSizeAnchor xmlns:cdr="http://schemas.openxmlformats.org/drawingml/2006/chartDrawing">
    <cdr:from>
      <cdr:x>0.0066</cdr:x>
      <cdr:y>0.09841</cdr:y>
    </cdr:from>
    <cdr:to>
      <cdr:x>0.19637</cdr:x>
      <cdr:y>0.2254</cdr:y>
    </cdr:to>
    <cdr:sp macro="" textlink="">
      <cdr:nvSpPr>
        <cdr:cNvPr id="5" name="TextBox 4"/>
        <cdr:cNvSpPr txBox="1"/>
      </cdr:nvSpPr>
      <cdr:spPr>
        <a:xfrm xmlns:a="http://schemas.openxmlformats.org/drawingml/2006/main">
          <a:off x="38099" y="295276"/>
          <a:ext cx="1095375" cy="3810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ru-RU" sz="1800"/>
            <a:t>стоимость</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CC120B-26D3-4816-8507-84A874B89AD4}" type="datetimeFigureOut">
              <a:rPr lang="ru-RU" smtClean="0"/>
              <a:pPr/>
              <a:t>19.03.2014</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3F1E8C-0BC9-4F26-8B80-5C26F2AF639B}"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4C3F1E8C-0BC9-4F26-8B80-5C26F2AF639B}" type="slidenum">
              <a:rPr lang="ru-RU" smtClean="0"/>
              <a:pPr/>
              <a:t>3</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D6E8E1A-2CFD-4B62-84F0-3414F8C22FD0}" type="datetimeFigureOut">
              <a:rPr lang="ru-RU" smtClean="0"/>
              <a:pPr/>
              <a:t>19.03.2014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D16D46-90E9-4370-A926-1B2F0B84E1BC}"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D6E8E1A-2CFD-4B62-84F0-3414F8C22FD0}" type="datetimeFigureOut">
              <a:rPr lang="ru-RU" smtClean="0"/>
              <a:pPr/>
              <a:t>19.03.2014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D16D46-90E9-4370-A926-1B2F0B84E1BC}"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D6E8E1A-2CFD-4B62-84F0-3414F8C22FD0}" type="datetimeFigureOut">
              <a:rPr lang="ru-RU" smtClean="0"/>
              <a:pPr/>
              <a:t>19.03.2014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D16D46-90E9-4370-A926-1B2F0B84E1BC}"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D6E8E1A-2CFD-4B62-84F0-3414F8C22FD0}" type="datetimeFigureOut">
              <a:rPr lang="ru-RU" smtClean="0"/>
              <a:pPr/>
              <a:t>19.03.2014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D16D46-90E9-4370-A926-1B2F0B84E1BC}"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D6E8E1A-2CFD-4B62-84F0-3414F8C22FD0}" type="datetimeFigureOut">
              <a:rPr lang="ru-RU" smtClean="0"/>
              <a:pPr/>
              <a:t>19.03.2014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D16D46-90E9-4370-A926-1B2F0B84E1BC}"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D6E8E1A-2CFD-4B62-84F0-3414F8C22FD0}" type="datetimeFigureOut">
              <a:rPr lang="ru-RU" smtClean="0"/>
              <a:pPr/>
              <a:t>19.03.2014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AD16D46-90E9-4370-A926-1B2F0B84E1BC}"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D6E8E1A-2CFD-4B62-84F0-3414F8C22FD0}" type="datetimeFigureOut">
              <a:rPr lang="ru-RU" smtClean="0"/>
              <a:pPr/>
              <a:t>19.03.2014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AD16D46-90E9-4370-A926-1B2F0B84E1BC}"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D6E8E1A-2CFD-4B62-84F0-3414F8C22FD0}" type="datetimeFigureOut">
              <a:rPr lang="ru-RU" smtClean="0"/>
              <a:pPr/>
              <a:t>19.03.2014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AD16D46-90E9-4370-A926-1B2F0B84E1BC}"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D6E8E1A-2CFD-4B62-84F0-3414F8C22FD0}" type="datetimeFigureOut">
              <a:rPr lang="ru-RU" smtClean="0"/>
              <a:pPr/>
              <a:t>19.03.2014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AD16D46-90E9-4370-A926-1B2F0B84E1BC}"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AD6E8E1A-2CFD-4B62-84F0-3414F8C22FD0}" type="datetimeFigureOut">
              <a:rPr lang="ru-RU" smtClean="0"/>
              <a:pPr/>
              <a:t>19.03.2014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AD16D46-90E9-4370-A926-1B2F0B84E1BC}"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AD6E8E1A-2CFD-4B62-84F0-3414F8C22FD0}" type="datetimeFigureOut">
              <a:rPr lang="ru-RU" smtClean="0"/>
              <a:pPr/>
              <a:t>19.03.2014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AD16D46-90E9-4370-A926-1B2F0B84E1BC}"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E8E1A-2CFD-4B62-84F0-3414F8C22FD0}" type="datetimeFigureOut">
              <a:rPr lang="ru-RU" smtClean="0"/>
              <a:pPr/>
              <a:t>19.03.2014</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16D46-90E9-4370-A926-1B2F0B84E1BC}"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3.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35.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37.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oleObject40.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oleObject" Target="../embeddings/oleObject42.bin"/><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45.bin"/><Relationship Id="rId5" Type="http://schemas.openxmlformats.org/officeDocument/2006/relationships/oleObject" Target="../embeddings/oleObject44.bin"/><Relationship Id="rId4" Type="http://schemas.openxmlformats.org/officeDocument/2006/relationships/oleObject" Target="../embeddings/oleObject43.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oleObject" Target="../embeddings/oleObject50.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3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3.bin"/><Relationship Id="rId7"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56.bin"/><Relationship Id="rId5" Type="http://schemas.openxmlformats.org/officeDocument/2006/relationships/oleObject" Target="../embeddings/oleObject55.bin"/><Relationship Id="rId4" Type="http://schemas.openxmlformats.org/officeDocument/2006/relationships/oleObject" Target="../embeddings/oleObject54.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61.bin"/><Relationship Id="rId5" Type="http://schemas.openxmlformats.org/officeDocument/2006/relationships/oleObject" Target="../embeddings/oleObject60.bin"/><Relationship Id="rId4" Type="http://schemas.openxmlformats.org/officeDocument/2006/relationships/oleObject" Target="../embeddings/oleObject59.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oleObject" Target="../embeddings/oleObject64.bin"/><Relationship Id="rId4" Type="http://schemas.openxmlformats.org/officeDocument/2006/relationships/oleObject" Target="../embeddings/oleObject63.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85786" y="428604"/>
            <a:ext cx="7772400" cy="5786477"/>
          </a:xfrm>
        </p:spPr>
        <p:txBody>
          <a:bodyPr>
            <a:normAutofit/>
          </a:bodyPr>
          <a:lstStyle/>
          <a:p>
            <a:r>
              <a:rPr lang="ru-RU" b="1" dirty="0" smtClean="0"/>
              <a:t>Консультации</a:t>
            </a:r>
            <a:br>
              <a:rPr lang="ru-RU" b="1" dirty="0" smtClean="0"/>
            </a:br>
            <a:r>
              <a:rPr lang="ru-RU" b="1" dirty="0" smtClean="0"/>
              <a:t>по дисциплине «Прикладная математика»</a:t>
            </a:r>
            <a:br>
              <a:rPr lang="ru-RU" b="1" dirty="0" smtClean="0"/>
            </a:br>
            <a:r>
              <a:rPr lang="ru-RU" sz="3600" dirty="0" smtClean="0"/>
              <a:t/>
            </a:r>
            <a:br>
              <a:rPr lang="ru-RU" sz="3600" dirty="0" smtClean="0"/>
            </a:br>
            <a:r>
              <a:rPr lang="ru-RU" sz="3600" dirty="0" smtClean="0"/>
              <a:t>каждый четный четверг</a:t>
            </a:r>
            <a:br>
              <a:rPr lang="ru-RU" sz="3600" dirty="0" smtClean="0"/>
            </a:br>
            <a:r>
              <a:rPr lang="ru-RU" sz="3600" dirty="0" smtClean="0"/>
              <a:t>в </a:t>
            </a:r>
            <a:r>
              <a:rPr lang="ru-RU" sz="3600" b="1" dirty="0" smtClean="0"/>
              <a:t>1</a:t>
            </a:r>
            <a:r>
              <a:rPr lang="en-US" sz="3600" b="1" dirty="0" smtClean="0"/>
              <a:t>1</a:t>
            </a:r>
            <a:r>
              <a:rPr lang="ru-RU" sz="3600" b="1" dirty="0" smtClean="0"/>
              <a:t>:</a:t>
            </a:r>
            <a:r>
              <a:rPr lang="en-US" sz="3600" b="1" dirty="0" smtClean="0"/>
              <a:t>15</a:t>
            </a:r>
            <a:r>
              <a:rPr lang="ru-RU" sz="3600" dirty="0" smtClean="0"/>
              <a:t> в ауд. </a:t>
            </a:r>
            <a:r>
              <a:rPr lang="ru-RU" sz="3600" b="1" dirty="0" smtClean="0"/>
              <a:t>А103</a:t>
            </a:r>
            <a:br>
              <a:rPr lang="ru-RU" sz="3600" b="1" dirty="0" smtClean="0"/>
            </a:br>
            <a:r>
              <a:rPr lang="ru-RU" sz="3600" dirty="0" smtClean="0"/>
              <a:t/>
            </a:r>
            <a:br>
              <a:rPr lang="ru-RU" sz="3600" dirty="0" smtClean="0"/>
            </a:br>
            <a:r>
              <a:rPr lang="ru-RU" sz="3600" dirty="0" smtClean="0"/>
              <a:t>проводит </a:t>
            </a:r>
            <a:br>
              <a:rPr lang="ru-RU" sz="3600" dirty="0" smtClean="0"/>
            </a:br>
            <a:r>
              <a:rPr lang="ru-RU" sz="4000" b="1" dirty="0" smtClean="0"/>
              <a:t>Балакирева Ирина Аркадьевна.</a:t>
            </a:r>
            <a:endParaRPr lang="ru-RU"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2528"/>
          </a:xfrm>
        </p:spPr>
        <p:txBody>
          <a:bodyPr>
            <a:noAutofit/>
          </a:bodyPr>
          <a:lstStyle/>
          <a:p>
            <a:pPr algn="l"/>
            <a:r>
              <a:rPr lang="ru-RU" sz="3200" dirty="0" smtClean="0">
                <a:latin typeface="Times New Roman" pitchFamily="18" charset="0"/>
                <a:cs typeface="Times New Roman" pitchFamily="18" charset="0"/>
              </a:rPr>
              <a:t>  </a:t>
            </a:r>
            <a:endParaRPr lang="ru-RU" sz="3200" dirty="0">
              <a:latin typeface="Times New Roman" pitchFamily="18" charset="0"/>
              <a:cs typeface="Times New Roman" pitchFamily="18" charset="0"/>
            </a:endParaRPr>
          </a:p>
        </p:txBody>
      </p:sp>
      <p:sp>
        <p:nvSpPr>
          <p:cNvPr id="3" name="Содержимое 2"/>
          <p:cNvSpPr>
            <a:spLocks noGrp="1"/>
          </p:cNvSpPr>
          <p:nvPr>
            <p:ph idx="1"/>
          </p:nvPr>
        </p:nvSpPr>
        <p:spPr>
          <a:xfrm>
            <a:off x="428596" y="500042"/>
            <a:ext cx="8229600" cy="5929354"/>
          </a:xfrm>
        </p:spPr>
        <p:txBody>
          <a:bodyPr>
            <a:normAutofit/>
          </a:bodyPr>
          <a:lstStyle/>
          <a:p>
            <a:pPr marL="514350" indent="-514350">
              <a:buAutoNum type="arabicPeriod"/>
            </a:pPr>
            <a:endParaRPr lang="ru-RU" sz="2800" dirty="0" smtClean="0">
              <a:latin typeface="Times New Roman" pitchFamily="18" charset="0"/>
              <a:cs typeface="Times New Roman" pitchFamily="18" charset="0"/>
            </a:endParaRPr>
          </a:p>
          <a:p>
            <a:pPr marL="514350" indent="-514350">
              <a:buNone/>
            </a:pPr>
            <a:endParaRPr lang="ru-RU" sz="2800" dirty="0" smtClean="0">
              <a:latin typeface="Times New Roman" pitchFamily="18" charset="0"/>
              <a:cs typeface="Times New Roman" pitchFamily="18" charset="0"/>
            </a:endParaRPr>
          </a:p>
          <a:p>
            <a:pPr marL="514350" indent="-514350">
              <a:buNone/>
            </a:pPr>
            <a:endParaRPr lang="ru-RU" sz="2800" dirty="0">
              <a:latin typeface="Times New Roman" pitchFamily="18" charset="0"/>
              <a:cs typeface="Times New Roman" pitchFamily="18" charset="0"/>
            </a:endParaRPr>
          </a:p>
        </p:txBody>
      </p:sp>
      <p:graphicFrame>
        <p:nvGraphicFramePr>
          <p:cNvPr id="6" name="Таблица 5"/>
          <p:cNvGraphicFramePr>
            <a:graphicFrameLocks noGrp="1"/>
          </p:cNvGraphicFramePr>
          <p:nvPr/>
        </p:nvGraphicFramePr>
        <p:xfrm>
          <a:off x="500034" y="642918"/>
          <a:ext cx="8143932" cy="5120640"/>
        </p:xfrm>
        <a:graphic>
          <a:graphicData uri="http://schemas.openxmlformats.org/drawingml/2006/table">
            <a:tbl>
              <a:tblPr/>
              <a:tblGrid>
                <a:gridCol w="2288818"/>
                <a:gridCol w="532283"/>
                <a:gridCol w="532283"/>
                <a:gridCol w="532283"/>
                <a:gridCol w="532283"/>
                <a:gridCol w="532283"/>
                <a:gridCol w="532283"/>
                <a:gridCol w="532283"/>
                <a:gridCol w="532283"/>
                <a:gridCol w="798425"/>
                <a:gridCol w="798425"/>
              </a:tblGrid>
              <a:tr h="0">
                <a:tc rowSpan="2">
                  <a:txBody>
                    <a:bodyPr/>
                    <a:lstStyle/>
                    <a:p>
                      <a:pPr algn="just">
                        <a:spcAft>
                          <a:spcPts val="0"/>
                        </a:spcAft>
                      </a:pPr>
                      <a:r>
                        <a:rPr lang="ru-RU" sz="2800" dirty="0">
                          <a:latin typeface="Times New Roman"/>
                          <a:ea typeface="Times New Roman"/>
                        </a:rPr>
                        <a:t>Клиенты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0">
                  <a:txBody>
                    <a:bodyPr/>
                    <a:lstStyle/>
                    <a:p>
                      <a:pPr algn="just">
                        <a:spcAft>
                          <a:spcPts val="0"/>
                        </a:spcAft>
                      </a:pPr>
                      <a:r>
                        <a:rPr lang="ru-RU" sz="2800" dirty="0">
                          <a:latin typeface="Times New Roman"/>
                          <a:ea typeface="Times New Roman"/>
                        </a:rPr>
                        <a:t>Маршруты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0">
                <a:tc vMerge="1">
                  <a:txBody>
                    <a:bodyPr/>
                    <a:lstStyle/>
                    <a:p>
                      <a:endParaRPr lang="ru-RU"/>
                    </a:p>
                  </a:txBody>
                  <a:tcPr/>
                </a:tc>
                <a:tc>
                  <a:txBody>
                    <a:bodyPr/>
                    <a:lstStyle/>
                    <a:p>
                      <a:pPr algn="ctr">
                        <a:spcAft>
                          <a:spcPts val="0"/>
                        </a:spcAft>
                      </a:pPr>
                      <a:r>
                        <a:rPr lang="ru-RU" sz="2800" dirty="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dirty="0">
                          <a:latin typeface="Times New Roman"/>
                          <a:ea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dirty="0">
                          <a:latin typeface="Times New Roman"/>
                          <a:ea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dirty="0">
                          <a:latin typeface="Times New Roman"/>
                          <a:ea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dirty="0">
                          <a:latin typeface="Times New Roman"/>
                          <a:ea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dirty="0">
                          <a:latin typeface="Times New Roman"/>
                          <a:ea typeface="Times New Roman"/>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dirty="0">
                          <a:latin typeface="Times New Roman"/>
                          <a:ea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ru-RU" sz="2800">
                          <a:latin typeface="Times New Roman"/>
                          <a:ea typeface="Times New Roman"/>
                        </a:rPr>
                        <a:t>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dirty="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dirty="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ru-RU" sz="2800">
                          <a:latin typeface="Times New Roman"/>
                          <a:ea typeface="Times New Roman"/>
                        </a:rPr>
                        <a:t>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dirty="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ru-RU" sz="2800">
                          <a:latin typeface="Times New Roman"/>
                          <a:ea typeface="Times New Roman"/>
                        </a:rPr>
                        <a:t>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ru-RU" sz="2800">
                          <a:latin typeface="Times New Roman"/>
                          <a:ea typeface="Times New Roman"/>
                        </a:rPr>
                        <a:t>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dirty="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ru-RU" sz="2800">
                          <a:latin typeface="Times New Roman"/>
                          <a:ea typeface="Times New Roman"/>
                        </a:rPr>
                        <a:t>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ru-RU" sz="2800">
                          <a:latin typeface="Times New Roman"/>
                          <a:ea typeface="Times New Roman"/>
                        </a:rPr>
                        <a:t>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ru-RU" sz="2800">
                          <a:latin typeface="Times New Roman"/>
                          <a:ea typeface="Times New Roman"/>
                        </a:rPr>
                        <a:t>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ru-RU" sz="2800">
                          <a:latin typeface="Times New Roman"/>
                          <a:ea typeface="Times New Roman"/>
                        </a:rPr>
                        <a:t>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ru-RU" sz="2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dirty="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ru-RU" sz="2800">
                          <a:latin typeface="Times New Roman"/>
                          <a:ea typeface="Times New Roman"/>
                        </a:rPr>
                        <a:t>Расходы по маршруту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a:latin typeface="Times New Roman"/>
                          <a:ea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800" dirty="0">
                          <a:latin typeface="Times New Roman"/>
                          <a:ea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11156"/>
          </a:xfrm>
        </p:spPr>
        <p:txBody>
          <a:bodyPr>
            <a:normAutofit fontScale="90000"/>
          </a:bodyPr>
          <a:lstStyle/>
          <a:p>
            <a:pPr algn="l"/>
            <a:r>
              <a:rPr lang="ru-RU" sz="3600" dirty="0" smtClean="0">
                <a:latin typeface="Times New Roman" pitchFamily="18" charset="0"/>
                <a:cs typeface="Times New Roman" pitchFamily="18" charset="0"/>
              </a:rPr>
              <a:t> Модель задачи</a:t>
            </a:r>
            <a:endParaRPr lang="ru-RU" sz="3600" dirty="0">
              <a:latin typeface="Times New Roman" pitchFamily="18" charset="0"/>
              <a:cs typeface="Times New Roman" pitchFamily="18" charset="0"/>
            </a:endParaRPr>
          </a:p>
        </p:txBody>
      </p:sp>
      <p:sp>
        <p:nvSpPr>
          <p:cNvPr id="3" name="Содержимое 2"/>
          <p:cNvSpPr>
            <a:spLocks noGrp="1"/>
          </p:cNvSpPr>
          <p:nvPr>
            <p:ph idx="1"/>
          </p:nvPr>
        </p:nvSpPr>
        <p:spPr>
          <a:xfrm>
            <a:off x="457200" y="928670"/>
            <a:ext cx="8229600" cy="5643602"/>
          </a:xfrm>
        </p:spPr>
        <p:txBody>
          <a:bodyPr>
            <a:noAutofit/>
          </a:bodyPr>
          <a:lstStyle/>
          <a:p>
            <a:pPr marL="0" algn="just">
              <a:spcBef>
                <a:spcPts val="0"/>
              </a:spcBef>
              <a:buNone/>
            </a:pPr>
            <a:r>
              <a:rPr lang="ru-RU" dirty="0" smtClean="0">
                <a:latin typeface="Times New Roman" pitchFamily="18" charset="0"/>
                <a:cs typeface="Times New Roman" pitchFamily="18" charset="0"/>
              </a:rPr>
              <a:t>			</a:t>
            </a:r>
          </a:p>
          <a:p>
            <a:pPr marL="0" algn="just">
              <a:spcBef>
                <a:spcPts val="0"/>
              </a:spcBef>
              <a:buNone/>
            </a:pPr>
            <a:endParaRPr lang="ru-RU" b="1" dirty="0" smtClean="0">
              <a:latin typeface="Times New Roman" pitchFamily="18" charset="0"/>
              <a:cs typeface="Times New Roman" pitchFamily="18" charset="0"/>
            </a:endParaRPr>
          </a:p>
          <a:p>
            <a:pPr marL="0" algn="just">
              <a:spcBef>
                <a:spcPts val="0"/>
              </a:spcBef>
              <a:buNone/>
            </a:pPr>
            <a:endParaRPr lang="ru-RU" b="1" dirty="0" smtClean="0">
              <a:latin typeface="Times New Roman" pitchFamily="18" charset="0"/>
              <a:cs typeface="Times New Roman" pitchFamily="18" charset="0"/>
            </a:endParaRPr>
          </a:p>
          <a:p>
            <a:pPr marL="0" algn="just">
              <a:spcBef>
                <a:spcPts val="0"/>
              </a:spcBef>
              <a:buNone/>
            </a:pPr>
            <a:endParaRPr lang="ru-RU" b="1" dirty="0" smtClean="0">
              <a:latin typeface="Times New Roman" pitchFamily="18" charset="0"/>
              <a:cs typeface="Times New Roman" pitchFamily="18" charset="0"/>
            </a:endParaRPr>
          </a:p>
          <a:p>
            <a:pPr marL="0" algn="just">
              <a:spcBef>
                <a:spcPts val="0"/>
              </a:spcBef>
              <a:buNone/>
            </a:pPr>
            <a:endParaRPr lang="ru-RU" b="1" dirty="0" smtClean="0">
              <a:latin typeface="Times New Roman" pitchFamily="18" charset="0"/>
              <a:cs typeface="Times New Roman" pitchFamily="18" charset="0"/>
            </a:endParaRPr>
          </a:p>
          <a:p>
            <a:pPr marL="0" algn="just">
              <a:spcBef>
                <a:spcPts val="0"/>
              </a:spcBef>
              <a:buNone/>
            </a:pPr>
            <a:endParaRPr lang="ru-RU" b="1" dirty="0" smtClean="0">
              <a:latin typeface="Times New Roman" pitchFamily="18" charset="0"/>
              <a:cs typeface="Times New Roman" pitchFamily="18" charset="0"/>
            </a:endParaRPr>
          </a:p>
          <a:p>
            <a:pPr marL="0" algn="just">
              <a:spcBef>
                <a:spcPts val="0"/>
              </a:spcBef>
              <a:buNone/>
            </a:pPr>
            <a:endParaRPr lang="ru-RU" b="1" dirty="0" smtClean="0">
              <a:latin typeface="Times New Roman" pitchFamily="18" charset="0"/>
              <a:cs typeface="Times New Roman" pitchFamily="18" charset="0"/>
            </a:endParaRPr>
          </a:p>
        </p:txBody>
      </p:sp>
      <p:graphicFrame>
        <p:nvGraphicFramePr>
          <p:cNvPr id="6" name="Объект 5"/>
          <p:cNvGraphicFramePr>
            <a:graphicFrameLocks noChangeAspect="1"/>
          </p:cNvGraphicFramePr>
          <p:nvPr/>
        </p:nvGraphicFramePr>
        <p:xfrm>
          <a:off x="571471" y="1357298"/>
          <a:ext cx="3397385" cy="3097214"/>
        </p:xfrm>
        <a:graphic>
          <a:graphicData uri="http://schemas.openxmlformats.org/presentationml/2006/ole">
            <p:oleObj spid="_x0000_s51201" name="Формула" r:id="rId3" imgW="3162240" imgH="2882880" progId="Equation.3">
              <p:embed/>
            </p:oleObj>
          </a:graphicData>
        </a:graphic>
      </p:graphicFrame>
      <p:sp>
        <p:nvSpPr>
          <p:cNvPr id="7" name="TextBox 6"/>
          <p:cNvSpPr txBox="1"/>
          <p:nvPr/>
        </p:nvSpPr>
        <p:spPr>
          <a:xfrm>
            <a:off x="4429124" y="1857364"/>
            <a:ext cx="4286281" cy="2246769"/>
          </a:xfrm>
          <a:prstGeom prst="rect">
            <a:avLst/>
          </a:prstGeom>
          <a:noFill/>
        </p:spPr>
        <p:txBody>
          <a:bodyPr wrap="square" rtlCol="0">
            <a:spAutoFit/>
          </a:bodyPr>
          <a:lstStyle/>
          <a:p>
            <a:r>
              <a:rPr lang="en-US" sz="2800" i="1" dirty="0" smtClean="0">
                <a:latin typeface="Times New Roman" pitchFamily="18" charset="0"/>
                <a:cs typeface="Times New Roman" pitchFamily="18" charset="0"/>
              </a:rPr>
              <a:t>x</a:t>
            </a:r>
            <a:r>
              <a:rPr lang="en-US" sz="2800" i="1" baseline="-25000" dirty="0" smtClean="0">
                <a:latin typeface="Times New Roman" pitchFamily="18" charset="0"/>
                <a:cs typeface="Times New Roman" pitchFamily="18" charset="0"/>
              </a:rPr>
              <a:t>j</a:t>
            </a:r>
            <a:r>
              <a:rPr lang="en-US" sz="2800" dirty="0" smtClean="0">
                <a:latin typeface="Times New Roman" pitchFamily="18" charset="0"/>
                <a:cs typeface="Times New Roman" pitchFamily="18" charset="0"/>
              </a:rPr>
              <a:t> – </a:t>
            </a:r>
            <a:r>
              <a:rPr lang="ru-RU" sz="2800" dirty="0" smtClean="0">
                <a:latin typeface="Times New Roman" pitchFamily="18" charset="0"/>
                <a:cs typeface="Times New Roman" pitchFamily="18" charset="0"/>
              </a:rPr>
              <a:t>выбор маршрута;</a:t>
            </a:r>
            <a:endParaRPr lang="en-US" sz="2800" dirty="0" smtClean="0">
              <a:latin typeface="Times New Roman" pitchFamily="18" charset="0"/>
              <a:cs typeface="Times New Roman" pitchFamily="18" charset="0"/>
            </a:endParaRPr>
          </a:p>
          <a:p>
            <a:r>
              <a:rPr lang="en-US" sz="2800" i="1" dirty="0" smtClean="0">
                <a:latin typeface="Times New Roman" pitchFamily="18" charset="0"/>
                <a:cs typeface="Times New Roman" pitchFamily="18" charset="0"/>
              </a:rPr>
              <a:t>c</a:t>
            </a:r>
            <a:r>
              <a:rPr lang="en-US" sz="2800" i="1" baseline="-25000" dirty="0" smtClean="0">
                <a:latin typeface="Times New Roman" pitchFamily="18" charset="0"/>
                <a:cs typeface="Times New Roman" pitchFamily="18" charset="0"/>
              </a:rPr>
              <a:t>j</a:t>
            </a:r>
            <a:r>
              <a:rPr lang="en-US" sz="2800" i="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ru-RU" sz="2800" dirty="0" smtClean="0">
                <a:latin typeface="Times New Roman" pitchFamily="18" charset="0"/>
                <a:cs typeface="Times New Roman" pitchFamily="18" charset="0"/>
              </a:rPr>
              <a:t>затраты на обслуживание маршрута;</a:t>
            </a:r>
          </a:p>
          <a:p>
            <a:r>
              <a:rPr lang="en-US" sz="2800" i="1" dirty="0" smtClean="0">
                <a:latin typeface="Times New Roman" pitchFamily="18" charset="0"/>
                <a:cs typeface="Times New Roman" pitchFamily="18" charset="0"/>
              </a:rPr>
              <a:t>a</a:t>
            </a:r>
            <a:r>
              <a:rPr lang="en-US" sz="2800" i="1" baseline="-25000" dirty="0" smtClean="0">
                <a:latin typeface="Times New Roman" pitchFamily="18" charset="0"/>
                <a:cs typeface="Times New Roman" pitchFamily="18" charset="0"/>
              </a:rPr>
              <a:t>ij</a:t>
            </a:r>
            <a:r>
              <a:rPr lang="en-US" sz="2800" dirty="0" smtClean="0">
                <a:latin typeface="Times New Roman" pitchFamily="18" charset="0"/>
                <a:cs typeface="Times New Roman" pitchFamily="18" charset="0"/>
              </a:rPr>
              <a:t> – </a:t>
            </a:r>
            <a:r>
              <a:rPr lang="ru-RU" sz="2800" dirty="0" smtClean="0">
                <a:latin typeface="Times New Roman" pitchFamily="18" charset="0"/>
                <a:cs typeface="Times New Roman" pitchFamily="18" charset="0"/>
              </a:rPr>
              <a:t>обслуживание </a:t>
            </a:r>
            <a:r>
              <a:rPr lang="en-US" sz="2800" dirty="0" err="1" smtClean="0">
                <a:latin typeface="Times New Roman" pitchFamily="18" charset="0"/>
                <a:cs typeface="Times New Roman" pitchFamily="18" charset="0"/>
              </a:rPr>
              <a:t>i</a:t>
            </a:r>
            <a:r>
              <a:rPr lang="ru-RU" sz="2800" dirty="0" smtClean="0">
                <a:latin typeface="Times New Roman" pitchFamily="18" charset="0"/>
                <a:cs typeface="Times New Roman" pitchFamily="18" charset="0"/>
              </a:rPr>
              <a:t>-го клиента </a:t>
            </a:r>
            <a:r>
              <a:rPr lang="en-US" sz="2800" dirty="0" smtClean="0">
                <a:latin typeface="Times New Roman" pitchFamily="18" charset="0"/>
                <a:cs typeface="Times New Roman" pitchFamily="18" charset="0"/>
              </a:rPr>
              <a:t>j</a:t>
            </a:r>
            <a:r>
              <a:rPr lang="ru-RU" sz="2800" dirty="0" smtClean="0">
                <a:latin typeface="Times New Roman" pitchFamily="18" charset="0"/>
                <a:cs typeface="Times New Roman" pitchFamily="18" charset="0"/>
              </a:rPr>
              <a:t>-м маршрутом.</a:t>
            </a:r>
            <a:endParaRPr lang="ru-RU" sz="2800" dirty="0">
              <a:latin typeface="Times New Roman" pitchFamily="18" charset="0"/>
              <a:cs typeface="Times New Roman" pitchFamily="18" charset="0"/>
            </a:endParaRPr>
          </a:p>
        </p:txBody>
      </p:sp>
      <p:sp>
        <p:nvSpPr>
          <p:cNvPr id="8" name="TextBox 7"/>
          <p:cNvSpPr txBox="1"/>
          <p:nvPr/>
        </p:nvSpPr>
        <p:spPr>
          <a:xfrm>
            <a:off x="214282" y="4714884"/>
            <a:ext cx="8620693" cy="1569660"/>
          </a:xfrm>
          <a:prstGeom prst="rect">
            <a:avLst/>
          </a:prstGeom>
          <a:noFill/>
        </p:spPr>
        <p:txBody>
          <a:bodyPr wrap="square" rtlCol="0">
            <a:spAutoFit/>
          </a:bodyPr>
          <a:lstStyle/>
          <a:p>
            <a:r>
              <a:rPr lang="ru-RU" sz="3200" b="1" dirty="0" smtClean="0">
                <a:solidFill>
                  <a:srgbClr val="FF0000"/>
                </a:solidFill>
                <a:latin typeface="Times New Roman" pitchFamily="18" charset="0"/>
                <a:cs typeface="Times New Roman" pitchFamily="18" charset="0"/>
              </a:rPr>
              <a:t>Задание: </a:t>
            </a:r>
          </a:p>
          <a:p>
            <a:r>
              <a:rPr lang="ru-RU" sz="3200" b="1" dirty="0" smtClean="0">
                <a:solidFill>
                  <a:srgbClr val="FF0000"/>
                </a:solidFill>
                <a:latin typeface="Times New Roman" pitchFamily="18" charset="0"/>
                <a:cs typeface="Times New Roman" pitchFamily="18" charset="0"/>
              </a:rPr>
              <a:t>решить задачу, используя возможность</a:t>
            </a:r>
          </a:p>
          <a:p>
            <a:r>
              <a:rPr lang="ru-RU" sz="3200" b="1" dirty="0" smtClean="0">
                <a:solidFill>
                  <a:srgbClr val="FF0000"/>
                </a:solidFill>
                <a:latin typeface="Times New Roman" pitchFamily="18" charset="0"/>
                <a:cs typeface="Times New Roman" pitchFamily="18" charset="0"/>
              </a:rPr>
              <a:t>ЭТ </a:t>
            </a:r>
            <a:r>
              <a:rPr lang="en-US" sz="3200" b="1" dirty="0" smtClean="0">
                <a:solidFill>
                  <a:srgbClr val="FF0000"/>
                </a:solidFill>
                <a:latin typeface="Times New Roman" pitchFamily="18" charset="0"/>
                <a:cs typeface="Times New Roman" pitchFamily="18" charset="0"/>
              </a:rPr>
              <a:t>Excel </a:t>
            </a:r>
            <a:r>
              <a:rPr lang="ru-RU" sz="3200" b="1" dirty="0" smtClean="0">
                <a:solidFill>
                  <a:srgbClr val="FF0000"/>
                </a:solidFill>
                <a:latin typeface="Times New Roman" pitchFamily="18" charset="0"/>
                <a:cs typeface="Times New Roman" pitchFamily="18" charset="0"/>
              </a:rPr>
              <a:t>«Поиск решения»</a:t>
            </a:r>
            <a:endParaRPr lang="ru-RU" sz="32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39784"/>
          </a:xfrm>
        </p:spPr>
        <p:txBody>
          <a:bodyPr>
            <a:normAutofit/>
          </a:bodyPr>
          <a:lstStyle/>
          <a:p>
            <a:pPr algn="just"/>
            <a:r>
              <a:rPr lang="en-US" sz="3600" b="1" dirty="0" smtClean="0">
                <a:latin typeface="Times New Roman" pitchFamily="18" charset="0"/>
                <a:cs typeface="Times New Roman" pitchFamily="18" charset="0"/>
              </a:rPr>
              <a:t>IV</a:t>
            </a:r>
            <a:r>
              <a:rPr lang="ru-RU" sz="3600" b="1" dirty="0" smtClean="0">
                <a:latin typeface="Times New Roman" pitchFamily="18" charset="0"/>
                <a:cs typeface="Times New Roman" pitchFamily="18" charset="0"/>
              </a:rPr>
              <a:t>. Целочисленные задачи</a:t>
            </a:r>
            <a:endParaRPr lang="ru-RU" sz="3600" b="1" dirty="0">
              <a:latin typeface="Times New Roman" pitchFamily="18" charset="0"/>
              <a:cs typeface="Times New Roman" pitchFamily="18" charset="0"/>
            </a:endParaRPr>
          </a:p>
        </p:txBody>
      </p:sp>
      <p:sp>
        <p:nvSpPr>
          <p:cNvPr id="3" name="Содержимое 2"/>
          <p:cNvSpPr>
            <a:spLocks noGrp="1"/>
          </p:cNvSpPr>
          <p:nvPr>
            <p:ph idx="1"/>
          </p:nvPr>
        </p:nvSpPr>
        <p:spPr>
          <a:xfrm>
            <a:off x="457200" y="1214422"/>
            <a:ext cx="8229600" cy="5429288"/>
          </a:xfrm>
        </p:spPr>
        <p:txBody>
          <a:bodyPr>
            <a:noAutofit/>
          </a:bodyPr>
          <a:lstStyle/>
          <a:p>
            <a:pPr marL="742950" indent="-742950" algn="just">
              <a:spcBef>
                <a:spcPts val="0"/>
              </a:spcBef>
              <a:buAutoNum type="arabicPeriod"/>
            </a:pPr>
            <a:r>
              <a:rPr lang="ru-RU" sz="3600" dirty="0" smtClean="0">
                <a:latin typeface="Times New Roman" pitchFamily="18" charset="0"/>
                <a:cs typeface="Times New Roman" pitchFamily="18" charset="0"/>
              </a:rPr>
              <a:t>Задачи о загрузке.</a:t>
            </a:r>
          </a:p>
          <a:p>
            <a:pPr marL="0" indent="0" algn="just">
              <a:spcBef>
                <a:spcPts val="0"/>
              </a:spcBef>
              <a:buNone/>
            </a:pPr>
            <a:r>
              <a:rPr lang="ru-RU" sz="3600" dirty="0" smtClean="0">
                <a:latin typeface="Times New Roman" pitchFamily="18" charset="0"/>
                <a:cs typeface="Times New Roman" pitchFamily="18" charset="0"/>
              </a:rPr>
              <a:t>Метод ветвей и границ, алгоритмы Гомори.</a:t>
            </a:r>
          </a:p>
          <a:p>
            <a:pPr marL="0" indent="0" algn="just">
              <a:spcBef>
                <a:spcPts val="0"/>
              </a:spcBef>
              <a:buNone/>
            </a:pPr>
            <a:endParaRPr lang="ru-RU" sz="3600" dirty="0" smtClean="0">
              <a:latin typeface="Times New Roman" pitchFamily="18" charset="0"/>
              <a:cs typeface="Times New Roman" pitchFamily="18" charset="0"/>
            </a:endParaRPr>
          </a:p>
          <a:p>
            <a:pPr marL="0" indent="0" algn="just">
              <a:spcBef>
                <a:spcPts val="0"/>
              </a:spcBef>
              <a:buNone/>
            </a:pPr>
            <a:r>
              <a:rPr lang="ru-RU" sz="3600" dirty="0" smtClean="0">
                <a:latin typeface="Times New Roman" pitchFamily="18" charset="0"/>
                <a:cs typeface="Times New Roman" pitchFamily="18" charset="0"/>
              </a:rPr>
              <a:t>2. Задачи с двоичными (булевскими переменными).</a:t>
            </a:r>
          </a:p>
          <a:p>
            <a:pPr marL="0" indent="0" algn="just">
              <a:spcBef>
                <a:spcPts val="0"/>
              </a:spcBef>
              <a:buNone/>
            </a:pPr>
            <a:r>
              <a:rPr lang="ru-RU" sz="3600" dirty="0" smtClean="0">
                <a:latin typeface="Times New Roman" pitchFamily="18" charset="0"/>
                <a:cs typeface="Times New Roman" pitchFamily="18" charset="0"/>
              </a:rPr>
              <a:t>Сетевые алгоритмы, алгоритм </a:t>
            </a:r>
            <a:r>
              <a:rPr lang="ru-RU" sz="3600" dirty="0" err="1" smtClean="0">
                <a:latin typeface="Times New Roman" pitchFamily="18" charset="0"/>
                <a:cs typeface="Times New Roman" pitchFamily="18" charset="0"/>
              </a:rPr>
              <a:t>Баллаша</a:t>
            </a:r>
            <a:r>
              <a:rPr lang="ru-RU" sz="36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39784"/>
          </a:xfrm>
        </p:spPr>
        <p:txBody>
          <a:bodyPr>
            <a:normAutofit/>
          </a:bodyPr>
          <a:lstStyle/>
          <a:p>
            <a:pPr algn="just"/>
            <a:r>
              <a:rPr lang="en-US" sz="3600" b="1" dirty="0" smtClean="0">
                <a:latin typeface="Times New Roman" pitchFamily="18" charset="0"/>
                <a:cs typeface="Times New Roman" pitchFamily="18" charset="0"/>
              </a:rPr>
              <a:t>V</a:t>
            </a:r>
            <a:r>
              <a:rPr lang="ru-RU" sz="3600" b="1" dirty="0" smtClean="0">
                <a:latin typeface="Times New Roman" pitchFamily="18" charset="0"/>
                <a:cs typeface="Times New Roman" pitchFamily="18" charset="0"/>
              </a:rPr>
              <a:t>. Задачи параметрического ЛП</a:t>
            </a:r>
            <a:endParaRPr lang="ru-RU" sz="3600" b="1" dirty="0">
              <a:latin typeface="Times New Roman" pitchFamily="18" charset="0"/>
              <a:cs typeface="Times New Roman" pitchFamily="18" charset="0"/>
            </a:endParaRPr>
          </a:p>
        </p:txBody>
      </p:sp>
      <p:sp>
        <p:nvSpPr>
          <p:cNvPr id="3" name="Содержимое 2"/>
          <p:cNvSpPr>
            <a:spLocks noGrp="1"/>
          </p:cNvSpPr>
          <p:nvPr>
            <p:ph idx="1"/>
          </p:nvPr>
        </p:nvSpPr>
        <p:spPr>
          <a:xfrm>
            <a:off x="457200" y="1214422"/>
            <a:ext cx="8229600" cy="5429288"/>
          </a:xfrm>
        </p:spPr>
        <p:txBody>
          <a:bodyPr>
            <a:noAutofit/>
          </a:bodyPr>
          <a:lstStyle/>
          <a:p>
            <a:pPr marL="742950" indent="-742950" algn="just">
              <a:spcBef>
                <a:spcPts val="0"/>
              </a:spcBef>
              <a:buNone/>
            </a:pPr>
            <a:r>
              <a:rPr lang="ru-RU" sz="3600" dirty="0" smtClean="0">
                <a:latin typeface="Times New Roman" pitchFamily="18" charset="0"/>
                <a:cs typeface="Times New Roman" pitchFamily="18" charset="0"/>
              </a:rPr>
              <a:t>Задана ЗЛП:</a:t>
            </a:r>
          </a:p>
          <a:p>
            <a:pPr marL="0" indent="0" algn="just">
              <a:spcBef>
                <a:spcPts val="0"/>
              </a:spcBef>
              <a:buNone/>
            </a:pPr>
            <a:endParaRPr lang="ru-RU" sz="3600" dirty="0" smtClean="0">
              <a:latin typeface="Times New Roman" pitchFamily="18" charset="0"/>
              <a:cs typeface="Times New Roman" pitchFamily="18" charset="0"/>
            </a:endParaRPr>
          </a:p>
          <a:p>
            <a:pPr marL="0" indent="0" algn="just">
              <a:spcBef>
                <a:spcPts val="0"/>
              </a:spcBef>
              <a:buNone/>
            </a:pPr>
            <a:endParaRPr lang="ru-RU" sz="3600" dirty="0" smtClean="0">
              <a:latin typeface="Times New Roman" pitchFamily="18" charset="0"/>
              <a:cs typeface="Times New Roman" pitchFamily="18" charset="0"/>
            </a:endParaRPr>
          </a:p>
          <a:p>
            <a:pPr marL="0" indent="0" algn="just">
              <a:spcBef>
                <a:spcPts val="0"/>
              </a:spcBef>
              <a:buNone/>
            </a:pPr>
            <a:endParaRPr lang="ru-RU" sz="3600" dirty="0" smtClean="0">
              <a:latin typeface="Times New Roman" pitchFamily="18" charset="0"/>
              <a:cs typeface="Times New Roman" pitchFamily="18" charset="0"/>
            </a:endParaRPr>
          </a:p>
          <a:p>
            <a:pPr marL="0" indent="0" algn="just">
              <a:spcBef>
                <a:spcPts val="0"/>
              </a:spcBef>
              <a:buNone/>
            </a:pPr>
            <a:r>
              <a:rPr lang="ru-RU" sz="3600" dirty="0" smtClean="0">
                <a:latin typeface="Times New Roman" pitchFamily="18" charset="0"/>
                <a:cs typeface="Times New Roman" pitchFamily="18" charset="0"/>
              </a:rPr>
              <a:t>где         и         - некоторые функции параметра  </a:t>
            </a:r>
            <a:r>
              <a:rPr lang="en-US" sz="3600" b="1" i="1" dirty="0" smtClean="0">
                <a:latin typeface="Times New Roman" pitchFamily="18" charset="0"/>
                <a:cs typeface="Times New Roman" pitchFamily="18" charset="0"/>
              </a:rPr>
              <a:t>t</a:t>
            </a:r>
            <a:r>
              <a:rPr lang="ru-RU" sz="3600" dirty="0" smtClean="0">
                <a:latin typeface="Times New Roman" pitchFamily="18" charset="0"/>
                <a:cs typeface="Times New Roman" pitchFamily="18" charset="0"/>
              </a:rPr>
              <a:t>.  Например:</a:t>
            </a:r>
          </a:p>
          <a:p>
            <a:pPr marL="0" indent="0" algn="just">
              <a:spcBef>
                <a:spcPts val="0"/>
              </a:spcBef>
              <a:buNone/>
            </a:pPr>
            <a:r>
              <a:rPr lang="ru-RU" sz="3600" dirty="0" smtClean="0">
                <a:latin typeface="Times New Roman" pitchFamily="18" charset="0"/>
                <a:cs typeface="Times New Roman" pitchFamily="18" charset="0"/>
              </a:rPr>
              <a:t>        </a:t>
            </a:r>
          </a:p>
          <a:p>
            <a:pPr marL="0" indent="0" algn="just">
              <a:spcBef>
                <a:spcPts val="0"/>
              </a:spcBef>
              <a:buNone/>
            </a:pPr>
            <a:r>
              <a:rPr lang="en-US" sz="3600" i="1" dirty="0" smtClean="0">
                <a:latin typeface="Times New Roman" pitchFamily="18" charset="0"/>
                <a:cs typeface="Times New Roman" pitchFamily="18" charset="0"/>
              </a:rPr>
              <a:t>t</a:t>
            </a:r>
            <a:r>
              <a:rPr lang="en-US" sz="3600" dirty="0" smtClean="0">
                <a:latin typeface="Times New Roman" pitchFamily="18" charset="0"/>
                <a:cs typeface="Times New Roman" pitchFamily="18" charset="0"/>
              </a:rPr>
              <a:t> – </a:t>
            </a:r>
            <a:r>
              <a:rPr lang="ru-RU" sz="3600" dirty="0" smtClean="0">
                <a:latin typeface="Times New Roman" pitchFamily="18" charset="0"/>
                <a:cs typeface="Times New Roman" pitchFamily="18" charset="0"/>
              </a:rPr>
              <a:t>параметр изменения;</a:t>
            </a:r>
          </a:p>
          <a:p>
            <a:pPr marL="0" indent="0" algn="just">
              <a:spcBef>
                <a:spcPts val="0"/>
              </a:spcBef>
              <a:buNone/>
            </a:pPr>
            <a:r>
              <a:rPr lang="ru-RU" sz="3600" dirty="0" smtClean="0">
                <a:latin typeface="Times New Roman" pitchFamily="18" charset="0"/>
                <a:cs typeface="Times New Roman" pitchFamily="18" charset="0"/>
              </a:rPr>
              <a:t>    и      - заданные векторы.</a:t>
            </a:r>
          </a:p>
        </p:txBody>
      </p:sp>
      <p:graphicFrame>
        <p:nvGraphicFramePr>
          <p:cNvPr id="4" name="Объект 3"/>
          <p:cNvGraphicFramePr>
            <a:graphicFrameLocks noChangeAspect="1"/>
          </p:cNvGraphicFramePr>
          <p:nvPr/>
        </p:nvGraphicFramePr>
        <p:xfrm>
          <a:off x="3286116" y="1000108"/>
          <a:ext cx="4021139" cy="2428876"/>
        </p:xfrm>
        <a:graphic>
          <a:graphicData uri="http://schemas.openxmlformats.org/presentationml/2006/ole">
            <p:oleObj spid="_x0000_s151554" name="Формула" r:id="rId3" imgW="3784320" imgH="2286000" progId="Equation.3">
              <p:embed/>
            </p:oleObj>
          </a:graphicData>
        </a:graphic>
      </p:graphicFrame>
      <p:graphicFrame>
        <p:nvGraphicFramePr>
          <p:cNvPr id="5" name="Объект 4"/>
          <p:cNvGraphicFramePr>
            <a:graphicFrameLocks noChangeAspect="1"/>
          </p:cNvGraphicFramePr>
          <p:nvPr/>
        </p:nvGraphicFramePr>
        <p:xfrm>
          <a:off x="1500166" y="3500438"/>
          <a:ext cx="813778" cy="566738"/>
        </p:xfrm>
        <a:graphic>
          <a:graphicData uri="http://schemas.openxmlformats.org/presentationml/2006/ole">
            <p:oleObj spid="_x0000_s151555" name="Формула" r:id="rId4" imgW="711000" imgH="495000" progId="Equation.3">
              <p:embed/>
            </p:oleObj>
          </a:graphicData>
        </a:graphic>
      </p:graphicFrame>
      <p:graphicFrame>
        <p:nvGraphicFramePr>
          <p:cNvPr id="6" name="Объект 5"/>
          <p:cNvGraphicFramePr>
            <a:graphicFrameLocks noChangeAspect="1"/>
          </p:cNvGraphicFramePr>
          <p:nvPr/>
        </p:nvGraphicFramePr>
        <p:xfrm>
          <a:off x="3071802" y="3500438"/>
          <a:ext cx="735391" cy="500066"/>
        </p:xfrm>
        <a:graphic>
          <a:graphicData uri="http://schemas.openxmlformats.org/presentationml/2006/ole">
            <p:oleObj spid="_x0000_s151556" name="Формула" r:id="rId5" imgW="634680" imgH="431640" progId="Equation.3">
              <p:embed/>
            </p:oleObj>
          </a:graphicData>
        </a:graphic>
      </p:graphicFrame>
      <p:graphicFrame>
        <p:nvGraphicFramePr>
          <p:cNvPr id="7" name="Объект 6"/>
          <p:cNvGraphicFramePr>
            <a:graphicFrameLocks noChangeAspect="1"/>
          </p:cNvGraphicFramePr>
          <p:nvPr/>
        </p:nvGraphicFramePr>
        <p:xfrm>
          <a:off x="5429256" y="4071942"/>
          <a:ext cx="2198534" cy="1112838"/>
        </p:xfrm>
        <a:graphic>
          <a:graphicData uri="http://schemas.openxmlformats.org/presentationml/2006/ole">
            <p:oleObj spid="_x0000_s151557" name="Формула" r:id="rId6" imgW="2057400" imgH="1041120" progId="Equation.3">
              <p:embed/>
            </p:oleObj>
          </a:graphicData>
        </a:graphic>
      </p:graphicFrame>
      <p:graphicFrame>
        <p:nvGraphicFramePr>
          <p:cNvPr id="8" name="Объект 7"/>
          <p:cNvGraphicFramePr>
            <a:graphicFrameLocks noChangeAspect="1"/>
          </p:cNvGraphicFramePr>
          <p:nvPr/>
        </p:nvGraphicFramePr>
        <p:xfrm>
          <a:off x="571472" y="5786454"/>
          <a:ext cx="324400" cy="401638"/>
        </p:xfrm>
        <a:graphic>
          <a:graphicData uri="http://schemas.openxmlformats.org/presentationml/2006/ole">
            <p:oleObj spid="_x0000_s151558" name="Формула" r:id="rId7" imgW="266400" imgH="330120" progId="Equation.3">
              <p:embed/>
            </p:oleObj>
          </a:graphicData>
        </a:graphic>
      </p:graphicFrame>
      <p:graphicFrame>
        <p:nvGraphicFramePr>
          <p:cNvPr id="9" name="Объект 8"/>
          <p:cNvGraphicFramePr>
            <a:graphicFrameLocks noChangeAspect="1"/>
          </p:cNvGraphicFramePr>
          <p:nvPr/>
        </p:nvGraphicFramePr>
        <p:xfrm>
          <a:off x="1428728" y="5786454"/>
          <a:ext cx="339848" cy="401638"/>
        </p:xfrm>
        <a:graphic>
          <a:graphicData uri="http://schemas.openxmlformats.org/presentationml/2006/ole">
            <p:oleObj spid="_x0000_s151559" name="Формула" r:id="rId8" imgW="279360" imgH="330120" progId="Equation.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39784"/>
          </a:xfrm>
        </p:spPr>
        <p:txBody>
          <a:bodyPr>
            <a:normAutofit/>
          </a:bodyPr>
          <a:lstStyle/>
          <a:p>
            <a:pPr algn="just"/>
            <a:r>
              <a:rPr lang="ru-RU" sz="3600" b="1" dirty="0" smtClean="0">
                <a:latin typeface="Times New Roman" pitchFamily="18" charset="0"/>
                <a:cs typeface="Times New Roman" pitchFamily="18" charset="0"/>
              </a:rPr>
              <a:t>Основная идея решения:</a:t>
            </a:r>
            <a:endParaRPr lang="ru-RU" sz="3600" b="1" dirty="0">
              <a:latin typeface="Times New Roman" pitchFamily="18" charset="0"/>
              <a:cs typeface="Times New Roman" pitchFamily="18" charset="0"/>
            </a:endParaRPr>
          </a:p>
        </p:txBody>
      </p:sp>
      <p:sp>
        <p:nvSpPr>
          <p:cNvPr id="3" name="Содержимое 2"/>
          <p:cNvSpPr>
            <a:spLocks noGrp="1"/>
          </p:cNvSpPr>
          <p:nvPr>
            <p:ph idx="1"/>
          </p:nvPr>
        </p:nvSpPr>
        <p:spPr>
          <a:xfrm>
            <a:off x="457200" y="1214422"/>
            <a:ext cx="8229600" cy="5429288"/>
          </a:xfrm>
        </p:spPr>
        <p:txBody>
          <a:bodyPr>
            <a:noAutofit/>
          </a:bodyPr>
          <a:lstStyle/>
          <a:p>
            <a:pPr marL="742950" indent="-742950" algn="just">
              <a:spcBef>
                <a:spcPts val="0"/>
              </a:spcBef>
              <a:buAutoNum type="arabicPeriod"/>
            </a:pPr>
            <a:r>
              <a:rPr lang="ru-RU" sz="3600" dirty="0" smtClean="0">
                <a:latin typeface="Times New Roman" pitchFamily="18" charset="0"/>
                <a:cs typeface="Times New Roman" pitchFamily="18" charset="0"/>
              </a:rPr>
              <a:t>Определяется оптимальное решение при </a:t>
            </a:r>
            <a:r>
              <a:rPr lang="en-US" sz="3600" i="1" dirty="0" smtClean="0">
                <a:latin typeface="Times New Roman" pitchFamily="18" charset="0"/>
                <a:cs typeface="Times New Roman" pitchFamily="18" charset="0"/>
              </a:rPr>
              <a:t>t</a:t>
            </a:r>
            <a:r>
              <a:rPr lang="ru-RU" sz="3600" dirty="0" smtClean="0">
                <a:latin typeface="Times New Roman" pitchFamily="18" charset="0"/>
                <a:cs typeface="Times New Roman" pitchFamily="18" charset="0"/>
              </a:rPr>
              <a:t>=0.</a:t>
            </a:r>
          </a:p>
          <a:p>
            <a:pPr marL="742950" indent="-742950" algn="just">
              <a:spcBef>
                <a:spcPts val="0"/>
              </a:spcBef>
              <a:buAutoNum type="arabicPeriod"/>
            </a:pPr>
            <a:r>
              <a:rPr lang="ru-RU" sz="3600" dirty="0" smtClean="0">
                <a:latin typeface="Times New Roman" pitchFamily="18" charset="0"/>
                <a:cs typeface="Times New Roman" pitchFamily="18" charset="0"/>
              </a:rPr>
              <a:t>На основании критерия оптимальности и допустимости симплекс-метода определяется интервал            , в котором решение, полученное при </a:t>
            </a:r>
            <a:r>
              <a:rPr lang="en-US" sz="3600" i="1" dirty="0" smtClean="0">
                <a:latin typeface="Times New Roman" pitchFamily="18" charset="0"/>
                <a:cs typeface="Times New Roman" pitchFamily="18" charset="0"/>
              </a:rPr>
              <a:t>t</a:t>
            </a:r>
            <a:r>
              <a:rPr lang="ru-RU" sz="3600" dirty="0" smtClean="0">
                <a:latin typeface="Times New Roman" pitchFamily="18" charset="0"/>
                <a:cs typeface="Times New Roman" pitchFamily="18" charset="0"/>
              </a:rPr>
              <a:t>=0, остается допустимым. Значение </a:t>
            </a:r>
            <a:r>
              <a:rPr lang="en-US" sz="3600" i="1" dirty="0" smtClean="0">
                <a:latin typeface="Times New Roman" pitchFamily="18" charset="0"/>
                <a:cs typeface="Times New Roman" pitchFamily="18" charset="0"/>
              </a:rPr>
              <a:t>t</a:t>
            </a:r>
            <a:r>
              <a:rPr lang="en-US" sz="3600" i="1" baseline="-25000" dirty="0" smtClean="0">
                <a:latin typeface="Times New Roman" pitchFamily="18" charset="0"/>
                <a:cs typeface="Times New Roman" pitchFamily="18" charset="0"/>
              </a:rPr>
              <a:t>1</a:t>
            </a:r>
            <a:r>
              <a:rPr lang="ru-RU" sz="3600" dirty="0" smtClean="0">
                <a:latin typeface="Times New Roman" pitchFamily="18" charset="0"/>
                <a:cs typeface="Times New Roman" pitchFamily="18" charset="0"/>
              </a:rPr>
              <a:t> называют критическим.</a:t>
            </a:r>
          </a:p>
          <a:p>
            <a:pPr marL="742950" indent="-742950" algn="just">
              <a:spcBef>
                <a:spcPts val="0"/>
              </a:spcBef>
              <a:buAutoNum type="arabicPeriod"/>
            </a:pPr>
            <a:endParaRPr lang="ru-RU" sz="3600" dirty="0" smtClean="0">
              <a:latin typeface="Times New Roman" pitchFamily="18" charset="0"/>
              <a:cs typeface="Times New Roman" pitchFamily="18" charset="0"/>
            </a:endParaRPr>
          </a:p>
          <a:p>
            <a:pPr marL="0" indent="0" algn="just">
              <a:spcBef>
                <a:spcPts val="0"/>
              </a:spcBef>
              <a:buNone/>
            </a:pPr>
            <a:endParaRPr lang="ru-RU" sz="3600" dirty="0" smtClean="0">
              <a:latin typeface="Times New Roman" pitchFamily="18" charset="0"/>
              <a:cs typeface="Times New Roman" pitchFamily="18" charset="0"/>
            </a:endParaRPr>
          </a:p>
          <a:p>
            <a:pPr marL="0" indent="0" algn="just">
              <a:spcBef>
                <a:spcPts val="0"/>
              </a:spcBef>
              <a:buNone/>
            </a:pPr>
            <a:endParaRPr lang="ru-RU" sz="3600" dirty="0" smtClean="0">
              <a:latin typeface="Times New Roman" pitchFamily="18" charset="0"/>
              <a:cs typeface="Times New Roman" pitchFamily="18" charset="0"/>
            </a:endParaRPr>
          </a:p>
          <a:p>
            <a:pPr marL="0" indent="0" algn="just">
              <a:spcBef>
                <a:spcPts val="0"/>
              </a:spcBef>
              <a:buNone/>
            </a:pPr>
            <a:endParaRPr lang="ru-RU" sz="3600" dirty="0" smtClean="0">
              <a:latin typeface="Times New Roman" pitchFamily="18" charset="0"/>
              <a:cs typeface="Times New Roman" pitchFamily="18" charset="0"/>
            </a:endParaRPr>
          </a:p>
          <a:p>
            <a:pPr marL="0" indent="0" algn="just">
              <a:spcBef>
                <a:spcPts val="0"/>
              </a:spcBef>
              <a:buNone/>
            </a:pPr>
            <a:r>
              <a:rPr lang="ru-RU" sz="3600" dirty="0" smtClean="0">
                <a:latin typeface="Times New Roman" pitchFamily="18" charset="0"/>
                <a:cs typeface="Times New Roman" pitchFamily="18" charset="0"/>
              </a:rPr>
              <a:t>где         и         - некоторые функции параметра  </a:t>
            </a:r>
            <a:r>
              <a:rPr lang="en-US" sz="3600" b="1" i="1" dirty="0" smtClean="0">
                <a:latin typeface="Times New Roman" pitchFamily="18" charset="0"/>
                <a:cs typeface="Times New Roman" pitchFamily="18" charset="0"/>
              </a:rPr>
              <a:t>t</a:t>
            </a:r>
            <a:r>
              <a:rPr lang="ru-RU" sz="3600" dirty="0" smtClean="0">
                <a:latin typeface="Times New Roman" pitchFamily="18" charset="0"/>
                <a:cs typeface="Times New Roman" pitchFamily="18" charset="0"/>
              </a:rPr>
              <a:t>.  Например:</a:t>
            </a:r>
          </a:p>
          <a:p>
            <a:pPr marL="0" indent="0" algn="just">
              <a:spcBef>
                <a:spcPts val="0"/>
              </a:spcBef>
              <a:buNone/>
            </a:pPr>
            <a:r>
              <a:rPr lang="ru-RU" sz="3600" dirty="0" smtClean="0">
                <a:latin typeface="Times New Roman" pitchFamily="18" charset="0"/>
                <a:cs typeface="Times New Roman" pitchFamily="18" charset="0"/>
              </a:rPr>
              <a:t>        </a:t>
            </a:r>
          </a:p>
          <a:p>
            <a:pPr marL="0" indent="0" algn="just">
              <a:spcBef>
                <a:spcPts val="0"/>
              </a:spcBef>
              <a:buNone/>
            </a:pPr>
            <a:r>
              <a:rPr lang="en-US" sz="3600" i="1" dirty="0" smtClean="0">
                <a:latin typeface="Times New Roman" pitchFamily="18" charset="0"/>
                <a:cs typeface="Times New Roman" pitchFamily="18" charset="0"/>
              </a:rPr>
              <a:t>t</a:t>
            </a:r>
            <a:r>
              <a:rPr lang="en-US" sz="3600" dirty="0" smtClean="0">
                <a:latin typeface="Times New Roman" pitchFamily="18" charset="0"/>
                <a:cs typeface="Times New Roman" pitchFamily="18" charset="0"/>
              </a:rPr>
              <a:t> – </a:t>
            </a:r>
            <a:r>
              <a:rPr lang="ru-RU" sz="3600" dirty="0" smtClean="0">
                <a:latin typeface="Times New Roman" pitchFamily="18" charset="0"/>
                <a:cs typeface="Times New Roman" pitchFamily="18" charset="0"/>
              </a:rPr>
              <a:t>параметр изменения;</a:t>
            </a:r>
          </a:p>
          <a:p>
            <a:pPr marL="0" indent="0" algn="just">
              <a:spcBef>
                <a:spcPts val="0"/>
              </a:spcBef>
              <a:buNone/>
            </a:pPr>
            <a:r>
              <a:rPr lang="ru-RU" sz="3600" dirty="0" smtClean="0">
                <a:latin typeface="Times New Roman" pitchFamily="18" charset="0"/>
                <a:cs typeface="Times New Roman" pitchFamily="18" charset="0"/>
              </a:rPr>
              <a:t>    и      - заданные векторы.</a:t>
            </a:r>
          </a:p>
        </p:txBody>
      </p:sp>
      <p:graphicFrame>
        <p:nvGraphicFramePr>
          <p:cNvPr id="10" name="Объект 9"/>
          <p:cNvGraphicFramePr>
            <a:graphicFrameLocks noChangeAspect="1"/>
          </p:cNvGraphicFramePr>
          <p:nvPr/>
        </p:nvGraphicFramePr>
        <p:xfrm>
          <a:off x="3143240" y="4125332"/>
          <a:ext cx="1285884" cy="446676"/>
        </p:xfrm>
        <a:graphic>
          <a:graphicData uri="http://schemas.openxmlformats.org/presentationml/2006/ole">
            <p:oleObj spid="_x0000_s152584" name="Формула" r:id="rId3" imgW="1206360" imgH="41904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39784"/>
          </a:xfrm>
        </p:spPr>
        <p:txBody>
          <a:bodyPr>
            <a:normAutofit/>
          </a:bodyPr>
          <a:lstStyle/>
          <a:p>
            <a:pPr algn="just"/>
            <a:r>
              <a:rPr lang="ru-RU" sz="3600" b="1" dirty="0" smtClean="0">
                <a:latin typeface="Times New Roman" pitchFamily="18" charset="0"/>
                <a:cs typeface="Times New Roman" pitchFamily="18" charset="0"/>
              </a:rPr>
              <a:t>Основная идея решения:</a:t>
            </a:r>
            <a:endParaRPr lang="ru-RU" sz="3600" b="1" dirty="0">
              <a:latin typeface="Times New Roman" pitchFamily="18" charset="0"/>
              <a:cs typeface="Times New Roman" pitchFamily="18" charset="0"/>
            </a:endParaRPr>
          </a:p>
        </p:txBody>
      </p:sp>
      <p:sp>
        <p:nvSpPr>
          <p:cNvPr id="3" name="Содержимое 2"/>
          <p:cNvSpPr>
            <a:spLocks noGrp="1"/>
          </p:cNvSpPr>
          <p:nvPr>
            <p:ph idx="1"/>
          </p:nvPr>
        </p:nvSpPr>
        <p:spPr>
          <a:xfrm>
            <a:off x="457200" y="1214422"/>
            <a:ext cx="8229600" cy="5429288"/>
          </a:xfrm>
        </p:spPr>
        <p:txBody>
          <a:bodyPr>
            <a:noAutofit/>
          </a:bodyPr>
          <a:lstStyle/>
          <a:p>
            <a:pPr marL="742950" indent="-742950" algn="just">
              <a:spcBef>
                <a:spcPts val="0"/>
              </a:spcBef>
              <a:buNone/>
            </a:pPr>
            <a:r>
              <a:rPr lang="ru-RU" sz="3600" dirty="0" smtClean="0">
                <a:latin typeface="Times New Roman" pitchFamily="18" charset="0"/>
                <a:cs typeface="Times New Roman" pitchFamily="18" charset="0"/>
              </a:rPr>
              <a:t>Процесс заканчивается, когда будет найдено такое значение     , что при любых          последнее решение либо остается неизменным, либо становится недопустимым.  </a:t>
            </a:r>
          </a:p>
          <a:p>
            <a:pPr marL="0" indent="0" algn="just">
              <a:spcBef>
                <a:spcPts val="0"/>
              </a:spcBef>
              <a:buNone/>
            </a:pPr>
            <a:endParaRPr lang="ru-RU" sz="3600" dirty="0" smtClean="0">
              <a:latin typeface="Times New Roman" pitchFamily="18" charset="0"/>
              <a:cs typeface="Times New Roman" pitchFamily="18" charset="0"/>
            </a:endParaRPr>
          </a:p>
          <a:p>
            <a:pPr marL="0" indent="0" algn="just">
              <a:spcBef>
                <a:spcPts val="0"/>
              </a:spcBef>
              <a:buNone/>
            </a:pPr>
            <a:endParaRPr lang="ru-RU" sz="3600" dirty="0" smtClean="0">
              <a:latin typeface="Times New Roman" pitchFamily="18" charset="0"/>
              <a:cs typeface="Times New Roman" pitchFamily="18" charset="0"/>
            </a:endParaRPr>
          </a:p>
          <a:p>
            <a:pPr marL="0" indent="0" algn="just">
              <a:spcBef>
                <a:spcPts val="0"/>
              </a:spcBef>
              <a:buNone/>
            </a:pPr>
            <a:endParaRPr lang="ru-RU" sz="3600" dirty="0" smtClean="0">
              <a:latin typeface="Times New Roman" pitchFamily="18" charset="0"/>
              <a:cs typeface="Times New Roman" pitchFamily="18" charset="0"/>
            </a:endParaRPr>
          </a:p>
          <a:p>
            <a:pPr marL="0" indent="0" algn="just">
              <a:spcBef>
                <a:spcPts val="0"/>
              </a:spcBef>
              <a:buNone/>
            </a:pPr>
            <a:r>
              <a:rPr lang="ru-RU" sz="3600" dirty="0" smtClean="0">
                <a:latin typeface="Times New Roman" pitchFamily="18" charset="0"/>
                <a:cs typeface="Times New Roman" pitchFamily="18" charset="0"/>
              </a:rPr>
              <a:t>        </a:t>
            </a:r>
          </a:p>
        </p:txBody>
      </p:sp>
      <p:graphicFrame>
        <p:nvGraphicFramePr>
          <p:cNvPr id="10" name="Объект 9"/>
          <p:cNvGraphicFramePr>
            <a:graphicFrameLocks noChangeAspect="1"/>
          </p:cNvGraphicFramePr>
          <p:nvPr/>
        </p:nvGraphicFramePr>
        <p:xfrm>
          <a:off x="6072198" y="1857364"/>
          <a:ext cx="488118" cy="558811"/>
        </p:xfrm>
        <a:graphic>
          <a:graphicData uri="http://schemas.openxmlformats.org/presentationml/2006/ole">
            <p:oleObj spid="_x0000_s153602" name="Формула" r:id="rId3" imgW="431640" imgH="495000" progId="Equation.3">
              <p:embed/>
            </p:oleObj>
          </a:graphicData>
        </a:graphic>
      </p:graphicFrame>
      <p:graphicFrame>
        <p:nvGraphicFramePr>
          <p:cNvPr id="5" name="Объект 4"/>
          <p:cNvGraphicFramePr>
            <a:graphicFrameLocks noChangeAspect="1"/>
          </p:cNvGraphicFramePr>
          <p:nvPr/>
        </p:nvGraphicFramePr>
        <p:xfrm>
          <a:off x="2714612" y="2428868"/>
          <a:ext cx="1017588" cy="558800"/>
        </p:xfrm>
        <a:graphic>
          <a:graphicData uri="http://schemas.openxmlformats.org/presentationml/2006/ole">
            <p:oleObj spid="_x0000_s153603" name="Формула" r:id="rId4" imgW="901440" imgH="495000" progId="Equation.3">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rmAutofit/>
          </a:bodyPr>
          <a:lstStyle/>
          <a:p>
            <a:pPr algn="just"/>
            <a:r>
              <a:rPr lang="en-US" sz="3600" b="1" dirty="0" smtClean="0">
                <a:latin typeface="Times New Roman" pitchFamily="18" charset="0"/>
                <a:cs typeface="Times New Roman" pitchFamily="18" charset="0"/>
              </a:rPr>
              <a:t>VI</a:t>
            </a:r>
            <a:r>
              <a:rPr lang="ru-RU" sz="3600" b="1" dirty="0" smtClean="0">
                <a:latin typeface="Times New Roman" pitchFamily="18" charset="0"/>
                <a:cs typeface="Times New Roman" pitchFamily="18" charset="0"/>
              </a:rPr>
              <a:t>. Многокритериальные задачи.</a:t>
            </a:r>
            <a:endParaRPr lang="ru-RU" sz="3600" b="1" dirty="0">
              <a:latin typeface="Times New Roman" pitchFamily="18" charset="0"/>
              <a:cs typeface="Times New Roman" pitchFamily="18" charset="0"/>
            </a:endParaRPr>
          </a:p>
        </p:txBody>
      </p:sp>
      <p:sp>
        <p:nvSpPr>
          <p:cNvPr id="3" name="Содержимое 2"/>
          <p:cNvSpPr>
            <a:spLocks noGrp="1"/>
          </p:cNvSpPr>
          <p:nvPr>
            <p:ph idx="1"/>
          </p:nvPr>
        </p:nvSpPr>
        <p:spPr>
          <a:xfrm>
            <a:off x="457200" y="1071546"/>
            <a:ext cx="8229600" cy="5429288"/>
          </a:xfrm>
        </p:spPr>
        <p:txBody>
          <a:bodyPr>
            <a:normAutofit/>
          </a:bodyPr>
          <a:lstStyle/>
          <a:p>
            <a:pPr marL="0" indent="0" algn="just">
              <a:spcBef>
                <a:spcPts val="0"/>
              </a:spcBef>
              <a:buNone/>
            </a:pPr>
            <a:r>
              <a:rPr lang="en-US" sz="3600" dirty="0" smtClean="0">
                <a:latin typeface="Times New Roman" pitchFamily="18" charset="0"/>
                <a:cs typeface="Times New Roman" pitchFamily="18" charset="0"/>
              </a:rPr>
              <a:t> </a:t>
            </a:r>
            <a:r>
              <a:rPr lang="ru-RU" sz="3600" dirty="0" smtClean="0">
                <a:latin typeface="Times New Roman" pitchFamily="18" charset="0"/>
                <a:cs typeface="Times New Roman" pitchFamily="18" charset="0"/>
              </a:rPr>
              <a:t>Модели таких задач определяются, как средство оптимизации набора различных целевых функций при наличии системы ограничений.</a:t>
            </a:r>
          </a:p>
          <a:p>
            <a:pPr marL="0" indent="0">
              <a:spcBef>
                <a:spcPts val="0"/>
              </a:spcBef>
              <a:buNone/>
            </a:pPr>
            <a:endParaRPr lang="ru-RU" sz="3600" dirty="0" smtClean="0">
              <a:latin typeface="Times New Roman" pitchFamily="18" charset="0"/>
              <a:cs typeface="Times New Roman" pitchFamily="18" charset="0"/>
            </a:endParaRPr>
          </a:p>
          <a:p>
            <a:pPr marL="0" indent="0">
              <a:spcBef>
                <a:spcPts val="0"/>
              </a:spcBef>
              <a:buAutoNum type="arabicPeriod"/>
            </a:pPr>
            <a:endParaRPr lang="ru-RU" sz="3600" dirty="0" smtClean="0">
              <a:latin typeface="Times New Roman" pitchFamily="18" charset="0"/>
              <a:cs typeface="Times New Roman" pitchFamily="18" charset="0"/>
            </a:endParaRPr>
          </a:p>
          <a:p>
            <a:pPr marL="514350" indent="-514350">
              <a:buNone/>
            </a:pPr>
            <a:endParaRPr lang="ru-RU" sz="3600" dirty="0" smtClean="0">
              <a:latin typeface="Times New Roman" pitchFamily="18" charset="0"/>
              <a:cs typeface="Times New Roman" pitchFamily="18" charset="0"/>
            </a:endParaRPr>
          </a:p>
          <a:p>
            <a:pPr marL="514350" indent="-514350">
              <a:buNone/>
            </a:pPr>
            <a:endParaRPr lang="ru-RU" sz="3600" dirty="0" smtClean="0">
              <a:latin typeface="Times New Roman" pitchFamily="18" charset="0"/>
              <a:cs typeface="Times New Roman" pitchFamily="18" charset="0"/>
            </a:endParaRPr>
          </a:p>
          <a:p>
            <a:pPr marL="514350" indent="-514350">
              <a:buNone/>
            </a:pPr>
            <a:endParaRPr lang="ru-RU" sz="3600" dirty="0">
              <a:latin typeface="Times New Roman" pitchFamily="18" charset="0"/>
              <a:cs typeface="Times New Roman" pitchFamily="18" charset="0"/>
            </a:endParaRPr>
          </a:p>
        </p:txBody>
      </p:sp>
      <p:graphicFrame>
        <p:nvGraphicFramePr>
          <p:cNvPr id="4" name="Объект 3"/>
          <p:cNvGraphicFramePr>
            <a:graphicFrameLocks noChangeAspect="1"/>
          </p:cNvGraphicFramePr>
          <p:nvPr/>
        </p:nvGraphicFramePr>
        <p:xfrm>
          <a:off x="2071670" y="3500438"/>
          <a:ext cx="4900647" cy="1714512"/>
        </p:xfrm>
        <a:graphic>
          <a:graphicData uri="http://schemas.openxmlformats.org/presentationml/2006/ole">
            <p:oleObj spid="_x0000_s118785" name="Формула" r:id="rId3" imgW="4356000" imgH="1523880" progId="Equation.3">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39784"/>
          </a:xfrm>
        </p:spPr>
        <p:txBody>
          <a:bodyPr>
            <a:normAutofit/>
          </a:bodyPr>
          <a:lstStyle/>
          <a:p>
            <a:pPr algn="l"/>
            <a:r>
              <a:rPr lang="ru-RU" sz="3200" b="1" dirty="0" smtClean="0">
                <a:latin typeface="Times New Roman" pitchFamily="18" charset="0"/>
                <a:cs typeface="Times New Roman" pitchFamily="18" charset="0"/>
              </a:rPr>
              <a:t>Эффективное решение</a:t>
            </a:r>
            <a:endParaRPr lang="ru-RU" sz="3200" dirty="0">
              <a:latin typeface="Times New Roman" pitchFamily="18" charset="0"/>
              <a:cs typeface="Times New Roman" pitchFamily="18" charset="0"/>
            </a:endParaRPr>
          </a:p>
        </p:txBody>
      </p:sp>
      <p:sp>
        <p:nvSpPr>
          <p:cNvPr id="3" name="Содержимое 2"/>
          <p:cNvSpPr>
            <a:spLocks noGrp="1"/>
          </p:cNvSpPr>
          <p:nvPr>
            <p:ph idx="1"/>
          </p:nvPr>
        </p:nvSpPr>
        <p:spPr>
          <a:xfrm>
            <a:off x="428596" y="1071546"/>
            <a:ext cx="8229600" cy="5500726"/>
          </a:xfrm>
        </p:spPr>
        <p:txBody>
          <a:bodyPr>
            <a:noAutofit/>
          </a:bodyPr>
          <a:lstStyle/>
          <a:p>
            <a:pPr marL="0" algn="just">
              <a:spcBef>
                <a:spcPts val="0"/>
              </a:spcBef>
              <a:buNone/>
            </a:pPr>
            <a:r>
              <a:rPr lang="ru-RU" dirty="0" smtClean="0">
                <a:latin typeface="Times New Roman" pitchFamily="18" charset="0"/>
                <a:cs typeface="Times New Roman" pitchFamily="18" charset="0"/>
              </a:rPr>
              <a:t>означает, что невозможно улучшить значение любой из целевых функций, не ухудшая значения одной или большего числа функций.</a:t>
            </a:r>
          </a:p>
          <a:p>
            <a:pPr marL="0" algn="just">
              <a:spcBef>
                <a:spcPts val="0"/>
              </a:spcBef>
              <a:buNone/>
            </a:pPr>
            <a:r>
              <a:rPr lang="ru-RU" dirty="0" smtClean="0">
                <a:latin typeface="Times New Roman" pitchFamily="18" charset="0"/>
                <a:cs typeface="Times New Roman" pitchFamily="18" charset="0"/>
              </a:rPr>
              <a:t>	Множество эффективных решений называют </a:t>
            </a:r>
            <a:r>
              <a:rPr lang="ru-RU" b="1" dirty="0" smtClean="0">
                <a:latin typeface="Times New Roman" pitchFamily="18" charset="0"/>
                <a:cs typeface="Times New Roman" pitchFamily="18" charset="0"/>
              </a:rPr>
              <a:t>эффективной границей</a:t>
            </a:r>
            <a:r>
              <a:rPr lang="ru-RU" dirty="0" smtClean="0">
                <a:latin typeface="Times New Roman" pitchFamily="18" charset="0"/>
                <a:cs typeface="Times New Roman" pitchFamily="18" charset="0"/>
              </a:rPr>
              <a:t>.   </a:t>
            </a:r>
          </a:p>
          <a:p>
            <a:pPr marL="0" algn="just">
              <a:spcBef>
                <a:spcPts val="0"/>
              </a:spcBef>
              <a:buNone/>
            </a:pPr>
            <a:endParaRPr lang="ru-RU" dirty="0" smtClean="0">
              <a:latin typeface="Times New Roman" pitchFamily="18" charset="0"/>
              <a:cs typeface="Times New Roman" pitchFamily="18" charset="0"/>
            </a:endParaRPr>
          </a:p>
          <a:p>
            <a:pPr marL="0" algn="just">
              <a:spcBef>
                <a:spcPts val="0"/>
              </a:spcBef>
              <a:buNone/>
            </a:pPr>
            <a:r>
              <a:rPr lang="ru-RU" dirty="0" smtClean="0">
                <a:latin typeface="Times New Roman" pitchFamily="18" charset="0"/>
                <a:cs typeface="Times New Roman" pitchFamily="18" charset="0"/>
              </a:rPr>
              <a:t>	Для решения многокритериальных задач используют компромиссные модели. </a:t>
            </a:r>
          </a:p>
          <a:p>
            <a:pPr marL="0" algn="just">
              <a:spcBef>
                <a:spcPts val="0"/>
              </a:spcBef>
              <a:buNone/>
            </a:pPr>
            <a:r>
              <a:rPr lang="ru-RU" dirty="0" smtClean="0">
                <a:latin typeface="Times New Roman" pitchFamily="18" charset="0"/>
                <a:cs typeface="Times New Roman" pitchFamily="18" charset="0"/>
              </a:rPr>
              <a:t>В таком случае речь идет о </a:t>
            </a:r>
            <a:r>
              <a:rPr lang="ru-RU" b="1" dirty="0" smtClean="0">
                <a:latin typeface="Times New Roman" pitchFamily="18" charset="0"/>
                <a:cs typeface="Times New Roman" pitchFamily="18" charset="0"/>
              </a:rPr>
              <a:t>компромиссном</a:t>
            </a:r>
            <a:r>
              <a:rPr lang="ru-RU" dirty="0" smtClean="0">
                <a:latin typeface="Times New Roman" pitchFamily="18" charset="0"/>
                <a:cs typeface="Times New Roman" pitchFamily="18" charset="0"/>
              </a:rPr>
              <a:t> решении.</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225536"/>
          </a:xfrm>
        </p:spPr>
        <p:txBody>
          <a:bodyPr>
            <a:noAutofit/>
          </a:bodyPr>
          <a:lstStyle/>
          <a:p>
            <a:r>
              <a:rPr lang="en-US" sz="4000" b="1" dirty="0" smtClean="0">
                <a:latin typeface="Times New Roman" pitchFamily="18" charset="0"/>
                <a:cs typeface="Times New Roman" pitchFamily="18" charset="0"/>
              </a:rPr>
              <a:t>1</a:t>
            </a:r>
            <a:r>
              <a:rPr lang="ru-RU" sz="4000" b="1" dirty="0" smtClean="0">
                <a:latin typeface="Times New Roman" pitchFamily="18" charset="0"/>
                <a:cs typeface="Times New Roman" pitchFamily="18" charset="0"/>
              </a:rPr>
              <a:t>. Компромиссная модель на основе весовых коэффициентов</a:t>
            </a:r>
            <a:endParaRPr lang="ru-RU" sz="4000" b="1" dirty="0">
              <a:latin typeface="Times New Roman" pitchFamily="18" charset="0"/>
              <a:cs typeface="Times New Roman" pitchFamily="18" charset="0"/>
            </a:endParaRPr>
          </a:p>
        </p:txBody>
      </p:sp>
      <p:sp>
        <p:nvSpPr>
          <p:cNvPr id="3" name="Содержимое 2"/>
          <p:cNvSpPr>
            <a:spLocks noGrp="1"/>
          </p:cNvSpPr>
          <p:nvPr>
            <p:ph idx="1"/>
          </p:nvPr>
        </p:nvSpPr>
        <p:spPr>
          <a:xfrm>
            <a:off x="457200" y="1428736"/>
            <a:ext cx="8229600" cy="4697427"/>
          </a:xfrm>
        </p:spPr>
        <p:txBody>
          <a:bodyPr/>
          <a:lstStyle/>
          <a:p>
            <a:pPr marL="0" indent="0" algn="just">
              <a:spcBef>
                <a:spcPts val="0"/>
              </a:spcBef>
              <a:buNone/>
            </a:pPr>
            <a:r>
              <a:rPr lang="ru-RU" dirty="0" smtClean="0">
                <a:latin typeface="Times New Roman" pitchFamily="18" charset="0"/>
                <a:cs typeface="Times New Roman" pitchFamily="18" charset="0"/>
              </a:rPr>
              <a:t>Каждому критерию ставится в соответствие определенный вес:</a:t>
            </a:r>
          </a:p>
          <a:p>
            <a:pPr marL="0" indent="0" algn="just">
              <a:spcBef>
                <a:spcPts val="0"/>
              </a:spcBef>
              <a:buNone/>
            </a:pPr>
            <a:r>
              <a:rPr lang="ru-RU" dirty="0" smtClean="0">
                <a:latin typeface="Times New Roman" pitchFamily="18" charset="0"/>
                <a:cs typeface="Times New Roman" pitchFamily="18" charset="0"/>
              </a:rPr>
              <a:t> </a:t>
            </a: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r>
              <a:rPr lang="ru-RU" dirty="0" smtClean="0">
                <a:latin typeface="Times New Roman" pitchFamily="18" charset="0"/>
                <a:cs typeface="Times New Roman" pitchFamily="18" charset="0"/>
              </a:rPr>
              <a:t>где веса                     - неотрицательные числа, удовлетворяющие условию: </a:t>
            </a:r>
          </a:p>
          <a:p>
            <a:pPr marL="0" indent="0" algn="just">
              <a:spcBef>
                <a:spcPts val="0"/>
              </a:spcBef>
              <a:buNone/>
            </a:pPr>
            <a:endParaRPr lang="ru-RU" dirty="0">
              <a:latin typeface="Times New Roman" pitchFamily="18" charset="0"/>
              <a:cs typeface="Times New Roman" pitchFamily="18" charset="0"/>
            </a:endParaRPr>
          </a:p>
        </p:txBody>
      </p:sp>
      <p:graphicFrame>
        <p:nvGraphicFramePr>
          <p:cNvPr id="4" name="Объект 3"/>
          <p:cNvGraphicFramePr>
            <a:graphicFrameLocks noChangeAspect="1"/>
          </p:cNvGraphicFramePr>
          <p:nvPr/>
        </p:nvGraphicFramePr>
        <p:xfrm>
          <a:off x="4531317" y="1928802"/>
          <a:ext cx="3536181" cy="2571768"/>
        </p:xfrm>
        <a:graphic>
          <a:graphicData uri="http://schemas.openxmlformats.org/presentationml/2006/ole">
            <p:oleObj spid="_x0000_s130050" name="Формула" r:id="rId3" imgW="1257120" imgH="914400" progId="Equation.3">
              <p:embed/>
            </p:oleObj>
          </a:graphicData>
        </a:graphic>
      </p:graphicFrame>
      <p:graphicFrame>
        <p:nvGraphicFramePr>
          <p:cNvPr id="5" name="Объект 4"/>
          <p:cNvGraphicFramePr>
            <a:graphicFrameLocks noChangeAspect="1"/>
          </p:cNvGraphicFramePr>
          <p:nvPr/>
        </p:nvGraphicFramePr>
        <p:xfrm>
          <a:off x="2143108" y="4500570"/>
          <a:ext cx="1803400" cy="431800"/>
        </p:xfrm>
        <a:graphic>
          <a:graphicData uri="http://schemas.openxmlformats.org/presentationml/2006/ole">
            <p:oleObj spid="_x0000_s130051" name="Формула" r:id="rId4" imgW="1803240" imgH="431640" progId="Equation.3">
              <p:embed/>
            </p:oleObj>
          </a:graphicData>
        </a:graphic>
      </p:graphicFrame>
      <p:graphicFrame>
        <p:nvGraphicFramePr>
          <p:cNvPr id="6" name="Объект 5"/>
          <p:cNvGraphicFramePr>
            <a:graphicFrameLocks noChangeAspect="1"/>
          </p:cNvGraphicFramePr>
          <p:nvPr/>
        </p:nvGraphicFramePr>
        <p:xfrm>
          <a:off x="4071934" y="5429264"/>
          <a:ext cx="1168400" cy="1016000"/>
        </p:xfrm>
        <a:graphic>
          <a:graphicData uri="http://schemas.openxmlformats.org/presentationml/2006/ole">
            <p:oleObj spid="_x0000_s130052" name="Формула" r:id="rId5" imgW="1168200" imgH="1015920" progId="Equation.3">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39784"/>
          </a:xfrm>
        </p:spPr>
        <p:txBody>
          <a:bodyPr>
            <a:noAutofit/>
          </a:bodyPr>
          <a:lstStyle/>
          <a:p>
            <a:pPr algn="just"/>
            <a:r>
              <a:rPr lang="ru-RU" sz="3600" b="1" dirty="0" smtClean="0">
                <a:latin typeface="Times New Roman" pitchFamily="18" charset="0"/>
                <a:cs typeface="Times New Roman" pitchFamily="18" charset="0"/>
              </a:rPr>
              <a:t>2. Компромиссная модель на основе минимизации функции расстояния</a:t>
            </a:r>
            <a:endParaRPr lang="ru-RU" sz="3600" b="1" dirty="0">
              <a:latin typeface="Times New Roman" pitchFamily="18" charset="0"/>
              <a:cs typeface="Times New Roman" pitchFamily="18" charset="0"/>
            </a:endParaRPr>
          </a:p>
        </p:txBody>
      </p:sp>
      <p:sp>
        <p:nvSpPr>
          <p:cNvPr id="3" name="Содержимое 2"/>
          <p:cNvSpPr>
            <a:spLocks noGrp="1"/>
          </p:cNvSpPr>
          <p:nvPr>
            <p:ph idx="1"/>
          </p:nvPr>
        </p:nvSpPr>
        <p:spPr>
          <a:xfrm>
            <a:off x="457200" y="1142984"/>
            <a:ext cx="8472518" cy="4983179"/>
          </a:xfrm>
        </p:spPr>
        <p:txBody>
          <a:bodyPr>
            <a:normAutofit/>
          </a:bodyPr>
          <a:lstStyle/>
          <a:p>
            <a:pPr marL="0" indent="0" algn="just">
              <a:spcBef>
                <a:spcPts val="0"/>
              </a:spcBef>
              <a:buNone/>
            </a:pPr>
            <a:r>
              <a:rPr lang="ru-RU" dirty="0" smtClean="0">
                <a:latin typeface="Times New Roman" pitchFamily="18" charset="0"/>
                <a:cs typeface="Times New Roman" pitchFamily="18" charset="0"/>
              </a:rPr>
              <a:t>Минимизируется расстояние между текущим решением                                  </a:t>
            </a: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r>
              <a:rPr lang="ru-RU" dirty="0" smtClean="0">
                <a:latin typeface="Times New Roman" pitchFamily="18" charset="0"/>
                <a:cs typeface="Times New Roman" pitchFamily="18" charset="0"/>
              </a:rPr>
              <a:t>и идеальным вектором                                       ,</a:t>
            </a:r>
          </a:p>
          <a:p>
            <a:pPr marL="0" indent="0" algn="just">
              <a:spcBef>
                <a:spcPts val="0"/>
              </a:spcBef>
              <a:buNone/>
            </a:pPr>
            <a:r>
              <a:rPr lang="ru-RU" dirty="0" smtClean="0">
                <a:latin typeface="Times New Roman" pitchFamily="18" charset="0"/>
                <a:cs typeface="Times New Roman" pitchFamily="18" charset="0"/>
              </a:rPr>
              <a:t>где            - оптимальное значение </a:t>
            </a:r>
            <a:r>
              <a:rPr lang="en-US" i="1"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r>
              <a:rPr lang="ru-RU" dirty="0" err="1" smtClean="0">
                <a:latin typeface="Times New Roman" pitchFamily="18" charset="0"/>
                <a:cs typeface="Times New Roman" pitchFamily="18" charset="0"/>
              </a:rPr>
              <a:t>й</a:t>
            </a:r>
            <a:r>
              <a:rPr lang="ru-RU" dirty="0" smtClean="0">
                <a:latin typeface="Times New Roman" pitchFamily="18" charset="0"/>
                <a:cs typeface="Times New Roman" pitchFamily="18" charset="0"/>
              </a:rPr>
              <a:t> целевой функции, полученное без учета других целевых функций:</a:t>
            </a:r>
            <a:endParaRPr lang="ru-RU" dirty="0">
              <a:latin typeface="Times New Roman" pitchFamily="18" charset="0"/>
              <a:cs typeface="Times New Roman" pitchFamily="18" charset="0"/>
            </a:endParaRPr>
          </a:p>
        </p:txBody>
      </p:sp>
      <p:graphicFrame>
        <p:nvGraphicFramePr>
          <p:cNvPr id="4" name="Объект 3"/>
          <p:cNvGraphicFramePr>
            <a:graphicFrameLocks noChangeAspect="1"/>
          </p:cNvGraphicFramePr>
          <p:nvPr/>
        </p:nvGraphicFramePr>
        <p:xfrm>
          <a:off x="2928926" y="2000240"/>
          <a:ext cx="3644900" cy="431800"/>
        </p:xfrm>
        <a:graphic>
          <a:graphicData uri="http://schemas.openxmlformats.org/presentationml/2006/ole">
            <p:oleObj spid="_x0000_s131074" name="Формула" r:id="rId3" imgW="3644640" imgH="431640" progId="Equation.3">
              <p:embed/>
            </p:oleObj>
          </a:graphicData>
        </a:graphic>
      </p:graphicFrame>
      <p:graphicFrame>
        <p:nvGraphicFramePr>
          <p:cNvPr id="5" name="Объект 4"/>
          <p:cNvGraphicFramePr>
            <a:graphicFrameLocks noChangeAspect="1"/>
          </p:cNvGraphicFramePr>
          <p:nvPr/>
        </p:nvGraphicFramePr>
        <p:xfrm>
          <a:off x="4616450" y="2662238"/>
          <a:ext cx="3670300" cy="508000"/>
        </p:xfrm>
        <a:graphic>
          <a:graphicData uri="http://schemas.openxmlformats.org/presentationml/2006/ole">
            <p:oleObj spid="_x0000_s131075" name="Формула" r:id="rId4" imgW="3670200" imgH="507960" progId="Equation.3">
              <p:embed/>
            </p:oleObj>
          </a:graphicData>
        </a:graphic>
      </p:graphicFrame>
      <p:graphicFrame>
        <p:nvGraphicFramePr>
          <p:cNvPr id="6" name="Объект 5"/>
          <p:cNvGraphicFramePr>
            <a:graphicFrameLocks noChangeAspect="1"/>
          </p:cNvGraphicFramePr>
          <p:nvPr/>
        </p:nvGraphicFramePr>
        <p:xfrm>
          <a:off x="1357290" y="3143248"/>
          <a:ext cx="977900" cy="546100"/>
        </p:xfrm>
        <a:graphic>
          <a:graphicData uri="http://schemas.openxmlformats.org/presentationml/2006/ole">
            <p:oleObj spid="_x0000_s131076" name="Формула" r:id="rId5" imgW="977760" imgH="545760" progId="Equation.3">
              <p:embed/>
            </p:oleObj>
          </a:graphicData>
        </a:graphic>
      </p:graphicFrame>
      <p:graphicFrame>
        <p:nvGraphicFramePr>
          <p:cNvPr id="7" name="Объект 6"/>
          <p:cNvGraphicFramePr>
            <a:graphicFrameLocks noChangeAspect="1"/>
          </p:cNvGraphicFramePr>
          <p:nvPr/>
        </p:nvGraphicFramePr>
        <p:xfrm>
          <a:off x="2298700" y="4429132"/>
          <a:ext cx="5148244" cy="1971668"/>
        </p:xfrm>
        <a:graphic>
          <a:graphicData uri="http://schemas.openxmlformats.org/presentationml/2006/ole">
            <p:oleObj spid="_x0000_s131077" name="Формула" r:id="rId6" imgW="4775040" imgH="1828800" progId="Equation.3">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54098"/>
          </a:xfrm>
        </p:spPr>
        <p:txBody>
          <a:bodyPr>
            <a:noAutofit/>
          </a:bodyPr>
          <a:lstStyle/>
          <a:p>
            <a:r>
              <a:rPr lang="ru-RU" sz="4000" b="1" dirty="0" smtClean="0">
                <a:latin typeface="Times New Roman" pitchFamily="18" charset="0"/>
                <a:ea typeface="+mn-ea"/>
                <a:cs typeface="Times New Roman" pitchFamily="18" charset="0"/>
              </a:rPr>
              <a:t/>
            </a:r>
            <a:br>
              <a:rPr lang="ru-RU" sz="4000" b="1" dirty="0" smtClean="0">
                <a:latin typeface="Times New Roman" pitchFamily="18" charset="0"/>
                <a:ea typeface="+mn-ea"/>
                <a:cs typeface="Times New Roman" pitchFamily="18" charset="0"/>
              </a:rPr>
            </a:br>
            <a:r>
              <a:rPr lang="ru-RU" sz="4000" b="1" dirty="0" smtClean="0">
                <a:latin typeface="Times New Roman" pitchFamily="18" charset="0"/>
                <a:ea typeface="+mn-ea"/>
                <a:cs typeface="Times New Roman" pitchFamily="18" charset="0"/>
              </a:rPr>
              <a:t>Лекция </a:t>
            </a:r>
            <a:r>
              <a:rPr lang="en-US" sz="4000" b="1" dirty="0" smtClean="0">
                <a:latin typeface="Times New Roman" pitchFamily="18" charset="0"/>
                <a:ea typeface="+mn-ea"/>
                <a:cs typeface="Times New Roman" pitchFamily="18" charset="0"/>
              </a:rPr>
              <a:t>8</a:t>
            </a:r>
            <a:r>
              <a:rPr lang="ru-RU" sz="4000" b="1" dirty="0" smtClean="0">
                <a:latin typeface="Times New Roman" pitchFamily="18" charset="0"/>
                <a:ea typeface="+mn-ea"/>
                <a:cs typeface="Times New Roman" pitchFamily="18" charset="0"/>
              </a:rPr>
              <a:t>.</a:t>
            </a:r>
            <a:r>
              <a:rPr lang="ru-RU" sz="4000" dirty="0" smtClean="0">
                <a:latin typeface="Times New Roman" pitchFamily="18" charset="0"/>
                <a:ea typeface="+mn-ea"/>
                <a:cs typeface="Times New Roman" pitchFamily="18" charset="0"/>
              </a:rPr>
              <a:t/>
            </a:r>
            <a:br>
              <a:rPr lang="ru-RU" sz="4000" dirty="0" smtClean="0">
                <a:latin typeface="Times New Roman" pitchFamily="18" charset="0"/>
                <a:ea typeface="+mn-ea"/>
                <a:cs typeface="Times New Roman" pitchFamily="18" charset="0"/>
              </a:rPr>
            </a:br>
            <a:endParaRPr lang="ru-RU" sz="3600" b="1" dirty="0">
              <a:latin typeface="Times New Roman" pitchFamily="18" charset="0"/>
              <a:ea typeface="+mn-ea"/>
              <a:cs typeface="Times New Roman" pitchFamily="18" charset="0"/>
            </a:endParaRPr>
          </a:p>
        </p:txBody>
      </p:sp>
      <p:sp>
        <p:nvSpPr>
          <p:cNvPr id="3" name="Содержимое 2"/>
          <p:cNvSpPr>
            <a:spLocks noGrp="1"/>
          </p:cNvSpPr>
          <p:nvPr>
            <p:ph idx="1"/>
          </p:nvPr>
        </p:nvSpPr>
        <p:spPr>
          <a:xfrm>
            <a:off x="457200" y="1428736"/>
            <a:ext cx="8229600" cy="4697427"/>
          </a:xfrm>
        </p:spPr>
        <p:txBody>
          <a:bodyPr>
            <a:normAutofit/>
          </a:bodyPr>
          <a:lstStyle/>
          <a:p>
            <a:pPr algn="ctr">
              <a:lnSpc>
                <a:spcPct val="90000"/>
              </a:lnSpc>
              <a:buNone/>
            </a:pPr>
            <a:endParaRPr lang="ru-RU" sz="4000" dirty="0" smtClean="0">
              <a:latin typeface="Times New Roman" pitchFamily="18" charset="0"/>
              <a:cs typeface="Times New Roman" pitchFamily="18" charset="0"/>
            </a:endParaRPr>
          </a:p>
          <a:p>
            <a:pPr algn="ctr">
              <a:lnSpc>
                <a:spcPct val="90000"/>
              </a:lnSpc>
              <a:buNone/>
            </a:pPr>
            <a:r>
              <a:rPr lang="ru-RU" sz="4000" b="1" dirty="0" smtClean="0">
                <a:latin typeface="Times New Roman" pitchFamily="18" charset="0"/>
                <a:cs typeface="Times New Roman" pitchFamily="18" charset="0"/>
              </a:rPr>
              <a:t>Некоторые классы задач линейного программирования</a:t>
            </a:r>
          </a:p>
          <a:p>
            <a:pPr algn="ctr">
              <a:lnSpc>
                <a:spcPct val="90000"/>
              </a:lnSpc>
              <a:buNone/>
            </a:pPr>
            <a:endParaRPr lang="ru-RU" sz="4000" dirty="0" smtClean="0">
              <a:latin typeface="Times New Roman" pitchFamily="18" charset="0"/>
              <a:cs typeface="Times New Roman" pitchFamily="18" charset="0"/>
            </a:endParaRPr>
          </a:p>
          <a:p>
            <a:pPr algn="ctr">
              <a:buFontTx/>
              <a:buChar char="-"/>
            </a:pPr>
            <a:endParaRPr lang="ru-RU" sz="4000" dirty="0">
              <a:latin typeface="Times New Roman" pitchFamily="18" charset="0"/>
              <a:cs typeface="Times New Roman" pitchFamily="18" charset="0"/>
            </a:endParaRPr>
          </a:p>
          <a:p>
            <a:pPr algn="ctr">
              <a:buNone/>
            </a:pPr>
            <a:endParaRPr lang="ru-RU" sz="4000" dirty="0" smtClean="0">
              <a:latin typeface="Times New Roman" pitchFamily="18" charset="0"/>
              <a:cs typeface="Times New Roman" pitchFamily="18" charset="0"/>
            </a:endParaRPr>
          </a:p>
          <a:p>
            <a:pPr algn="ctr">
              <a:buNone/>
            </a:pPr>
            <a:endParaRPr lang="ru-RU"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4282" y="274638"/>
            <a:ext cx="8715436" cy="868346"/>
          </a:xfrm>
        </p:spPr>
        <p:txBody>
          <a:bodyPr>
            <a:normAutofit fontScale="90000"/>
          </a:bodyPr>
          <a:lstStyle/>
          <a:p>
            <a:pPr algn="just"/>
            <a:r>
              <a:rPr lang="en-US" sz="3600" b="1" dirty="0" smtClean="0">
                <a:latin typeface="Times New Roman" pitchFamily="18" charset="0"/>
                <a:cs typeface="Times New Roman" pitchFamily="18" charset="0"/>
              </a:rPr>
              <a:t>VII</a:t>
            </a:r>
            <a:r>
              <a:rPr lang="ru-RU" sz="3600" b="1" dirty="0" smtClean="0">
                <a:latin typeface="Times New Roman" pitchFamily="18" charset="0"/>
                <a:cs typeface="Times New Roman" pitchFamily="18" charset="0"/>
              </a:rPr>
              <a:t>. Задачи целевого программирования.</a:t>
            </a:r>
            <a:endParaRPr lang="ru-RU" sz="3600" b="1" dirty="0"/>
          </a:p>
        </p:txBody>
      </p:sp>
      <p:sp>
        <p:nvSpPr>
          <p:cNvPr id="3" name="Содержимое 2"/>
          <p:cNvSpPr>
            <a:spLocks noGrp="1"/>
          </p:cNvSpPr>
          <p:nvPr>
            <p:ph idx="1"/>
          </p:nvPr>
        </p:nvSpPr>
        <p:spPr>
          <a:xfrm>
            <a:off x="457200" y="1142984"/>
            <a:ext cx="8229600" cy="5500726"/>
          </a:xfrm>
        </p:spPr>
        <p:txBody>
          <a:bodyPr>
            <a:noAutofit/>
          </a:bodyPr>
          <a:lstStyle/>
          <a:p>
            <a:pPr marL="0" indent="0" algn="just">
              <a:spcBef>
                <a:spcPts val="0"/>
              </a:spcBef>
              <a:buNone/>
            </a:pPr>
            <a:r>
              <a:rPr lang="ru-RU" dirty="0" smtClean="0">
                <a:latin typeface="Times New Roman" pitchFamily="18" charset="0"/>
                <a:cs typeface="Times New Roman" pitchFamily="18" charset="0"/>
              </a:rPr>
              <a:t>Целевое программирование рассматривается как специальная компромиссная модель многокритериальной задачи.</a:t>
            </a: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r>
              <a:rPr lang="ru-RU" dirty="0" smtClean="0">
                <a:latin typeface="Times New Roman" pitchFamily="18" charset="0"/>
                <a:cs typeface="Times New Roman" pitchFamily="18" charset="0"/>
              </a:rPr>
              <a:t>	</a:t>
            </a:r>
          </a:p>
          <a:p>
            <a:pPr marL="0" indent="0" algn="just">
              <a:spcBef>
                <a:spcPts val="0"/>
              </a:spcBef>
              <a:buNone/>
            </a:pPr>
            <a:r>
              <a:rPr lang="ru-RU"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4282" y="274638"/>
            <a:ext cx="8715436" cy="868346"/>
          </a:xfrm>
        </p:spPr>
        <p:txBody>
          <a:bodyPr>
            <a:normAutofit fontScale="90000"/>
          </a:bodyPr>
          <a:lstStyle/>
          <a:p>
            <a:pPr algn="just"/>
            <a:r>
              <a:rPr lang="en-US" sz="3600" b="1" dirty="0" smtClean="0">
                <a:latin typeface="Times New Roman" pitchFamily="18" charset="0"/>
                <a:cs typeface="Times New Roman" pitchFamily="18" charset="0"/>
              </a:rPr>
              <a:t>VII</a:t>
            </a:r>
            <a:r>
              <a:rPr lang="ru-RU" sz="3600" b="1" dirty="0" smtClean="0">
                <a:latin typeface="Times New Roman" pitchFamily="18" charset="0"/>
                <a:cs typeface="Times New Roman" pitchFamily="18" charset="0"/>
              </a:rPr>
              <a:t>. Задачи целевого программирования.</a:t>
            </a:r>
            <a:endParaRPr lang="ru-RU" sz="3600" b="1" dirty="0"/>
          </a:p>
        </p:txBody>
      </p:sp>
      <p:sp>
        <p:nvSpPr>
          <p:cNvPr id="3" name="Содержимое 2"/>
          <p:cNvSpPr>
            <a:spLocks noGrp="1"/>
          </p:cNvSpPr>
          <p:nvPr>
            <p:ph idx="1"/>
          </p:nvPr>
        </p:nvSpPr>
        <p:spPr>
          <a:xfrm>
            <a:off x="457200" y="1142984"/>
            <a:ext cx="8229600" cy="5500726"/>
          </a:xfrm>
        </p:spPr>
        <p:txBody>
          <a:bodyPr>
            <a:noAutofit/>
          </a:bodyPr>
          <a:lstStyle/>
          <a:p>
            <a:pPr marL="0" indent="0" algn="just">
              <a:spcBef>
                <a:spcPts val="0"/>
              </a:spcBef>
              <a:buNone/>
            </a:pPr>
            <a:r>
              <a:rPr lang="ru-RU" dirty="0" smtClean="0">
                <a:latin typeface="Times New Roman" pitchFamily="18" charset="0"/>
                <a:cs typeface="Times New Roman" pitchFamily="18" charset="0"/>
              </a:rPr>
              <a:t>Целевое программирование рассматривается как специальная компромиссная модель многокритериальной задачи.</a:t>
            </a:r>
          </a:p>
          <a:p>
            <a:pPr marL="0" indent="0" algn="just">
              <a:spcBef>
                <a:spcPts val="0"/>
              </a:spcBef>
              <a:buNone/>
            </a:pPr>
            <a:r>
              <a:rPr lang="ru-RU" b="1" dirty="0" smtClean="0">
                <a:latin typeface="Times New Roman" pitchFamily="18" charset="0"/>
                <a:cs typeface="Times New Roman" pitchFamily="18" charset="0"/>
              </a:rPr>
              <a:t>Ключевая идея</a:t>
            </a:r>
            <a:r>
              <a:rPr lang="ru-RU" dirty="0" smtClean="0">
                <a:latin typeface="Times New Roman" pitchFamily="18" charset="0"/>
                <a:cs typeface="Times New Roman" pitchFamily="18" charset="0"/>
              </a:rPr>
              <a:t>: </a:t>
            </a:r>
          </a:p>
          <a:p>
            <a:pPr marL="0" indent="0" algn="just">
              <a:spcBef>
                <a:spcPts val="0"/>
              </a:spcBef>
              <a:buNone/>
            </a:pPr>
            <a:r>
              <a:rPr lang="ru-RU" dirty="0" smtClean="0">
                <a:latin typeface="Times New Roman" pitchFamily="18" charset="0"/>
                <a:cs typeface="Times New Roman" pitchFamily="18" charset="0"/>
              </a:rPr>
              <a:t>а) минимизировать отклонения полученных оценок целевых функций от некоторого известного уровня;</a:t>
            </a:r>
          </a:p>
          <a:p>
            <a:pPr marL="0" indent="0" algn="just">
              <a:spcBef>
                <a:spcPts val="0"/>
              </a:spcBef>
              <a:buNone/>
            </a:pPr>
            <a:r>
              <a:rPr lang="ru-RU" dirty="0" smtClean="0">
                <a:latin typeface="Times New Roman" pitchFamily="18" charset="0"/>
                <a:cs typeface="Times New Roman" pitchFamily="18" charset="0"/>
              </a:rPr>
              <a:t>б) установить иерархию важности несогласованных целей.</a:t>
            </a: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r>
              <a:rPr lang="ru-RU" dirty="0" smtClean="0">
                <a:latin typeface="Times New Roman" pitchFamily="18" charset="0"/>
                <a:cs typeface="Times New Roman" pitchFamily="18" charset="0"/>
              </a:rPr>
              <a:t>	</a:t>
            </a:r>
          </a:p>
          <a:p>
            <a:pPr marL="0" indent="0" algn="just">
              <a:spcBef>
                <a:spcPts val="0"/>
              </a:spcBef>
              <a:buNone/>
            </a:pPr>
            <a:r>
              <a:rPr lang="ru-RU"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Autofit/>
          </a:bodyPr>
          <a:lstStyle/>
          <a:p>
            <a:pPr algn="just"/>
            <a:r>
              <a:rPr lang="ru-RU" sz="3600" dirty="0" smtClean="0">
                <a:latin typeface="Times New Roman" pitchFamily="18" charset="0"/>
                <a:cs typeface="Times New Roman" pitchFamily="18" charset="0"/>
              </a:rPr>
              <a:t/>
            </a:r>
            <a:br>
              <a:rPr lang="ru-RU" sz="3600" dirty="0" smtClean="0">
                <a:latin typeface="Times New Roman" pitchFamily="18" charset="0"/>
                <a:cs typeface="Times New Roman" pitchFamily="18" charset="0"/>
              </a:rPr>
            </a:br>
            <a:r>
              <a:rPr lang="ru-RU" sz="3600" b="1" dirty="0" smtClean="0">
                <a:latin typeface="Times New Roman" pitchFamily="18" charset="0"/>
                <a:cs typeface="Times New Roman" pitchFamily="18" charset="0"/>
              </a:rPr>
              <a:t>Модель целевого программирования </a:t>
            </a:r>
            <a:r>
              <a:rPr lang="ru-RU" sz="3600" dirty="0" smtClean="0">
                <a:latin typeface="Times New Roman" pitchFamily="18" charset="0"/>
                <a:cs typeface="Times New Roman" pitchFamily="18" charset="0"/>
              </a:rPr>
              <a:t/>
            </a:r>
            <a:br>
              <a:rPr lang="ru-RU" sz="3600" dirty="0" smtClean="0">
                <a:latin typeface="Times New Roman" pitchFamily="18" charset="0"/>
                <a:cs typeface="Times New Roman" pitchFamily="18" charset="0"/>
              </a:rPr>
            </a:br>
            <a:endParaRPr lang="ru-RU" sz="3600" dirty="0">
              <a:latin typeface="Times New Roman" pitchFamily="18" charset="0"/>
              <a:cs typeface="Times New Roman" pitchFamily="18" charset="0"/>
            </a:endParaRPr>
          </a:p>
        </p:txBody>
      </p:sp>
      <p:graphicFrame>
        <p:nvGraphicFramePr>
          <p:cNvPr id="6" name="Содержимое 5"/>
          <p:cNvGraphicFramePr>
            <a:graphicFrameLocks noChangeAspect="1"/>
          </p:cNvGraphicFramePr>
          <p:nvPr>
            <p:ph idx="1"/>
          </p:nvPr>
        </p:nvGraphicFramePr>
        <p:xfrm>
          <a:off x="1428728" y="1214422"/>
          <a:ext cx="5999456" cy="5000660"/>
        </p:xfrm>
        <a:graphic>
          <a:graphicData uri="http://schemas.openxmlformats.org/presentationml/2006/ole">
            <p:oleObj spid="_x0000_s53253" name="Формула" r:id="rId3" imgW="4267080" imgH="3555720" progId="Equation.3">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53966"/>
          </a:xfrm>
        </p:spPr>
        <p:txBody>
          <a:bodyPr>
            <a:normAutofit fontScale="90000"/>
          </a:bodyPr>
          <a:lstStyle/>
          <a:p>
            <a:r>
              <a:rPr lang="ru-RU" sz="3600" dirty="0" smtClean="0">
                <a:latin typeface="Times New Roman" pitchFamily="18" charset="0"/>
                <a:cs typeface="Times New Roman" pitchFamily="18" charset="0"/>
              </a:rPr>
              <a:t>  </a:t>
            </a:r>
            <a:endParaRPr lang="ru-RU" sz="3600" dirty="0">
              <a:latin typeface="Times New Roman" pitchFamily="18" charset="0"/>
              <a:cs typeface="Times New Roman" pitchFamily="18" charset="0"/>
            </a:endParaRPr>
          </a:p>
        </p:txBody>
      </p:sp>
      <p:sp>
        <p:nvSpPr>
          <p:cNvPr id="3" name="Содержимое 2"/>
          <p:cNvSpPr>
            <a:spLocks noGrp="1"/>
          </p:cNvSpPr>
          <p:nvPr>
            <p:ph idx="1"/>
          </p:nvPr>
        </p:nvSpPr>
        <p:spPr>
          <a:xfrm>
            <a:off x="457200" y="428604"/>
            <a:ext cx="8229600" cy="6072230"/>
          </a:xfrm>
        </p:spPr>
        <p:txBody>
          <a:bodyPr>
            <a:noAutofit/>
          </a:bodyPr>
          <a:lstStyle/>
          <a:p>
            <a:pPr marL="0" indent="0">
              <a:spcBef>
                <a:spcPts val="0"/>
              </a:spcBef>
              <a:buNone/>
            </a:pPr>
            <a:r>
              <a:rPr lang="ru-RU" dirty="0" smtClean="0">
                <a:latin typeface="Times New Roman" pitchFamily="18" charset="0"/>
                <a:cs typeface="Times New Roman" pitchFamily="18" charset="0"/>
              </a:rPr>
              <a:t>      - коэффициент преимущественного приоритета                  для всех </a:t>
            </a:r>
            <a:r>
              <a:rPr lang="en-US" i="1" dirty="0" smtClean="0">
                <a:latin typeface="Times New Roman" pitchFamily="18" charset="0"/>
                <a:cs typeface="Times New Roman" pitchFamily="18" charset="0"/>
              </a:rPr>
              <a:t>j</a:t>
            </a:r>
            <a:r>
              <a:rPr lang="ru-RU" dirty="0" smtClean="0">
                <a:latin typeface="Times New Roman" pitchFamily="18" charset="0"/>
                <a:cs typeface="Times New Roman" pitchFamily="18" charset="0"/>
              </a:rPr>
              <a:t>;</a:t>
            </a:r>
          </a:p>
          <a:p>
            <a:pPr marL="0" indent="0">
              <a:spcBef>
                <a:spcPts val="0"/>
              </a:spcBef>
              <a:buNone/>
            </a:pPr>
            <a:endParaRPr lang="ru-RU" dirty="0" smtClean="0">
              <a:latin typeface="Times New Roman" pitchFamily="18" charset="0"/>
              <a:cs typeface="Times New Roman" pitchFamily="18" charset="0"/>
            </a:endParaRPr>
          </a:p>
          <a:p>
            <a:pPr marL="0" indent="0">
              <a:spcBef>
                <a:spcPts val="0"/>
              </a:spcBef>
              <a:buNone/>
            </a:pPr>
            <a:r>
              <a:rPr lang="ru-RU" dirty="0" smtClean="0">
                <a:latin typeface="Times New Roman" pitchFamily="18" charset="0"/>
                <a:cs typeface="Times New Roman" pitchFamily="18" charset="0"/>
              </a:rPr>
              <a:t>         - весовые коэффициенты соответственно для положительных и отрицательных </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отклонений от цели </a:t>
            </a:r>
            <a:r>
              <a:rPr lang="en-US" i="1" dirty="0" err="1" smtClean="0">
                <a:latin typeface="Times New Roman" pitchFamily="18" charset="0"/>
                <a:cs typeface="Times New Roman" pitchFamily="18" charset="0"/>
              </a:rPr>
              <a:t>i</a:t>
            </a:r>
            <a:r>
              <a:rPr lang="ru-RU" i="1"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с присвоенным приоритетом</a:t>
            </a:r>
            <a:r>
              <a:rPr lang="ru-RU" i="1"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j</a:t>
            </a:r>
            <a:r>
              <a:rPr lang="ru-RU" dirty="0" smtClean="0">
                <a:latin typeface="Times New Roman" pitchFamily="18" charset="0"/>
                <a:cs typeface="Times New Roman" pitchFamily="18" charset="0"/>
              </a:rPr>
              <a:t>;</a:t>
            </a:r>
          </a:p>
          <a:p>
            <a:pPr marL="0" indent="0">
              <a:spcBef>
                <a:spcPts val="0"/>
              </a:spcBef>
              <a:buNone/>
            </a:pPr>
            <a:endParaRPr lang="ru-RU" dirty="0" smtClean="0">
              <a:latin typeface="Times New Roman" pitchFamily="18" charset="0"/>
              <a:cs typeface="Times New Roman" pitchFamily="18" charset="0"/>
            </a:endParaRPr>
          </a:p>
          <a:p>
            <a:pPr marL="0" indent="0">
              <a:spcBef>
                <a:spcPts val="0"/>
              </a:spcBef>
              <a:buNone/>
            </a:pPr>
            <a:r>
              <a:rPr lang="ru-RU" dirty="0" smtClean="0">
                <a:latin typeface="Times New Roman" pitchFamily="18" charset="0"/>
                <a:cs typeface="Times New Roman" pitchFamily="18" charset="0"/>
              </a:rPr>
              <a:t>       - положительное отклонение от назначенного уровня цели </a:t>
            </a:r>
            <a:r>
              <a:rPr lang="en-US" i="1" dirty="0" err="1" smtClean="0">
                <a:latin typeface="Times New Roman" pitchFamily="18" charset="0"/>
                <a:cs typeface="Times New Roman" pitchFamily="18" charset="0"/>
              </a:rPr>
              <a:t>i</a:t>
            </a:r>
            <a:endParaRPr lang="ru-RU" i="1" dirty="0" smtClean="0">
              <a:latin typeface="Times New Roman" pitchFamily="18" charset="0"/>
              <a:cs typeface="Times New Roman" pitchFamily="18" charset="0"/>
            </a:endParaRPr>
          </a:p>
          <a:p>
            <a:pPr marL="0" indent="0">
              <a:spcBef>
                <a:spcPts val="0"/>
              </a:spcBef>
              <a:buNone/>
            </a:pPr>
            <a:endParaRPr lang="ru-RU" dirty="0" smtClean="0">
              <a:latin typeface="Times New Roman" pitchFamily="18" charset="0"/>
              <a:cs typeface="Times New Roman" pitchFamily="18" charset="0"/>
            </a:endParaRPr>
          </a:p>
          <a:p>
            <a:pPr marL="0" indent="0">
              <a:spcBef>
                <a:spcPts val="0"/>
              </a:spcBef>
              <a:buNone/>
            </a:pPr>
            <a:endParaRPr lang="ru-RU" dirty="0" smtClean="0">
              <a:latin typeface="Times New Roman" pitchFamily="18" charset="0"/>
              <a:cs typeface="Times New Roman" pitchFamily="18" charset="0"/>
            </a:endParaRPr>
          </a:p>
          <a:p>
            <a:pPr marL="0" indent="0">
              <a:spcBef>
                <a:spcPts val="0"/>
              </a:spcBef>
              <a:buFont typeface="Arial" pitchFamily="34" charset="0"/>
              <a:buAutoNum type="arabicPeriod"/>
            </a:pPr>
            <a:endParaRPr lang="ru-RU" dirty="0" smtClean="0">
              <a:latin typeface="Times New Roman" pitchFamily="18" charset="0"/>
              <a:cs typeface="Times New Roman" pitchFamily="18" charset="0"/>
            </a:endParaRPr>
          </a:p>
          <a:p>
            <a:pPr marL="0" indent="0">
              <a:spcBef>
                <a:spcPts val="0"/>
              </a:spcBef>
              <a:buAutoNum type="arabicPeriod"/>
            </a:pPr>
            <a:endParaRPr lang="ru-RU" dirty="0" smtClean="0">
              <a:latin typeface="Times New Roman" pitchFamily="18" charset="0"/>
              <a:cs typeface="Times New Roman" pitchFamily="18" charset="0"/>
            </a:endParaRPr>
          </a:p>
          <a:p>
            <a:pPr marL="0" indent="0">
              <a:spcBef>
                <a:spcPts val="0"/>
              </a:spcBef>
              <a:buNone/>
            </a:pPr>
            <a:r>
              <a:rPr lang="ru-RU" dirty="0" smtClean="0">
                <a:latin typeface="Times New Roman" pitchFamily="18" charset="0"/>
                <a:cs typeface="Times New Roman" pitchFamily="18" charset="0"/>
              </a:rPr>
              <a:t>    </a:t>
            </a:r>
          </a:p>
          <a:p>
            <a:pPr marL="0" indent="0">
              <a:spcBef>
                <a:spcPts val="0"/>
              </a:spcBef>
              <a:buAutoNum type="arabicPeriod"/>
            </a:pPr>
            <a:endParaRPr lang="ru-RU" dirty="0" smtClean="0">
              <a:latin typeface="Times New Roman" pitchFamily="18" charset="0"/>
              <a:cs typeface="Times New Roman" pitchFamily="18" charset="0"/>
            </a:endParaRPr>
          </a:p>
          <a:p>
            <a:pPr marL="514350" indent="-514350">
              <a:buAutoNum type="arabicPeriod"/>
            </a:pPr>
            <a:endParaRPr lang="ru-RU" dirty="0" smtClean="0">
              <a:latin typeface="Times New Roman" pitchFamily="18" charset="0"/>
              <a:cs typeface="Times New Roman" pitchFamily="18" charset="0"/>
            </a:endParaRPr>
          </a:p>
          <a:p>
            <a:pPr marL="514350" indent="-514350">
              <a:buNone/>
            </a:pPr>
            <a:endParaRPr lang="ru-RU" dirty="0" smtClean="0">
              <a:latin typeface="Times New Roman" pitchFamily="18" charset="0"/>
              <a:cs typeface="Times New Roman" pitchFamily="18" charset="0"/>
            </a:endParaRPr>
          </a:p>
          <a:p>
            <a:pPr marL="514350" indent="-514350">
              <a:buNone/>
            </a:pPr>
            <a:r>
              <a:rPr lang="ru-RU" dirty="0" smtClean="0">
                <a:latin typeface="Times New Roman" pitchFamily="18" charset="0"/>
                <a:cs typeface="Times New Roman" pitchFamily="18" charset="0"/>
              </a:rPr>
              <a:t>       </a:t>
            </a:r>
            <a:endParaRPr lang="ru-RU" dirty="0">
              <a:latin typeface="Times New Roman" pitchFamily="18" charset="0"/>
              <a:cs typeface="Times New Roman" pitchFamily="18" charset="0"/>
            </a:endParaRPr>
          </a:p>
        </p:txBody>
      </p:sp>
      <p:graphicFrame>
        <p:nvGraphicFramePr>
          <p:cNvPr id="7" name="Объект 6"/>
          <p:cNvGraphicFramePr>
            <a:graphicFrameLocks noChangeAspect="1"/>
          </p:cNvGraphicFramePr>
          <p:nvPr/>
        </p:nvGraphicFramePr>
        <p:xfrm>
          <a:off x="2643174" y="1000108"/>
          <a:ext cx="1562100" cy="495300"/>
        </p:xfrm>
        <a:graphic>
          <a:graphicData uri="http://schemas.openxmlformats.org/presentationml/2006/ole">
            <p:oleObj spid="_x0000_s54282" name="Формула" r:id="rId3" imgW="1562040" imgH="495000" progId="Equation.3">
              <p:embed/>
            </p:oleObj>
          </a:graphicData>
        </a:graphic>
      </p:graphicFrame>
      <p:graphicFrame>
        <p:nvGraphicFramePr>
          <p:cNvPr id="8" name="Объект 7"/>
          <p:cNvGraphicFramePr>
            <a:graphicFrameLocks noChangeAspect="1"/>
          </p:cNvGraphicFramePr>
          <p:nvPr/>
        </p:nvGraphicFramePr>
        <p:xfrm>
          <a:off x="714348" y="500042"/>
          <a:ext cx="368300" cy="495300"/>
        </p:xfrm>
        <a:graphic>
          <a:graphicData uri="http://schemas.openxmlformats.org/presentationml/2006/ole">
            <p:oleObj spid="_x0000_s54283" name="Формула" r:id="rId4" imgW="368280" imgH="495000" progId="Equation.3">
              <p:embed/>
            </p:oleObj>
          </a:graphicData>
        </a:graphic>
      </p:graphicFrame>
      <p:graphicFrame>
        <p:nvGraphicFramePr>
          <p:cNvPr id="9" name="Объект 8"/>
          <p:cNvGraphicFramePr>
            <a:graphicFrameLocks noChangeAspect="1"/>
          </p:cNvGraphicFramePr>
          <p:nvPr/>
        </p:nvGraphicFramePr>
        <p:xfrm>
          <a:off x="571472" y="1928802"/>
          <a:ext cx="812800" cy="495300"/>
        </p:xfrm>
        <a:graphic>
          <a:graphicData uri="http://schemas.openxmlformats.org/presentationml/2006/ole">
            <p:oleObj spid="_x0000_s54284" name="Формула" r:id="rId5" imgW="812520" imgH="495000" progId="Equation.3">
              <p:embed/>
            </p:oleObj>
          </a:graphicData>
        </a:graphic>
      </p:graphicFrame>
      <p:graphicFrame>
        <p:nvGraphicFramePr>
          <p:cNvPr id="12" name="Объект 11"/>
          <p:cNvGraphicFramePr>
            <a:graphicFrameLocks noChangeAspect="1"/>
          </p:cNvGraphicFramePr>
          <p:nvPr/>
        </p:nvGraphicFramePr>
        <p:xfrm>
          <a:off x="2786050" y="5572140"/>
          <a:ext cx="3077024" cy="760414"/>
        </p:xfrm>
        <a:graphic>
          <a:graphicData uri="http://schemas.openxmlformats.org/presentationml/2006/ole">
            <p:oleObj spid="_x0000_s54285" name="Формула" r:id="rId6" imgW="2209680" imgH="545760" progId="Equation.3">
              <p:embed/>
            </p:oleObj>
          </a:graphicData>
        </a:graphic>
      </p:graphicFrame>
      <p:graphicFrame>
        <p:nvGraphicFramePr>
          <p:cNvPr id="13" name="Объект 12"/>
          <p:cNvGraphicFramePr>
            <a:graphicFrameLocks noChangeAspect="1"/>
          </p:cNvGraphicFramePr>
          <p:nvPr/>
        </p:nvGraphicFramePr>
        <p:xfrm>
          <a:off x="714348" y="4357694"/>
          <a:ext cx="431800" cy="546100"/>
        </p:xfrm>
        <a:graphic>
          <a:graphicData uri="http://schemas.openxmlformats.org/presentationml/2006/ole">
            <p:oleObj spid="_x0000_s54286" name="Формула" r:id="rId7" imgW="431640" imgH="545760" progId="Equation.3">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53966"/>
          </a:xfrm>
        </p:spPr>
        <p:txBody>
          <a:bodyPr>
            <a:normAutofit fontScale="90000"/>
          </a:bodyPr>
          <a:lstStyle/>
          <a:p>
            <a:r>
              <a:rPr lang="ru-RU" sz="3600" dirty="0" smtClean="0">
                <a:latin typeface="Times New Roman" pitchFamily="18" charset="0"/>
                <a:cs typeface="Times New Roman" pitchFamily="18" charset="0"/>
              </a:rPr>
              <a:t>  </a:t>
            </a:r>
            <a:endParaRPr lang="ru-RU" sz="3600" dirty="0">
              <a:latin typeface="Times New Roman" pitchFamily="18" charset="0"/>
              <a:cs typeface="Times New Roman" pitchFamily="18" charset="0"/>
            </a:endParaRPr>
          </a:p>
        </p:txBody>
      </p:sp>
      <p:sp>
        <p:nvSpPr>
          <p:cNvPr id="3" name="Содержимое 2"/>
          <p:cNvSpPr>
            <a:spLocks noGrp="1"/>
          </p:cNvSpPr>
          <p:nvPr>
            <p:ph idx="1"/>
          </p:nvPr>
        </p:nvSpPr>
        <p:spPr>
          <a:xfrm>
            <a:off x="457200" y="428604"/>
            <a:ext cx="8229600" cy="6072230"/>
          </a:xfrm>
        </p:spPr>
        <p:txBody>
          <a:bodyPr>
            <a:noAutofit/>
          </a:bodyPr>
          <a:lstStyle/>
          <a:p>
            <a:pPr marL="0" indent="0">
              <a:spcBef>
                <a:spcPts val="0"/>
              </a:spcBef>
              <a:buNone/>
            </a:pPr>
            <a:r>
              <a:rPr lang="ru-RU" dirty="0" smtClean="0">
                <a:latin typeface="Times New Roman" pitchFamily="18" charset="0"/>
                <a:cs typeface="Times New Roman" pitchFamily="18" charset="0"/>
              </a:rPr>
              <a:t>         - отрицательное отклонение от назначенного уровня цели </a:t>
            </a:r>
            <a:r>
              <a:rPr lang="en-US" i="1" dirty="0" err="1" smtClean="0">
                <a:latin typeface="Times New Roman" pitchFamily="18" charset="0"/>
                <a:cs typeface="Times New Roman" pitchFamily="18" charset="0"/>
              </a:rPr>
              <a:t>i</a:t>
            </a:r>
            <a:r>
              <a:rPr lang="ru-RU" i="1" dirty="0" smtClean="0">
                <a:latin typeface="Times New Roman" pitchFamily="18" charset="0"/>
                <a:cs typeface="Times New Roman" pitchFamily="18" charset="0"/>
              </a:rPr>
              <a:t>:</a:t>
            </a:r>
          </a:p>
          <a:p>
            <a:pPr marL="0" indent="0">
              <a:spcBef>
                <a:spcPts val="0"/>
              </a:spcBef>
              <a:buNone/>
            </a:pPr>
            <a:endParaRPr lang="ru-RU" dirty="0" smtClean="0">
              <a:latin typeface="Times New Roman" pitchFamily="18" charset="0"/>
              <a:cs typeface="Times New Roman" pitchFamily="18" charset="0"/>
            </a:endParaRPr>
          </a:p>
          <a:p>
            <a:pPr marL="0" indent="0">
              <a:spcBef>
                <a:spcPts val="0"/>
              </a:spcBef>
              <a:buNone/>
            </a:pPr>
            <a:endParaRPr lang="ru-RU" dirty="0" smtClean="0">
              <a:latin typeface="Times New Roman" pitchFamily="18" charset="0"/>
              <a:cs typeface="Times New Roman" pitchFamily="18" charset="0"/>
            </a:endParaRPr>
          </a:p>
          <a:p>
            <a:pPr marL="0" indent="0">
              <a:spcBef>
                <a:spcPts val="0"/>
              </a:spcBef>
              <a:buNone/>
            </a:pPr>
            <a:r>
              <a:rPr lang="ru-RU" dirty="0" smtClean="0">
                <a:latin typeface="Times New Roman" pitchFamily="18" charset="0"/>
                <a:cs typeface="Times New Roman" pitchFamily="18" charset="0"/>
              </a:rPr>
              <a:t>          - функции в целевых ограничениях;</a:t>
            </a:r>
          </a:p>
          <a:p>
            <a:pPr marL="0" indent="0">
              <a:spcBef>
                <a:spcPts val="0"/>
              </a:spcBef>
              <a:buNone/>
            </a:pPr>
            <a:endParaRPr lang="ru-RU" dirty="0" smtClean="0">
              <a:latin typeface="Times New Roman" pitchFamily="18" charset="0"/>
              <a:cs typeface="Times New Roman" pitchFamily="18" charset="0"/>
            </a:endParaRPr>
          </a:p>
          <a:p>
            <a:pPr marL="0" indent="0">
              <a:spcBef>
                <a:spcPts val="0"/>
              </a:spcBef>
              <a:buNone/>
            </a:pPr>
            <a:r>
              <a:rPr lang="ru-RU" dirty="0" smtClean="0">
                <a:latin typeface="Times New Roman" pitchFamily="18" charset="0"/>
                <a:cs typeface="Times New Roman" pitchFamily="18" charset="0"/>
              </a:rPr>
              <a:t>          - функции в системных ограничениях;</a:t>
            </a:r>
          </a:p>
          <a:p>
            <a:pPr marL="0" indent="0">
              <a:spcBef>
                <a:spcPts val="0"/>
              </a:spcBef>
              <a:buNone/>
            </a:pPr>
            <a:endParaRPr lang="ru-RU" dirty="0" smtClean="0">
              <a:latin typeface="Times New Roman" pitchFamily="18" charset="0"/>
              <a:cs typeface="Times New Roman" pitchFamily="18" charset="0"/>
            </a:endParaRPr>
          </a:p>
          <a:p>
            <a:pPr marL="0" indent="0">
              <a:spcBef>
                <a:spcPts val="0"/>
              </a:spcBef>
              <a:buNone/>
            </a:pPr>
            <a:r>
              <a:rPr lang="ru-RU" dirty="0" smtClean="0">
                <a:latin typeface="Times New Roman" pitchFamily="18" charset="0"/>
                <a:cs typeface="Times New Roman" pitchFamily="18" charset="0"/>
              </a:rPr>
              <a:t>          - назначенный уровень цели </a:t>
            </a:r>
            <a:r>
              <a:rPr lang="en-US" dirty="0" err="1" smtClean="0">
                <a:latin typeface="Times New Roman" pitchFamily="18" charset="0"/>
                <a:cs typeface="Times New Roman" pitchFamily="18" charset="0"/>
              </a:rPr>
              <a:t>i</a:t>
            </a:r>
            <a:r>
              <a:rPr lang="ru-RU" dirty="0" smtClean="0">
                <a:latin typeface="Times New Roman" pitchFamily="18" charset="0"/>
                <a:cs typeface="Times New Roman" pitchFamily="18" charset="0"/>
              </a:rPr>
              <a:t>;</a:t>
            </a:r>
          </a:p>
          <a:p>
            <a:pPr marL="0" indent="0">
              <a:spcBef>
                <a:spcPts val="0"/>
              </a:spcBef>
              <a:buNone/>
            </a:pPr>
            <a:r>
              <a:rPr lang="en-US" i="1" dirty="0" smtClean="0">
                <a:latin typeface="Times New Roman" pitchFamily="18" charset="0"/>
                <a:cs typeface="Times New Roman" pitchFamily="18" charset="0"/>
              </a:rPr>
              <a:t>l</a:t>
            </a:r>
            <a:r>
              <a:rPr lang="en-US" dirty="0" smtClean="0">
                <a:latin typeface="Times New Roman" pitchFamily="18" charset="0"/>
                <a:cs typeface="Times New Roman" pitchFamily="18" charset="0"/>
              </a:rPr>
              <a:t> – </a:t>
            </a:r>
            <a:r>
              <a:rPr lang="ru-RU" dirty="0" smtClean="0">
                <a:latin typeface="Times New Roman" pitchFamily="18" charset="0"/>
                <a:cs typeface="Times New Roman" pitchFamily="18" charset="0"/>
              </a:rPr>
              <a:t>число приоритетов;</a:t>
            </a:r>
          </a:p>
          <a:p>
            <a:pPr marL="0" indent="0">
              <a:spcBef>
                <a:spcPts val="0"/>
              </a:spcBef>
              <a:buNone/>
            </a:pPr>
            <a:r>
              <a:rPr lang="en-US" i="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 – </a:t>
            </a:r>
            <a:r>
              <a:rPr lang="ru-RU" dirty="0" smtClean="0">
                <a:latin typeface="Times New Roman" pitchFamily="18" charset="0"/>
                <a:cs typeface="Times New Roman" pitchFamily="18" charset="0"/>
              </a:rPr>
              <a:t>число целей;</a:t>
            </a:r>
          </a:p>
          <a:p>
            <a:pPr marL="0" indent="0">
              <a:spcBef>
                <a:spcPts val="0"/>
              </a:spcBef>
              <a:buNone/>
            </a:pP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 – </a:t>
            </a:r>
            <a:r>
              <a:rPr lang="ru-RU" dirty="0" smtClean="0">
                <a:latin typeface="Times New Roman" pitchFamily="18" charset="0"/>
                <a:cs typeface="Times New Roman" pitchFamily="18" charset="0"/>
              </a:rPr>
              <a:t>число системных ограничений.</a:t>
            </a:r>
          </a:p>
          <a:p>
            <a:pPr marL="0" indent="0">
              <a:spcBef>
                <a:spcPts val="0"/>
              </a:spcBef>
              <a:buNone/>
            </a:pPr>
            <a:endParaRPr lang="ru-RU" dirty="0" smtClean="0">
              <a:latin typeface="Times New Roman" pitchFamily="18" charset="0"/>
              <a:cs typeface="Times New Roman" pitchFamily="18" charset="0"/>
            </a:endParaRPr>
          </a:p>
          <a:p>
            <a:pPr marL="0" indent="0">
              <a:spcBef>
                <a:spcPts val="0"/>
              </a:spcBef>
              <a:buNone/>
            </a:pPr>
            <a:endParaRPr lang="ru-RU" dirty="0" smtClean="0">
              <a:latin typeface="Times New Roman" pitchFamily="18" charset="0"/>
              <a:cs typeface="Times New Roman" pitchFamily="18" charset="0"/>
            </a:endParaRPr>
          </a:p>
          <a:p>
            <a:pPr marL="0" indent="0">
              <a:spcBef>
                <a:spcPts val="0"/>
              </a:spcBef>
              <a:buNone/>
            </a:pPr>
            <a:endParaRPr lang="ru-RU" dirty="0" smtClean="0">
              <a:latin typeface="Times New Roman" pitchFamily="18" charset="0"/>
              <a:cs typeface="Times New Roman" pitchFamily="18" charset="0"/>
            </a:endParaRPr>
          </a:p>
          <a:p>
            <a:pPr marL="0" indent="0">
              <a:spcBef>
                <a:spcPts val="0"/>
              </a:spcBef>
              <a:buAutoNum type="arabicPeriod"/>
            </a:pPr>
            <a:endParaRPr lang="ru-RU" dirty="0" smtClean="0">
              <a:latin typeface="Times New Roman" pitchFamily="18" charset="0"/>
              <a:cs typeface="Times New Roman" pitchFamily="18" charset="0"/>
            </a:endParaRPr>
          </a:p>
          <a:p>
            <a:pPr marL="0" indent="0">
              <a:spcBef>
                <a:spcPts val="0"/>
              </a:spcBef>
              <a:buNone/>
            </a:pPr>
            <a:r>
              <a:rPr lang="ru-RU" dirty="0" smtClean="0">
                <a:latin typeface="Times New Roman" pitchFamily="18" charset="0"/>
                <a:cs typeface="Times New Roman" pitchFamily="18" charset="0"/>
              </a:rPr>
              <a:t>    </a:t>
            </a:r>
          </a:p>
          <a:p>
            <a:pPr marL="0" indent="0">
              <a:spcBef>
                <a:spcPts val="0"/>
              </a:spcBef>
              <a:buAutoNum type="arabicPeriod"/>
            </a:pPr>
            <a:endParaRPr lang="ru-RU" dirty="0" smtClean="0">
              <a:latin typeface="Times New Roman" pitchFamily="18" charset="0"/>
              <a:cs typeface="Times New Roman" pitchFamily="18" charset="0"/>
            </a:endParaRPr>
          </a:p>
          <a:p>
            <a:pPr marL="514350" indent="-514350">
              <a:buAutoNum type="arabicPeriod"/>
            </a:pPr>
            <a:endParaRPr lang="ru-RU" dirty="0" smtClean="0">
              <a:latin typeface="Times New Roman" pitchFamily="18" charset="0"/>
              <a:cs typeface="Times New Roman" pitchFamily="18" charset="0"/>
            </a:endParaRPr>
          </a:p>
          <a:p>
            <a:pPr marL="514350" indent="-514350">
              <a:buNone/>
            </a:pPr>
            <a:endParaRPr lang="ru-RU" dirty="0" smtClean="0">
              <a:latin typeface="Times New Roman" pitchFamily="18" charset="0"/>
              <a:cs typeface="Times New Roman" pitchFamily="18" charset="0"/>
            </a:endParaRPr>
          </a:p>
          <a:p>
            <a:pPr marL="514350" indent="-514350">
              <a:buNone/>
            </a:pPr>
            <a:r>
              <a:rPr lang="ru-RU" dirty="0" smtClean="0">
                <a:latin typeface="Times New Roman" pitchFamily="18" charset="0"/>
                <a:cs typeface="Times New Roman" pitchFamily="18" charset="0"/>
              </a:rPr>
              <a:t>       </a:t>
            </a:r>
            <a:endParaRPr lang="ru-RU" dirty="0">
              <a:latin typeface="Times New Roman" pitchFamily="18" charset="0"/>
              <a:cs typeface="Times New Roman" pitchFamily="18" charset="0"/>
            </a:endParaRPr>
          </a:p>
        </p:txBody>
      </p:sp>
      <p:graphicFrame>
        <p:nvGraphicFramePr>
          <p:cNvPr id="12" name="Объект 11"/>
          <p:cNvGraphicFramePr>
            <a:graphicFrameLocks noChangeAspect="1"/>
          </p:cNvGraphicFramePr>
          <p:nvPr/>
        </p:nvGraphicFramePr>
        <p:xfrm>
          <a:off x="2500298" y="1500174"/>
          <a:ext cx="3508769" cy="857256"/>
        </p:xfrm>
        <a:graphic>
          <a:graphicData uri="http://schemas.openxmlformats.org/presentationml/2006/ole">
            <p:oleObj spid="_x0000_s124933" name="Формула" r:id="rId3" imgW="2234880" imgH="545760" progId="Equation.3">
              <p:embed/>
            </p:oleObj>
          </a:graphicData>
        </a:graphic>
      </p:graphicFrame>
      <p:graphicFrame>
        <p:nvGraphicFramePr>
          <p:cNvPr id="13" name="Объект 12"/>
          <p:cNvGraphicFramePr>
            <a:graphicFrameLocks noChangeAspect="1"/>
          </p:cNvGraphicFramePr>
          <p:nvPr/>
        </p:nvGraphicFramePr>
        <p:xfrm>
          <a:off x="785786" y="413706"/>
          <a:ext cx="500066" cy="632436"/>
        </p:xfrm>
        <a:graphic>
          <a:graphicData uri="http://schemas.openxmlformats.org/presentationml/2006/ole">
            <p:oleObj spid="_x0000_s124934" name="Формула" r:id="rId4" imgW="431640" imgH="545760" progId="Equation.3">
              <p:embed/>
            </p:oleObj>
          </a:graphicData>
        </a:graphic>
      </p:graphicFrame>
      <p:graphicFrame>
        <p:nvGraphicFramePr>
          <p:cNvPr id="10" name="Объект 9"/>
          <p:cNvGraphicFramePr>
            <a:graphicFrameLocks noChangeAspect="1"/>
          </p:cNvGraphicFramePr>
          <p:nvPr/>
        </p:nvGraphicFramePr>
        <p:xfrm>
          <a:off x="500034" y="2500306"/>
          <a:ext cx="976313" cy="487362"/>
        </p:xfrm>
        <a:graphic>
          <a:graphicData uri="http://schemas.openxmlformats.org/presentationml/2006/ole">
            <p:oleObj spid="_x0000_s124935" name="Формула" r:id="rId5" imgW="863280" imgH="431640" progId="Equation.3">
              <p:embed/>
            </p:oleObj>
          </a:graphicData>
        </a:graphic>
      </p:graphicFrame>
      <p:graphicFrame>
        <p:nvGraphicFramePr>
          <p:cNvPr id="11" name="Объект 10"/>
          <p:cNvGraphicFramePr>
            <a:graphicFrameLocks noChangeAspect="1"/>
          </p:cNvGraphicFramePr>
          <p:nvPr/>
        </p:nvGraphicFramePr>
        <p:xfrm>
          <a:off x="357158" y="3429000"/>
          <a:ext cx="1090612" cy="558800"/>
        </p:xfrm>
        <a:graphic>
          <a:graphicData uri="http://schemas.openxmlformats.org/presentationml/2006/ole">
            <p:oleObj spid="_x0000_s124936" name="Формула" r:id="rId6" imgW="965160" imgH="495000" progId="Equation.3">
              <p:embed/>
            </p:oleObj>
          </a:graphicData>
        </a:graphic>
      </p:graphicFrame>
      <p:graphicFrame>
        <p:nvGraphicFramePr>
          <p:cNvPr id="14" name="Объект 13"/>
          <p:cNvGraphicFramePr>
            <a:graphicFrameLocks noChangeAspect="1"/>
          </p:cNvGraphicFramePr>
          <p:nvPr/>
        </p:nvGraphicFramePr>
        <p:xfrm>
          <a:off x="785786" y="4357694"/>
          <a:ext cx="343874" cy="560388"/>
        </p:xfrm>
        <a:graphic>
          <a:graphicData uri="http://schemas.openxmlformats.org/presentationml/2006/ole">
            <p:oleObj spid="_x0000_s124937" name="Формула" r:id="rId7" imgW="266400" imgH="431640" progId="Equation.3">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pPr algn="l"/>
            <a:r>
              <a:rPr lang="ru-RU" sz="3600" dirty="0" smtClean="0">
                <a:latin typeface="Times New Roman" pitchFamily="18" charset="0"/>
                <a:cs typeface="Times New Roman" pitchFamily="18" charset="0"/>
              </a:rPr>
              <a:t>Пример1. Задача о рюкзаке.</a:t>
            </a:r>
            <a:endParaRPr lang="ru-RU" sz="3600" dirty="0">
              <a:latin typeface="Times New Roman" pitchFamily="18" charset="0"/>
              <a:cs typeface="Times New Roman" pitchFamily="18" charset="0"/>
            </a:endParaRPr>
          </a:p>
        </p:txBody>
      </p:sp>
      <p:sp>
        <p:nvSpPr>
          <p:cNvPr id="3" name="Содержимое 2"/>
          <p:cNvSpPr>
            <a:spLocks noGrp="1"/>
          </p:cNvSpPr>
          <p:nvPr>
            <p:ph idx="1"/>
          </p:nvPr>
        </p:nvSpPr>
        <p:spPr>
          <a:xfrm>
            <a:off x="457200" y="785794"/>
            <a:ext cx="8229600" cy="5786478"/>
          </a:xfrm>
        </p:spPr>
        <p:txBody>
          <a:bodyPr/>
          <a:lstStyle/>
          <a:p>
            <a:pPr>
              <a:buNone/>
            </a:pPr>
            <a:r>
              <a:rPr lang="ru-RU" dirty="0" smtClean="0">
                <a:latin typeface="Times New Roman" pitchFamily="18" charset="0"/>
                <a:cs typeface="Times New Roman" pitchFamily="18" charset="0"/>
              </a:rPr>
              <a:t>Переформулируем задачу (Л. 6, пример 1) для предметов двух типов.</a:t>
            </a:r>
          </a:p>
          <a:p>
            <a:pPr marL="0" indent="0" algn="just">
              <a:spcBef>
                <a:spcPts val="0"/>
              </a:spcBef>
              <a:buNone/>
            </a:pPr>
            <a:r>
              <a:rPr lang="ru-RU" dirty="0" smtClean="0">
                <a:latin typeface="Times New Roman" pitchFamily="18" charset="0"/>
                <a:cs typeface="Times New Roman" pitchFamily="18" charset="0"/>
              </a:rPr>
              <a:t>Требуется загрузить рюкзак так, чтобы суммарная ценность вещей, помещенных в рюкзак была максимальной, не меньшей </a:t>
            </a:r>
            <a:r>
              <a:rPr lang="en-US" b="1" i="1" dirty="0" smtClean="0">
                <a:latin typeface="Times New Roman" pitchFamily="18" charset="0"/>
                <a:cs typeface="Times New Roman" pitchFamily="18" charset="0"/>
              </a:rPr>
              <a:t>R</a:t>
            </a:r>
            <a:r>
              <a:rPr lang="ru-RU" dirty="0" smtClean="0">
                <a:latin typeface="Times New Roman" pitchFamily="18" charset="0"/>
                <a:cs typeface="Times New Roman" pitchFamily="18" charset="0"/>
              </a:rPr>
              <a:t>, вес – минимальный, не меньший, чем </a:t>
            </a:r>
            <a:r>
              <a:rPr lang="en-US" b="1" i="1" dirty="0" smtClean="0">
                <a:latin typeface="Times New Roman" pitchFamily="18" charset="0"/>
                <a:cs typeface="Times New Roman" pitchFamily="18" charset="0"/>
              </a:rPr>
              <a:t>W</a:t>
            </a:r>
            <a:r>
              <a:rPr lang="ru-RU" dirty="0" smtClean="0">
                <a:latin typeface="Times New Roman" pitchFamily="18" charset="0"/>
                <a:cs typeface="Times New Roman" pitchFamily="18" charset="0"/>
              </a:rPr>
              <a:t>, при имеющемся объеме </a:t>
            </a:r>
            <a:r>
              <a:rPr lang="en-US" b="1" i="1" dirty="0" smtClean="0">
                <a:latin typeface="Times New Roman" pitchFamily="18" charset="0"/>
                <a:cs typeface="Times New Roman" pitchFamily="18" charset="0"/>
              </a:rPr>
              <a:t>V</a:t>
            </a:r>
            <a:r>
              <a:rPr lang="ru-RU" dirty="0" smtClean="0">
                <a:latin typeface="Times New Roman" pitchFamily="18" charset="0"/>
                <a:cs typeface="Times New Roman" pitchFamily="18" charset="0"/>
              </a:rPr>
              <a:t>.</a:t>
            </a:r>
          </a:p>
          <a:p>
            <a:pPr marL="0" indent="0" algn="just">
              <a:spcBef>
                <a:spcPts val="0"/>
              </a:spcBef>
              <a:buNone/>
            </a:pPr>
            <a:endParaRPr lang="ru-RU" dirty="0" smtClean="0">
              <a:latin typeface="Times New Roman" pitchFamily="18" charset="0"/>
              <a:cs typeface="Times New Roman" pitchFamily="18" charset="0"/>
            </a:endParaRPr>
          </a:p>
          <a:p>
            <a:pPr>
              <a:buNone/>
            </a:pPr>
            <a:r>
              <a:rPr lang="ru-RU" dirty="0" smtClean="0">
                <a:latin typeface="Times New Roman" pitchFamily="18" charset="0"/>
                <a:cs typeface="Times New Roman" pitchFamily="18" charset="0"/>
              </a:rPr>
              <a:t>                                      </a:t>
            </a:r>
          </a:p>
          <a:p>
            <a:pPr>
              <a:buNone/>
            </a:pPr>
            <a:r>
              <a:rPr lang="ru-RU" dirty="0" smtClean="0">
                <a:latin typeface="Times New Roman" pitchFamily="18" charset="0"/>
                <a:cs typeface="Times New Roman" pitchFamily="18" charset="0"/>
              </a:rPr>
              <a:t>                                      системное ограничение</a:t>
            </a:r>
          </a:p>
          <a:p>
            <a:pPr>
              <a:buNone/>
            </a:pPr>
            <a:r>
              <a:rPr lang="ru-RU" dirty="0" smtClean="0">
                <a:latin typeface="Times New Roman" pitchFamily="18" charset="0"/>
                <a:cs typeface="Times New Roman" pitchFamily="18" charset="0"/>
              </a:rPr>
              <a:t>                                      </a:t>
            </a:r>
          </a:p>
          <a:p>
            <a:pPr>
              <a:buNone/>
            </a:pPr>
            <a:endParaRPr lang="ru-RU" dirty="0">
              <a:latin typeface="Times New Roman" pitchFamily="18" charset="0"/>
              <a:cs typeface="Times New Roman" pitchFamily="18" charset="0"/>
            </a:endParaRPr>
          </a:p>
        </p:txBody>
      </p:sp>
      <p:graphicFrame>
        <p:nvGraphicFramePr>
          <p:cNvPr id="9" name="Объект 8"/>
          <p:cNvGraphicFramePr>
            <a:graphicFrameLocks noChangeAspect="1"/>
          </p:cNvGraphicFramePr>
          <p:nvPr/>
        </p:nvGraphicFramePr>
        <p:xfrm>
          <a:off x="571472" y="4429132"/>
          <a:ext cx="3409651" cy="1571636"/>
        </p:xfrm>
        <a:graphic>
          <a:graphicData uri="http://schemas.openxmlformats.org/presentationml/2006/ole">
            <p:oleObj spid="_x0000_s55303" name="Формула" r:id="rId3" imgW="3251160" imgH="1498320" progId="Equation.3">
              <p:embed/>
            </p:oleObj>
          </a:graphicData>
        </a:graphic>
      </p:graphicFrame>
      <p:sp>
        <p:nvSpPr>
          <p:cNvPr id="10" name="Правая фигурная скобка 9"/>
          <p:cNvSpPr/>
          <p:nvPr/>
        </p:nvSpPr>
        <p:spPr>
          <a:xfrm>
            <a:off x="4000496" y="4429132"/>
            <a:ext cx="214314" cy="100013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1" name="TextBox 10"/>
          <p:cNvSpPr txBox="1"/>
          <p:nvPr/>
        </p:nvSpPr>
        <p:spPr>
          <a:xfrm>
            <a:off x="4500562" y="4429132"/>
            <a:ext cx="4025461" cy="584775"/>
          </a:xfrm>
          <a:prstGeom prst="rect">
            <a:avLst/>
          </a:prstGeom>
          <a:noFill/>
        </p:spPr>
        <p:txBody>
          <a:bodyPr wrap="none" rtlCol="0">
            <a:spAutoFit/>
          </a:bodyPr>
          <a:lstStyle/>
          <a:p>
            <a:r>
              <a:rPr lang="ru-RU" sz="3200" dirty="0" smtClean="0">
                <a:latin typeface="Times New Roman" pitchFamily="18" charset="0"/>
                <a:cs typeface="Times New Roman" pitchFamily="18" charset="0"/>
              </a:rPr>
              <a:t>Целевые ограничения</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Autofit/>
          </a:bodyPr>
          <a:lstStyle/>
          <a:p>
            <a:pPr algn="l"/>
            <a:r>
              <a:rPr lang="ru-RU" sz="3600" dirty="0" smtClean="0">
                <a:latin typeface="Times New Roman" pitchFamily="18" charset="0"/>
                <a:cs typeface="Times New Roman" pitchFamily="18" charset="0"/>
              </a:rPr>
              <a:t>Модель целевого программирования.</a:t>
            </a:r>
            <a:endParaRPr lang="ru-RU" sz="3600" dirty="0">
              <a:latin typeface="Times New Roman" pitchFamily="18" charset="0"/>
              <a:cs typeface="Times New Roman" pitchFamily="18" charset="0"/>
            </a:endParaRPr>
          </a:p>
        </p:txBody>
      </p:sp>
      <p:sp>
        <p:nvSpPr>
          <p:cNvPr id="7" name="Содержимое 6"/>
          <p:cNvSpPr>
            <a:spLocks noGrp="1"/>
          </p:cNvSpPr>
          <p:nvPr>
            <p:ph idx="1"/>
          </p:nvPr>
        </p:nvSpPr>
        <p:spPr>
          <a:xfrm>
            <a:off x="457200" y="1000109"/>
            <a:ext cx="8229600" cy="5000660"/>
          </a:xfrm>
        </p:spPr>
        <p:txBody>
          <a:bodyPr/>
          <a:lstStyle/>
          <a:p>
            <a:pPr>
              <a:buNone/>
            </a:pPr>
            <a:r>
              <a:rPr lang="ru-RU" dirty="0" smtClean="0">
                <a:latin typeface="Times New Roman" pitchFamily="18" charset="0"/>
                <a:cs typeface="Times New Roman" pitchFamily="18" charset="0"/>
              </a:rPr>
              <a:t>Ограничения задачи: </a:t>
            </a:r>
          </a:p>
          <a:p>
            <a:pPr>
              <a:buNone/>
            </a:pPr>
            <a:endParaRPr lang="ru-RU" dirty="0" smtClean="0">
              <a:latin typeface="Times New Roman" pitchFamily="18" charset="0"/>
              <a:cs typeface="Times New Roman" pitchFamily="18" charset="0"/>
            </a:endParaRPr>
          </a:p>
          <a:p>
            <a:pPr>
              <a:buNone/>
            </a:pPr>
            <a:endParaRPr lang="ru-RU" dirty="0" smtClean="0">
              <a:latin typeface="Times New Roman" pitchFamily="18" charset="0"/>
              <a:cs typeface="Times New Roman" pitchFamily="18" charset="0"/>
            </a:endParaRPr>
          </a:p>
          <a:p>
            <a:pPr>
              <a:buNone/>
            </a:pPr>
            <a:endParaRPr lang="ru-RU" dirty="0" smtClean="0">
              <a:latin typeface="Times New Roman" pitchFamily="18" charset="0"/>
              <a:cs typeface="Times New Roman" pitchFamily="18" charset="0"/>
            </a:endParaRPr>
          </a:p>
          <a:p>
            <a:pPr>
              <a:buNone/>
            </a:pPr>
            <a:endParaRPr lang="ru-RU" dirty="0" smtClean="0">
              <a:latin typeface="Times New Roman" pitchFamily="18" charset="0"/>
              <a:cs typeface="Times New Roman" pitchFamily="18" charset="0"/>
            </a:endParaRPr>
          </a:p>
          <a:p>
            <a:pPr>
              <a:buNone/>
            </a:pPr>
            <a:r>
              <a:rPr lang="ru-RU" dirty="0" smtClean="0">
                <a:latin typeface="Times New Roman" pitchFamily="18" charset="0"/>
                <a:cs typeface="Times New Roman" pitchFamily="18" charset="0"/>
              </a:rPr>
              <a:t>Целевые функции</a:t>
            </a:r>
          </a:p>
          <a:p>
            <a:pPr>
              <a:buNone/>
            </a:pPr>
            <a:r>
              <a:rPr lang="ru-RU" dirty="0" smtClean="0">
                <a:latin typeface="Times New Roman" pitchFamily="18" charset="0"/>
                <a:cs typeface="Times New Roman" pitchFamily="18" charset="0"/>
              </a:rPr>
              <a:t>задачи:</a:t>
            </a:r>
          </a:p>
        </p:txBody>
      </p:sp>
      <p:graphicFrame>
        <p:nvGraphicFramePr>
          <p:cNvPr id="8" name="Объект 7"/>
          <p:cNvGraphicFramePr>
            <a:graphicFrameLocks noChangeAspect="1"/>
          </p:cNvGraphicFramePr>
          <p:nvPr/>
        </p:nvGraphicFramePr>
        <p:xfrm>
          <a:off x="2928926" y="1571612"/>
          <a:ext cx="5442846" cy="2428892"/>
        </p:xfrm>
        <a:graphic>
          <a:graphicData uri="http://schemas.openxmlformats.org/presentationml/2006/ole">
            <p:oleObj spid="_x0000_s71683" name="Формула" r:id="rId3" imgW="3898800" imgH="1739880" progId="Equation.3">
              <p:embed/>
            </p:oleObj>
          </a:graphicData>
        </a:graphic>
      </p:graphicFrame>
      <p:graphicFrame>
        <p:nvGraphicFramePr>
          <p:cNvPr id="9" name="Объект 8"/>
          <p:cNvGraphicFramePr>
            <a:graphicFrameLocks noChangeAspect="1"/>
          </p:cNvGraphicFramePr>
          <p:nvPr/>
        </p:nvGraphicFramePr>
        <p:xfrm>
          <a:off x="4571999" y="4572008"/>
          <a:ext cx="2659925" cy="1785950"/>
        </p:xfrm>
        <a:graphic>
          <a:graphicData uri="http://schemas.openxmlformats.org/presentationml/2006/ole">
            <p:oleObj spid="_x0000_s71684" name="Формула" r:id="rId4" imgW="1777680" imgH="1193760" progId="Equation.3">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Autofit/>
          </a:bodyPr>
          <a:lstStyle/>
          <a:p>
            <a:pPr algn="l"/>
            <a:r>
              <a:rPr lang="ru-RU" sz="3600" b="1" dirty="0" smtClean="0">
                <a:latin typeface="Times New Roman" pitchFamily="18" charset="0"/>
                <a:cs typeface="Times New Roman" pitchFamily="18" charset="0"/>
              </a:rPr>
              <a:t>Метод весовых коэффициентов.</a:t>
            </a:r>
            <a:endParaRPr lang="ru-RU" sz="3600" b="1" dirty="0">
              <a:latin typeface="Times New Roman" pitchFamily="18" charset="0"/>
              <a:cs typeface="Times New Roman" pitchFamily="18" charset="0"/>
            </a:endParaRPr>
          </a:p>
        </p:txBody>
      </p:sp>
      <p:sp>
        <p:nvSpPr>
          <p:cNvPr id="7" name="Содержимое 6"/>
          <p:cNvSpPr>
            <a:spLocks noGrp="1"/>
          </p:cNvSpPr>
          <p:nvPr>
            <p:ph idx="1"/>
          </p:nvPr>
        </p:nvSpPr>
        <p:spPr>
          <a:xfrm>
            <a:off x="457200" y="1000109"/>
            <a:ext cx="8229600" cy="5000660"/>
          </a:xfrm>
        </p:spPr>
        <p:txBody>
          <a:bodyPr/>
          <a:lstStyle/>
          <a:p>
            <a:pPr>
              <a:buNone/>
            </a:pPr>
            <a:r>
              <a:rPr lang="ru-RU" dirty="0" smtClean="0">
                <a:latin typeface="Times New Roman" pitchFamily="18" charset="0"/>
                <a:cs typeface="Times New Roman" pitchFamily="18" charset="0"/>
              </a:rPr>
              <a:t>Общий вид агрегированной целевой функции: </a:t>
            </a:r>
          </a:p>
          <a:p>
            <a:pPr>
              <a:buNone/>
            </a:pPr>
            <a:endParaRPr lang="ru-RU" dirty="0" smtClean="0">
              <a:latin typeface="Times New Roman" pitchFamily="18" charset="0"/>
              <a:cs typeface="Times New Roman" pitchFamily="18" charset="0"/>
            </a:endParaRPr>
          </a:p>
          <a:p>
            <a:pPr>
              <a:buNone/>
            </a:pPr>
            <a:r>
              <a:rPr lang="ru-RU" dirty="0" smtClean="0">
                <a:latin typeface="Times New Roman" pitchFamily="18" charset="0"/>
                <a:cs typeface="Times New Roman" pitchFamily="18" charset="0"/>
              </a:rPr>
              <a:t>Пример использования модели:</a:t>
            </a:r>
          </a:p>
          <a:p>
            <a:pPr>
              <a:buNone/>
            </a:pPr>
            <a:endParaRPr lang="ru-RU" dirty="0" smtClean="0">
              <a:latin typeface="Times New Roman" pitchFamily="18" charset="0"/>
              <a:cs typeface="Times New Roman" pitchFamily="18" charset="0"/>
            </a:endParaRPr>
          </a:p>
          <a:p>
            <a:pPr>
              <a:buNone/>
            </a:pPr>
            <a:endParaRPr lang="ru-RU" dirty="0" smtClean="0">
              <a:latin typeface="Times New Roman" pitchFamily="18" charset="0"/>
              <a:cs typeface="Times New Roman" pitchFamily="18" charset="0"/>
            </a:endParaRPr>
          </a:p>
        </p:txBody>
      </p:sp>
      <p:graphicFrame>
        <p:nvGraphicFramePr>
          <p:cNvPr id="8" name="Объект 7"/>
          <p:cNvGraphicFramePr>
            <a:graphicFrameLocks noChangeAspect="1"/>
          </p:cNvGraphicFramePr>
          <p:nvPr/>
        </p:nvGraphicFramePr>
        <p:xfrm>
          <a:off x="1787525" y="2786063"/>
          <a:ext cx="5111750" cy="3786187"/>
        </p:xfrm>
        <a:graphic>
          <a:graphicData uri="http://schemas.openxmlformats.org/presentationml/2006/ole">
            <p:oleObj spid="_x0000_s138242" name="Формула" r:id="rId3" imgW="1714320" imgH="1269720" progId="Equation.3">
              <p:embed/>
            </p:oleObj>
          </a:graphicData>
        </a:graphic>
      </p:graphicFrame>
      <p:graphicFrame>
        <p:nvGraphicFramePr>
          <p:cNvPr id="6" name="Объект 5"/>
          <p:cNvGraphicFramePr>
            <a:graphicFrameLocks noChangeAspect="1"/>
          </p:cNvGraphicFramePr>
          <p:nvPr/>
        </p:nvGraphicFramePr>
        <p:xfrm>
          <a:off x="2285984" y="1643050"/>
          <a:ext cx="3896618" cy="714380"/>
        </p:xfrm>
        <a:graphic>
          <a:graphicData uri="http://schemas.openxmlformats.org/presentationml/2006/ole">
            <p:oleObj spid="_x0000_s138244" name="Формула" r:id="rId4" imgW="2286000" imgH="419040" progId="Equation.3">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Autofit/>
          </a:bodyPr>
          <a:lstStyle/>
          <a:p>
            <a:pPr algn="l"/>
            <a:r>
              <a:rPr lang="ru-RU" sz="3600" b="1" dirty="0" smtClean="0">
                <a:latin typeface="Times New Roman" pitchFamily="18" charset="0"/>
                <a:cs typeface="Times New Roman" pitchFamily="18" charset="0"/>
              </a:rPr>
              <a:t>Метод приоритетов.</a:t>
            </a:r>
            <a:endParaRPr lang="ru-RU" sz="3600" b="1" dirty="0">
              <a:latin typeface="Times New Roman" pitchFamily="18" charset="0"/>
              <a:cs typeface="Times New Roman" pitchFamily="18" charset="0"/>
            </a:endParaRPr>
          </a:p>
        </p:txBody>
      </p:sp>
      <p:sp>
        <p:nvSpPr>
          <p:cNvPr id="7" name="Содержимое 6"/>
          <p:cNvSpPr>
            <a:spLocks noGrp="1"/>
          </p:cNvSpPr>
          <p:nvPr>
            <p:ph idx="1"/>
          </p:nvPr>
        </p:nvSpPr>
        <p:spPr>
          <a:xfrm>
            <a:off x="457200" y="1000109"/>
            <a:ext cx="8229600" cy="5000660"/>
          </a:xfrm>
        </p:spPr>
        <p:txBody>
          <a:bodyPr/>
          <a:lstStyle/>
          <a:p>
            <a:pPr>
              <a:buNone/>
            </a:pPr>
            <a:r>
              <a:rPr lang="en-US" dirty="0" smtClean="0">
                <a:latin typeface="Times New Roman" pitchFamily="18" charset="0"/>
                <a:cs typeface="Times New Roman" pitchFamily="18" charset="0"/>
              </a:rPr>
              <a:t>I </a:t>
            </a:r>
            <a:r>
              <a:rPr lang="ru-RU" dirty="0" smtClean="0">
                <a:latin typeface="Times New Roman" pitchFamily="18" charset="0"/>
                <a:cs typeface="Times New Roman" pitchFamily="18" charset="0"/>
              </a:rPr>
              <a:t>Этап: </a:t>
            </a:r>
          </a:p>
          <a:p>
            <a:pPr>
              <a:buNone/>
            </a:pPr>
            <a:endParaRPr lang="ru-RU" dirty="0" smtClean="0">
              <a:latin typeface="Times New Roman" pitchFamily="18" charset="0"/>
              <a:cs typeface="Times New Roman" pitchFamily="18" charset="0"/>
            </a:endParaRPr>
          </a:p>
          <a:p>
            <a:pPr>
              <a:buNone/>
            </a:pPr>
            <a:endParaRPr lang="ru-RU" dirty="0" smtClean="0">
              <a:latin typeface="Times New Roman" pitchFamily="18" charset="0"/>
              <a:cs typeface="Times New Roman" pitchFamily="18" charset="0"/>
            </a:endParaRPr>
          </a:p>
          <a:p>
            <a:pPr>
              <a:buNone/>
            </a:pPr>
            <a:endParaRPr lang="ru-RU" dirty="0" smtClean="0">
              <a:latin typeface="Times New Roman" pitchFamily="18" charset="0"/>
              <a:cs typeface="Times New Roman" pitchFamily="18" charset="0"/>
            </a:endParaRPr>
          </a:p>
          <a:p>
            <a:pPr>
              <a:buNone/>
            </a:pPr>
            <a:endParaRPr lang="ru-RU" dirty="0" smtClean="0">
              <a:latin typeface="Times New Roman" pitchFamily="18" charset="0"/>
              <a:cs typeface="Times New Roman" pitchFamily="18" charset="0"/>
            </a:endParaRPr>
          </a:p>
          <a:p>
            <a:pPr>
              <a:buNone/>
            </a:pPr>
            <a:endParaRPr lang="ru-RU" dirty="0" smtClean="0">
              <a:latin typeface="Times New Roman" pitchFamily="18" charset="0"/>
              <a:cs typeface="Times New Roman" pitchFamily="18" charset="0"/>
            </a:endParaRPr>
          </a:p>
          <a:p>
            <a:pPr>
              <a:buNone/>
            </a:pPr>
            <a:endParaRPr lang="ru-RU" dirty="0" smtClean="0">
              <a:latin typeface="Times New Roman" pitchFamily="18" charset="0"/>
              <a:cs typeface="Times New Roman" pitchFamily="18" charset="0"/>
            </a:endParaRPr>
          </a:p>
        </p:txBody>
      </p:sp>
      <p:graphicFrame>
        <p:nvGraphicFramePr>
          <p:cNvPr id="8" name="Объект 7"/>
          <p:cNvGraphicFramePr>
            <a:graphicFrameLocks noChangeAspect="1"/>
          </p:cNvGraphicFramePr>
          <p:nvPr/>
        </p:nvGraphicFramePr>
        <p:xfrm>
          <a:off x="1928794" y="1357298"/>
          <a:ext cx="5689184" cy="4643470"/>
        </p:xfrm>
        <a:graphic>
          <a:graphicData uri="http://schemas.openxmlformats.org/presentationml/2006/ole">
            <p:oleObj spid="_x0000_s139266" name="Формула" r:id="rId3" imgW="4076640" imgH="3327120" progId="Equation.3">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Autofit/>
          </a:bodyPr>
          <a:lstStyle/>
          <a:p>
            <a:pPr algn="l"/>
            <a:r>
              <a:rPr lang="ru-RU" sz="3600" b="1" dirty="0" smtClean="0">
                <a:latin typeface="Times New Roman" pitchFamily="18" charset="0"/>
                <a:cs typeface="Times New Roman" pitchFamily="18" charset="0"/>
              </a:rPr>
              <a:t>Метод приоритетов.</a:t>
            </a:r>
            <a:endParaRPr lang="ru-RU" sz="3600" b="1" dirty="0">
              <a:latin typeface="Times New Roman" pitchFamily="18" charset="0"/>
              <a:cs typeface="Times New Roman" pitchFamily="18" charset="0"/>
            </a:endParaRPr>
          </a:p>
        </p:txBody>
      </p:sp>
      <p:sp>
        <p:nvSpPr>
          <p:cNvPr id="7" name="Содержимое 6"/>
          <p:cNvSpPr>
            <a:spLocks noGrp="1"/>
          </p:cNvSpPr>
          <p:nvPr>
            <p:ph idx="1"/>
          </p:nvPr>
        </p:nvSpPr>
        <p:spPr>
          <a:xfrm>
            <a:off x="457200" y="1000108"/>
            <a:ext cx="8229600" cy="5643601"/>
          </a:xfrm>
        </p:spPr>
        <p:txBody>
          <a:bodyPr/>
          <a:lstStyle/>
          <a:p>
            <a:pPr>
              <a:buNone/>
            </a:pPr>
            <a:r>
              <a:rPr lang="en-US" dirty="0" smtClean="0">
                <a:latin typeface="Times New Roman" pitchFamily="18" charset="0"/>
                <a:cs typeface="Times New Roman" pitchFamily="18" charset="0"/>
              </a:rPr>
              <a:t>I </a:t>
            </a:r>
            <a:r>
              <a:rPr lang="ru-RU" dirty="0" smtClean="0">
                <a:latin typeface="Times New Roman" pitchFamily="18" charset="0"/>
                <a:cs typeface="Times New Roman" pitchFamily="18" charset="0"/>
              </a:rPr>
              <a:t>Этап: </a:t>
            </a:r>
          </a:p>
          <a:p>
            <a:pPr>
              <a:buNone/>
            </a:pPr>
            <a:endParaRPr lang="ru-RU" dirty="0" smtClean="0">
              <a:latin typeface="Times New Roman" pitchFamily="18" charset="0"/>
              <a:cs typeface="Times New Roman" pitchFamily="18" charset="0"/>
            </a:endParaRPr>
          </a:p>
          <a:p>
            <a:pPr>
              <a:buNone/>
            </a:pPr>
            <a:endParaRPr lang="ru-RU" dirty="0" smtClean="0">
              <a:latin typeface="Times New Roman" pitchFamily="18" charset="0"/>
              <a:cs typeface="Times New Roman" pitchFamily="18" charset="0"/>
            </a:endParaRPr>
          </a:p>
          <a:p>
            <a:pPr>
              <a:buNone/>
            </a:pPr>
            <a:endParaRPr lang="ru-RU" dirty="0" smtClean="0">
              <a:latin typeface="Times New Roman" pitchFamily="18" charset="0"/>
              <a:cs typeface="Times New Roman" pitchFamily="18" charset="0"/>
            </a:endParaRPr>
          </a:p>
          <a:p>
            <a:pPr>
              <a:buNone/>
            </a:pPr>
            <a:endParaRPr lang="ru-RU" dirty="0" smtClean="0">
              <a:latin typeface="Times New Roman" pitchFamily="18" charset="0"/>
              <a:cs typeface="Times New Roman" pitchFamily="18" charset="0"/>
            </a:endParaRPr>
          </a:p>
          <a:p>
            <a:pPr>
              <a:buNone/>
            </a:pPr>
            <a:endParaRPr lang="ru-RU" dirty="0" smtClean="0">
              <a:latin typeface="Times New Roman" pitchFamily="18" charset="0"/>
              <a:cs typeface="Times New Roman" pitchFamily="18" charset="0"/>
            </a:endParaRPr>
          </a:p>
          <a:p>
            <a:pPr>
              <a:buNone/>
            </a:pPr>
            <a:endParaRPr lang="ru-RU"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r>
              <a:rPr lang="ru-RU" dirty="0" smtClean="0">
                <a:latin typeface="Times New Roman" pitchFamily="18" charset="0"/>
                <a:cs typeface="Times New Roman" pitchFamily="18" charset="0"/>
              </a:rPr>
              <a:t>В результате решения имеем:</a:t>
            </a:r>
          </a:p>
        </p:txBody>
      </p:sp>
      <p:graphicFrame>
        <p:nvGraphicFramePr>
          <p:cNvPr id="8" name="Объект 7"/>
          <p:cNvGraphicFramePr>
            <a:graphicFrameLocks noChangeAspect="1"/>
          </p:cNvGraphicFramePr>
          <p:nvPr/>
        </p:nvGraphicFramePr>
        <p:xfrm>
          <a:off x="1857356" y="1214422"/>
          <a:ext cx="5426607" cy="4429156"/>
        </p:xfrm>
        <a:graphic>
          <a:graphicData uri="http://schemas.openxmlformats.org/presentationml/2006/ole">
            <p:oleObj spid="_x0000_s150530" name="Формула" r:id="rId3" imgW="4076640" imgH="3327120" progId="Equation.3">
              <p:embed/>
            </p:oleObj>
          </a:graphicData>
        </a:graphic>
      </p:graphicFrame>
      <p:graphicFrame>
        <p:nvGraphicFramePr>
          <p:cNvPr id="9" name="Объект 8"/>
          <p:cNvGraphicFramePr>
            <a:graphicFrameLocks noChangeAspect="1"/>
          </p:cNvGraphicFramePr>
          <p:nvPr/>
        </p:nvGraphicFramePr>
        <p:xfrm>
          <a:off x="6072198" y="5572140"/>
          <a:ext cx="1785950" cy="892975"/>
        </p:xfrm>
        <a:graphic>
          <a:graphicData uri="http://schemas.openxmlformats.org/presentationml/2006/ole">
            <p:oleObj spid="_x0000_s150531" name="Формула" r:id="rId4" imgW="1066680" imgH="533160" progId="Equation.3">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46"/>
          </a:xfrm>
        </p:spPr>
        <p:txBody>
          <a:bodyPr>
            <a:normAutofit/>
          </a:bodyPr>
          <a:lstStyle/>
          <a:p>
            <a:pPr algn="l"/>
            <a:r>
              <a:rPr lang="en-US" sz="4000" b="1" dirty="0" smtClean="0">
                <a:latin typeface="Times New Roman" pitchFamily="18" charset="0"/>
                <a:cs typeface="Times New Roman" pitchFamily="18" charset="0"/>
              </a:rPr>
              <a:t>I</a:t>
            </a:r>
            <a:r>
              <a:rPr lang="ru-RU" sz="4000" b="1" dirty="0" smtClean="0">
                <a:latin typeface="Times New Roman" pitchFamily="18" charset="0"/>
                <a:cs typeface="Times New Roman" pitchFamily="18" charset="0"/>
              </a:rPr>
              <a:t>. Классические ЗЛП</a:t>
            </a:r>
            <a:endParaRPr lang="ru-RU" sz="4000" b="1" dirty="0"/>
          </a:p>
        </p:txBody>
      </p:sp>
      <p:sp>
        <p:nvSpPr>
          <p:cNvPr id="3" name="Содержимое 2"/>
          <p:cNvSpPr>
            <a:spLocks noGrp="1"/>
          </p:cNvSpPr>
          <p:nvPr>
            <p:ph idx="1"/>
          </p:nvPr>
        </p:nvSpPr>
        <p:spPr>
          <a:xfrm>
            <a:off x="428596" y="1142984"/>
            <a:ext cx="8229600" cy="5500726"/>
          </a:xfrm>
        </p:spPr>
        <p:txBody>
          <a:bodyPr>
            <a:normAutofit/>
          </a:bodyPr>
          <a:lstStyle/>
          <a:p>
            <a:pPr marL="171450" indent="-514350" algn="just">
              <a:spcBef>
                <a:spcPts val="0"/>
              </a:spcBef>
              <a:buAutoNum type="arabicPeriod"/>
            </a:pPr>
            <a:r>
              <a:rPr lang="ru-RU" sz="4000" dirty="0" smtClean="0">
                <a:latin typeface="Times New Roman" pitchFamily="18" charset="0"/>
                <a:cs typeface="Times New Roman" pitchFamily="18" charset="0"/>
              </a:rPr>
              <a:t>Задача о ресурсах (об использовании сырья).</a:t>
            </a:r>
          </a:p>
          <a:p>
            <a:pPr marL="171450" indent="-514350" algn="just">
              <a:spcBef>
                <a:spcPts val="0"/>
              </a:spcBef>
              <a:buAutoNum type="arabicPeriod"/>
            </a:pPr>
            <a:endParaRPr lang="ru-RU" sz="4000" dirty="0" smtClean="0">
              <a:latin typeface="Times New Roman" pitchFamily="18" charset="0"/>
              <a:cs typeface="Times New Roman" pitchFamily="18" charset="0"/>
            </a:endParaRPr>
          </a:p>
          <a:p>
            <a:pPr marL="171450" indent="-514350" algn="just">
              <a:spcBef>
                <a:spcPts val="0"/>
              </a:spcBef>
              <a:buNone/>
            </a:pPr>
            <a:endParaRPr lang="ru-RU" sz="4000" dirty="0" smtClean="0">
              <a:latin typeface="Times New Roman" pitchFamily="18" charset="0"/>
              <a:cs typeface="Times New Roman" pitchFamily="18" charset="0"/>
            </a:endParaRPr>
          </a:p>
          <a:p>
            <a:pPr marL="0" algn="just">
              <a:spcBef>
                <a:spcPts val="0"/>
              </a:spcBef>
              <a:buNone/>
            </a:pPr>
            <a:endParaRPr lang="ru-RU" sz="4000" dirty="0" smtClean="0">
              <a:latin typeface="Times New Roman" pitchFamily="18" charset="0"/>
              <a:cs typeface="Times New Roman" pitchFamily="18" charset="0"/>
            </a:endParaRPr>
          </a:p>
          <a:p>
            <a:pPr marL="0" algn="just">
              <a:spcBef>
                <a:spcPts val="0"/>
              </a:spcBef>
              <a:buNone/>
            </a:pPr>
            <a:endParaRPr lang="ru-RU" sz="4000" dirty="0" smtClean="0"/>
          </a:p>
          <a:p>
            <a:pPr marL="0" algn="just">
              <a:spcBef>
                <a:spcPts val="0"/>
              </a:spcBef>
              <a:buNone/>
            </a:pPr>
            <a:endParaRPr lang="ru-RU" sz="4000" dirty="0" smtClean="0"/>
          </a:p>
          <a:p>
            <a:pPr marL="0" algn="just">
              <a:spcBef>
                <a:spcPts val="0"/>
              </a:spcBef>
              <a:buNone/>
            </a:pPr>
            <a:endParaRPr lang="ru-RU" sz="4000" dirty="0" smtClean="0"/>
          </a:p>
          <a:p>
            <a:pPr marL="0" algn="just">
              <a:spcBef>
                <a:spcPts val="0"/>
              </a:spcBef>
              <a:buNone/>
            </a:pPr>
            <a:endParaRPr lang="ru-RU" sz="4000" dirty="0"/>
          </a:p>
        </p:txBody>
      </p:sp>
      <p:graphicFrame>
        <p:nvGraphicFramePr>
          <p:cNvPr id="7" name="Объект 6"/>
          <p:cNvGraphicFramePr>
            <a:graphicFrameLocks noChangeAspect="1"/>
          </p:cNvGraphicFramePr>
          <p:nvPr/>
        </p:nvGraphicFramePr>
        <p:xfrm>
          <a:off x="1214414" y="2571744"/>
          <a:ext cx="3763951" cy="3429024"/>
        </p:xfrm>
        <a:graphic>
          <a:graphicData uri="http://schemas.openxmlformats.org/presentationml/2006/ole">
            <p:oleObj spid="_x0000_s48131" name="Формула" r:id="rId4" imgW="2997000" imgH="2730240" progId="Equation.3">
              <p:embed/>
            </p:oleObj>
          </a:graphicData>
        </a:graphic>
      </p:graphicFrame>
      <p:sp>
        <p:nvSpPr>
          <p:cNvPr id="8" name="TextBox 7"/>
          <p:cNvSpPr txBox="1"/>
          <p:nvPr/>
        </p:nvSpPr>
        <p:spPr>
          <a:xfrm>
            <a:off x="5286380" y="2500306"/>
            <a:ext cx="3714776" cy="3539430"/>
          </a:xfrm>
          <a:prstGeom prst="rect">
            <a:avLst/>
          </a:prstGeom>
          <a:noFill/>
        </p:spPr>
        <p:txBody>
          <a:bodyPr wrap="square" rtlCol="0">
            <a:spAutoFit/>
          </a:bodyPr>
          <a:lstStyle/>
          <a:p>
            <a:r>
              <a:rPr lang="en-US" sz="2800" b="1" i="1" dirty="0" smtClean="0">
                <a:latin typeface="Times New Roman" pitchFamily="18" charset="0"/>
                <a:cs typeface="Times New Roman" pitchFamily="18" charset="0"/>
              </a:rPr>
              <a:t>x</a:t>
            </a:r>
            <a:r>
              <a:rPr lang="en-US" sz="2800" b="1" i="1" baseline="-25000" dirty="0" smtClean="0">
                <a:latin typeface="Times New Roman" pitchFamily="18" charset="0"/>
                <a:cs typeface="Times New Roman" pitchFamily="18" charset="0"/>
              </a:rPr>
              <a:t>j</a:t>
            </a:r>
            <a:r>
              <a:rPr lang="en-US" sz="2800" dirty="0" smtClean="0">
                <a:latin typeface="Times New Roman" pitchFamily="18" charset="0"/>
                <a:cs typeface="Times New Roman" pitchFamily="18" charset="0"/>
              </a:rPr>
              <a:t> – </a:t>
            </a:r>
            <a:r>
              <a:rPr lang="ru-RU" sz="2800" dirty="0" smtClean="0">
                <a:latin typeface="Times New Roman" pitchFamily="18" charset="0"/>
                <a:cs typeface="Times New Roman" pitchFamily="18" charset="0"/>
              </a:rPr>
              <a:t>объем производимой продукции;</a:t>
            </a:r>
          </a:p>
          <a:p>
            <a:r>
              <a:rPr lang="en-US" sz="2800" b="1" i="1" dirty="0" smtClean="0">
                <a:latin typeface="Times New Roman" pitchFamily="18" charset="0"/>
                <a:cs typeface="Times New Roman" pitchFamily="18" charset="0"/>
              </a:rPr>
              <a:t>c</a:t>
            </a:r>
            <a:r>
              <a:rPr lang="en-US" sz="2800" b="1" i="1" baseline="-25000" dirty="0" smtClean="0">
                <a:latin typeface="Times New Roman" pitchFamily="18" charset="0"/>
                <a:cs typeface="Times New Roman" pitchFamily="18" charset="0"/>
              </a:rPr>
              <a:t>j</a:t>
            </a:r>
            <a:r>
              <a:rPr lang="en-US" sz="2800" dirty="0" smtClean="0">
                <a:latin typeface="Times New Roman" pitchFamily="18" charset="0"/>
                <a:cs typeface="Times New Roman" pitchFamily="18" charset="0"/>
              </a:rPr>
              <a:t> – </a:t>
            </a:r>
            <a:r>
              <a:rPr lang="ru-RU" sz="2800" dirty="0" smtClean="0">
                <a:latin typeface="Times New Roman" pitchFamily="18" charset="0"/>
                <a:cs typeface="Times New Roman" pitchFamily="18" charset="0"/>
              </a:rPr>
              <a:t>ожидаемый доход;</a:t>
            </a:r>
          </a:p>
          <a:p>
            <a:r>
              <a:rPr lang="en-US" sz="2800" b="1" i="1" dirty="0" smtClean="0">
                <a:latin typeface="Times New Roman" pitchFamily="18" charset="0"/>
                <a:cs typeface="Times New Roman" pitchFamily="18" charset="0"/>
              </a:rPr>
              <a:t>b</a:t>
            </a:r>
            <a:r>
              <a:rPr lang="en-US" sz="2800" b="1" i="1" baseline="-25000" dirty="0" smtClean="0">
                <a:latin typeface="Times New Roman" pitchFamily="18" charset="0"/>
                <a:cs typeface="Times New Roman" pitchFamily="18" charset="0"/>
              </a:rPr>
              <a:t>i</a:t>
            </a:r>
            <a:r>
              <a:rPr lang="en-US" sz="2800" baseline="-250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 </a:t>
            </a:r>
            <a:r>
              <a:rPr lang="ru-RU" sz="2800" dirty="0" smtClean="0">
                <a:latin typeface="Times New Roman" pitchFamily="18" charset="0"/>
                <a:cs typeface="Times New Roman" pitchFamily="18" charset="0"/>
              </a:rPr>
              <a:t>запас ресурса;</a:t>
            </a:r>
          </a:p>
          <a:p>
            <a:r>
              <a:rPr lang="en-US" sz="2800" b="1" i="1" dirty="0" smtClean="0">
                <a:latin typeface="Times New Roman" pitchFamily="18" charset="0"/>
                <a:cs typeface="Times New Roman" pitchFamily="18" charset="0"/>
              </a:rPr>
              <a:t>a</a:t>
            </a:r>
            <a:r>
              <a:rPr lang="en-US" sz="2800" b="1" i="1" baseline="-25000" dirty="0" smtClean="0">
                <a:latin typeface="Times New Roman" pitchFamily="18" charset="0"/>
                <a:cs typeface="Times New Roman" pitchFamily="18" charset="0"/>
              </a:rPr>
              <a:t>ij</a:t>
            </a:r>
            <a:r>
              <a:rPr lang="en-US" sz="2800" dirty="0" smtClean="0">
                <a:latin typeface="Times New Roman" pitchFamily="18" charset="0"/>
                <a:cs typeface="Times New Roman" pitchFamily="18" charset="0"/>
              </a:rPr>
              <a:t> - </a:t>
            </a:r>
            <a:r>
              <a:rPr lang="ru-RU" sz="2800" dirty="0" smtClean="0">
                <a:latin typeface="Times New Roman" pitchFamily="18" charset="0"/>
                <a:cs typeface="Times New Roman" pitchFamily="18" charset="0"/>
              </a:rPr>
              <a:t>технологический  коэффициент</a:t>
            </a:r>
          </a:p>
          <a:p>
            <a:endParaRPr lang="ru-RU"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Autofit/>
          </a:bodyPr>
          <a:lstStyle/>
          <a:p>
            <a:pPr algn="l"/>
            <a:r>
              <a:rPr lang="ru-RU" sz="3600" b="1" dirty="0" smtClean="0">
                <a:latin typeface="Times New Roman" pitchFamily="18" charset="0"/>
                <a:cs typeface="Times New Roman" pitchFamily="18" charset="0"/>
              </a:rPr>
              <a:t>Метод приоритетов.</a:t>
            </a:r>
            <a:endParaRPr lang="ru-RU" sz="3600" b="1" dirty="0">
              <a:latin typeface="Times New Roman" pitchFamily="18" charset="0"/>
              <a:cs typeface="Times New Roman" pitchFamily="18" charset="0"/>
            </a:endParaRPr>
          </a:p>
        </p:txBody>
      </p:sp>
      <p:sp>
        <p:nvSpPr>
          <p:cNvPr id="7" name="Содержимое 6"/>
          <p:cNvSpPr>
            <a:spLocks noGrp="1"/>
          </p:cNvSpPr>
          <p:nvPr>
            <p:ph idx="1"/>
          </p:nvPr>
        </p:nvSpPr>
        <p:spPr>
          <a:xfrm>
            <a:off x="457200" y="1000109"/>
            <a:ext cx="8229600" cy="5000660"/>
          </a:xfrm>
        </p:spPr>
        <p:txBody>
          <a:bodyPr/>
          <a:lstStyle/>
          <a:p>
            <a:pPr>
              <a:buNone/>
            </a:pPr>
            <a:r>
              <a:rPr lang="en-US" dirty="0" smtClean="0">
                <a:latin typeface="Times New Roman" pitchFamily="18" charset="0"/>
                <a:cs typeface="Times New Roman" pitchFamily="18" charset="0"/>
              </a:rPr>
              <a:t>II </a:t>
            </a:r>
            <a:r>
              <a:rPr lang="ru-RU" dirty="0" smtClean="0">
                <a:latin typeface="Times New Roman" pitchFamily="18" charset="0"/>
                <a:cs typeface="Times New Roman" pitchFamily="18" charset="0"/>
              </a:rPr>
              <a:t>Этап: </a:t>
            </a:r>
          </a:p>
          <a:p>
            <a:pPr>
              <a:buNone/>
            </a:pPr>
            <a:endParaRPr lang="ru-RU" dirty="0" smtClean="0">
              <a:latin typeface="Times New Roman" pitchFamily="18" charset="0"/>
              <a:cs typeface="Times New Roman" pitchFamily="18" charset="0"/>
            </a:endParaRPr>
          </a:p>
          <a:p>
            <a:pPr>
              <a:buNone/>
            </a:pPr>
            <a:endParaRPr lang="ru-RU" dirty="0" smtClean="0">
              <a:latin typeface="Times New Roman" pitchFamily="18" charset="0"/>
              <a:cs typeface="Times New Roman" pitchFamily="18" charset="0"/>
            </a:endParaRPr>
          </a:p>
          <a:p>
            <a:pPr>
              <a:buNone/>
            </a:pPr>
            <a:endParaRPr lang="ru-RU" dirty="0" smtClean="0">
              <a:latin typeface="Times New Roman" pitchFamily="18" charset="0"/>
              <a:cs typeface="Times New Roman" pitchFamily="18" charset="0"/>
            </a:endParaRPr>
          </a:p>
          <a:p>
            <a:pPr>
              <a:buNone/>
            </a:pPr>
            <a:endParaRPr lang="ru-RU" dirty="0" smtClean="0">
              <a:latin typeface="Times New Roman" pitchFamily="18" charset="0"/>
              <a:cs typeface="Times New Roman" pitchFamily="18" charset="0"/>
            </a:endParaRPr>
          </a:p>
          <a:p>
            <a:pPr>
              <a:buNone/>
            </a:pPr>
            <a:endParaRPr lang="ru-RU" dirty="0" smtClean="0">
              <a:latin typeface="Times New Roman" pitchFamily="18" charset="0"/>
              <a:cs typeface="Times New Roman" pitchFamily="18" charset="0"/>
            </a:endParaRPr>
          </a:p>
          <a:p>
            <a:pPr>
              <a:buNone/>
            </a:pPr>
            <a:endParaRPr lang="ru-RU" dirty="0" smtClean="0">
              <a:latin typeface="Times New Roman" pitchFamily="18" charset="0"/>
              <a:cs typeface="Times New Roman" pitchFamily="18" charset="0"/>
            </a:endParaRPr>
          </a:p>
        </p:txBody>
      </p:sp>
      <p:graphicFrame>
        <p:nvGraphicFramePr>
          <p:cNvPr id="8" name="Объект 7"/>
          <p:cNvGraphicFramePr>
            <a:graphicFrameLocks noChangeAspect="1"/>
          </p:cNvGraphicFramePr>
          <p:nvPr/>
        </p:nvGraphicFramePr>
        <p:xfrm>
          <a:off x="2071670" y="1285860"/>
          <a:ext cx="5266920" cy="4857784"/>
        </p:xfrm>
        <a:graphic>
          <a:graphicData uri="http://schemas.openxmlformats.org/presentationml/2006/ole">
            <p:oleObj spid="_x0000_s140290" name="Формула" r:id="rId3" imgW="4076640" imgH="3759120" progId="Equation.3">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fontScale="90000"/>
          </a:bodyPr>
          <a:lstStyle/>
          <a:p>
            <a:pPr algn="l"/>
            <a:r>
              <a:rPr lang="ru-RU" sz="3600" b="1" dirty="0" smtClean="0">
                <a:latin typeface="Times New Roman" pitchFamily="18" charset="0"/>
                <a:cs typeface="Times New Roman" pitchFamily="18" charset="0"/>
              </a:rPr>
              <a:t> Пример 2.</a:t>
            </a:r>
            <a:endParaRPr lang="ru-RU" sz="3600" b="1" dirty="0">
              <a:latin typeface="Times New Roman" pitchFamily="18" charset="0"/>
              <a:cs typeface="Times New Roman" pitchFamily="18" charset="0"/>
            </a:endParaRPr>
          </a:p>
        </p:txBody>
      </p:sp>
      <p:sp>
        <p:nvSpPr>
          <p:cNvPr id="3" name="Содержимое 2"/>
          <p:cNvSpPr>
            <a:spLocks noGrp="1"/>
          </p:cNvSpPr>
          <p:nvPr>
            <p:ph idx="1"/>
          </p:nvPr>
        </p:nvSpPr>
        <p:spPr>
          <a:xfrm>
            <a:off x="457200" y="857232"/>
            <a:ext cx="8229600" cy="5268931"/>
          </a:xfrm>
        </p:spPr>
        <p:txBody>
          <a:bodyPr/>
          <a:lstStyle/>
          <a:p>
            <a:pPr marL="0" indent="0" algn="just">
              <a:spcBef>
                <a:spcPts val="0"/>
              </a:spcBef>
              <a:buNone/>
            </a:pPr>
            <a:r>
              <a:rPr lang="ru-RU" dirty="0" smtClean="0">
                <a:latin typeface="Times New Roman" pitchFamily="18" charset="0"/>
                <a:cs typeface="Times New Roman" pitchFamily="18" charset="0"/>
              </a:rPr>
              <a:t>	Рекламное агентство, в составе которого 10 рекламных агентов, получило контракт на рекламу нового продукта. Агентство может провести рекламную акцию на радио и телевидении. В таблице приведены данные о количестве людей, занятых тем или иным видом рекламы, стоимость этой рекламы и количество необходимых рекламных агентов. Данные относятся к одной минуте рекламного времени.</a:t>
            </a:r>
            <a:endParaRPr lang="ru-RU"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53966"/>
          </a:xfrm>
        </p:spPr>
        <p:txBody>
          <a:bodyPr>
            <a:normAutofit fontScale="90000"/>
          </a:bodyPr>
          <a:lstStyle/>
          <a:p>
            <a:pPr algn="l"/>
            <a:r>
              <a:rPr lang="ru-RU" sz="3600" b="1" dirty="0" smtClean="0">
                <a:latin typeface="Times New Roman" pitchFamily="18" charset="0"/>
                <a:cs typeface="Times New Roman" pitchFamily="18" charset="0"/>
              </a:rPr>
              <a:t>   </a:t>
            </a:r>
            <a:endParaRPr lang="ru-RU" sz="3600" b="1" dirty="0">
              <a:latin typeface="Times New Roman" pitchFamily="18" charset="0"/>
              <a:cs typeface="Times New Roman" pitchFamily="18" charset="0"/>
            </a:endParaRPr>
          </a:p>
        </p:txBody>
      </p:sp>
      <p:sp>
        <p:nvSpPr>
          <p:cNvPr id="3" name="Содержимое 2"/>
          <p:cNvSpPr>
            <a:spLocks noGrp="1"/>
          </p:cNvSpPr>
          <p:nvPr>
            <p:ph idx="1"/>
          </p:nvPr>
        </p:nvSpPr>
        <p:spPr>
          <a:xfrm>
            <a:off x="457200" y="428604"/>
            <a:ext cx="8229600" cy="5857916"/>
          </a:xfrm>
        </p:spPr>
        <p:txBody>
          <a:bodyPr>
            <a:noAutofit/>
          </a:bodyPr>
          <a:lstStyle/>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endParaRPr lang="ru-RU" dirty="0" smtClean="0">
              <a:latin typeface="Times New Roman" pitchFamily="18" charset="0"/>
              <a:cs typeface="Times New Roman" pitchFamily="18" charset="0"/>
            </a:endParaRPr>
          </a:p>
          <a:p>
            <a:pPr marL="0" indent="0" algn="just">
              <a:lnSpc>
                <a:spcPct val="110000"/>
              </a:lnSpc>
              <a:spcBef>
                <a:spcPts val="0"/>
              </a:spcBef>
              <a:buNone/>
            </a:pPr>
            <a:r>
              <a:rPr lang="ru-RU" dirty="0" smtClean="0">
                <a:latin typeface="Times New Roman" pitchFamily="18" charset="0"/>
                <a:cs typeface="Times New Roman" pitchFamily="18" charset="0"/>
              </a:rPr>
              <a:t>	Реклама должна охватить 45 млн. человек. Контракт запрещает использовать более 6 мин. рекламы на радио. </a:t>
            </a:r>
          </a:p>
          <a:p>
            <a:pPr marL="0" indent="0" algn="just">
              <a:lnSpc>
                <a:spcPct val="110000"/>
              </a:lnSpc>
              <a:spcBef>
                <a:spcPts val="0"/>
              </a:spcBef>
              <a:buNone/>
            </a:pPr>
            <a:r>
              <a:rPr lang="ru-RU" dirty="0" smtClean="0">
                <a:latin typeface="Times New Roman" pitchFamily="18" charset="0"/>
                <a:cs typeface="Times New Roman" pitchFamily="18" charset="0"/>
              </a:rPr>
              <a:t>	Бюджет проекта составляет 100 000 </a:t>
            </a:r>
            <a:r>
              <a:rPr lang="ru-RU" dirty="0" err="1" smtClean="0">
                <a:latin typeface="Times New Roman" pitchFamily="18" charset="0"/>
                <a:cs typeface="Times New Roman" pitchFamily="18" charset="0"/>
              </a:rPr>
              <a:t>ден</a:t>
            </a:r>
            <a:r>
              <a:rPr lang="ru-RU" dirty="0" smtClean="0">
                <a:latin typeface="Times New Roman" pitchFamily="18" charset="0"/>
                <a:cs typeface="Times New Roman" pitchFamily="18" charset="0"/>
              </a:rPr>
              <a:t>. ед. Сколько минут рекламного времени агентство должно купить на радио и телевидении?                                              </a:t>
            </a: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r>
              <a:rPr lang="ru-RU" dirty="0" smtClean="0">
                <a:latin typeface="Times New Roman" pitchFamily="18" charset="0"/>
                <a:cs typeface="Times New Roman" pitchFamily="18" charset="0"/>
              </a:rPr>
              <a:t>	</a:t>
            </a:r>
          </a:p>
        </p:txBody>
      </p:sp>
      <p:graphicFrame>
        <p:nvGraphicFramePr>
          <p:cNvPr id="4" name="Таблица 3"/>
          <p:cNvGraphicFramePr>
            <a:graphicFrameLocks noGrp="1"/>
          </p:cNvGraphicFramePr>
          <p:nvPr/>
        </p:nvGraphicFramePr>
        <p:xfrm>
          <a:off x="1357290" y="428604"/>
          <a:ext cx="6238876" cy="2000264"/>
        </p:xfrm>
        <a:graphic>
          <a:graphicData uri="http://schemas.openxmlformats.org/drawingml/2006/table">
            <a:tbl>
              <a:tblPr firstRow="1" bandRow="1">
                <a:tableStyleId>{5C22544A-7EE6-4342-B048-85BDC9FD1C3A}</a:tableStyleId>
              </a:tblPr>
              <a:tblGrid>
                <a:gridCol w="4606077"/>
                <a:gridCol w="877348"/>
                <a:gridCol w="755451"/>
              </a:tblGrid>
              <a:tr h="500066">
                <a:tc>
                  <a:txBody>
                    <a:bodyPr/>
                    <a:lstStyle/>
                    <a:p>
                      <a:endParaRPr lang="ru-RU" sz="2400" b="0" i="0" dirty="0">
                        <a:solidFill>
                          <a:schemeClr val="tx1"/>
                        </a:solidFill>
                        <a:latin typeface="Times New Roman" pitchFamily="18" charset="0"/>
                        <a:cs typeface="Times New Roman" pitchFamily="18" charset="0"/>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000" b="0" i="0" dirty="0" smtClean="0">
                          <a:solidFill>
                            <a:schemeClr val="tx1"/>
                          </a:solidFill>
                          <a:latin typeface="Times New Roman" pitchFamily="18" charset="0"/>
                          <a:cs typeface="Times New Roman" pitchFamily="18" charset="0"/>
                        </a:rPr>
                        <a:t>Радио</a:t>
                      </a:r>
                      <a:endParaRPr lang="ru-RU" sz="2000" b="0" i="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000" b="0" i="0" dirty="0" smtClean="0">
                          <a:solidFill>
                            <a:schemeClr val="tx1"/>
                          </a:solidFill>
                          <a:latin typeface="Times New Roman" pitchFamily="18" charset="0"/>
                          <a:cs typeface="Times New Roman" pitchFamily="18" charset="0"/>
                        </a:rPr>
                        <a:t>ТВ</a:t>
                      </a:r>
                      <a:endParaRPr lang="ru-RU" sz="2000" b="0" i="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0066">
                <a:tc>
                  <a:txBody>
                    <a:bodyPr/>
                    <a:lstStyle/>
                    <a:p>
                      <a:r>
                        <a:rPr lang="ru-RU" sz="2400" b="0" i="0" dirty="0" smtClean="0">
                          <a:solidFill>
                            <a:schemeClr val="tx1"/>
                          </a:solidFill>
                          <a:latin typeface="Times New Roman" pitchFamily="18" charset="0"/>
                          <a:cs typeface="Times New Roman" pitchFamily="18" charset="0"/>
                        </a:rPr>
                        <a:t>Рекламная аудитория (млн. чел.)</a:t>
                      </a:r>
                      <a:endParaRPr lang="ru-RU" sz="2400" b="0" i="0" dirty="0">
                        <a:solidFill>
                          <a:schemeClr val="tx1"/>
                        </a:solidFill>
                        <a:latin typeface="Times New Roman" pitchFamily="18" charset="0"/>
                        <a:cs typeface="Times New Roman" pitchFamily="18" charset="0"/>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400" b="0" i="0" dirty="0" smtClean="0">
                          <a:solidFill>
                            <a:schemeClr val="tx1"/>
                          </a:solidFill>
                          <a:latin typeface="Times New Roman" pitchFamily="18" charset="0"/>
                          <a:cs typeface="Times New Roman" pitchFamily="18" charset="0"/>
                        </a:rPr>
                        <a:t>4</a:t>
                      </a:r>
                      <a:endParaRPr lang="ru-RU" sz="2400" b="0" i="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400" b="0" i="0" dirty="0" smtClean="0">
                          <a:solidFill>
                            <a:schemeClr val="tx1"/>
                          </a:solidFill>
                          <a:latin typeface="Times New Roman" pitchFamily="18" charset="0"/>
                          <a:cs typeface="Times New Roman" pitchFamily="18" charset="0"/>
                        </a:rPr>
                        <a:t>8</a:t>
                      </a:r>
                      <a:endParaRPr lang="ru-RU" sz="2400" b="0" i="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0066">
                <a:tc>
                  <a:txBody>
                    <a:bodyPr/>
                    <a:lstStyle/>
                    <a:p>
                      <a:r>
                        <a:rPr lang="ru-RU" sz="2400" b="0" i="0" dirty="0" smtClean="0">
                          <a:solidFill>
                            <a:schemeClr val="tx1"/>
                          </a:solidFill>
                          <a:latin typeface="Times New Roman" pitchFamily="18" charset="0"/>
                          <a:cs typeface="Times New Roman" pitchFamily="18" charset="0"/>
                        </a:rPr>
                        <a:t>Стоимость (тыс. </a:t>
                      </a:r>
                      <a:r>
                        <a:rPr lang="ru-RU" sz="2400" b="0" i="0" dirty="0" err="1" smtClean="0">
                          <a:solidFill>
                            <a:schemeClr val="tx1"/>
                          </a:solidFill>
                          <a:latin typeface="Times New Roman" pitchFamily="18" charset="0"/>
                          <a:cs typeface="Times New Roman" pitchFamily="18" charset="0"/>
                        </a:rPr>
                        <a:t>ден</a:t>
                      </a:r>
                      <a:r>
                        <a:rPr lang="ru-RU" sz="2400" b="0" i="0" dirty="0" smtClean="0">
                          <a:solidFill>
                            <a:schemeClr val="tx1"/>
                          </a:solidFill>
                          <a:latin typeface="Times New Roman" pitchFamily="18" charset="0"/>
                          <a:cs typeface="Times New Roman" pitchFamily="18" charset="0"/>
                        </a:rPr>
                        <a:t>. </a:t>
                      </a:r>
                      <a:r>
                        <a:rPr lang="ru-RU" sz="2400" b="0" i="0" dirty="0" err="1" smtClean="0">
                          <a:solidFill>
                            <a:schemeClr val="tx1"/>
                          </a:solidFill>
                          <a:latin typeface="Times New Roman" pitchFamily="18" charset="0"/>
                          <a:cs typeface="Times New Roman" pitchFamily="18" charset="0"/>
                        </a:rPr>
                        <a:t>ед</a:t>
                      </a:r>
                      <a:r>
                        <a:rPr lang="ru-RU" sz="2400" b="0" i="0" dirty="0" smtClean="0">
                          <a:solidFill>
                            <a:schemeClr val="tx1"/>
                          </a:solidFill>
                          <a:latin typeface="Times New Roman" pitchFamily="18" charset="0"/>
                          <a:cs typeface="Times New Roman" pitchFamily="18" charset="0"/>
                        </a:rPr>
                        <a:t>)</a:t>
                      </a:r>
                      <a:endParaRPr lang="ru-RU" sz="2400" b="0" i="0" dirty="0">
                        <a:solidFill>
                          <a:schemeClr val="tx1"/>
                        </a:solidFill>
                        <a:latin typeface="Times New Roman" pitchFamily="18" charset="0"/>
                        <a:cs typeface="Times New Roman" pitchFamily="18" charset="0"/>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400" b="0" i="0" dirty="0" smtClean="0">
                          <a:solidFill>
                            <a:schemeClr val="tx1"/>
                          </a:solidFill>
                          <a:latin typeface="Times New Roman" pitchFamily="18" charset="0"/>
                          <a:cs typeface="Times New Roman" pitchFamily="18" charset="0"/>
                        </a:rPr>
                        <a:t>8</a:t>
                      </a:r>
                      <a:endParaRPr lang="ru-RU" sz="2400" b="0" i="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2400" b="0" i="0" dirty="0" smtClean="0">
                          <a:solidFill>
                            <a:schemeClr val="tx1"/>
                          </a:solidFill>
                          <a:latin typeface="Times New Roman" pitchFamily="18" charset="0"/>
                          <a:cs typeface="Times New Roman" pitchFamily="18" charset="0"/>
                        </a:rPr>
                        <a:t>24</a:t>
                      </a:r>
                      <a:endParaRPr lang="ru-RU" sz="2400" b="0" i="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0066">
                <a:tc>
                  <a:txBody>
                    <a:bodyPr/>
                    <a:lstStyle/>
                    <a:p>
                      <a:r>
                        <a:rPr lang="ru-RU" sz="2400" b="0" i="0" dirty="0" smtClean="0">
                          <a:solidFill>
                            <a:schemeClr val="tx1"/>
                          </a:solidFill>
                          <a:latin typeface="Times New Roman" pitchFamily="18" charset="0"/>
                          <a:cs typeface="Times New Roman" pitchFamily="18" charset="0"/>
                        </a:rPr>
                        <a:t>Количество рекламных агентов</a:t>
                      </a:r>
                      <a:endParaRPr lang="ru-RU" sz="2400" b="0" i="0" dirty="0">
                        <a:solidFill>
                          <a:schemeClr val="tx1"/>
                        </a:solidFill>
                        <a:latin typeface="Times New Roman" pitchFamily="18" charset="0"/>
                        <a:cs typeface="Times New Roman" pitchFamily="18" charset="0"/>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ru-RU" sz="2400" b="0" i="0" dirty="0" smtClean="0">
                          <a:solidFill>
                            <a:schemeClr val="tx1"/>
                          </a:solidFill>
                          <a:latin typeface="Times New Roman" pitchFamily="18" charset="0"/>
                          <a:cs typeface="Times New Roman" pitchFamily="18" charset="0"/>
                        </a:rPr>
                        <a:t>1</a:t>
                      </a:r>
                      <a:endParaRPr lang="ru-RU" sz="2400" b="0" i="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ru-RU" sz="2400" b="0" i="0" dirty="0" smtClean="0">
                          <a:solidFill>
                            <a:schemeClr val="tx1"/>
                          </a:solidFill>
                          <a:latin typeface="Times New Roman" pitchFamily="18" charset="0"/>
                          <a:cs typeface="Times New Roman" pitchFamily="18" charset="0"/>
                        </a:rPr>
                        <a:t>2</a:t>
                      </a:r>
                      <a:endParaRPr lang="ru-RU" sz="2400" b="0" i="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fontScale="90000"/>
          </a:bodyPr>
          <a:lstStyle/>
          <a:p>
            <a:pPr algn="l"/>
            <a:r>
              <a:rPr lang="ru-RU" sz="3600" b="1" dirty="0" smtClean="0">
                <a:latin typeface="Times New Roman" pitchFamily="18" charset="0"/>
                <a:cs typeface="Times New Roman" pitchFamily="18" charset="0"/>
              </a:rPr>
              <a:t> Модель задачи:</a:t>
            </a:r>
            <a:endParaRPr lang="ru-RU" sz="3600" b="1" dirty="0">
              <a:latin typeface="Times New Roman" pitchFamily="18" charset="0"/>
              <a:cs typeface="Times New Roman" pitchFamily="18" charset="0"/>
            </a:endParaRPr>
          </a:p>
        </p:txBody>
      </p:sp>
      <p:sp>
        <p:nvSpPr>
          <p:cNvPr id="3" name="Содержимое 2"/>
          <p:cNvSpPr>
            <a:spLocks noGrp="1"/>
          </p:cNvSpPr>
          <p:nvPr>
            <p:ph idx="1"/>
          </p:nvPr>
        </p:nvSpPr>
        <p:spPr>
          <a:xfrm>
            <a:off x="457200" y="714356"/>
            <a:ext cx="8229600" cy="5929354"/>
          </a:xfrm>
        </p:spPr>
        <p:txBody>
          <a:bodyPr>
            <a:normAutofit/>
          </a:bodyPr>
          <a:lstStyle/>
          <a:p>
            <a:pPr marL="0" indent="0" algn="just">
              <a:spcBef>
                <a:spcPts val="0"/>
              </a:spcBef>
              <a:buNone/>
            </a:pPr>
            <a:r>
              <a:rPr lang="ru-RU" dirty="0" smtClean="0">
                <a:latin typeface="Times New Roman" pitchFamily="18" charset="0"/>
                <a:cs typeface="Times New Roman" pitchFamily="18" charset="0"/>
              </a:rPr>
              <a:t>	- количество минут рекламного времени на радио;</a:t>
            </a:r>
          </a:p>
          <a:p>
            <a:pPr marL="0" indent="0" algn="just">
              <a:spcBef>
                <a:spcPts val="0"/>
              </a:spcBef>
              <a:buNone/>
            </a:pPr>
            <a:r>
              <a:rPr lang="ru-RU" dirty="0" smtClean="0">
                <a:latin typeface="Times New Roman" pitchFamily="18" charset="0"/>
                <a:cs typeface="Times New Roman" pitchFamily="18" charset="0"/>
              </a:rPr>
              <a:t>         - количество минут рекламного времени на ТВ.</a:t>
            </a:r>
          </a:p>
          <a:p>
            <a:pPr marL="0" indent="0" algn="just">
              <a:spcBef>
                <a:spcPts val="0"/>
              </a:spcBef>
              <a:buNone/>
            </a:pPr>
            <a:r>
              <a:rPr lang="ru-RU" dirty="0" smtClean="0">
                <a:latin typeface="Times New Roman" pitchFamily="18" charset="0"/>
                <a:cs typeface="Times New Roman" pitchFamily="18" charset="0"/>
              </a:rPr>
              <a:t>Ограничения задачи:</a:t>
            </a:r>
          </a:p>
          <a:p>
            <a:pPr marL="514350" indent="-514350" algn="just">
              <a:lnSpc>
                <a:spcPct val="120000"/>
              </a:lnSpc>
              <a:spcBef>
                <a:spcPts val="0"/>
              </a:spcBef>
              <a:buAutoNum type="arabicParenR"/>
            </a:pPr>
            <a:r>
              <a:rPr lang="ru-RU" dirty="0" smtClean="0">
                <a:latin typeface="Times New Roman" pitchFamily="18" charset="0"/>
                <a:cs typeface="Times New Roman" pitchFamily="18" charset="0"/>
              </a:rPr>
              <a:t>по рекламной аудитории</a:t>
            </a:r>
          </a:p>
          <a:p>
            <a:pPr marL="514350" indent="-514350" algn="just">
              <a:lnSpc>
                <a:spcPct val="120000"/>
              </a:lnSpc>
              <a:spcBef>
                <a:spcPts val="0"/>
              </a:spcBef>
              <a:buAutoNum type="arabicParenR"/>
            </a:pPr>
            <a:r>
              <a:rPr lang="ru-RU" dirty="0" smtClean="0">
                <a:latin typeface="Times New Roman" pitchFamily="18" charset="0"/>
                <a:cs typeface="Times New Roman" pitchFamily="18" charset="0"/>
              </a:rPr>
              <a:t>по бюджету</a:t>
            </a:r>
          </a:p>
          <a:p>
            <a:pPr marL="514350" indent="-514350" algn="just">
              <a:lnSpc>
                <a:spcPct val="120000"/>
              </a:lnSpc>
              <a:spcBef>
                <a:spcPts val="0"/>
              </a:spcBef>
              <a:buAutoNum type="arabicParenR"/>
            </a:pPr>
            <a:r>
              <a:rPr lang="ru-RU" dirty="0" smtClean="0">
                <a:latin typeface="Times New Roman" pitchFamily="18" charset="0"/>
                <a:cs typeface="Times New Roman" pitchFamily="18" charset="0"/>
              </a:rPr>
              <a:t>По рекламным агентам</a:t>
            </a:r>
          </a:p>
          <a:p>
            <a:pPr marL="514350" indent="-514350" algn="just">
              <a:lnSpc>
                <a:spcPct val="120000"/>
              </a:lnSpc>
              <a:spcBef>
                <a:spcPts val="0"/>
              </a:spcBef>
              <a:buAutoNum type="arabicParenR"/>
            </a:pPr>
            <a:r>
              <a:rPr lang="ru-RU" dirty="0" smtClean="0">
                <a:latin typeface="Times New Roman" pitchFamily="18" charset="0"/>
                <a:cs typeface="Times New Roman" pitchFamily="18" charset="0"/>
              </a:rPr>
              <a:t>По радио</a:t>
            </a:r>
            <a:endParaRPr lang="ru-RU" dirty="0">
              <a:latin typeface="Times New Roman" pitchFamily="18" charset="0"/>
              <a:cs typeface="Times New Roman" pitchFamily="18" charset="0"/>
            </a:endParaRPr>
          </a:p>
        </p:txBody>
      </p:sp>
      <p:graphicFrame>
        <p:nvGraphicFramePr>
          <p:cNvPr id="4" name="Объект 3"/>
          <p:cNvGraphicFramePr>
            <a:graphicFrameLocks noChangeAspect="1"/>
          </p:cNvGraphicFramePr>
          <p:nvPr/>
        </p:nvGraphicFramePr>
        <p:xfrm>
          <a:off x="857224" y="856634"/>
          <a:ext cx="357190" cy="491136"/>
        </p:xfrm>
        <a:graphic>
          <a:graphicData uri="http://schemas.openxmlformats.org/presentationml/2006/ole">
            <p:oleObj spid="_x0000_s141314" name="Формула" r:id="rId3" imgW="304560" imgH="419040" progId="Equation.3">
              <p:embed/>
            </p:oleObj>
          </a:graphicData>
        </a:graphic>
      </p:graphicFrame>
      <p:graphicFrame>
        <p:nvGraphicFramePr>
          <p:cNvPr id="5" name="Объект 4"/>
          <p:cNvGraphicFramePr>
            <a:graphicFrameLocks noChangeAspect="1"/>
          </p:cNvGraphicFramePr>
          <p:nvPr/>
        </p:nvGraphicFramePr>
        <p:xfrm>
          <a:off x="857224" y="1785926"/>
          <a:ext cx="417512" cy="490537"/>
        </p:xfrm>
        <a:graphic>
          <a:graphicData uri="http://schemas.openxmlformats.org/presentationml/2006/ole">
            <p:oleObj spid="_x0000_s141315" name="Формула" r:id="rId4" imgW="355320" imgH="419040" progId="Equation.3">
              <p:embed/>
            </p:oleObj>
          </a:graphicData>
        </a:graphic>
      </p:graphicFrame>
      <p:graphicFrame>
        <p:nvGraphicFramePr>
          <p:cNvPr id="6" name="Объект 5"/>
          <p:cNvGraphicFramePr>
            <a:graphicFrameLocks noChangeAspect="1"/>
          </p:cNvGraphicFramePr>
          <p:nvPr/>
        </p:nvGraphicFramePr>
        <p:xfrm>
          <a:off x="5500694" y="3357562"/>
          <a:ext cx="2057400" cy="419100"/>
        </p:xfrm>
        <a:graphic>
          <a:graphicData uri="http://schemas.openxmlformats.org/presentationml/2006/ole">
            <p:oleObj spid="_x0000_s141316" name="Формула" r:id="rId5" imgW="2057400" imgH="419040" progId="Equation.3">
              <p:embed/>
            </p:oleObj>
          </a:graphicData>
        </a:graphic>
      </p:graphicFrame>
      <p:graphicFrame>
        <p:nvGraphicFramePr>
          <p:cNvPr id="7" name="Объект 6"/>
          <p:cNvGraphicFramePr>
            <a:graphicFrameLocks noChangeAspect="1"/>
          </p:cNvGraphicFramePr>
          <p:nvPr/>
        </p:nvGraphicFramePr>
        <p:xfrm>
          <a:off x="3214678" y="3857628"/>
          <a:ext cx="2374900" cy="419100"/>
        </p:xfrm>
        <a:graphic>
          <a:graphicData uri="http://schemas.openxmlformats.org/presentationml/2006/ole">
            <p:oleObj spid="_x0000_s141317" name="Формула" r:id="rId6" imgW="2374560" imgH="419040" progId="Equation.3">
              <p:embed/>
            </p:oleObj>
          </a:graphicData>
        </a:graphic>
      </p:graphicFrame>
      <p:graphicFrame>
        <p:nvGraphicFramePr>
          <p:cNvPr id="8" name="Объект 7"/>
          <p:cNvGraphicFramePr>
            <a:graphicFrameLocks noChangeAspect="1"/>
          </p:cNvGraphicFramePr>
          <p:nvPr/>
        </p:nvGraphicFramePr>
        <p:xfrm>
          <a:off x="5500694" y="4429132"/>
          <a:ext cx="1854200" cy="419100"/>
        </p:xfrm>
        <a:graphic>
          <a:graphicData uri="http://schemas.openxmlformats.org/presentationml/2006/ole">
            <p:oleObj spid="_x0000_s141318" name="Формула" r:id="rId7" imgW="1854000" imgH="419040" progId="Equation.3">
              <p:embed/>
            </p:oleObj>
          </a:graphicData>
        </a:graphic>
      </p:graphicFrame>
      <p:graphicFrame>
        <p:nvGraphicFramePr>
          <p:cNvPr id="9" name="Объект 8"/>
          <p:cNvGraphicFramePr>
            <a:graphicFrameLocks noChangeAspect="1"/>
          </p:cNvGraphicFramePr>
          <p:nvPr/>
        </p:nvGraphicFramePr>
        <p:xfrm>
          <a:off x="3357554" y="5072074"/>
          <a:ext cx="850900" cy="419100"/>
        </p:xfrm>
        <a:graphic>
          <a:graphicData uri="http://schemas.openxmlformats.org/presentationml/2006/ole">
            <p:oleObj spid="_x0000_s141319" name="Формула" r:id="rId8" imgW="850680" imgH="419040" progId="Equation.3">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fontScale="90000"/>
          </a:bodyPr>
          <a:lstStyle/>
          <a:p>
            <a:pPr algn="l"/>
            <a:r>
              <a:rPr lang="ru-RU" sz="3600" dirty="0" smtClean="0">
                <a:latin typeface="Times New Roman" pitchFamily="18" charset="0"/>
                <a:cs typeface="Times New Roman" pitchFamily="18" charset="0"/>
              </a:rPr>
              <a:t> Цель задачи задают ограничения 1) и 2):</a:t>
            </a:r>
            <a:endParaRPr lang="ru-RU" sz="3600" dirty="0">
              <a:latin typeface="Times New Roman" pitchFamily="18" charset="0"/>
              <a:cs typeface="Times New Roman" pitchFamily="18" charset="0"/>
            </a:endParaRPr>
          </a:p>
        </p:txBody>
      </p:sp>
      <p:sp>
        <p:nvSpPr>
          <p:cNvPr id="3" name="Содержимое 2"/>
          <p:cNvSpPr>
            <a:spLocks noGrp="1"/>
          </p:cNvSpPr>
          <p:nvPr>
            <p:ph idx="1"/>
          </p:nvPr>
        </p:nvSpPr>
        <p:spPr>
          <a:xfrm>
            <a:off x="457200" y="785794"/>
            <a:ext cx="8229600" cy="5929354"/>
          </a:xfrm>
        </p:spPr>
        <p:txBody>
          <a:bodyPr>
            <a:normAutofit fontScale="92500" lnSpcReduction="10000"/>
          </a:bodyPr>
          <a:lstStyle/>
          <a:p>
            <a:pPr marL="0" indent="0" algn="just">
              <a:spcBef>
                <a:spcPts val="0"/>
              </a:spcBef>
              <a:buNone/>
            </a:pPr>
            <a:r>
              <a:rPr lang="ru-RU" dirty="0" smtClean="0">
                <a:latin typeface="Times New Roman" pitchFamily="18" charset="0"/>
                <a:cs typeface="Times New Roman" pitchFamily="18" charset="0"/>
              </a:rPr>
              <a:t>	</a:t>
            </a: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r>
              <a:rPr lang="ru-RU" dirty="0" smtClean="0">
                <a:latin typeface="Times New Roman" pitchFamily="18" charset="0"/>
                <a:cs typeface="Times New Roman" pitchFamily="18" charset="0"/>
              </a:rPr>
              <a:t>	</a:t>
            </a:r>
          </a:p>
          <a:p>
            <a:pPr marL="0" indent="0" algn="just">
              <a:spcBef>
                <a:spcPts val="0"/>
              </a:spcBef>
              <a:buNone/>
            </a:pPr>
            <a:r>
              <a:rPr lang="ru-RU" dirty="0" smtClean="0">
                <a:latin typeface="Times New Roman" pitchFamily="18" charset="0"/>
                <a:cs typeface="Times New Roman" pitchFamily="18" charset="0"/>
              </a:rPr>
              <a:t>	</a:t>
            </a:r>
            <a:r>
              <a:rPr lang="ru-RU" b="1" dirty="0" smtClean="0">
                <a:solidFill>
                  <a:srgbClr val="FF0000"/>
                </a:solidFill>
                <a:latin typeface="Times New Roman" pitchFamily="18" charset="0"/>
                <a:cs typeface="Times New Roman" pitchFamily="18" charset="0"/>
              </a:rPr>
              <a:t>Решить задачу на основе методов весовых коэффициентов и приоритетов (предпочтения установить самостоятельно).</a:t>
            </a:r>
          </a:p>
          <a:p>
            <a:pPr marL="0" indent="0" algn="just">
              <a:spcBef>
                <a:spcPts val="0"/>
              </a:spcBef>
              <a:buNone/>
            </a:pPr>
            <a:r>
              <a:rPr lang="ru-RU" b="1" dirty="0" smtClean="0">
                <a:solidFill>
                  <a:srgbClr val="FF0000"/>
                </a:solidFill>
                <a:latin typeface="Times New Roman" pitchFamily="18" charset="0"/>
                <a:cs typeface="Times New Roman" pitchFamily="18" charset="0"/>
              </a:rPr>
              <a:t>	</a:t>
            </a:r>
          </a:p>
          <a:p>
            <a:pPr marL="0" indent="0" algn="just">
              <a:spcBef>
                <a:spcPts val="0"/>
              </a:spcBef>
              <a:buNone/>
            </a:pPr>
            <a:r>
              <a:rPr lang="ru-RU" b="1" dirty="0" smtClean="0">
                <a:solidFill>
                  <a:srgbClr val="FF0000"/>
                </a:solidFill>
                <a:latin typeface="Times New Roman" pitchFamily="18" charset="0"/>
                <a:cs typeface="Times New Roman" pitchFamily="18" charset="0"/>
              </a:rPr>
              <a:t>	Использовать возможности ЭТ </a:t>
            </a:r>
            <a:r>
              <a:rPr lang="en-US" b="1" dirty="0" smtClean="0">
                <a:solidFill>
                  <a:srgbClr val="FF0000"/>
                </a:solidFill>
                <a:latin typeface="Times New Roman" pitchFamily="18" charset="0"/>
                <a:cs typeface="Times New Roman" pitchFamily="18" charset="0"/>
              </a:rPr>
              <a:t>Excel</a:t>
            </a:r>
            <a:r>
              <a:rPr lang="ru-RU" b="1" dirty="0" smtClean="0">
                <a:solidFill>
                  <a:srgbClr val="FF0000"/>
                </a:solidFill>
                <a:latin typeface="Times New Roman" pitchFamily="18" charset="0"/>
                <a:cs typeface="Times New Roman" pitchFamily="18" charset="0"/>
              </a:rPr>
              <a:t> «Поиск решения».</a:t>
            </a:r>
            <a:endParaRPr lang="ru-RU" b="1" dirty="0">
              <a:solidFill>
                <a:srgbClr val="FF0000"/>
              </a:solidFill>
              <a:latin typeface="Times New Roman" pitchFamily="18" charset="0"/>
              <a:cs typeface="Times New Roman" pitchFamily="18" charset="0"/>
            </a:endParaRPr>
          </a:p>
        </p:txBody>
      </p:sp>
      <p:graphicFrame>
        <p:nvGraphicFramePr>
          <p:cNvPr id="6" name="Объект 5"/>
          <p:cNvGraphicFramePr>
            <a:graphicFrameLocks noChangeAspect="1"/>
          </p:cNvGraphicFramePr>
          <p:nvPr/>
        </p:nvGraphicFramePr>
        <p:xfrm>
          <a:off x="2071669" y="857232"/>
          <a:ext cx="4246075" cy="3114676"/>
        </p:xfrm>
        <a:graphic>
          <a:graphicData uri="http://schemas.openxmlformats.org/presentationml/2006/ole">
            <p:oleObj spid="_x0000_s142340" name="Формула" r:id="rId3" imgW="4051080" imgH="2971800" progId="Equation.3">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fontScale="90000"/>
          </a:bodyPr>
          <a:lstStyle/>
          <a:p>
            <a:pPr algn="l"/>
            <a:r>
              <a:rPr lang="ru-RU" sz="3600" b="1" dirty="0" smtClean="0">
                <a:latin typeface="Times New Roman" pitchFamily="18" charset="0"/>
                <a:cs typeface="Times New Roman" pitchFamily="18" charset="0"/>
              </a:rPr>
              <a:t> </a:t>
            </a:r>
            <a:r>
              <a:rPr lang="en-US" sz="3600" b="1" dirty="0" smtClean="0">
                <a:latin typeface="Times New Roman" pitchFamily="18" charset="0"/>
                <a:cs typeface="Times New Roman" pitchFamily="18" charset="0"/>
              </a:rPr>
              <a:t>VIII</a:t>
            </a:r>
            <a:r>
              <a:rPr lang="ru-RU" sz="3600" b="1" dirty="0" smtClean="0">
                <a:latin typeface="Times New Roman" pitchFamily="18" charset="0"/>
                <a:cs typeface="Times New Roman" pitchFamily="18" charset="0"/>
              </a:rPr>
              <a:t>. Многоуровневые задачи.</a:t>
            </a:r>
            <a:endParaRPr lang="ru-RU" sz="3600" b="1" dirty="0">
              <a:latin typeface="Times New Roman" pitchFamily="18" charset="0"/>
              <a:cs typeface="Times New Roman" pitchFamily="18" charset="0"/>
            </a:endParaRPr>
          </a:p>
        </p:txBody>
      </p:sp>
      <p:sp>
        <p:nvSpPr>
          <p:cNvPr id="3" name="Содержимое 2"/>
          <p:cNvSpPr>
            <a:spLocks noGrp="1"/>
          </p:cNvSpPr>
          <p:nvPr>
            <p:ph idx="1"/>
          </p:nvPr>
        </p:nvSpPr>
        <p:spPr>
          <a:xfrm>
            <a:off x="457200" y="857232"/>
            <a:ext cx="8229600" cy="5268931"/>
          </a:xfrm>
        </p:spPr>
        <p:txBody>
          <a:bodyPr/>
          <a:lstStyle/>
          <a:p>
            <a:pPr marL="0" indent="0" algn="just">
              <a:spcBef>
                <a:spcPts val="0"/>
              </a:spcBef>
              <a:buNone/>
            </a:pPr>
            <a:r>
              <a:rPr lang="ru-RU" dirty="0" smtClean="0">
                <a:latin typeface="Times New Roman" pitchFamily="18" charset="0"/>
                <a:cs typeface="Times New Roman" pitchFamily="18" charset="0"/>
              </a:rPr>
              <a:t>	Задачи многоуровневого программирования связаны с оптимизацией задач иерархической структуры.</a:t>
            </a:r>
          </a:p>
          <a:p>
            <a:pPr marL="0" indent="0" algn="just">
              <a:spcBef>
                <a:spcPts val="0"/>
              </a:spcBef>
              <a:buNone/>
            </a:pPr>
            <a:r>
              <a:rPr lang="ru-RU" dirty="0" smtClean="0">
                <a:latin typeface="Times New Roman" pitchFamily="18" charset="0"/>
                <a:cs typeface="Times New Roman" pitchFamily="18" charset="0"/>
              </a:rPr>
              <a:t>Выделяют задачу верхнего уровня – </a:t>
            </a:r>
            <a:r>
              <a:rPr lang="ru-RU" b="1" dirty="0" smtClean="0">
                <a:latin typeface="Times New Roman" pitchFamily="18" charset="0"/>
                <a:cs typeface="Times New Roman" pitchFamily="18" charset="0"/>
              </a:rPr>
              <a:t>ведущую</a:t>
            </a:r>
            <a:r>
              <a:rPr lang="ru-RU" dirty="0" smtClean="0">
                <a:latin typeface="Times New Roman" pitchFamily="18" charset="0"/>
                <a:cs typeface="Times New Roman" pitchFamily="18" charset="0"/>
              </a:rPr>
              <a:t> и задачи нижнего уровня – </a:t>
            </a:r>
            <a:r>
              <a:rPr lang="ru-RU" b="1" dirty="0" smtClean="0">
                <a:latin typeface="Times New Roman" pitchFamily="18" charset="0"/>
                <a:cs typeface="Times New Roman" pitchFamily="18" charset="0"/>
              </a:rPr>
              <a:t>ведомые</a:t>
            </a:r>
            <a:r>
              <a:rPr lang="ru-RU" dirty="0" smtClean="0">
                <a:latin typeface="Times New Roman" pitchFamily="18" charset="0"/>
                <a:cs typeface="Times New Roman" pitchFamily="18" charset="0"/>
              </a:rPr>
              <a:t>.</a:t>
            </a:r>
          </a:p>
          <a:p>
            <a:pPr marL="0" indent="0" algn="just">
              <a:spcBef>
                <a:spcPts val="0"/>
              </a:spcBef>
              <a:buNone/>
            </a:pPr>
            <a:r>
              <a:rPr lang="ru-RU" dirty="0" smtClean="0">
                <a:latin typeface="Times New Roman" pitchFamily="18" charset="0"/>
                <a:cs typeface="Times New Roman" pitchFamily="18" charset="0"/>
              </a:rPr>
              <a:t>	Задачи нижних уровней могут иметь свои собственные переменные и целевые функции.</a:t>
            </a:r>
          </a:p>
          <a:p>
            <a:pPr marL="0" indent="0" algn="just">
              <a:spcBef>
                <a:spcPts val="0"/>
              </a:spcBef>
              <a:buNone/>
            </a:pPr>
            <a:r>
              <a:rPr lang="ru-RU" dirty="0" smtClean="0">
                <a:latin typeface="Times New Roman" pitchFamily="18" charset="0"/>
                <a:cs typeface="Times New Roman" pitchFamily="18" charset="0"/>
              </a:rPr>
              <a:t>	Рассмотрим двухуровневую модель с одной ведущей и </a:t>
            </a:r>
            <a:r>
              <a:rPr lang="en-US" b="1" i="1" dirty="0" smtClean="0">
                <a:latin typeface="Times New Roman" pitchFamily="18" charset="0"/>
                <a:cs typeface="Times New Roman" pitchFamily="18" charset="0"/>
              </a:rPr>
              <a:t>m</a:t>
            </a:r>
            <a:r>
              <a:rPr lang="ru-RU" dirty="0" smtClean="0">
                <a:latin typeface="Times New Roman" pitchFamily="18" charset="0"/>
                <a:cs typeface="Times New Roman" pitchFamily="18" charset="0"/>
              </a:rPr>
              <a:t> ведомыми задачами.</a:t>
            </a:r>
            <a:endParaRPr lang="ru-RU"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fontScale="90000"/>
          </a:bodyPr>
          <a:lstStyle/>
          <a:p>
            <a:pPr algn="l"/>
            <a:r>
              <a:rPr lang="ru-RU" sz="3600" dirty="0" smtClean="0">
                <a:latin typeface="Times New Roman" pitchFamily="18" charset="0"/>
                <a:cs typeface="Times New Roman" pitchFamily="18" charset="0"/>
              </a:rPr>
              <a:t> Пусть</a:t>
            </a:r>
            <a:endParaRPr lang="ru-RU" sz="3600" dirty="0">
              <a:latin typeface="Times New Roman" pitchFamily="18" charset="0"/>
              <a:cs typeface="Times New Roman" pitchFamily="18" charset="0"/>
            </a:endParaRPr>
          </a:p>
        </p:txBody>
      </p:sp>
      <p:sp>
        <p:nvSpPr>
          <p:cNvPr id="3" name="Содержимое 2"/>
          <p:cNvSpPr>
            <a:spLocks noGrp="1"/>
          </p:cNvSpPr>
          <p:nvPr>
            <p:ph idx="1"/>
          </p:nvPr>
        </p:nvSpPr>
        <p:spPr>
          <a:xfrm>
            <a:off x="457200" y="857232"/>
            <a:ext cx="8229600" cy="5268931"/>
          </a:xfrm>
        </p:spPr>
        <p:txBody>
          <a:bodyPr/>
          <a:lstStyle/>
          <a:p>
            <a:pPr marL="0" indent="0" algn="just">
              <a:spcBef>
                <a:spcPts val="0"/>
              </a:spcBef>
              <a:buNone/>
            </a:pPr>
            <a:r>
              <a:rPr lang="ru-RU"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X</a:t>
            </a:r>
            <a:r>
              <a:rPr lang="ru-RU" dirty="0" smtClean="0">
                <a:latin typeface="Times New Roman" pitchFamily="18" charset="0"/>
                <a:cs typeface="Times New Roman" pitchFamily="18" charset="0"/>
              </a:rPr>
              <a:t> – вектор независимых переменных ведущей задачи;</a:t>
            </a:r>
          </a:p>
          <a:p>
            <a:pPr marL="0" indent="0" algn="just">
              <a:spcBef>
                <a:spcPts val="0"/>
              </a:spcBef>
              <a:buNone/>
            </a:pPr>
            <a:r>
              <a:rPr lang="ru-RU"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Y</a:t>
            </a:r>
            <a:r>
              <a:rPr lang="en-US" b="1" i="1" baseline="-25000" dirty="0" smtClean="0">
                <a:latin typeface="Times New Roman" pitchFamily="18" charset="0"/>
                <a:cs typeface="Times New Roman" pitchFamily="18" charset="0"/>
              </a:rPr>
              <a:t>i</a:t>
            </a:r>
            <a:r>
              <a:rPr lang="ru-RU" dirty="0" smtClean="0">
                <a:latin typeface="Times New Roman" pitchFamily="18" charset="0"/>
                <a:cs typeface="Times New Roman" pitchFamily="18" charset="0"/>
              </a:rPr>
              <a:t> – вектор независимых переменных </a:t>
            </a:r>
            <a:r>
              <a:rPr lang="en-US" dirty="0" err="1" smtClean="0">
                <a:latin typeface="Times New Roman" pitchFamily="18" charset="0"/>
                <a:cs typeface="Times New Roman" pitchFamily="18" charset="0"/>
              </a:rPr>
              <a:t>i</a:t>
            </a:r>
            <a:r>
              <a:rPr lang="ru-RU" dirty="0" smtClean="0">
                <a:latin typeface="Times New Roman" pitchFamily="18" charset="0"/>
                <a:cs typeface="Times New Roman" pitchFamily="18" charset="0"/>
              </a:rPr>
              <a:t>-</a:t>
            </a:r>
            <a:r>
              <a:rPr lang="ru-RU" dirty="0" err="1" smtClean="0">
                <a:latin typeface="Times New Roman" pitchFamily="18" charset="0"/>
                <a:cs typeface="Times New Roman" pitchFamily="18" charset="0"/>
              </a:rPr>
              <a:t>й</a:t>
            </a:r>
            <a:r>
              <a:rPr lang="ru-RU" dirty="0" smtClean="0">
                <a:latin typeface="Times New Roman" pitchFamily="18" charset="0"/>
                <a:cs typeface="Times New Roman" pitchFamily="18" charset="0"/>
              </a:rPr>
              <a:t> ведомой задачи.</a:t>
            </a:r>
          </a:p>
          <a:p>
            <a:pPr marL="0" indent="0" algn="just">
              <a:spcBef>
                <a:spcPts val="0"/>
              </a:spcBef>
              <a:buNone/>
            </a:pPr>
            <a:r>
              <a:rPr lang="ru-RU" dirty="0" smtClean="0">
                <a:latin typeface="Times New Roman" pitchFamily="18" charset="0"/>
                <a:cs typeface="Times New Roman" pitchFamily="18" charset="0"/>
              </a:rPr>
              <a:t>Целевые функции задач имеют вид:</a:t>
            </a:r>
          </a:p>
          <a:p>
            <a:pPr marL="0" indent="0" algn="just">
              <a:spcBef>
                <a:spcPts val="0"/>
              </a:spcBef>
              <a:buNone/>
            </a:pPr>
            <a:r>
              <a:rPr lang="ru-RU" dirty="0" smtClean="0">
                <a:latin typeface="Times New Roman" pitchFamily="18" charset="0"/>
                <a:cs typeface="Times New Roman" pitchFamily="18" charset="0"/>
              </a:rPr>
              <a:t>                               </a:t>
            </a:r>
          </a:p>
          <a:p>
            <a:pPr marL="0" indent="0" algn="just">
              <a:spcBef>
                <a:spcPts val="0"/>
              </a:spcBef>
              <a:buNone/>
            </a:pPr>
            <a:r>
              <a:rPr lang="ru-RU" dirty="0" smtClean="0">
                <a:latin typeface="Times New Roman" pitchFamily="18" charset="0"/>
                <a:cs typeface="Times New Roman" pitchFamily="18" charset="0"/>
              </a:rPr>
              <a:t>				- ведущая задача;</a:t>
            </a:r>
          </a:p>
          <a:p>
            <a:pPr marL="0" indent="0" algn="just">
              <a:spcBef>
                <a:spcPts val="0"/>
              </a:spcBef>
              <a:buNone/>
            </a:pPr>
            <a:r>
              <a:rPr lang="ru-RU" dirty="0" smtClean="0">
                <a:latin typeface="Times New Roman" pitchFamily="18" charset="0"/>
                <a:cs typeface="Times New Roman" pitchFamily="18" charset="0"/>
              </a:rPr>
              <a:t>                               </a:t>
            </a:r>
          </a:p>
          <a:p>
            <a:pPr marL="0" indent="0" algn="just">
              <a:spcBef>
                <a:spcPts val="0"/>
              </a:spcBef>
              <a:buNone/>
            </a:pPr>
            <a:r>
              <a:rPr lang="ru-RU"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i</a:t>
            </a:r>
            <a:r>
              <a:rPr lang="ru-RU" dirty="0" smtClean="0">
                <a:latin typeface="Times New Roman" pitchFamily="18" charset="0"/>
                <a:cs typeface="Times New Roman" pitchFamily="18" charset="0"/>
              </a:rPr>
              <a:t>-я ведомая задача.</a:t>
            </a:r>
          </a:p>
          <a:p>
            <a:pPr marL="0" indent="0" algn="just">
              <a:spcBef>
                <a:spcPts val="0"/>
              </a:spcBef>
              <a:buNone/>
            </a:pPr>
            <a:endParaRPr lang="ru-RU" dirty="0">
              <a:latin typeface="Times New Roman" pitchFamily="18" charset="0"/>
              <a:cs typeface="Times New Roman" pitchFamily="18" charset="0"/>
            </a:endParaRPr>
          </a:p>
        </p:txBody>
      </p:sp>
      <p:graphicFrame>
        <p:nvGraphicFramePr>
          <p:cNvPr id="4" name="Объект 3"/>
          <p:cNvGraphicFramePr>
            <a:graphicFrameLocks noChangeAspect="1"/>
          </p:cNvGraphicFramePr>
          <p:nvPr/>
        </p:nvGraphicFramePr>
        <p:xfrm>
          <a:off x="571472" y="3786190"/>
          <a:ext cx="3108235" cy="503238"/>
        </p:xfrm>
        <a:graphic>
          <a:graphicData uri="http://schemas.openxmlformats.org/presentationml/2006/ole">
            <p:oleObj spid="_x0000_s143362" name="Формула" r:id="rId3" imgW="2666880" imgH="431640" progId="Equation.3">
              <p:embed/>
            </p:oleObj>
          </a:graphicData>
        </a:graphic>
      </p:graphicFrame>
      <p:graphicFrame>
        <p:nvGraphicFramePr>
          <p:cNvPr id="5" name="Объект 4"/>
          <p:cNvGraphicFramePr>
            <a:graphicFrameLocks noChangeAspect="1"/>
          </p:cNvGraphicFramePr>
          <p:nvPr/>
        </p:nvGraphicFramePr>
        <p:xfrm>
          <a:off x="714348" y="4786322"/>
          <a:ext cx="3137837" cy="503238"/>
        </p:xfrm>
        <a:graphic>
          <a:graphicData uri="http://schemas.openxmlformats.org/presentationml/2006/ole">
            <p:oleObj spid="_x0000_s143363" name="Формула" r:id="rId4" imgW="2692080" imgH="431640" progId="Equation.3">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fontScale="90000"/>
          </a:bodyPr>
          <a:lstStyle/>
          <a:p>
            <a:pPr algn="l"/>
            <a:r>
              <a:rPr lang="ru-RU" sz="3600" dirty="0" smtClean="0">
                <a:latin typeface="Times New Roman" pitchFamily="18" charset="0"/>
                <a:cs typeface="Times New Roman" pitchFamily="18" charset="0"/>
              </a:rPr>
              <a:t> Модель задачи:</a:t>
            </a:r>
            <a:endParaRPr lang="ru-RU" sz="3600" dirty="0">
              <a:latin typeface="Times New Roman" pitchFamily="18" charset="0"/>
              <a:cs typeface="Times New Roman" pitchFamily="18" charset="0"/>
            </a:endParaRPr>
          </a:p>
        </p:txBody>
      </p:sp>
      <p:sp>
        <p:nvSpPr>
          <p:cNvPr id="3" name="Содержимое 2"/>
          <p:cNvSpPr>
            <a:spLocks noGrp="1"/>
          </p:cNvSpPr>
          <p:nvPr>
            <p:ph idx="1"/>
          </p:nvPr>
        </p:nvSpPr>
        <p:spPr>
          <a:xfrm>
            <a:off x="457200" y="857232"/>
            <a:ext cx="8229600" cy="5268931"/>
          </a:xfrm>
        </p:spPr>
        <p:txBody>
          <a:bodyPr/>
          <a:lstStyle/>
          <a:p>
            <a:pPr marL="0" indent="0" algn="just">
              <a:spcBef>
                <a:spcPts val="0"/>
              </a:spcBef>
              <a:buNone/>
            </a:pPr>
            <a:r>
              <a:rPr lang="ru-RU" dirty="0" smtClean="0">
                <a:latin typeface="Times New Roman" pitchFamily="18" charset="0"/>
                <a:cs typeface="Times New Roman" pitchFamily="18" charset="0"/>
              </a:rPr>
              <a:t>	</a:t>
            </a:r>
            <a:endParaRPr lang="ru-RU" dirty="0">
              <a:latin typeface="Times New Roman" pitchFamily="18" charset="0"/>
              <a:cs typeface="Times New Roman" pitchFamily="18" charset="0"/>
            </a:endParaRPr>
          </a:p>
        </p:txBody>
      </p:sp>
      <p:graphicFrame>
        <p:nvGraphicFramePr>
          <p:cNvPr id="6" name="Объект 5"/>
          <p:cNvGraphicFramePr>
            <a:graphicFrameLocks noChangeAspect="1"/>
          </p:cNvGraphicFramePr>
          <p:nvPr/>
        </p:nvGraphicFramePr>
        <p:xfrm>
          <a:off x="1714480" y="928670"/>
          <a:ext cx="5499100" cy="5054600"/>
        </p:xfrm>
        <a:graphic>
          <a:graphicData uri="http://schemas.openxmlformats.org/presentationml/2006/ole">
            <p:oleObj spid="_x0000_s144388" name="Формула" r:id="rId3" imgW="5499000" imgH="5054400" progId="Equation.3">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fontScale="90000"/>
          </a:bodyPr>
          <a:lstStyle/>
          <a:p>
            <a:pPr algn="l"/>
            <a:r>
              <a:rPr lang="ru-RU" sz="3600" dirty="0" smtClean="0">
                <a:latin typeface="Times New Roman" pitchFamily="18" charset="0"/>
                <a:cs typeface="Times New Roman" pitchFamily="18" charset="0"/>
              </a:rPr>
              <a:t> Решение задачи:</a:t>
            </a:r>
            <a:endParaRPr lang="ru-RU" sz="3600" dirty="0">
              <a:latin typeface="Times New Roman" pitchFamily="18" charset="0"/>
              <a:cs typeface="Times New Roman" pitchFamily="18" charset="0"/>
            </a:endParaRPr>
          </a:p>
        </p:txBody>
      </p:sp>
      <p:sp>
        <p:nvSpPr>
          <p:cNvPr id="3" name="Содержимое 2"/>
          <p:cNvSpPr>
            <a:spLocks noGrp="1"/>
          </p:cNvSpPr>
          <p:nvPr>
            <p:ph idx="1"/>
          </p:nvPr>
        </p:nvSpPr>
        <p:spPr>
          <a:xfrm>
            <a:off x="500034" y="928670"/>
            <a:ext cx="8229600" cy="5268931"/>
          </a:xfrm>
        </p:spPr>
        <p:txBody>
          <a:bodyPr/>
          <a:lstStyle/>
          <a:p>
            <a:pPr marL="0" indent="0" algn="just">
              <a:spcBef>
                <a:spcPts val="0"/>
              </a:spcBef>
              <a:buNone/>
            </a:pPr>
            <a:r>
              <a:rPr lang="ru-RU" dirty="0" smtClean="0">
                <a:latin typeface="Times New Roman" pitchFamily="18" charset="0"/>
                <a:cs typeface="Times New Roman" pitchFamily="18" charset="0"/>
              </a:rPr>
              <a:t>	</a:t>
            </a: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r>
              <a:rPr lang="ru-RU" dirty="0" smtClean="0">
                <a:latin typeface="Times New Roman" pitchFamily="18" charset="0"/>
                <a:cs typeface="Times New Roman" pitchFamily="18" charset="0"/>
              </a:rPr>
              <a:t>Функции </a:t>
            </a:r>
            <a:r>
              <a:rPr lang="en-US" b="1" i="1"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и </a:t>
            </a:r>
            <a:r>
              <a:rPr lang="en-US" b="1" i="1" dirty="0" smtClean="0">
                <a:latin typeface="Times New Roman" pitchFamily="18" charset="0"/>
                <a:cs typeface="Times New Roman" pitchFamily="18" charset="0"/>
              </a:rPr>
              <a:t>f</a:t>
            </a:r>
            <a:r>
              <a:rPr lang="en-US" b="1" i="1" baseline="-25000" dirty="0" smtClean="0">
                <a:latin typeface="Times New Roman" pitchFamily="18" charset="0"/>
                <a:cs typeface="Times New Roman" pitchFamily="18" charset="0"/>
              </a:rPr>
              <a:t>i</a:t>
            </a:r>
            <a:r>
              <a:rPr lang="ru-RU" dirty="0" smtClean="0">
                <a:latin typeface="Times New Roman" pitchFamily="18" charset="0"/>
                <a:cs typeface="Times New Roman" pitchFamily="18" charset="0"/>
              </a:rPr>
              <a:t> могут иметь различный вид и относиться к различным классам задач математического программирования.</a:t>
            </a:r>
            <a:endParaRPr lang="ru-RU" dirty="0">
              <a:latin typeface="Times New Roman" pitchFamily="18" charset="0"/>
              <a:cs typeface="Times New Roman" pitchFamily="18" charset="0"/>
            </a:endParaRPr>
          </a:p>
        </p:txBody>
      </p:sp>
      <p:graphicFrame>
        <p:nvGraphicFramePr>
          <p:cNvPr id="5" name="Объект 4"/>
          <p:cNvGraphicFramePr>
            <a:graphicFrameLocks noChangeAspect="1"/>
          </p:cNvGraphicFramePr>
          <p:nvPr/>
        </p:nvGraphicFramePr>
        <p:xfrm>
          <a:off x="974676" y="1000108"/>
          <a:ext cx="7411241" cy="2357453"/>
        </p:xfrm>
        <a:graphic>
          <a:graphicData uri="http://schemas.openxmlformats.org/presentationml/2006/ole">
            <p:oleObj spid="_x0000_s145411" name="Формула" r:id="rId3" imgW="2234880" imgH="711000" progId="Equation.3">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46"/>
          </a:xfrm>
        </p:spPr>
        <p:txBody>
          <a:bodyPr>
            <a:normAutofit fontScale="90000"/>
          </a:bodyPr>
          <a:lstStyle/>
          <a:p>
            <a:pPr algn="l"/>
            <a:r>
              <a:rPr lang="ru-RU" sz="3600" b="1" dirty="0" smtClean="0">
                <a:latin typeface="Times New Roman" pitchFamily="18" charset="0"/>
                <a:cs typeface="Times New Roman" pitchFamily="18" charset="0"/>
              </a:rPr>
              <a:t> </a:t>
            </a:r>
            <a:r>
              <a:rPr lang="en-US" sz="3600" b="1" dirty="0" smtClean="0">
                <a:latin typeface="Times New Roman" pitchFamily="18" charset="0"/>
                <a:cs typeface="Times New Roman" pitchFamily="18" charset="0"/>
              </a:rPr>
              <a:t>IX</a:t>
            </a:r>
            <a:r>
              <a:rPr lang="ru-RU" sz="3600" b="1" dirty="0" smtClean="0">
                <a:latin typeface="Times New Roman" pitchFamily="18" charset="0"/>
                <a:cs typeface="Times New Roman" pitchFamily="18" charset="0"/>
              </a:rPr>
              <a:t>. Задачи неопределенного 		 	  программирования.</a:t>
            </a:r>
            <a:endParaRPr lang="ru-RU" sz="3600" b="1" dirty="0">
              <a:latin typeface="Times New Roman" pitchFamily="18" charset="0"/>
              <a:cs typeface="Times New Roman" pitchFamily="18" charset="0"/>
            </a:endParaRPr>
          </a:p>
        </p:txBody>
      </p:sp>
      <p:sp>
        <p:nvSpPr>
          <p:cNvPr id="3" name="Содержимое 2"/>
          <p:cNvSpPr>
            <a:spLocks noGrp="1"/>
          </p:cNvSpPr>
          <p:nvPr>
            <p:ph idx="1"/>
          </p:nvPr>
        </p:nvSpPr>
        <p:spPr>
          <a:xfrm>
            <a:off x="428596" y="1214422"/>
            <a:ext cx="8229600" cy="4840303"/>
          </a:xfrm>
        </p:spPr>
        <p:txBody>
          <a:bodyPr>
            <a:normAutofit/>
          </a:bodyPr>
          <a:lstStyle/>
          <a:p>
            <a:pPr marL="0" indent="0" algn="just">
              <a:spcBef>
                <a:spcPts val="0"/>
              </a:spcBef>
              <a:buNone/>
            </a:pPr>
            <a:r>
              <a:rPr lang="ru-RU" dirty="0" smtClean="0">
                <a:latin typeface="Times New Roman" pitchFamily="18" charset="0"/>
                <a:cs typeface="Times New Roman" pitchFamily="18" charset="0"/>
              </a:rPr>
              <a:t>	</a:t>
            </a:r>
            <a:r>
              <a:rPr lang="ru-RU" sz="2800" dirty="0" smtClean="0">
                <a:latin typeface="Times New Roman" pitchFamily="18" charset="0"/>
                <a:cs typeface="Times New Roman" pitchFamily="18" charset="0"/>
              </a:rPr>
              <a:t>Общая стоимость задачи складывается из двух составляющих:</a:t>
            </a:r>
          </a:p>
          <a:p>
            <a:pPr marL="0" indent="0" algn="just">
              <a:spcBef>
                <a:spcPts val="0"/>
              </a:spcBef>
              <a:buFontTx/>
              <a:buChar char="-"/>
            </a:pPr>
            <a:r>
              <a:rPr lang="ru-RU" sz="2800" dirty="0" smtClean="0">
                <a:latin typeface="Times New Roman" pitchFamily="18" charset="0"/>
                <a:cs typeface="Times New Roman" pitchFamily="18" charset="0"/>
              </a:rPr>
              <a:t>Стоимости обеспечения функционирования целевой функции;</a:t>
            </a:r>
          </a:p>
          <a:p>
            <a:pPr marL="0" indent="0" algn="just">
              <a:spcBef>
                <a:spcPts val="0"/>
              </a:spcBef>
              <a:buFontTx/>
              <a:buChar char="-"/>
            </a:pPr>
            <a:r>
              <a:rPr lang="ru-RU" sz="2800" dirty="0" smtClean="0">
                <a:latin typeface="Times New Roman" pitchFamily="18" charset="0"/>
                <a:cs typeface="Times New Roman" pitchFamily="18" charset="0"/>
              </a:rPr>
              <a:t> стоимости получения решения.</a:t>
            </a:r>
          </a:p>
          <a:p>
            <a:pPr marL="0" indent="0" algn="just">
              <a:spcBef>
                <a:spcPts val="0"/>
              </a:spcBef>
              <a:buNone/>
            </a:pPr>
            <a:endParaRPr lang="ru-RU" dirty="0">
              <a:latin typeface="Times New Roman" pitchFamily="18" charset="0"/>
              <a:cs typeface="Times New Roman" pitchFamily="18" charset="0"/>
            </a:endParaRPr>
          </a:p>
        </p:txBody>
      </p:sp>
      <p:graphicFrame>
        <p:nvGraphicFramePr>
          <p:cNvPr id="5" name="Диаграмма 4"/>
          <p:cNvGraphicFramePr/>
          <p:nvPr/>
        </p:nvGraphicFramePr>
        <p:xfrm>
          <a:off x="1214414" y="3500438"/>
          <a:ext cx="5772151" cy="300037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296974"/>
          </a:xfrm>
        </p:spPr>
        <p:txBody>
          <a:bodyPr>
            <a:noAutofit/>
          </a:bodyPr>
          <a:lstStyle/>
          <a:p>
            <a:pPr algn="l"/>
            <a:r>
              <a:rPr lang="ru-RU" sz="4000" dirty="0" smtClean="0">
                <a:latin typeface="Times New Roman" pitchFamily="18" charset="0"/>
                <a:cs typeface="Times New Roman" pitchFamily="18" charset="0"/>
              </a:rPr>
              <a:t/>
            </a:r>
            <a:br>
              <a:rPr lang="ru-RU" sz="4000" dirty="0" smtClean="0">
                <a:latin typeface="Times New Roman" pitchFamily="18" charset="0"/>
                <a:cs typeface="Times New Roman" pitchFamily="18" charset="0"/>
              </a:rPr>
            </a:br>
            <a:r>
              <a:rPr lang="ru-RU" sz="4000" dirty="0" smtClean="0">
                <a:latin typeface="Times New Roman" pitchFamily="18" charset="0"/>
                <a:cs typeface="Times New Roman" pitchFamily="18" charset="0"/>
              </a:rPr>
              <a:t>2. Задача об использовании мощностей оборудования.</a:t>
            </a:r>
            <a:br>
              <a:rPr lang="ru-RU" sz="4000" dirty="0" smtClean="0">
                <a:latin typeface="Times New Roman" pitchFamily="18" charset="0"/>
                <a:cs typeface="Times New Roman" pitchFamily="18" charset="0"/>
              </a:rPr>
            </a:br>
            <a:endParaRPr lang="ru-RU" sz="4000" b="1" dirty="0">
              <a:latin typeface="Times New Roman" pitchFamily="18" charset="0"/>
              <a:cs typeface="Times New Roman" pitchFamily="18" charset="0"/>
            </a:endParaRPr>
          </a:p>
        </p:txBody>
      </p:sp>
      <p:graphicFrame>
        <p:nvGraphicFramePr>
          <p:cNvPr id="107521" name="Object 1"/>
          <p:cNvGraphicFramePr>
            <a:graphicFrameLocks noChangeAspect="1"/>
          </p:cNvGraphicFramePr>
          <p:nvPr>
            <p:ph idx="1"/>
          </p:nvPr>
        </p:nvGraphicFramePr>
        <p:xfrm>
          <a:off x="428596" y="1857364"/>
          <a:ext cx="3805501" cy="4044174"/>
        </p:xfrm>
        <a:graphic>
          <a:graphicData uri="http://schemas.openxmlformats.org/presentationml/2006/ole">
            <p:oleObj spid="_x0000_s107521" name="Формула" r:id="rId3" imgW="3644640" imgH="3873240" progId="Equation.3">
              <p:embed/>
            </p:oleObj>
          </a:graphicData>
        </a:graphic>
      </p:graphicFrame>
      <p:sp>
        <p:nvSpPr>
          <p:cNvPr id="4" name="TextBox 3"/>
          <p:cNvSpPr txBox="1"/>
          <p:nvPr/>
        </p:nvSpPr>
        <p:spPr>
          <a:xfrm>
            <a:off x="4500562" y="1857364"/>
            <a:ext cx="4214842" cy="4493538"/>
          </a:xfrm>
          <a:prstGeom prst="rect">
            <a:avLst/>
          </a:prstGeom>
          <a:noFill/>
        </p:spPr>
        <p:txBody>
          <a:bodyPr wrap="square" rtlCol="0">
            <a:spAutoFit/>
          </a:bodyPr>
          <a:lstStyle/>
          <a:p>
            <a:r>
              <a:rPr lang="en-US" sz="2600" i="1" dirty="0" err="1" smtClean="0">
                <a:latin typeface="Times New Roman" pitchFamily="18" charset="0"/>
                <a:cs typeface="Times New Roman" pitchFamily="18" charset="0"/>
              </a:rPr>
              <a:t>x</a:t>
            </a:r>
            <a:r>
              <a:rPr lang="en-US" sz="2600" i="1" baseline="-25000" dirty="0" err="1" smtClean="0">
                <a:latin typeface="Times New Roman" pitchFamily="18" charset="0"/>
                <a:cs typeface="Times New Roman" pitchFamily="18" charset="0"/>
              </a:rPr>
              <a:t>ij</a:t>
            </a:r>
            <a:r>
              <a:rPr lang="en-US" sz="2600" dirty="0" smtClean="0">
                <a:latin typeface="Times New Roman" pitchFamily="18" charset="0"/>
                <a:cs typeface="Times New Roman" pitchFamily="18" charset="0"/>
              </a:rPr>
              <a:t> – </a:t>
            </a:r>
            <a:r>
              <a:rPr lang="ru-RU" sz="2600" dirty="0" smtClean="0">
                <a:latin typeface="Times New Roman" pitchFamily="18" charset="0"/>
                <a:cs typeface="Times New Roman" pitchFamily="18" charset="0"/>
              </a:rPr>
              <a:t>время работы </a:t>
            </a:r>
            <a:r>
              <a:rPr lang="en-US" sz="2600" i="1" dirty="0" err="1"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a:t>
            </a:r>
            <a:r>
              <a:rPr lang="ru-RU" sz="2600" dirty="0" smtClean="0">
                <a:latin typeface="Times New Roman" pitchFamily="18" charset="0"/>
                <a:cs typeface="Times New Roman" pitchFamily="18" charset="0"/>
              </a:rPr>
              <a:t>го оборудования при производстве </a:t>
            </a:r>
            <a:r>
              <a:rPr lang="en-US" sz="2600" i="1" dirty="0" smtClean="0">
                <a:latin typeface="Times New Roman" pitchFamily="18" charset="0"/>
                <a:cs typeface="Times New Roman" pitchFamily="18" charset="0"/>
              </a:rPr>
              <a:t>j</a:t>
            </a:r>
            <a:r>
              <a:rPr lang="en-US" sz="2600" dirty="0" smtClean="0">
                <a:latin typeface="Times New Roman" pitchFamily="18" charset="0"/>
                <a:cs typeface="Times New Roman" pitchFamily="18" charset="0"/>
              </a:rPr>
              <a:t>-</a:t>
            </a:r>
            <a:r>
              <a:rPr lang="ru-RU" sz="2600" dirty="0" smtClean="0">
                <a:latin typeface="Times New Roman" pitchFamily="18" charset="0"/>
                <a:cs typeface="Times New Roman" pitchFamily="18" charset="0"/>
              </a:rPr>
              <a:t>го продукта;</a:t>
            </a:r>
          </a:p>
          <a:p>
            <a:r>
              <a:rPr lang="en-US" sz="2600" i="1" dirty="0" smtClean="0">
                <a:latin typeface="Times New Roman" pitchFamily="18" charset="0"/>
                <a:cs typeface="Times New Roman" pitchFamily="18" charset="0"/>
              </a:rPr>
              <a:t>a</a:t>
            </a:r>
            <a:r>
              <a:rPr lang="en-US" sz="2600" i="1" baseline="-25000" dirty="0" smtClean="0">
                <a:latin typeface="Times New Roman" pitchFamily="18" charset="0"/>
                <a:cs typeface="Times New Roman" pitchFamily="18" charset="0"/>
              </a:rPr>
              <a:t>ij</a:t>
            </a:r>
            <a:r>
              <a:rPr lang="ru-RU"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r>
              <a:rPr lang="ru-RU" sz="2600" dirty="0" smtClean="0">
                <a:latin typeface="Times New Roman" pitchFamily="18" charset="0"/>
                <a:cs typeface="Times New Roman" pitchFamily="18" charset="0"/>
              </a:rPr>
              <a:t>количество единиц продукции </a:t>
            </a:r>
            <a:r>
              <a:rPr lang="en-US" sz="2600" i="1" dirty="0" smtClean="0">
                <a:latin typeface="Times New Roman" pitchFamily="18" charset="0"/>
                <a:cs typeface="Times New Roman" pitchFamily="18" charset="0"/>
              </a:rPr>
              <a:t>j</a:t>
            </a:r>
            <a:r>
              <a:rPr lang="en-US" sz="2600" dirty="0" smtClean="0">
                <a:latin typeface="Times New Roman" pitchFamily="18" charset="0"/>
                <a:cs typeface="Times New Roman" pitchFamily="18" charset="0"/>
              </a:rPr>
              <a:t>-</a:t>
            </a:r>
            <a:r>
              <a:rPr lang="ru-RU" sz="2600" dirty="0" smtClean="0">
                <a:latin typeface="Times New Roman" pitchFamily="18" charset="0"/>
                <a:cs typeface="Times New Roman" pitchFamily="18" charset="0"/>
              </a:rPr>
              <a:t>го вида, производящейся на </a:t>
            </a:r>
            <a:r>
              <a:rPr lang="en-US" sz="2600" i="1" dirty="0" err="1"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a:t>
            </a:r>
            <a:r>
              <a:rPr lang="ru-RU" sz="2600" dirty="0" smtClean="0">
                <a:latin typeface="Times New Roman" pitchFamily="18" charset="0"/>
                <a:cs typeface="Times New Roman" pitchFamily="18" charset="0"/>
              </a:rPr>
              <a:t>м оборудовании;</a:t>
            </a:r>
          </a:p>
          <a:p>
            <a:r>
              <a:rPr lang="ru-RU" sz="2600" i="1" dirty="0" smtClean="0">
                <a:latin typeface="Times New Roman" pitchFamily="18" charset="0"/>
                <a:cs typeface="Times New Roman" pitchFamily="18" charset="0"/>
              </a:rPr>
              <a:t>с</a:t>
            </a:r>
            <a:r>
              <a:rPr lang="en-US" sz="2600" i="1" baseline="-25000" dirty="0" err="1" smtClean="0">
                <a:latin typeface="Times New Roman" pitchFamily="18" charset="0"/>
                <a:cs typeface="Times New Roman" pitchFamily="18" charset="0"/>
              </a:rPr>
              <a:t>ij</a:t>
            </a:r>
            <a:r>
              <a:rPr lang="ru-RU" sz="2600" i="1" baseline="-25000" dirty="0" smtClean="0">
                <a:latin typeface="Times New Roman" pitchFamily="18" charset="0"/>
                <a:cs typeface="Times New Roman" pitchFamily="18" charset="0"/>
              </a:rPr>
              <a:t> </a:t>
            </a:r>
            <a:r>
              <a:rPr lang="ru-RU" sz="2600" b="1" i="1" dirty="0" smtClean="0">
                <a:latin typeface="Times New Roman" pitchFamily="18" charset="0"/>
                <a:cs typeface="Times New Roman" pitchFamily="18" charset="0"/>
              </a:rPr>
              <a:t>- </a:t>
            </a:r>
            <a:r>
              <a:rPr lang="ru-RU" sz="2600" dirty="0" smtClean="0">
                <a:latin typeface="Times New Roman" pitchFamily="18" charset="0"/>
                <a:cs typeface="Times New Roman" pitchFamily="18" charset="0"/>
              </a:rPr>
              <a:t>затраты, связанные с производством продукции вида </a:t>
            </a:r>
            <a:r>
              <a:rPr lang="en-US" sz="2600" i="1" dirty="0" smtClean="0">
                <a:latin typeface="Times New Roman" pitchFamily="18" charset="0"/>
                <a:cs typeface="Times New Roman" pitchFamily="18" charset="0"/>
              </a:rPr>
              <a:t>j</a:t>
            </a:r>
            <a:r>
              <a:rPr lang="ru-RU" sz="2600" dirty="0" smtClean="0">
                <a:latin typeface="Times New Roman" pitchFamily="18" charset="0"/>
                <a:cs typeface="Times New Roman" pitchFamily="18" charset="0"/>
              </a:rPr>
              <a:t> на оборудовании вида </a:t>
            </a:r>
            <a:r>
              <a:rPr lang="en-US" sz="2600" i="1" dirty="0" err="1" smtClean="0">
                <a:latin typeface="Times New Roman" pitchFamily="18" charset="0"/>
                <a:cs typeface="Times New Roman" pitchFamily="18" charset="0"/>
              </a:rPr>
              <a:t>i</a:t>
            </a:r>
            <a:r>
              <a:rPr lang="en-US" sz="2600" i="1" dirty="0" smtClean="0">
                <a:latin typeface="Times New Roman" pitchFamily="18" charset="0"/>
                <a:cs typeface="Times New Roman" pitchFamily="18" charset="0"/>
              </a:rPr>
              <a:t> </a:t>
            </a:r>
            <a:r>
              <a:rPr lang="ru-RU" sz="2600" dirty="0" smtClean="0">
                <a:latin typeface="Times New Roman" pitchFamily="18" charset="0"/>
                <a:cs typeface="Times New Roman" pitchFamily="18" charset="0"/>
              </a:rPr>
              <a:t>составляют в ед. времени.</a:t>
            </a:r>
            <a:endParaRPr lang="ru-RU" sz="26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53966"/>
          </a:xfrm>
        </p:spPr>
        <p:txBody>
          <a:bodyPr>
            <a:normAutofit fontScale="90000"/>
          </a:bodyPr>
          <a:lstStyle/>
          <a:p>
            <a:pPr algn="l"/>
            <a:r>
              <a:rPr lang="ru-RU" sz="3600" b="1" dirty="0" smtClean="0">
                <a:latin typeface="Times New Roman" pitchFamily="18" charset="0"/>
                <a:cs typeface="Times New Roman" pitchFamily="18" charset="0"/>
              </a:rPr>
              <a:t>   </a:t>
            </a:r>
            <a:endParaRPr lang="ru-RU" sz="3600" b="1" dirty="0">
              <a:latin typeface="Times New Roman" pitchFamily="18" charset="0"/>
              <a:cs typeface="Times New Roman" pitchFamily="18" charset="0"/>
            </a:endParaRPr>
          </a:p>
        </p:txBody>
      </p:sp>
      <p:sp>
        <p:nvSpPr>
          <p:cNvPr id="3" name="Содержимое 2"/>
          <p:cNvSpPr>
            <a:spLocks noGrp="1"/>
          </p:cNvSpPr>
          <p:nvPr>
            <p:ph idx="1"/>
          </p:nvPr>
        </p:nvSpPr>
        <p:spPr>
          <a:xfrm>
            <a:off x="457200" y="1071546"/>
            <a:ext cx="8229600" cy="5500726"/>
          </a:xfrm>
        </p:spPr>
        <p:txBody>
          <a:bodyPr>
            <a:normAutofit/>
          </a:bodyPr>
          <a:lstStyle/>
          <a:p>
            <a:pPr marL="0" indent="0" algn="just">
              <a:spcBef>
                <a:spcPts val="0"/>
              </a:spcBef>
              <a:buNone/>
            </a:pPr>
            <a:r>
              <a:rPr lang="ru-RU" sz="3600" dirty="0" smtClean="0">
                <a:latin typeface="Times New Roman" pitchFamily="18" charset="0"/>
                <a:cs typeface="Times New Roman" pitchFamily="18" charset="0"/>
              </a:rPr>
              <a:t>	На практике приходится иметь дело с неполной информацией.</a:t>
            </a:r>
          </a:p>
          <a:p>
            <a:pPr marL="0" indent="0" algn="just">
              <a:spcBef>
                <a:spcPts val="0"/>
              </a:spcBef>
              <a:buNone/>
            </a:pPr>
            <a:r>
              <a:rPr lang="ru-RU" sz="3600" dirty="0" smtClean="0">
                <a:latin typeface="Times New Roman" pitchFamily="18" charset="0"/>
                <a:cs typeface="Times New Roman" pitchFamily="18" charset="0"/>
              </a:rPr>
              <a:t>	Неполная информация может описана с помощью величин:</a:t>
            </a:r>
          </a:p>
          <a:p>
            <a:pPr marL="0" indent="0" algn="just">
              <a:spcBef>
                <a:spcPts val="0"/>
              </a:spcBef>
              <a:buFontTx/>
              <a:buChar char="-"/>
            </a:pPr>
            <a:r>
              <a:rPr lang="ru-RU" sz="3600" dirty="0" smtClean="0">
                <a:latin typeface="Times New Roman" pitchFamily="18" charset="0"/>
                <a:cs typeface="Times New Roman" pitchFamily="18" charset="0"/>
              </a:rPr>
              <a:t> случайных;</a:t>
            </a:r>
          </a:p>
          <a:p>
            <a:pPr marL="0" indent="0" algn="just">
              <a:spcBef>
                <a:spcPts val="0"/>
              </a:spcBef>
              <a:buFontTx/>
              <a:buChar char="-"/>
            </a:pPr>
            <a:r>
              <a:rPr lang="ru-RU" sz="3600" dirty="0" smtClean="0">
                <a:latin typeface="Times New Roman" pitchFamily="18" charset="0"/>
                <a:cs typeface="Times New Roman" pitchFamily="18" charset="0"/>
              </a:rPr>
              <a:t> нечетких;</a:t>
            </a:r>
          </a:p>
          <a:p>
            <a:pPr marL="0" indent="0" algn="just">
              <a:spcBef>
                <a:spcPts val="0"/>
              </a:spcBef>
              <a:buFontTx/>
              <a:buChar char="-"/>
            </a:pPr>
            <a:r>
              <a:rPr lang="ru-RU" sz="3600" dirty="0" smtClean="0">
                <a:latin typeface="Times New Roman" pitchFamily="18" charset="0"/>
                <a:cs typeface="Times New Roman" pitchFamily="18" charset="0"/>
              </a:rPr>
              <a:t> неточных;</a:t>
            </a:r>
          </a:p>
          <a:p>
            <a:pPr marL="0" indent="0" algn="just">
              <a:spcBef>
                <a:spcPts val="0"/>
              </a:spcBef>
              <a:buFontTx/>
              <a:buChar char="-"/>
            </a:pPr>
            <a:r>
              <a:rPr lang="ru-RU" sz="3600" dirty="0" smtClean="0">
                <a:latin typeface="Times New Roman" pitchFamily="18" charset="0"/>
                <a:cs typeface="Times New Roman" pitchFamily="18" charset="0"/>
              </a:rPr>
              <a:t>с многократной неопределенностью.</a:t>
            </a:r>
          </a:p>
          <a:p>
            <a:pPr marL="0" indent="0" algn="just">
              <a:spcBef>
                <a:spcPts val="0"/>
              </a:spcBef>
              <a:buNone/>
            </a:pPr>
            <a:endParaRPr lang="ru-RU" sz="3600" dirty="0" smtClean="0">
              <a:latin typeface="Times New Roman" pitchFamily="18" charset="0"/>
              <a:cs typeface="Times New Roman" pitchFamily="18" charset="0"/>
            </a:endParaRPr>
          </a:p>
          <a:p>
            <a:pPr marL="0" indent="0" algn="just">
              <a:spcBef>
                <a:spcPts val="0"/>
              </a:spcBef>
              <a:buNone/>
            </a:pPr>
            <a:endParaRPr lang="ru-RU"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53966"/>
          </a:xfrm>
        </p:spPr>
        <p:txBody>
          <a:bodyPr>
            <a:normAutofit fontScale="90000"/>
          </a:bodyPr>
          <a:lstStyle/>
          <a:p>
            <a:pPr algn="l"/>
            <a:r>
              <a:rPr lang="ru-RU" sz="3600" b="1" dirty="0" smtClean="0">
                <a:latin typeface="Times New Roman" pitchFamily="18" charset="0"/>
                <a:cs typeface="Times New Roman" pitchFamily="18" charset="0"/>
              </a:rPr>
              <a:t>   </a:t>
            </a:r>
            <a:endParaRPr lang="ru-RU" sz="3600" b="1" dirty="0">
              <a:latin typeface="Times New Roman" pitchFamily="18" charset="0"/>
              <a:cs typeface="Times New Roman" pitchFamily="18" charset="0"/>
            </a:endParaRPr>
          </a:p>
        </p:txBody>
      </p:sp>
      <p:sp>
        <p:nvSpPr>
          <p:cNvPr id="3" name="Содержимое 2"/>
          <p:cNvSpPr>
            <a:spLocks noGrp="1"/>
          </p:cNvSpPr>
          <p:nvPr>
            <p:ph idx="1"/>
          </p:nvPr>
        </p:nvSpPr>
        <p:spPr>
          <a:xfrm>
            <a:off x="457200" y="428604"/>
            <a:ext cx="8229600" cy="6143668"/>
          </a:xfrm>
        </p:spPr>
        <p:txBody>
          <a:bodyPr>
            <a:normAutofit/>
          </a:bodyPr>
          <a:lstStyle/>
          <a:p>
            <a:pPr marL="0" indent="0" algn="just">
              <a:spcBef>
                <a:spcPts val="0"/>
              </a:spcBef>
              <a:buNone/>
            </a:pPr>
            <a:r>
              <a:rPr lang="ru-RU" sz="3600" dirty="0" smtClean="0">
                <a:latin typeface="Times New Roman" pitchFamily="18" charset="0"/>
                <a:cs typeface="Times New Roman" pitchFamily="18" charset="0"/>
              </a:rPr>
              <a:t>	Задача перестает быть хорошо определенной:</a:t>
            </a:r>
          </a:p>
          <a:p>
            <a:pPr marL="0" indent="0" algn="just">
              <a:spcBef>
                <a:spcPts val="0"/>
              </a:spcBef>
              <a:buNone/>
            </a:pPr>
            <a:endParaRPr lang="ru-RU" sz="3600" dirty="0" smtClean="0">
              <a:latin typeface="Times New Roman" pitchFamily="18" charset="0"/>
              <a:cs typeface="Times New Roman" pitchFamily="18" charset="0"/>
            </a:endParaRPr>
          </a:p>
          <a:p>
            <a:pPr marL="0" indent="0" algn="just">
              <a:spcBef>
                <a:spcPts val="0"/>
              </a:spcBef>
              <a:buFontTx/>
              <a:buChar char="-"/>
            </a:pPr>
            <a:r>
              <a:rPr lang="ru-RU" sz="3600" dirty="0" smtClean="0">
                <a:latin typeface="Times New Roman" pitchFamily="18" charset="0"/>
                <a:cs typeface="Times New Roman" pitchFamily="18" charset="0"/>
              </a:rPr>
              <a:t> Целевая функция выражается через неопределенные количества;</a:t>
            </a:r>
          </a:p>
          <a:p>
            <a:pPr marL="0" indent="0" algn="just">
              <a:spcBef>
                <a:spcPts val="0"/>
              </a:spcBef>
              <a:buNone/>
            </a:pPr>
            <a:endParaRPr lang="ru-RU" sz="3600" dirty="0" smtClean="0">
              <a:latin typeface="Times New Roman" pitchFamily="18" charset="0"/>
              <a:cs typeface="Times New Roman" pitchFamily="18" charset="0"/>
            </a:endParaRPr>
          </a:p>
          <a:p>
            <a:pPr marL="0" indent="0" algn="just">
              <a:spcBef>
                <a:spcPts val="0"/>
              </a:spcBef>
              <a:buFontTx/>
              <a:buChar char="-"/>
            </a:pPr>
            <a:r>
              <a:rPr lang="ru-RU" sz="3600" dirty="0" smtClean="0">
                <a:latin typeface="Times New Roman" pitchFamily="18" charset="0"/>
                <a:cs typeface="Times New Roman" pitchFamily="18" charset="0"/>
              </a:rPr>
              <a:t> Ограничения не задают детерминированную допустимую область решения.</a:t>
            </a:r>
          </a:p>
          <a:p>
            <a:pPr marL="0" indent="0" algn="just">
              <a:spcBef>
                <a:spcPts val="0"/>
              </a:spcBef>
              <a:buFontTx/>
              <a:buChar char="-"/>
            </a:pPr>
            <a:endParaRPr lang="ru-RU" sz="3600" dirty="0" smtClean="0">
              <a:latin typeface="Times New Roman" pitchFamily="18" charset="0"/>
              <a:cs typeface="Times New Roman" pitchFamily="18" charset="0"/>
            </a:endParaRPr>
          </a:p>
          <a:p>
            <a:pPr marL="0" indent="0" algn="just">
              <a:spcBef>
                <a:spcPts val="0"/>
              </a:spcBef>
              <a:buNone/>
            </a:pPr>
            <a:endParaRPr lang="ru-RU"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fontScale="90000"/>
          </a:bodyPr>
          <a:lstStyle/>
          <a:p>
            <a:pPr algn="l"/>
            <a:r>
              <a:rPr lang="ru-RU" sz="3600" b="1" dirty="0" smtClean="0">
                <a:latin typeface="Times New Roman" pitchFamily="18" charset="0"/>
                <a:cs typeface="Times New Roman" pitchFamily="18" charset="0"/>
              </a:rPr>
              <a:t> 1. Модель среднего ожидаемого значения.</a:t>
            </a:r>
            <a:endParaRPr lang="ru-RU" sz="3600" b="1" dirty="0">
              <a:latin typeface="Times New Roman" pitchFamily="18" charset="0"/>
              <a:cs typeface="Times New Roman" pitchFamily="18" charset="0"/>
            </a:endParaRPr>
          </a:p>
        </p:txBody>
      </p:sp>
      <p:sp>
        <p:nvSpPr>
          <p:cNvPr id="3" name="Содержимое 2"/>
          <p:cNvSpPr>
            <a:spLocks noGrp="1"/>
          </p:cNvSpPr>
          <p:nvPr>
            <p:ph idx="1"/>
          </p:nvPr>
        </p:nvSpPr>
        <p:spPr>
          <a:xfrm>
            <a:off x="214282" y="857232"/>
            <a:ext cx="8786874" cy="5572164"/>
          </a:xfrm>
        </p:spPr>
        <p:txBody>
          <a:bodyPr>
            <a:normAutofit/>
          </a:bodyPr>
          <a:lstStyle/>
          <a:p>
            <a:pPr marL="0" indent="0" algn="just">
              <a:spcBef>
                <a:spcPts val="0"/>
              </a:spcBef>
              <a:buNone/>
            </a:pPr>
            <a:r>
              <a:rPr lang="ru-RU" dirty="0" smtClean="0">
                <a:latin typeface="Times New Roman" pitchFamily="18" charset="0"/>
                <a:cs typeface="Times New Roman" pitchFamily="18" charset="0"/>
              </a:rPr>
              <a:t>	Оптимизируются ожидаемые значения целевых функций при ожидаемых значениях ограничений.</a:t>
            </a: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r>
              <a:rPr lang="en-US" i="1" dirty="0" smtClean="0">
                <a:latin typeface="Times New Roman" pitchFamily="18" charset="0"/>
                <a:cs typeface="Times New Roman" pitchFamily="18" charset="0"/>
              </a:rPr>
              <a:t>X</a:t>
            </a:r>
            <a:r>
              <a:rPr lang="ru-RU"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 вектор решений;</a:t>
            </a:r>
          </a:p>
          <a:p>
            <a:pPr marL="0" indent="0" algn="just">
              <a:spcBef>
                <a:spcPts val="0"/>
              </a:spcBef>
              <a:buNone/>
            </a:pPr>
            <a:r>
              <a:rPr lang="ru-RU"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  неопределенный вектор;</a:t>
            </a:r>
          </a:p>
          <a:p>
            <a:pPr marL="0" indent="0" algn="just">
              <a:spcBef>
                <a:spcPts val="0"/>
              </a:spcBef>
              <a:buNone/>
            </a:pPr>
            <a:r>
              <a:rPr lang="ru-RU"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 целевая функция;</a:t>
            </a:r>
          </a:p>
          <a:p>
            <a:pPr marL="0" indent="0" algn="just">
              <a:spcBef>
                <a:spcPts val="0"/>
              </a:spcBef>
              <a:buNone/>
            </a:pPr>
            <a:r>
              <a:rPr lang="ru-RU"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-неопределенные функции ограничений;</a:t>
            </a:r>
          </a:p>
          <a:p>
            <a:pPr marL="0" indent="0" algn="just">
              <a:spcBef>
                <a:spcPts val="0"/>
              </a:spcBef>
              <a:buNone/>
            </a:pPr>
            <a:r>
              <a:rPr lang="ru-RU"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 оператор среднего ожидаемого  значения.           </a:t>
            </a:r>
            <a:endParaRPr lang="ru-RU" dirty="0">
              <a:latin typeface="Times New Roman" pitchFamily="18" charset="0"/>
              <a:cs typeface="Times New Roman" pitchFamily="18" charset="0"/>
            </a:endParaRPr>
          </a:p>
        </p:txBody>
      </p:sp>
      <p:graphicFrame>
        <p:nvGraphicFramePr>
          <p:cNvPr id="4" name="Объект 3"/>
          <p:cNvGraphicFramePr>
            <a:graphicFrameLocks noChangeAspect="1"/>
          </p:cNvGraphicFramePr>
          <p:nvPr/>
        </p:nvGraphicFramePr>
        <p:xfrm>
          <a:off x="3071802" y="2143116"/>
          <a:ext cx="3967423" cy="1643074"/>
        </p:xfrm>
        <a:graphic>
          <a:graphicData uri="http://schemas.openxmlformats.org/presentationml/2006/ole">
            <p:oleObj spid="_x0000_s154626" name="Формула" r:id="rId3" imgW="3771720" imgH="1562040" progId="Equation.3">
              <p:embed/>
            </p:oleObj>
          </a:graphicData>
        </a:graphic>
      </p:graphicFrame>
      <p:graphicFrame>
        <p:nvGraphicFramePr>
          <p:cNvPr id="5" name="Объект 4"/>
          <p:cNvGraphicFramePr>
            <a:graphicFrameLocks noChangeAspect="1"/>
          </p:cNvGraphicFramePr>
          <p:nvPr/>
        </p:nvGraphicFramePr>
        <p:xfrm>
          <a:off x="428596" y="4333879"/>
          <a:ext cx="285752" cy="476253"/>
        </p:xfrm>
        <a:graphic>
          <a:graphicData uri="http://schemas.openxmlformats.org/presentationml/2006/ole">
            <p:oleObj spid="_x0000_s154627" name="Формула" r:id="rId4" imgW="228600" imgH="380880" progId="Equation.3">
              <p:embed/>
            </p:oleObj>
          </a:graphicData>
        </a:graphic>
      </p:graphicFrame>
      <p:graphicFrame>
        <p:nvGraphicFramePr>
          <p:cNvPr id="6" name="Объект 5"/>
          <p:cNvGraphicFramePr>
            <a:graphicFrameLocks noChangeAspect="1"/>
          </p:cNvGraphicFramePr>
          <p:nvPr/>
        </p:nvGraphicFramePr>
        <p:xfrm>
          <a:off x="142844" y="4857760"/>
          <a:ext cx="1143000" cy="419100"/>
        </p:xfrm>
        <a:graphic>
          <a:graphicData uri="http://schemas.openxmlformats.org/presentationml/2006/ole">
            <p:oleObj spid="_x0000_s154628" name="Формула" r:id="rId5" imgW="1143000" imgH="419040" progId="Equation.3">
              <p:embed/>
            </p:oleObj>
          </a:graphicData>
        </a:graphic>
      </p:graphicFrame>
      <p:graphicFrame>
        <p:nvGraphicFramePr>
          <p:cNvPr id="7" name="Объект 6"/>
          <p:cNvGraphicFramePr>
            <a:graphicFrameLocks noChangeAspect="1"/>
          </p:cNvGraphicFramePr>
          <p:nvPr/>
        </p:nvGraphicFramePr>
        <p:xfrm>
          <a:off x="73025" y="5319713"/>
          <a:ext cx="1282700" cy="495300"/>
        </p:xfrm>
        <a:graphic>
          <a:graphicData uri="http://schemas.openxmlformats.org/presentationml/2006/ole">
            <p:oleObj spid="_x0000_s154629" name="Формула" r:id="rId6" imgW="1282680" imgH="495000" progId="Equation.3">
              <p:embed/>
            </p:oleObj>
          </a:graphicData>
        </a:graphic>
      </p:graphicFrame>
      <p:graphicFrame>
        <p:nvGraphicFramePr>
          <p:cNvPr id="8" name="Объект 7"/>
          <p:cNvGraphicFramePr>
            <a:graphicFrameLocks noChangeAspect="1"/>
          </p:cNvGraphicFramePr>
          <p:nvPr/>
        </p:nvGraphicFramePr>
        <p:xfrm>
          <a:off x="632278" y="5929330"/>
          <a:ext cx="450370" cy="357190"/>
        </p:xfrm>
        <a:graphic>
          <a:graphicData uri="http://schemas.openxmlformats.org/presentationml/2006/ole">
            <p:oleObj spid="_x0000_s154630" name="Формула" r:id="rId7" imgW="368280" imgH="291960" progId="Equation.3">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5720" y="274638"/>
            <a:ext cx="8643998" cy="796908"/>
          </a:xfrm>
        </p:spPr>
        <p:txBody>
          <a:bodyPr>
            <a:normAutofit fontScale="90000"/>
          </a:bodyPr>
          <a:lstStyle/>
          <a:p>
            <a:pPr algn="l"/>
            <a:r>
              <a:rPr lang="ru-RU" sz="3600" b="1" dirty="0" smtClean="0">
                <a:latin typeface="Times New Roman" pitchFamily="18" charset="0"/>
                <a:cs typeface="Times New Roman" pitchFamily="18" charset="0"/>
              </a:rPr>
              <a:t> </a:t>
            </a:r>
            <a:r>
              <a:rPr lang="en-US" sz="3600" b="1" dirty="0" smtClean="0">
                <a:latin typeface="Times New Roman" pitchFamily="18" charset="0"/>
                <a:cs typeface="Times New Roman" pitchFamily="18" charset="0"/>
              </a:rPr>
              <a:t>2</a:t>
            </a:r>
            <a:r>
              <a:rPr lang="ru-RU" sz="3600" b="1" dirty="0" smtClean="0">
                <a:latin typeface="Times New Roman" pitchFamily="18" charset="0"/>
                <a:cs typeface="Times New Roman" pitchFamily="18" charset="0"/>
              </a:rPr>
              <a:t>. Модели с вероятностными ограничениями</a:t>
            </a:r>
            <a:endParaRPr lang="ru-RU" sz="3600" b="1" dirty="0">
              <a:latin typeface="Times New Roman" pitchFamily="18" charset="0"/>
              <a:cs typeface="Times New Roman" pitchFamily="18" charset="0"/>
            </a:endParaRPr>
          </a:p>
        </p:txBody>
      </p:sp>
      <p:sp>
        <p:nvSpPr>
          <p:cNvPr id="3" name="Содержимое 2"/>
          <p:cNvSpPr>
            <a:spLocks noGrp="1"/>
          </p:cNvSpPr>
          <p:nvPr>
            <p:ph idx="1"/>
          </p:nvPr>
        </p:nvSpPr>
        <p:spPr>
          <a:xfrm>
            <a:off x="214282" y="1214422"/>
            <a:ext cx="8786874" cy="5214974"/>
          </a:xfrm>
        </p:spPr>
        <p:txBody>
          <a:bodyPr>
            <a:normAutofit/>
          </a:bodyPr>
          <a:lstStyle/>
          <a:p>
            <a:pPr marL="0" indent="0" algn="just">
              <a:spcBef>
                <a:spcPts val="0"/>
              </a:spcBef>
              <a:buNone/>
            </a:pPr>
            <a:r>
              <a:rPr lang="ru-RU" dirty="0" smtClean="0">
                <a:latin typeface="Times New Roman" pitchFamily="18" charset="0"/>
                <a:cs typeface="Times New Roman" pitchFamily="18" charset="0"/>
              </a:rPr>
              <a:t>	Задается доверительный уровень удовлетворения ограничений.</a:t>
            </a: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r>
              <a:rPr lang="ru-RU" dirty="0" smtClean="0">
                <a:latin typeface="Times New Roman" pitchFamily="18" charset="0"/>
                <a:cs typeface="Times New Roman" pitchFamily="18" charset="0"/>
              </a:rPr>
              <a:t>	</a:t>
            </a:r>
          </a:p>
          <a:p>
            <a:pPr marL="0" indent="0" algn="just">
              <a:spcBef>
                <a:spcPts val="0"/>
              </a:spcBef>
              <a:buNone/>
            </a:pPr>
            <a:r>
              <a:rPr lang="ru-RU" dirty="0" smtClean="0">
                <a:latin typeface="Times New Roman" pitchFamily="18" charset="0"/>
                <a:cs typeface="Times New Roman" pitchFamily="18" charset="0"/>
              </a:rPr>
              <a:t>	- оператор вероятности;</a:t>
            </a:r>
          </a:p>
          <a:p>
            <a:pPr marL="0" indent="0" algn="just">
              <a:spcBef>
                <a:spcPts val="0"/>
              </a:spcBef>
              <a:buNone/>
            </a:pPr>
            <a:r>
              <a:rPr lang="ru-RU" dirty="0" smtClean="0">
                <a:latin typeface="Times New Roman" pitchFamily="18" charset="0"/>
                <a:cs typeface="Times New Roman" pitchFamily="18" charset="0"/>
              </a:rPr>
              <a:t>          </a:t>
            </a:r>
          </a:p>
          <a:p>
            <a:pPr marL="0" indent="0" algn="just">
              <a:spcBef>
                <a:spcPts val="0"/>
              </a:spcBef>
              <a:buNone/>
            </a:pPr>
            <a:r>
              <a:rPr lang="ru-RU" dirty="0" smtClean="0">
                <a:latin typeface="Times New Roman" pitchFamily="18" charset="0"/>
                <a:cs typeface="Times New Roman" pitchFamily="18" charset="0"/>
              </a:rPr>
              <a:t>	- доверительный уровень </a:t>
            </a:r>
          </a:p>
          <a:p>
            <a:pPr marL="0" indent="0" algn="just">
              <a:spcBef>
                <a:spcPts val="0"/>
              </a:spcBef>
              <a:buNone/>
            </a:pPr>
            <a:r>
              <a:rPr lang="ru-RU" dirty="0" smtClean="0">
                <a:latin typeface="Times New Roman" pitchFamily="18" charset="0"/>
                <a:cs typeface="Times New Roman" pitchFamily="18" charset="0"/>
              </a:rPr>
              <a:t>          </a:t>
            </a:r>
            <a:endParaRPr lang="ru-RU" dirty="0">
              <a:latin typeface="Times New Roman" pitchFamily="18" charset="0"/>
              <a:cs typeface="Times New Roman" pitchFamily="18" charset="0"/>
            </a:endParaRPr>
          </a:p>
        </p:txBody>
      </p:sp>
      <p:graphicFrame>
        <p:nvGraphicFramePr>
          <p:cNvPr id="4" name="Объект 3"/>
          <p:cNvGraphicFramePr>
            <a:graphicFrameLocks noChangeAspect="1"/>
          </p:cNvGraphicFramePr>
          <p:nvPr/>
        </p:nvGraphicFramePr>
        <p:xfrm>
          <a:off x="2143108" y="2428868"/>
          <a:ext cx="4675188" cy="1643063"/>
        </p:xfrm>
        <a:graphic>
          <a:graphicData uri="http://schemas.openxmlformats.org/presentationml/2006/ole">
            <p:oleObj spid="_x0000_s155650" name="Формула" r:id="rId3" imgW="4444920" imgH="1562040" progId="Equation.3">
              <p:embed/>
            </p:oleObj>
          </a:graphicData>
        </a:graphic>
      </p:graphicFrame>
      <p:graphicFrame>
        <p:nvGraphicFramePr>
          <p:cNvPr id="8" name="Объект 7"/>
          <p:cNvGraphicFramePr>
            <a:graphicFrameLocks noChangeAspect="1"/>
          </p:cNvGraphicFramePr>
          <p:nvPr/>
        </p:nvGraphicFramePr>
        <p:xfrm>
          <a:off x="571472" y="4286256"/>
          <a:ext cx="280988" cy="357188"/>
        </p:xfrm>
        <a:graphic>
          <a:graphicData uri="http://schemas.openxmlformats.org/presentationml/2006/ole">
            <p:oleObj spid="_x0000_s155654" name="Формула" r:id="rId4" imgW="228600" imgH="291960" progId="Equation.3">
              <p:embed/>
            </p:oleObj>
          </a:graphicData>
        </a:graphic>
      </p:graphicFrame>
      <p:graphicFrame>
        <p:nvGraphicFramePr>
          <p:cNvPr id="9" name="Объект 8"/>
          <p:cNvGraphicFramePr>
            <a:graphicFrameLocks noChangeAspect="1"/>
          </p:cNvGraphicFramePr>
          <p:nvPr/>
        </p:nvGraphicFramePr>
        <p:xfrm>
          <a:off x="571472" y="5214950"/>
          <a:ext cx="465016" cy="566738"/>
        </p:xfrm>
        <a:graphic>
          <a:graphicData uri="http://schemas.openxmlformats.org/presentationml/2006/ole">
            <p:oleObj spid="_x0000_s155655" name="Формула" r:id="rId5" imgW="406080" imgH="495000" progId="Equation.3">
              <p:embed/>
            </p:oleObj>
          </a:graphicData>
        </a:graphic>
      </p:graphicFrame>
      <p:graphicFrame>
        <p:nvGraphicFramePr>
          <p:cNvPr id="10" name="Объект 9"/>
          <p:cNvGraphicFramePr>
            <a:graphicFrameLocks noChangeAspect="1"/>
          </p:cNvGraphicFramePr>
          <p:nvPr/>
        </p:nvGraphicFramePr>
        <p:xfrm>
          <a:off x="5643570" y="5214950"/>
          <a:ext cx="1422400" cy="495300"/>
        </p:xfrm>
        <a:graphic>
          <a:graphicData uri="http://schemas.openxmlformats.org/presentationml/2006/ole">
            <p:oleObj spid="_x0000_s155656" name="Формула" r:id="rId6" imgW="1422360" imgH="495000" progId="Equation.3">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5720" y="274638"/>
            <a:ext cx="8401080" cy="796908"/>
          </a:xfrm>
        </p:spPr>
        <p:txBody>
          <a:bodyPr>
            <a:normAutofit fontScale="90000"/>
          </a:bodyPr>
          <a:lstStyle/>
          <a:p>
            <a:pPr algn="l"/>
            <a:r>
              <a:rPr lang="ru-RU" sz="3600" b="1" dirty="0" smtClean="0">
                <a:latin typeface="Times New Roman" pitchFamily="18" charset="0"/>
                <a:cs typeface="Times New Roman" pitchFamily="18" charset="0"/>
              </a:rPr>
              <a:t> 3. Модели событийного программирования</a:t>
            </a:r>
            <a:endParaRPr lang="ru-RU" sz="3600" b="1" dirty="0">
              <a:latin typeface="Times New Roman" pitchFamily="18" charset="0"/>
              <a:cs typeface="Times New Roman" pitchFamily="18" charset="0"/>
            </a:endParaRPr>
          </a:p>
        </p:txBody>
      </p:sp>
      <p:sp>
        <p:nvSpPr>
          <p:cNvPr id="3" name="Содержимое 2"/>
          <p:cNvSpPr>
            <a:spLocks noGrp="1"/>
          </p:cNvSpPr>
          <p:nvPr>
            <p:ph idx="1"/>
          </p:nvPr>
        </p:nvSpPr>
        <p:spPr>
          <a:xfrm>
            <a:off x="214282" y="1142984"/>
            <a:ext cx="8786874" cy="5286412"/>
          </a:xfrm>
        </p:spPr>
        <p:txBody>
          <a:bodyPr>
            <a:normAutofit fontScale="92500" lnSpcReduction="20000"/>
          </a:bodyPr>
          <a:lstStyle/>
          <a:p>
            <a:pPr marL="0" indent="0" algn="just">
              <a:spcBef>
                <a:spcPts val="0"/>
              </a:spcBef>
              <a:buNone/>
            </a:pPr>
            <a:r>
              <a:rPr lang="ru-RU" dirty="0" smtClean="0">
                <a:latin typeface="Times New Roman" pitchFamily="18" charset="0"/>
                <a:cs typeface="Times New Roman" pitchFamily="18" charset="0"/>
              </a:rPr>
              <a:t>	Оптимизируются вероятности тех или иных событий:</a:t>
            </a: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r>
              <a:rPr lang="ru-RU" dirty="0" smtClean="0">
                <a:latin typeface="Times New Roman" pitchFamily="18" charset="0"/>
                <a:cs typeface="Times New Roman" pitchFamily="18" charset="0"/>
              </a:rPr>
              <a:t>	</a:t>
            </a:r>
          </a:p>
          <a:p>
            <a:pPr marL="0" indent="0" algn="just">
              <a:spcBef>
                <a:spcPts val="0"/>
              </a:spcBef>
              <a:buNone/>
            </a:pPr>
            <a:r>
              <a:rPr lang="ru-RU" dirty="0" smtClean="0">
                <a:latin typeface="Times New Roman" pitchFamily="18" charset="0"/>
                <a:cs typeface="Times New Roman" pitchFamily="18" charset="0"/>
              </a:rPr>
              <a:t>	       </a:t>
            </a:r>
          </a:p>
          <a:p>
            <a:pPr marL="0" indent="0" algn="just">
              <a:spcBef>
                <a:spcPts val="0"/>
              </a:spcBef>
              <a:buNone/>
            </a:pPr>
            <a:endParaRPr lang="ru-RU" dirty="0" smtClean="0">
              <a:latin typeface="Times New Roman" pitchFamily="18" charset="0"/>
              <a:cs typeface="Times New Roman" pitchFamily="18" charset="0"/>
            </a:endParaRPr>
          </a:p>
          <a:p>
            <a:pPr marL="0" indent="0" algn="just">
              <a:spcBef>
                <a:spcPts val="0"/>
              </a:spcBef>
              <a:buNone/>
            </a:pPr>
            <a:r>
              <a:rPr lang="ru-RU" dirty="0" smtClean="0">
                <a:latin typeface="Times New Roman" pitchFamily="18" charset="0"/>
                <a:cs typeface="Times New Roman" pitchFamily="18" charset="0"/>
              </a:rPr>
              <a:t>                   - система неравенств, определяющая 			некоторое событие;</a:t>
            </a:r>
          </a:p>
          <a:p>
            <a:pPr marL="0" indent="0" algn="just">
              <a:spcBef>
                <a:spcPts val="0"/>
              </a:spcBef>
              <a:buNone/>
            </a:pPr>
            <a:r>
              <a:rPr lang="ru-RU" dirty="0" smtClean="0">
                <a:latin typeface="Times New Roman" pitchFamily="18" charset="0"/>
                <a:cs typeface="Times New Roman" pitchFamily="18" charset="0"/>
              </a:rPr>
              <a:t>          </a:t>
            </a:r>
          </a:p>
          <a:p>
            <a:pPr marL="0" indent="0" algn="just">
              <a:spcBef>
                <a:spcPts val="0"/>
              </a:spcBef>
              <a:buNone/>
            </a:pPr>
            <a:r>
              <a:rPr lang="ru-RU" dirty="0" smtClean="0">
                <a:latin typeface="Times New Roman" pitchFamily="18" charset="0"/>
                <a:cs typeface="Times New Roman" pitchFamily="18" charset="0"/>
              </a:rPr>
              <a:t>	          - ограничения, задающие</a:t>
            </a:r>
          </a:p>
          <a:p>
            <a:pPr marL="0" indent="0" algn="just">
              <a:spcBef>
                <a:spcPts val="0"/>
              </a:spcBef>
              <a:buNone/>
            </a:pPr>
            <a:r>
              <a:rPr lang="ru-RU" dirty="0" smtClean="0">
                <a:latin typeface="Times New Roman" pitchFamily="18" charset="0"/>
                <a:cs typeface="Times New Roman" pitchFamily="18" charset="0"/>
              </a:rPr>
              <a:t>	   	неопределенную среду.</a:t>
            </a:r>
          </a:p>
          <a:p>
            <a:pPr marL="0" indent="0" algn="just">
              <a:spcBef>
                <a:spcPts val="0"/>
              </a:spcBef>
              <a:buNone/>
            </a:pPr>
            <a:r>
              <a:rPr lang="ru-RU" dirty="0" smtClean="0">
                <a:latin typeface="Times New Roman" pitchFamily="18" charset="0"/>
                <a:cs typeface="Times New Roman" pitchFamily="18" charset="0"/>
              </a:rPr>
              <a:t>          </a:t>
            </a:r>
            <a:endParaRPr lang="ru-RU" dirty="0">
              <a:latin typeface="Times New Roman" pitchFamily="18" charset="0"/>
              <a:cs typeface="Times New Roman" pitchFamily="18" charset="0"/>
            </a:endParaRPr>
          </a:p>
        </p:txBody>
      </p:sp>
      <p:graphicFrame>
        <p:nvGraphicFramePr>
          <p:cNvPr id="4" name="Объект 3"/>
          <p:cNvGraphicFramePr>
            <a:graphicFrameLocks noChangeAspect="1"/>
          </p:cNvGraphicFramePr>
          <p:nvPr/>
        </p:nvGraphicFramePr>
        <p:xfrm>
          <a:off x="2357421" y="1928802"/>
          <a:ext cx="4628519" cy="1798639"/>
        </p:xfrm>
        <a:graphic>
          <a:graphicData uri="http://schemas.openxmlformats.org/presentationml/2006/ole">
            <p:oleObj spid="_x0000_s156674" name="Формула" r:id="rId3" imgW="4051080" imgH="1574640" progId="Equation.3">
              <p:embed/>
            </p:oleObj>
          </a:graphicData>
        </a:graphic>
      </p:graphicFrame>
      <p:graphicFrame>
        <p:nvGraphicFramePr>
          <p:cNvPr id="11" name="Объект 10"/>
          <p:cNvGraphicFramePr>
            <a:graphicFrameLocks noChangeAspect="1"/>
          </p:cNvGraphicFramePr>
          <p:nvPr/>
        </p:nvGraphicFramePr>
        <p:xfrm>
          <a:off x="428596" y="4143380"/>
          <a:ext cx="1235457" cy="428628"/>
        </p:xfrm>
        <a:graphic>
          <a:graphicData uri="http://schemas.openxmlformats.org/presentationml/2006/ole">
            <p:oleObj spid="_x0000_s156678" name="Формула" r:id="rId4" imgW="1244520" imgH="431640" progId="Equation.3">
              <p:embed/>
            </p:oleObj>
          </a:graphicData>
        </a:graphic>
      </p:graphicFrame>
      <p:graphicFrame>
        <p:nvGraphicFramePr>
          <p:cNvPr id="12" name="Объект 11"/>
          <p:cNvGraphicFramePr>
            <a:graphicFrameLocks noChangeAspect="1"/>
          </p:cNvGraphicFramePr>
          <p:nvPr/>
        </p:nvGraphicFramePr>
        <p:xfrm>
          <a:off x="214282" y="5214950"/>
          <a:ext cx="1789112" cy="492125"/>
        </p:xfrm>
        <a:graphic>
          <a:graphicData uri="http://schemas.openxmlformats.org/presentationml/2006/ole">
            <p:oleObj spid="_x0000_s156679" name="Формула" r:id="rId5" imgW="1803240" imgH="495000" progId="Equation.3">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274042"/>
          </a:xfrm>
        </p:spPr>
        <p:txBody>
          <a:bodyPr>
            <a:normAutofit fontScale="90000"/>
          </a:bodyPr>
          <a:lstStyle/>
          <a:p>
            <a:r>
              <a:rPr lang="en-US" dirty="0" smtClean="0"/>
              <a:t>  </a:t>
            </a:r>
            <a:endParaRPr lang="uk-UA" dirty="0"/>
          </a:p>
        </p:txBody>
      </p:sp>
      <p:sp>
        <p:nvSpPr>
          <p:cNvPr id="3" name="Содержимое 2"/>
          <p:cNvSpPr>
            <a:spLocks noGrp="1"/>
          </p:cNvSpPr>
          <p:nvPr>
            <p:ph idx="1"/>
          </p:nvPr>
        </p:nvSpPr>
        <p:spPr>
          <a:xfrm>
            <a:off x="457200" y="692696"/>
            <a:ext cx="8229600" cy="5433467"/>
          </a:xfrm>
        </p:spPr>
        <p:txBody>
          <a:bodyPr>
            <a:normAutofit/>
          </a:bodyPr>
          <a:lstStyle/>
          <a:p>
            <a:pPr algn="ctr">
              <a:buNone/>
            </a:pPr>
            <a:r>
              <a:rPr lang="ru-RU" sz="7200" dirty="0" smtClean="0"/>
              <a:t>Благодарю</a:t>
            </a:r>
          </a:p>
          <a:p>
            <a:pPr algn="ctr">
              <a:buNone/>
            </a:pPr>
            <a:r>
              <a:rPr lang="ru-RU" sz="7200" dirty="0" smtClean="0"/>
              <a:t>за</a:t>
            </a:r>
          </a:p>
          <a:p>
            <a:pPr algn="ctr">
              <a:buNone/>
            </a:pPr>
            <a:r>
              <a:rPr lang="ru-RU" sz="7200" dirty="0" smtClean="0"/>
              <a:t>внимание</a:t>
            </a:r>
            <a:endParaRPr lang="uk-UA" sz="7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Autofit/>
          </a:bodyPr>
          <a:lstStyle/>
          <a:p>
            <a:pPr algn="l"/>
            <a:r>
              <a:rPr lang="ru-RU" sz="4000" dirty="0" smtClean="0">
                <a:latin typeface="Times New Roman" pitchFamily="18" charset="0"/>
                <a:cs typeface="Times New Roman" pitchFamily="18" charset="0"/>
              </a:rPr>
              <a:t/>
            </a:r>
            <a:br>
              <a:rPr lang="ru-RU" sz="4000" dirty="0" smtClean="0">
                <a:latin typeface="Times New Roman" pitchFamily="18" charset="0"/>
                <a:cs typeface="Times New Roman" pitchFamily="18" charset="0"/>
              </a:rPr>
            </a:br>
            <a:r>
              <a:rPr lang="ru-RU" sz="4000" dirty="0" smtClean="0">
                <a:latin typeface="Times New Roman" pitchFamily="18" charset="0"/>
                <a:cs typeface="Times New Roman" pitchFamily="18" charset="0"/>
              </a:rPr>
              <a:t>3. Задача о диете.</a:t>
            </a:r>
            <a:br>
              <a:rPr lang="ru-RU" sz="4000" dirty="0" smtClean="0">
                <a:latin typeface="Times New Roman" pitchFamily="18" charset="0"/>
                <a:cs typeface="Times New Roman" pitchFamily="18" charset="0"/>
              </a:rPr>
            </a:br>
            <a:endParaRPr lang="ru-RU" sz="4000" b="1" dirty="0">
              <a:latin typeface="Times New Roman" pitchFamily="18" charset="0"/>
              <a:cs typeface="Times New Roman" pitchFamily="18" charset="0"/>
            </a:endParaRPr>
          </a:p>
        </p:txBody>
      </p:sp>
      <p:graphicFrame>
        <p:nvGraphicFramePr>
          <p:cNvPr id="113666" name="Object 2"/>
          <p:cNvGraphicFramePr>
            <a:graphicFrameLocks noChangeAspect="1"/>
          </p:cNvGraphicFramePr>
          <p:nvPr>
            <p:ph idx="1"/>
          </p:nvPr>
        </p:nvGraphicFramePr>
        <p:xfrm>
          <a:off x="428596" y="1071546"/>
          <a:ext cx="3972696" cy="3544106"/>
        </p:xfrm>
        <a:graphic>
          <a:graphicData uri="http://schemas.openxmlformats.org/presentationml/2006/ole">
            <p:oleObj spid="_x0000_s113666" name="Формула" r:id="rId3" imgW="3060360" imgH="2730240" progId="Equation.3">
              <p:embed/>
            </p:oleObj>
          </a:graphicData>
        </a:graphic>
      </p:graphicFrame>
      <p:sp>
        <p:nvSpPr>
          <p:cNvPr id="4" name="TextBox 3"/>
          <p:cNvSpPr txBox="1"/>
          <p:nvPr/>
        </p:nvSpPr>
        <p:spPr>
          <a:xfrm>
            <a:off x="4572000" y="1071546"/>
            <a:ext cx="4429156" cy="3631763"/>
          </a:xfrm>
          <a:prstGeom prst="rect">
            <a:avLst/>
          </a:prstGeom>
          <a:noFill/>
        </p:spPr>
        <p:txBody>
          <a:bodyPr wrap="square" rtlCol="0">
            <a:spAutoFit/>
          </a:bodyPr>
          <a:lstStyle/>
          <a:p>
            <a:r>
              <a:rPr lang="en-US" sz="2600" i="1" dirty="0" smtClean="0">
                <a:latin typeface="Times New Roman" pitchFamily="18" charset="0"/>
                <a:cs typeface="Times New Roman" pitchFamily="18" charset="0"/>
              </a:rPr>
              <a:t>x</a:t>
            </a:r>
            <a:r>
              <a:rPr lang="en-US" sz="2600" i="1" baseline="-25000" dirty="0" smtClean="0">
                <a:latin typeface="Times New Roman" pitchFamily="18" charset="0"/>
                <a:cs typeface="Times New Roman" pitchFamily="18" charset="0"/>
              </a:rPr>
              <a:t>j</a:t>
            </a:r>
            <a:r>
              <a:rPr lang="en-US" sz="2600" dirty="0" smtClean="0">
                <a:latin typeface="Times New Roman" pitchFamily="18" charset="0"/>
                <a:cs typeface="Times New Roman" pitchFamily="18" charset="0"/>
              </a:rPr>
              <a:t> – </a:t>
            </a:r>
            <a:r>
              <a:rPr lang="ru-RU" sz="2600" dirty="0" smtClean="0">
                <a:latin typeface="Times New Roman" pitchFamily="18" charset="0"/>
                <a:cs typeface="Times New Roman" pitchFamily="18" charset="0"/>
              </a:rPr>
              <a:t>количество </a:t>
            </a:r>
            <a:r>
              <a:rPr lang="en-US" sz="2600" i="1" dirty="0" smtClean="0">
                <a:latin typeface="Times New Roman" pitchFamily="18" charset="0"/>
                <a:cs typeface="Times New Roman" pitchFamily="18" charset="0"/>
              </a:rPr>
              <a:t>j</a:t>
            </a:r>
            <a:r>
              <a:rPr lang="en-US" sz="2600" dirty="0" smtClean="0">
                <a:latin typeface="Times New Roman" pitchFamily="18" charset="0"/>
                <a:cs typeface="Times New Roman" pitchFamily="18" charset="0"/>
              </a:rPr>
              <a:t>-</a:t>
            </a:r>
            <a:r>
              <a:rPr lang="ru-RU" sz="2600" dirty="0" smtClean="0">
                <a:latin typeface="Times New Roman" pitchFamily="18" charset="0"/>
                <a:cs typeface="Times New Roman" pitchFamily="18" charset="0"/>
              </a:rPr>
              <a:t>го продукта, входящего в диету;</a:t>
            </a:r>
          </a:p>
          <a:p>
            <a:r>
              <a:rPr lang="en-US" sz="2400" i="1" dirty="0" smtClean="0">
                <a:latin typeface="Times New Roman" pitchFamily="18" charset="0"/>
                <a:cs typeface="Times New Roman" pitchFamily="18" charset="0"/>
              </a:rPr>
              <a:t>a</a:t>
            </a:r>
            <a:r>
              <a:rPr lang="en-US" sz="2400" i="1" baseline="-25000" dirty="0" smtClean="0">
                <a:latin typeface="Times New Roman" pitchFamily="18" charset="0"/>
                <a:cs typeface="Times New Roman" pitchFamily="18" charset="0"/>
              </a:rPr>
              <a:t>ij</a:t>
            </a:r>
            <a:r>
              <a:rPr lang="ru-RU" sz="2400" i="1" baseline="-25000" dirty="0" smtClean="0">
                <a:latin typeface="Times New Roman" pitchFamily="18" charset="0"/>
                <a:cs typeface="Times New Roman" pitchFamily="18" charset="0"/>
              </a:rPr>
              <a:t> </a:t>
            </a:r>
            <a:r>
              <a:rPr lang="en-US" sz="2400" i="1" baseline="-25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c</a:t>
            </a:r>
            <a:r>
              <a:rPr lang="ru-RU" sz="2400" dirty="0" err="1" smtClean="0">
                <a:latin typeface="Times New Roman" pitchFamily="18" charset="0"/>
                <a:cs typeface="Times New Roman" pitchFamily="18" charset="0"/>
              </a:rPr>
              <a:t>одержание</a:t>
            </a:r>
            <a:r>
              <a:rPr lang="ru-RU" sz="2400" dirty="0" smtClean="0">
                <a:latin typeface="Times New Roman" pitchFamily="18" charset="0"/>
                <a:cs typeface="Times New Roman" pitchFamily="18" charset="0"/>
              </a:rPr>
              <a:t> каждого компонента К</a:t>
            </a:r>
            <a:r>
              <a:rPr lang="en-US" sz="2400" dirty="0" err="1" smtClean="0">
                <a:latin typeface="Times New Roman" pitchFamily="18" charset="0"/>
                <a:cs typeface="Times New Roman" pitchFamily="18" charset="0"/>
              </a:rPr>
              <a:t>i</a:t>
            </a:r>
            <a:r>
              <a:rPr lang="ru-RU" sz="2400" dirty="0" smtClean="0">
                <a:latin typeface="Times New Roman" pitchFamily="18" charset="0"/>
                <a:cs typeface="Times New Roman" pitchFamily="18" charset="0"/>
              </a:rPr>
              <a:t> в </a:t>
            </a:r>
            <a:r>
              <a:rPr lang="en-US" sz="2400" dirty="0" smtClean="0">
                <a:latin typeface="Times New Roman" pitchFamily="18" charset="0"/>
                <a:cs typeface="Times New Roman" pitchFamily="18" charset="0"/>
              </a:rPr>
              <a:t>j-</a:t>
            </a:r>
            <a:r>
              <a:rPr lang="ru-RU" sz="2400" dirty="0" smtClean="0">
                <a:latin typeface="Times New Roman" pitchFamily="18" charset="0"/>
                <a:cs typeface="Times New Roman" pitchFamily="18" charset="0"/>
              </a:rPr>
              <a:t>м продукте; </a:t>
            </a:r>
          </a:p>
          <a:p>
            <a:r>
              <a:rPr lang="en-US" sz="2400" i="1" dirty="0" smtClean="0">
                <a:latin typeface="Times New Roman" pitchFamily="18" charset="0"/>
                <a:cs typeface="Times New Roman" pitchFamily="18" charset="0"/>
              </a:rPr>
              <a:t>b</a:t>
            </a:r>
            <a:r>
              <a:rPr lang="en-US" sz="2400" i="1" baseline="-25000" dirty="0" smtClean="0">
                <a:latin typeface="Times New Roman" pitchFamily="18" charset="0"/>
                <a:cs typeface="Times New Roman" pitchFamily="18" charset="0"/>
              </a:rPr>
              <a:t>i</a:t>
            </a:r>
            <a:r>
              <a:rPr lang="ru-RU" sz="2400" dirty="0" smtClean="0">
                <a:latin typeface="Times New Roman" pitchFamily="18" charset="0"/>
                <a:cs typeface="Times New Roman" pitchFamily="18" charset="0"/>
              </a:rPr>
              <a:t> - суточная потребность организма в компонентах;</a:t>
            </a:r>
          </a:p>
          <a:p>
            <a:r>
              <a:rPr lang="en-US" sz="2400" i="1" dirty="0" smtClean="0">
                <a:latin typeface="Times New Roman" pitchFamily="18" charset="0"/>
                <a:cs typeface="Times New Roman" pitchFamily="18" charset="0"/>
              </a:rPr>
              <a:t>c</a:t>
            </a:r>
            <a:r>
              <a:rPr lang="en-US" sz="2400" i="1" baseline="-25000" dirty="0" smtClean="0">
                <a:latin typeface="Times New Roman" pitchFamily="18" charset="0"/>
                <a:cs typeface="Times New Roman" pitchFamily="18" charset="0"/>
              </a:rPr>
              <a:t>j</a:t>
            </a:r>
            <a:r>
              <a:rPr lang="ru-RU" sz="2400" dirty="0" smtClean="0">
                <a:latin typeface="Times New Roman" pitchFamily="18" charset="0"/>
                <a:cs typeface="Times New Roman" pitchFamily="18" charset="0"/>
              </a:rPr>
              <a:t> - стоимость единицы </a:t>
            </a:r>
            <a:r>
              <a:rPr lang="en-US" sz="2400" i="1" dirty="0" smtClean="0">
                <a:latin typeface="Times New Roman" pitchFamily="18" charset="0"/>
                <a:cs typeface="Times New Roman" pitchFamily="18" charset="0"/>
              </a:rPr>
              <a:t>j-</a:t>
            </a:r>
            <a:r>
              <a:rPr lang="ru-RU" sz="2400" dirty="0" smtClean="0">
                <a:latin typeface="Times New Roman" pitchFamily="18" charset="0"/>
                <a:cs typeface="Times New Roman" pitchFamily="18" charset="0"/>
              </a:rPr>
              <a:t>го</a:t>
            </a:r>
            <a:r>
              <a:rPr lang="ru-RU" sz="2400" i="1"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продукта.</a:t>
            </a:r>
          </a:p>
          <a:p>
            <a:endParaRPr lang="ru-RU" sz="2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pPr algn="l"/>
            <a:r>
              <a:rPr lang="ru-RU" sz="3600" b="1" dirty="0" smtClean="0">
                <a:latin typeface="Times New Roman" pitchFamily="18" charset="0"/>
                <a:cs typeface="Times New Roman" pitchFamily="18" charset="0"/>
              </a:rPr>
              <a:t>  </a:t>
            </a:r>
            <a:r>
              <a:rPr lang="en-US" sz="3600" b="1" dirty="0" smtClean="0">
                <a:latin typeface="Times New Roman" pitchFamily="18" charset="0"/>
                <a:cs typeface="Times New Roman" pitchFamily="18" charset="0"/>
              </a:rPr>
              <a:t>II</a:t>
            </a:r>
            <a:r>
              <a:rPr lang="ru-RU" sz="3600" b="1" dirty="0" smtClean="0">
                <a:latin typeface="Times New Roman" pitchFamily="18" charset="0"/>
                <a:cs typeface="Times New Roman" pitchFamily="18" charset="0"/>
              </a:rPr>
              <a:t>. Транспортные модели</a:t>
            </a:r>
            <a:endParaRPr lang="ru-RU" sz="3600" b="1" dirty="0">
              <a:latin typeface="Times New Roman" pitchFamily="18" charset="0"/>
              <a:cs typeface="Times New Roman" pitchFamily="18" charset="0"/>
            </a:endParaRPr>
          </a:p>
        </p:txBody>
      </p:sp>
      <p:sp>
        <p:nvSpPr>
          <p:cNvPr id="3" name="Содержимое 2"/>
          <p:cNvSpPr>
            <a:spLocks noGrp="1"/>
          </p:cNvSpPr>
          <p:nvPr>
            <p:ph idx="1"/>
          </p:nvPr>
        </p:nvSpPr>
        <p:spPr>
          <a:xfrm>
            <a:off x="457200" y="928670"/>
            <a:ext cx="8229600" cy="5643602"/>
          </a:xfrm>
        </p:spPr>
        <p:txBody>
          <a:bodyPr>
            <a:noAutofit/>
          </a:bodyPr>
          <a:lstStyle/>
          <a:p>
            <a:pPr marL="0" indent="0" algn="just">
              <a:spcBef>
                <a:spcPts val="0"/>
              </a:spcBef>
              <a:buNone/>
            </a:pPr>
            <a:r>
              <a:rPr lang="ru-RU" sz="3600" dirty="0" smtClean="0">
                <a:latin typeface="Times New Roman" pitchFamily="18" charset="0"/>
                <a:cs typeface="Times New Roman" pitchFamily="18" charset="0"/>
              </a:rPr>
              <a:t>	Применяются для описания ситуаций, связанных с управлением запасов, движением капиталов, составлением расписаний, назначением персонала…</a:t>
            </a:r>
          </a:p>
          <a:p>
            <a:pPr marL="0" indent="0" algn="just">
              <a:spcBef>
                <a:spcPts val="0"/>
              </a:spcBef>
              <a:buNone/>
            </a:pPr>
            <a:r>
              <a:rPr lang="ru-RU" sz="3600" dirty="0" smtClean="0">
                <a:latin typeface="Times New Roman" pitchFamily="18" charset="0"/>
                <a:cs typeface="Times New Roman" pitchFamily="18" charset="0"/>
              </a:rPr>
              <a:t>     </a:t>
            </a:r>
            <a:r>
              <a:rPr lang="ru-RU" sz="3600" i="1" dirty="0" smtClean="0">
                <a:latin typeface="Times New Roman" pitchFamily="18" charset="0"/>
                <a:cs typeface="Times New Roman" pitchFamily="18" charset="0"/>
              </a:rPr>
              <a:t>а</a:t>
            </a:r>
            <a:r>
              <a:rPr lang="ru-RU" sz="3600" i="1" baseline="-25000" dirty="0" smtClean="0">
                <a:latin typeface="Times New Roman" pitchFamily="18" charset="0"/>
                <a:cs typeface="Times New Roman" pitchFamily="18" charset="0"/>
              </a:rPr>
              <a:t>1</a:t>
            </a:r>
            <a:r>
              <a:rPr lang="ru-RU" sz="3600" i="1" dirty="0" smtClean="0">
                <a:latin typeface="Times New Roman" pitchFamily="18" charset="0"/>
                <a:cs typeface="Times New Roman" pitchFamily="18" charset="0"/>
              </a:rPr>
              <a:t>                  </a:t>
            </a:r>
            <a:r>
              <a:rPr lang="en-US" sz="3600" i="1" dirty="0" smtClean="0">
                <a:latin typeface="Times New Roman" pitchFamily="18" charset="0"/>
                <a:cs typeface="Times New Roman" pitchFamily="18" charset="0"/>
              </a:rPr>
              <a:t>c</a:t>
            </a:r>
            <a:r>
              <a:rPr lang="en-US" sz="3600" i="1" baseline="-25000" dirty="0" smtClean="0">
                <a:latin typeface="Times New Roman" pitchFamily="18" charset="0"/>
                <a:cs typeface="Times New Roman" pitchFamily="18" charset="0"/>
              </a:rPr>
              <a:t>11</a:t>
            </a:r>
            <a:r>
              <a:rPr lang="en-US" sz="3600" i="1" dirty="0" smtClean="0">
                <a:latin typeface="Times New Roman" pitchFamily="18" charset="0"/>
                <a:cs typeface="Times New Roman" pitchFamily="18" charset="0"/>
              </a:rPr>
              <a:t>x</a:t>
            </a:r>
            <a:r>
              <a:rPr lang="en-US" sz="3600" i="1" baseline="-25000" dirty="0" smtClean="0">
                <a:latin typeface="Times New Roman" pitchFamily="18" charset="0"/>
                <a:cs typeface="Times New Roman" pitchFamily="18" charset="0"/>
              </a:rPr>
              <a:t>11</a:t>
            </a:r>
            <a:r>
              <a:rPr lang="ru-RU" sz="3600" i="1" dirty="0" smtClean="0">
                <a:latin typeface="Times New Roman" pitchFamily="18" charset="0"/>
                <a:cs typeface="Times New Roman" pitchFamily="18" charset="0"/>
              </a:rPr>
              <a:t>                             </a:t>
            </a:r>
            <a:r>
              <a:rPr lang="en-US" sz="3600" i="1" dirty="0" smtClean="0">
                <a:latin typeface="Times New Roman" pitchFamily="18" charset="0"/>
                <a:cs typeface="Times New Roman" pitchFamily="18" charset="0"/>
              </a:rPr>
              <a:t>b</a:t>
            </a:r>
            <a:r>
              <a:rPr lang="en-US" sz="3600" i="1" baseline="-25000" dirty="0" smtClean="0">
                <a:latin typeface="Times New Roman" pitchFamily="18" charset="0"/>
                <a:cs typeface="Times New Roman" pitchFamily="18" charset="0"/>
              </a:rPr>
              <a:t>1</a:t>
            </a:r>
            <a:endParaRPr lang="ru-RU" sz="3600" i="1" baseline="-25000" dirty="0" smtClean="0">
              <a:latin typeface="Times New Roman" pitchFamily="18" charset="0"/>
              <a:cs typeface="Times New Roman" pitchFamily="18" charset="0"/>
            </a:endParaRPr>
          </a:p>
          <a:p>
            <a:pPr marL="0" indent="0" algn="just">
              <a:spcBef>
                <a:spcPts val="0"/>
              </a:spcBef>
              <a:buNone/>
            </a:pPr>
            <a:endParaRPr lang="en-US" sz="3600" i="1" dirty="0" smtClean="0">
              <a:latin typeface="Times New Roman" pitchFamily="18" charset="0"/>
              <a:cs typeface="Times New Roman" pitchFamily="18" charset="0"/>
            </a:endParaRPr>
          </a:p>
          <a:p>
            <a:pPr marL="0" indent="0" algn="just">
              <a:spcBef>
                <a:spcPts val="0"/>
              </a:spcBef>
              <a:buNone/>
            </a:pPr>
            <a:r>
              <a:rPr lang="ru-RU" sz="3600" i="1" dirty="0" smtClean="0">
                <a:latin typeface="Times New Roman" pitchFamily="18" charset="0"/>
                <a:cs typeface="Times New Roman" pitchFamily="18" charset="0"/>
              </a:rPr>
              <a:t>     а</a:t>
            </a:r>
            <a:r>
              <a:rPr lang="ru-RU" sz="3600" i="1" baseline="-25000" dirty="0" smtClean="0">
                <a:latin typeface="Times New Roman" pitchFamily="18" charset="0"/>
                <a:cs typeface="Times New Roman" pitchFamily="18" charset="0"/>
              </a:rPr>
              <a:t>2</a:t>
            </a:r>
            <a:r>
              <a:rPr lang="ru-RU" sz="3600" i="1" dirty="0" smtClean="0">
                <a:latin typeface="Times New Roman" pitchFamily="18" charset="0"/>
                <a:cs typeface="Times New Roman" pitchFamily="18" charset="0"/>
              </a:rPr>
              <a:t>                                                    </a:t>
            </a:r>
            <a:r>
              <a:rPr lang="en-US" sz="3600" i="1" dirty="0" smtClean="0">
                <a:latin typeface="Times New Roman" pitchFamily="18" charset="0"/>
                <a:cs typeface="Times New Roman" pitchFamily="18" charset="0"/>
              </a:rPr>
              <a:t>b</a:t>
            </a:r>
            <a:r>
              <a:rPr lang="en-US" sz="3600" i="1" baseline="-25000" dirty="0" smtClean="0">
                <a:latin typeface="Times New Roman" pitchFamily="18" charset="0"/>
                <a:cs typeface="Times New Roman" pitchFamily="18" charset="0"/>
              </a:rPr>
              <a:t>2</a:t>
            </a:r>
            <a:endParaRPr lang="ru-RU" sz="3600" i="1" baseline="-25000" dirty="0" smtClean="0">
              <a:latin typeface="Times New Roman" pitchFamily="18" charset="0"/>
              <a:cs typeface="Times New Roman" pitchFamily="18" charset="0"/>
            </a:endParaRPr>
          </a:p>
          <a:p>
            <a:pPr marL="0" indent="0" algn="just">
              <a:spcBef>
                <a:spcPts val="0"/>
              </a:spcBef>
              <a:buNone/>
            </a:pPr>
            <a:r>
              <a:rPr lang="en-US" sz="3600" i="1" dirty="0" smtClean="0">
                <a:latin typeface="Times New Roman" pitchFamily="18" charset="0"/>
                <a:cs typeface="Times New Roman" pitchFamily="18" charset="0"/>
              </a:rPr>
              <a:t>      </a:t>
            </a:r>
            <a:r>
              <a:rPr lang="en-US" sz="4400" i="1" dirty="0" smtClean="0">
                <a:latin typeface="Times New Roman" pitchFamily="18" charset="0"/>
                <a:cs typeface="Times New Roman" pitchFamily="18" charset="0"/>
              </a:rPr>
              <a:t>…                                         …</a:t>
            </a:r>
          </a:p>
          <a:p>
            <a:pPr marL="0" indent="0" algn="just">
              <a:spcBef>
                <a:spcPts val="0"/>
              </a:spcBef>
              <a:buNone/>
            </a:pPr>
            <a:r>
              <a:rPr lang="en-US" sz="4400" i="1" dirty="0" smtClean="0">
                <a:latin typeface="Times New Roman" pitchFamily="18" charset="0"/>
                <a:cs typeface="Times New Roman" pitchFamily="18" charset="0"/>
              </a:rPr>
              <a:t>    a</a:t>
            </a:r>
            <a:r>
              <a:rPr lang="en-US" sz="4400" i="1" baseline="-25000" dirty="0" smtClean="0">
                <a:latin typeface="Times New Roman" pitchFamily="18" charset="0"/>
                <a:cs typeface="Times New Roman" pitchFamily="18" charset="0"/>
              </a:rPr>
              <a:t>m</a:t>
            </a:r>
            <a:r>
              <a:rPr lang="en-US" sz="4400" i="1" dirty="0" smtClean="0">
                <a:latin typeface="Times New Roman" pitchFamily="18" charset="0"/>
                <a:cs typeface="Times New Roman" pitchFamily="18" charset="0"/>
              </a:rPr>
              <a:t>                                         </a:t>
            </a:r>
            <a:r>
              <a:rPr lang="en-US" sz="4400" i="1" dirty="0" err="1" smtClean="0">
                <a:latin typeface="Times New Roman" pitchFamily="18" charset="0"/>
                <a:cs typeface="Times New Roman" pitchFamily="18" charset="0"/>
              </a:rPr>
              <a:t>b</a:t>
            </a:r>
            <a:r>
              <a:rPr lang="en-US" sz="4400" i="1" baseline="-25000" dirty="0" err="1" smtClean="0">
                <a:latin typeface="Times New Roman" pitchFamily="18" charset="0"/>
                <a:cs typeface="Times New Roman" pitchFamily="18" charset="0"/>
              </a:rPr>
              <a:t>n</a:t>
            </a:r>
            <a:endParaRPr lang="ru-RU" sz="4400" i="1" baseline="-25000" dirty="0" smtClean="0">
              <a:latin typeface="Times New Roman" pitchFamily="18" charset="0"/>
              <a:cs typeface="Times New Roman" pitchFamily="18" charset="0"/>
            </a:endParaRPr>
          </a:p>
          <a:p>
            <a:pPr marL="0" indent="0" algn="just">
              <a:spcBef>
                <a:spcPts val="0"/>
              </a:spcBef>
              <a:buNone/>
            </a:pPr>
            <a:endParaRPr lang="ru-RU" sz="3600" dirty="0" smtClean="0">
              <a:latin typeface="Times New Roman" pitchFamily="18" charset="0"/>
              <a:cs typeface="Times New Roman" pitchFamily="18" charset="0"/>
            </a:endParaRPr>
          </a:p>
          <a:p>
            <a:pPr marL="0" indent="0" algn="just">
              <a:spcBef>
                <a:spcPts val="0"/>
              </a:spcBef>
              <a:buNone/>
            </a:pPr>
            <a:endParaRPr lang="ru-RU" sz="3600" dirty="0" smtClean="0">
              <a:latin typeface="Times New Roman" pitchFamily="18" charset="0"/>
              <a:cs typeface="Times New Roman" pitchFamily="18" charset="0"/>
            </a:endParaRPr>
          </a:p>
        </p:txBody>
      </p:sp>
      <p:grpSp>
        <p:nvGrpSpPr>
          <p:cNvPr id="9" name="Группа 8"/>
          <p:cNvGrpSpPr/>
          <p:nvPr/>
        </p:nvGrpSpPr>
        <p:grpSpPr>
          <a:xfrm>
            <a:off x="2571736" y="4000504"/>
            <a:ext cx="457200" cy="2314588"/>
            <a:chOff x="2571736" y="4000504"/>
            <a:chExt cx="457200" cy="2314588"/>
          </a:xfrm>
        </p:grpSpPr>
        <p:sp>
          <p:nvSpPr>
            <p:cNvPr id="5" name="Блок-схема: узел 4"/>
            <p:cNvSpPr/>
            <p:nvPr/>
          </p:nvSpPr>
          <p:spPr>
            <a:xfrm>
              <a:off x="2571736" y="4000504"/>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Блок-схема: узел 6"/>
            <p:cNvSpPr/>
            <p:nvPr/>
          </p:nvSpPr>
          <p:spPr>
            <a:xfrm>
              <a:off x="2571736" y="5857892"/>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Блок-схема: узел 7"/>
            <p:cNvSpPr/>
            <p:nvPr/>
          </p:nvSpPr>
          <p:spPr>
            <a:xfrm>
              <a:off x="2571736" y="4929198"/>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0" name="Группа 9"/>
          <p:cNvGrpSpPr/>
          <p:nvPr/>
        </p:nvGrpSpPr>
        <p:grpSpPr>
          <a:xfrm>
            <a:off x="5572132" y="4000504"/>
            <a:ext cx="457200" cy="2314588"/>
            <a:chOff x="2571736" y="4000504"/>
            <a:chExt cx="457200" cy="2314588"/>
          </a:xfrm>
        </p:grpSpPr>
        <p:sp>
          <p:nvSpPr>
            <p:cNvPr id="11" name="Блок-схема: узел 10"/>
            <p:cNvSpPr/>
            <p:nvPr/>
          </p:nvSpPr>
          <p:spPr>
            <a:xfrm>
              <a:off x="2571736" y="4000504"/>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Блок-схема: узел 11"/>
            <p:cNvSpPr/>
            <p:nvPr/>
          </p:nvSpPr>
          <p:spPr>
            <a:xfrm>
              <a:off x="2571736" y="5857892"/>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Блок-схема: узел 12"/>
            <p:cNvSpPr/>
            <p:nvPr/>
          </p:nvSpPr>
          <p:spPr>
            <a:xfrm>
              <a:off x="2571736" y="4929198"/>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20" name="Группа 19"/>
          <p:cNvGrpSpPr/>
          <p:nvPr/>
        </p:nvGrpSpPr>
        <p:grpSpPr>
          <a:xfrm>
            <a:off x="1571604" y="4214818"/>
            <a:ext cx="5786478" cy="15874"/>
            <a:chOff x="1571604" y="4214818"/>
            <a:chExt cx="5786478" cy="15874"/>
          </a:xfrm>
        </p:grpSpPr>
        <p:cxnSp>
          <p:nvCxnSpPr>
            <p:cNvPr id="15" name="Прямая со стрелкой 14"/>
            <p:cNvCxnSpPr>
              <a:stCxn id="5" idx="6"/>
              <a:endCxn id="11" idx="2"/>
            </p:cNvCxnSpPr>
            <p:nvPr/>
          </p:nvCxnSpPr>
          <p:spPr>
            <a:xfrm>
              <a:off x="3028936" y="4229104"/>
              <a:ext cx="2543196" cy="158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a:endCxn id="5" idx="2"/>
            </p:cNvCxnSpPr>
            <p:nvPr/>
          </p:nvCxnSpPr>
          <p:spPr>
            <a:xfrm>
              <a:off x="1571604" y="4214818"/>
              <a:ext cx="1000132" cy="1428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a:stCxn id="11" idx="6"/>
            </p:cNvCxnSpPr>
            <p:nvPr/>
          </p:nvCxnSpPr>
          <p:spPr>
            <a:xfrm flipV="1">
              <a:off x="6029332" y="4214818"/>
              <a:ext cx="1328750" cy="1428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1" name="Группа 20"/>
          <p:cNvGrpSpPr/>
          <p:nvPr/>
        </p:nvGrpSpPr>
        <p:grpSpPr>
          <a:xfrm>
            <a:off x="1571604" y="5143512"/>
            <a:ext cx="5786478" cy="15874"/>
            <a:chOff x="1571604" y="4214818"/>
            <a:chExt cx="5786478" cy="15874"/>
          </a:xfrm>
        </p:grpSpPr>
        <p:cxnSp>
          <p:nvCxnSpPr>
            <p:cNvPr id="22" name="Прямая со стрелкой 21"/>
            <p:cNvCxnSpPr/>
            <p:nvPr/>
          </p:nvCxnSpPr>
          <p:spPr>
            <a:xfrm>
              <a:off x="3028936" y="4229104"/>
              <a:ext cx="2543196" cy="158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p:nvPr/>
          </p:nvCxnSpPr>
          <p:spPr>
            <a:xfrm>
              <a:off x="1571604" y="4214818"/>
              <a:ext cx="1000132" cy="1428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p:cNvCxnSpPr/>
            <p:nvPr/>
          </p:nvCxnSpPr>
          <p:spPr>
            <a:xfrm flipV="1">
              <a:off x="6029332" y="4214818"/>
              <a:ext cx="1328750" cy="1428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5" name="Группа 24"/>
          <p:cNvGrpSpPr/>
          <p:nvPr/>
        </p:nvGrpSpPr>
        <p:grpSpPr>
          <a:xfrm>
            <a:off x="1571604" y="6072206"/>
            <a:ext cx="5786478" cy="15874"/>
            <a:chOff x="1571604" y="4214818"/>
            <a:chExt cx="5786478" cy="15874"/>
          </a:xfrm>
        </p:grpSpPr>
        <p:cxnSp>
          <p:nvCxnSpPr>
            <p:cNvPr id="26" name="Прямая со стрелкой 25"/>
            <p:cNvCxnSpPr/>
            <p:nvPr/>
          </p:nvCxnSpPr>
          <p:spPr>
            <a:xfrm>
              <a:off x="3028936" y="4229104"/>
              <a:ext cx="2543196" cy="158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p:cNvCxnSpPr/>
            <p:nvPr/>
          </p:nvCxnSpPr>
          <p:spPr>
            <a:xfrm>
              <a:off x="1571604" y="4214818"/>
              <a:ext cx="1000132" cy="1428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p:cNvCxnSpPr/>
            <p:nvPr/>
          </p:nvCxnSpPr>
          <p:spPr>
            <a:xfrm flipV="1">
              <a:off x="6029332" y="4214818"/>
              <a:ext cx="1328750" cy="1428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0" name="Прямая со стрелкой 29"/>
          <p:cNvCxnSpPr>
            <a:stCxn id="5" idx="5"/>
            <a:endCxn id="13" idx="1"/>
          </p:cNvCxnSpPr>
          <p:nvPr/>
        </p:nvCxnSpPr>
        <p:spPr>
          <a:xfrm rot="16200000" flipH="1">
            <a:off x="3997832" y="3354898"/>
            <a:ext cx="605404" cy="26771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p:cNvCxnSpPr>
            <a:stCxn id="5" idx="5"/>
            <a:endCxn id="12" idx="1"/>
          </p:cNvCxnSpPr>
          <p:nvPr/>
        </p:nvCxnSpPr>
        <p:spPr>
          <a:xfrm rot="16200000" flipH="1">
            <a:off x="3533485" y="3819245"/>
            <a:ext cx="1534098" cy="26771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Прямая со стрелкой 36"/>
          <p:cNvCxnSpPr>
            <a:stCxn id="8" idx="7"/>
            <a:endCxn id="11" idx="3"/>
          </p:cNvCxnSpPr>
          <p:nvPr/>
        </p:nvCxnSpPr>
        <p:spPr>
          <a:xfrm rot="5400000" flipH="1" flipV="1">
            <a:off x="3997832" y="3354898"/>
            <a:ext cx="605404" cy="26771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Прямая со стрелкой 38"/>
          <p:cNvCxnSpPr>
            <a:stCxn id="8" idx="5"/>
            <a:endCxn id="12" idx="1"/>
          </p:cNvCxnSpPr>
          <p:nvPr/>
        </p:nvCxnSpPr>
        <p:spPr>
          <a:xfrm rot="16200000" flipH="1">
            <a:off x="3997832" y="4283592"/>
            <a:ext cx="605404" cy="26771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a:stCxn id="7" idx="7"/>
            <a:endCxn id="11" idx="3"/>
          </p:cNvCxnSpPr>
          <p:nvPr/>
        </p:nvCxnSpPr>
        <p:spPr>
          <a:xfrm rot="5400000" flipH="1" flipV="1">
            <a:off x="3533485" y="3819245"/>
            <a:ext cx="1534098" cy="26771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Прямая со стрелкой 42"/>
          <p:cNvCxnSpPr>
            <a:stCxn id="7" idx="7"/>
            <a:endCxn id="13" idx="3"/>
          </p:cNvCxnSpPr>
          <p:nvPr/>
        </p:nvCxnSpPr>
        <p:spPr>
          <a:xfrm rot="5400000" flipH="1" flipV="1">
            <a:off x="3997832" y="4283592"/>
            <a:ext cx="605404" cy="26771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Autofit/>
          </a:bodyPr>
          <a:lstStyle/>
          <a:p>
            <a:pPr algn="l"/>
            <a:r>
              <a:rPr lang="en-US" sz="3600" b="1" dirty="0" smtClean="0">
                <a:latin typeface="Times New Roman" pitchFamily="18" charset="0"/>
                <a:cs typeface="Times New Roman" pitchFamily="18" charset="0"/>
              </a:rPr>
              <a:t>  III. </a:t>
            </a:r>
            <a:r>
              <a:rPr lang="ru-RU" sz="3600" b="1" dirty="0" smtClean="0">
                <a:latin typeface="Times New Roman" pitchFamily="18" charset="0"/>
                <a:cs typeface="Times New Roman" pitchFamily="18" charset="0"/>
              </a:rPr>
              <a:t>Сетевые модели</a:t>
            </a:r>
            <a:endParaRPr lang="ru-RU" sz="3600" b="1" dirty="0">
              <a:latin typeface="Times New Roman" pitchFamily="18" charset="0"/>
              <a:cs typeface="Times New Roman" pitchFamily="18" charset="0"/>
            </a:endParaRPr>
          </a:p>
        </p:txBody>
      </p:sp>
      <p:sp>
        <p:nvSpPr>
          <p:cNvPr id="7" name="Содержимое 6"/>
          <p:cNvSpPr>
            <a:spLocks noGrp="1"/>
          </p:cNvSpPr>
          <p:nvPr>
            <p:ph idx="1"/>
          </p:nvPr>
        </p:nvSpPr>
        <p:spPr>
          <a:xfrm>
            <a:off x="214282" y="1000108"/>
            <a:ext cx="8715436" cy="5126055"/>
          </a:xfrm>
        </p:spPr>
        <p:txBody>
          <a:bodyPr/>
          <a:lstStyle/>
          <a:p>
            <a:pPr marL="0" indent="0" algn="just">
              <a:spcBef>
                <a:spcPts val="0"/>
              </a:spcBef>
              <a:buNone/>
            </a:pPr>
            <a:r>
              <a:rPr lang="ru-RU" b="1" dirty="0" smtClean="0">
                <a:latin typeface="Times New Roman" pitchFamily="18" charset="0"/>
                <a:cs typeface="Times New Roman" pitchFamily="18" charset="0"/>
              </a:rPr>
              <a:t>Примеры.</a:t>
            </a:r>
          </a:p>
          <a:p>
            <a:pPr marL="0" indent="0" algn="just">
              <a:spcBef>
                <a:spcPts val="0"/>
              </a:spcBef>
              <a:buNone/>
            </a:pPr>
            <a:endParaRPr lang="ru-RU" dirty="0" smtClean="0">
              <a:latin typeface="Times New Roman" pitchFamily="18" charset="0"/>
              <a:cs typeface="Times New Roman" pitchFamily="18" charset="0"/>
            </a:endParaRPr>
          </a:p>
          <a:p>
            <a:pPr marL="514350" indent="-514350" algn="just">
              <a:spcBef>
                <a:spcPts val="0"/>
              </a:spcBef>
              <a:buAutoNum type="arabicPeriod"/>
            </a:pPr>
            <a:r>
              <a:rPr lang="ru-RU" dirty="0" smtClean="0">
                <a:latin typeface="Times New Roman" pitchFamily="18" charset="0"/>
                <a:cs typeface="Times New Roman" pitchFamily="18" charset="0"/>
              </a:rPr>
              <a:t>Проектирование газопровода, соединяющего</a:t>
            </a:r>
          </a:p>
          <a:p>
            <a:pPr marL="0" indent="0" algn="just">
              <a:spcBef>
                <a:spcPts val="0"/>
              </a:spcBef>
              <a:buNone/>
            </a:pPr>
            <a:r>
              <a:rPr lang="ru-RU" dirty="0" smtClean="0">
                <a:latin typeface="Times New Roman" pitchFamily="18" charset="0"/>
                <a:cs typeface="Times New Roman" pitchFamily="18" charset="0"/>
              </a:rPr>
              <a:t>буровые скважины морского базирования, с находящейся на берегу приемной станцией. Целевая функция, соответствующая модели, должна минимизировать стоимость строительства газопровода.</a:t>
            </a:r>
          </a:p>
          <a:p>
            <a:endParaRPr lang="ru-RU"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225404"/>
          </a:xfrm>
        </p:spPr>
        <p:txBody>
          <a:bodyPr>
            <a:noAutofit/>
          </a:bodyPr>
          <a:lstStyle/>
          <a:p>
            <a:pPr algn="l"/>
            <a:r>
              <a:rPr lang="ru-RU" sz="3600" dirty="0" smtClean="0">
                <a:latin typeface="Times New Roman" pitchFamily="18" charset="0"/>
                <a:cs typeface="Times New Roman" pitchFamily="18" charset="0"/>
              </a:rPr>
              <a:t> </a:t>
            </a:r>
            <a:endParaRPr lang="ru-RU" sz="3600" dirty="0">
              <a:latin typeface="Times New Roman" pitchFamily="18" charset="0"/>
              <a:cs typeface="Times New Roman" pitchFamily="18" charset="0"/>
            </a:endParaRPr>
          </a:p>
        </p:txBody>
      </p:sp>
      <p:sp>
        <p:nvSpPr>
          <p:cNvPr id="3" name="Содержимое 2"/>
          <p:cNvSpPr>
            <a:spLocks noGrp="1"/>
          </p:cNvSpPr>
          <p:nvPr>
            <p:ph idx="1"/>
          </p:nvPr>
        </p:nvSpPr>
        <p:spPr>
          <a:xfrm>
            <a:off x="457200" y="642918"/>
            <a:ext cx="8229600" cy="5483245"/>
          </a:xfrm>
        </p:spPr>
        <p:txBody>
          <a:bodyPr>
            <a:normAutofit/>
          </a:bodyPr>
          <a:lstStyle/>
          <a:p>
            <a:pPr marL="0" indent="0" algn="just">
              <a:spcBef>
                <a:spcPts val="0"/>
              </a:spcBef>
              <a:buNone/>
            </a:pPr>
            <a:r>
              <a:rPr lang="ru-RU" sz="3600" dirty="0" smtClean="0">
                <a:latin typeface="Times New Roman" pitchFamily="18" charset="0"/>
                <a:cs typeface="Times New Roman" pitchFamily="18" charset="0"/>
              </a:rPr>
              <a:t> 2. Нахождение кратчайшего маршрута между двумя городами по существующей сети дорог.</a:t>
            </a:r>
          </a:p>
          <a:p>
            <a:pPr marL="0" indent="0" algn="just">
              <a:spcBef>
                <a:spcPts val="0"/>
              </a:spcBef>
              <a:buNone/>
            </a:pPr>
            <a:endParaRPr lang="ru-RU" sz="3600" dirty="0" smtClean="0">
              <a:latin typeface="Times New Roman" pitchFamily="18" charset="0"/>
              <a:cs typeface="Times New Roman" pitchFamily="18" charset="0"/>
            </a:endParaRPr>
          </a:p>
          <a:p>
            <a:pPr marL="0" indent="0" algn="just">
              <a:spcBef>
                <a:spcPts val="0"/>
              </a:spcBef>
              <a:buNone/>
            </a:pPr>
            <a:r>
              <a:rPr lang="ru-RU" sz="3600" dirty="0" smtClean="0">
                <a:latin typeface="Times New Roman" pitchFamily="18" charset="0"/>
                <a:cs typeface="Times New Roman" pitchFamily="18" charset="0"/>
              </a:rPr>
              <a:t>3. Определение максимальной пропускной способности трубопровода для транспортировки угольной пульпы от угольных шахт до электростанции.</a:t>
            </a:r>
            <a:endParaRPr lang="ru-RU"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00042"/>
            <a:ext cx="8229600" cy="71438"/>
          </a:xfrm>
        </p:spPr>
        <p:txBody>
          <a:bodyPr>
            <a:noAutofit/>
          </a:bodyPr>
          <a:lstStyle/>
          <a:p>
            <a:pPr algn="just"/>
            <a:r>
              <a:rPr lang="ru-RU" sz="3600" dirty="0" smtClean="0">
                <a:latin typeface="Times New Roman" pitchFamily="18" charset="0"/>
                <a:cs typeface="Times New Roman" pitchFamily="18" charset="0"/>
              </a:rPr>
              <a:t> </a:t>
            </a:r>
            <a:br>
              <a:rPr lang="ru-RU" sz="3600" dirty="0" smtClean="0">
                <a:latin typeface="Times New Roman" pitchFamily="18" charset="0"/>
                <a:cs typeface="Times New Roman" pitchFamily="18" charset="0"/>
              </a:rPr>
            </a:br>
            <a:endParaRPr lang="ru-RU" sz="3600" dirty="0">
              <a:latin typeface="Times New Roman" pitchFamily="18" charset="0"/>
              <a:cs typeface="Times New Roman" pitchFamily="18" charset="0"/>
            </a:endParaRPr>
          </a:p>
        </p:txBody>
      </p:sp>
      <p:sp>
        <p:nvSpPr>
          <p:cNvPr id="3" name="Содержимое 2"/>
          <p:cNvSpPr>
            <a:spLocks noGrp="1"/>
          </p:cNvSpPr>
          <p:nvPr>
            <p:ph idx="1"/>
          </p:nvPr>
        </p:nvSpPr>
        <p:spPr>
          <a:xfrm>
            <a:off x="457200" y="571480"/>
            <a:ext cx="8229600" cy="5554683"/>
          </a:xfrm>
        </p:spPr>
        <p:txBody>
          <a:bodyPr>
            <a:normAutofit/>
          </a:bodyPr>
          <a:lstStyle/>
          <a:p>
            <a:pPr marL="0" indent="0" algn="just">
              <a:spcBef>
                <a:spcPts val="0"/>
              </a:spcBef>
              <a:buNone/>
            </a:pPr>
            <a:r>
              <a:rPr lang="ru-RU" sz="3600" dirty="0" smtClean="0">
                <a:latin typeface="Times New Roman" pitchFamily="18" charset="0"/>
                <a:cs typeface="Times New Roman" pitchFamily="18" charset="0"/>
              </a:rPr>
              <a:t>. </a:t>
            </a:r>
            <a:endParaRPr lang="ru-RU" sz="3600" dirty="0">
              <a:latin typeface="Times New Roman" pitchFamily="18" charset="0"/>
              <a:cs typeface="Times New Roman" pitchFamily="18" charset="0"/>
            </a:endParaRPr>
          </a:p>
        </p:txBody>
      </p:sp>
      <p:sp>
        <p:nvSpPr>
          <p:cNvPr id="7" name="Прямоугольник 6"/>
          <p:cNvSpPr/>
          <p:nvPr/>
        </p:nvSpPr>
        <p:spPr>
          <a:xfrm>
            <a:off x="214282" y="285729"/>
            <a:ext cx="8643998" cy="6494085"/>
          </a:xfrm>
          <a:prstGeom prst="rect">
            <a:avLst/>
          </a:prstGeom>
        </p:spPr>
        <p:txBody>
          <a:bodyPr wrap="square">
            <a:spAutoFit/>
          </a:bodyPr>
          <a:lstStyle/>
          <a:p>
            <a:pPr algn="just"/>
            <a:r>
              <a:rPr lang="ru-RU" sz="3200" dirty="0" smtClean="0">
                <a:latin typeface="Times New Roman" pitchFamily="18" charset="0"/>
                <a:cs typeface="Times New Roman" pitchFamily="18" charset="0"/>
              </a:rPr>
              <a:t>4. Фирма обслуживает 8 клиентов, ежедневно доставляя им товары на транспорте. Существует 10 допустимых маршрутов, каждый из которых позволяет обслужить определенное количество клиентов и требует в течении дня одно транспортное средство. Каждый маршрут характеризуется определенными расходами (см. табл.)  Необходимо выбрать такое множество маршрутов, при котором обеспечивается обслуживание каждого из клиентов и, кроме того, суммарные расходы минимальны, при условии, что каждый клиент обслуживается один раз в день.</a:t>
            </a:r>
            <a:endParaRPr lang="ru-RU"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2329</TotalTime>
  <Words>983</Words>
  <Application>Microsoft Office PowerPoint</Application>
  <PresentationFormat>Экран (4:3)</PresentationFormat>
  <Paragraphs>390</Paragraphs>
  <Slides>45</Slides>
  <Notes>1</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45</vt:i4>
      </vt:variant>
    </vt:vector>
  </HeadingPairs>
  <TitlesOfParts>
    <vt:vector size="47" baseType="lpstr">
      <vt:lpstr>Тема Office</vt:lpstr>
      <vt:lpstr>Формула</vt:lpstr>
      <vt:lpstr>Консультации по дисциплине «Прикладная математика»  каждый четный четверг в 11:15 в ауд. А103  проводит  Балакирева Ирина Аркадьевна.</vt:lpstr>
      <vt:lpstr> Лекция 8. </vt:lpstr>
      <vt:lpstr>I. Классические ЗЛП</vt:lpstr>
      <vt:lpstr> 2. Задача об использовании мощностей оборудования. </vt:lpstr>
      <vt:lpstr> 3. Задача о диете. </vt:lpstr>
      <vt:lpstr>  II. Транспортные модели</vt:lpstr>
      <vt:lpstr>  III. Сетевые модели</vt:lpstr>
      <vt:lpstr> </vt:lpstr>
      <vt:lpstr>  </vt:lpstr>
      <vt:lpstr>  </vt:lpstr>
      <vt:lpstr> Модель задачи</vt:lpstr>
      <vt:lpstr>IV. Целочисленные задачи</vt:lpstr>
      <vt:lpstr>V. Задачи параметрического ЛП</vt:lpstr>
      <vt:lpstr>Основная идея решения:</vt:lpstr>
      <vt:lpstr>Основная идея решения:</vt:lpstr>
      <vt:lpstr>VI. Многокритериальные задачи.</vt:lpstr>
      <vt:lpstr>Эффективное решение</vt:lpstr>
      <vt:lpstr>1. Компромиссная модель на основе весовых коэффициентов</vt:lpstr>
      <vt:lpstr>2. Компромиссная модель на основе минимизации функции расстояния</vt:lpstr>
      <vt:lpstr>VII. Задачи целевого программирования.</vt:lpstr>
      <vt:lpstr>VII. Задачи целевого программирования.</vt:lpstr>
      <vt:lpstr> Модель целевого программирования  </vt:lpstr>
      <vt:lpstr>  </vt:lpstr>
      <vt:lpstr>  </vt:lpstr>
      <vt:lpstr>Пример1. Задача о рюкзаке.</vt:lpstr>
      <vt:lpstr>Модель целевого программирования.</vt:lpstr>
      <vt:lpstr>Метод весовых коэффициентов.</vt:lpstr>
      <vt:lpstr>Метод приоритетов.</vt:lpstr>
      <vt:lpstr>Метод приоритетов.</vt:lpstr>
      <vt:lpstr>Метод приоритетов.</vt:lpstr>
      <vt:lpstr> Пример 2.</vt:lpstr>
      <vt:lpstr>   </vt:lpstr>
      <vt:lpstr> Модель задачи:</vt:lpstr>
      <vt:lpstr> Цель задачи задают ограничения 1) и 2):</vt:lpstr>
      <vt:lpstr> VIII. Многоуровневые задачи.</vt:lpstr>
      <vt:lpstr> Пусть</vt:lpstr>
      <vt:lpstr> Модель задачи:</vt:lpstr>
      <vt:lpstr> Решение задачи:</vt:lpstr>
      <vt:lpstr> IX. Задачи неопределенного       программирования.</vt:lpstr>
      <vt:lpstr>   </vt:lpstr>
      <vt:lpstr>   </vt:lpstr>
      <vt:lpstr> 1. Модель среднего ожидаемого значения.</vt:lpstr>
      <vt:lpstr> 2. Модели с вероятностными ограничениями</vt:lpstr>
      <vt:lpstr> 3. Модели событийного программирования</vt:lpstr>
      <vt:lpstr>  </vt:lpstr>
    </vt:vector>
  </TitlesOfParts>
  <Company>DOM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ЭКОНОМИЧЕСКАЯ ИНФОРМАТИКА  лектор кандидат технических наук, доцент кафедры кибернетики и вычислительной техники Балакирева Ирина Аркадьевна.  Кафедра КиВТ расположена в ауд. В-210, преподавательская кафедры КиВТ  - в ауд. А-103.</dc:title>
  <dc:creator>DOM</dc:creator>
  <cp:lastModifiedBy>1</cp:lastModifiedBy>
  <cp:revision>221</cp:revision>
  <dcterms:created xsi:type="dcterms:W3CDTF">2009-08-17T09:42:10Z</dcterms:created>
  <dcterms:modified xsi:type="dcterms:W3CDTF">2014-03-19T18:28:21Z</dcterms:modified>
</cp:coreProperties>
</file>