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6" r:id="rId2"/>
    <p:sldId id="264" r:id="rId3"/>
    <p:sldId id="265" r:id="rId4"/>
    <p:sldId id="309" r:id="rId5"/>
    <p:sldId id="268" r:id="rId6"/>
    <p:sldId id="269" r:id="rId7"/>
    <p:sldId id="270" r:id="rId8"/>
    <p:sldId id="334" r:id="rId9"/>
    <p:sldId id="335" r:id="rId10"/>
    <p:sldId id="336" r:id="rId11"/>
    <p:sldId id="287" r:id="rId12"/>
    <p:sldId id="337" r:id="rId13"/>
    <p:sldId id="272" r:id="rId14"/>
    <p:sldId id="273" r:id="rId15"/>
    <p:sldId id="326" r:id="rId16"/>
    <p:sldId id="327" r:id="rId17"/>
    <p:sldId id="328" r:id="rId18"/>
    <p:sldId id="274" r:id="rId19"/>
    <p:sldId id="275" r:id="rId20"/>
    <p:sldId id="311" r:id="rId21"/>
    <p:sldId id="312" r:id="rId22"/>
    <p:sldId id="276" r:id="rId23"/>
    <p:sldId id="277" r:id="rId24"/>
    <p:sldId id="338" r:id="rId25"/>
    <p:sldId id="278" r:id="rId26"/>
    <p:sldId id="310" r:id="rId27"/>
    <p:sldId id="279" r:id="rId28"/>
    <p:sldId id="280" r:id="rId29"/>
    <p:sldId id="313" r:id="rId30"/>
    <p:sldId id="314" r:id="rId31"/>
    <p:sldId id="325" r:id="rId32"/>
    <p:sldId id="315" r:id="rId33"/>
    <p:sldId id="281" r:id="rId34"/>
    <p:sldId id="316" r:id="rId35"/>
    <p:sldId id="340" r:id="rId36"/>
    <p:sldId id="341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39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15115514727325752"/>
          <c:y val="0.10695610965296004"/>
          <c:w val="0.73874132400116665"/>
          <c:h val="0.67059752666051931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dPt>
            <c:idx val="5"/>
            <c:marker>
              <c:spPr>
                <a:solidFill>
                  <a:srgbClr val="FF0000"/>
                </a:solidFill>
              </c:spPr>
            </c:marker>
          </c:dPt>
          <c:xVal>
            <c:numRef>
              <c:f>Лист2!$C$2:$C$7</c:f>
              <c:numCache>
                <c:formatCode>General</c:formatCode>
                <c:ptCount val="6"/>
                <c:pt idx="0">
                  <c:v>6.3161107211523788</c:v>
                </c:pt>
                <c:pt idx="1">
                  <c:v>3.1043427838984345</c:v>
                </c:pt>
                <c:pt idx="2">
                  <c:v>1.1017181920834984</c:v>
                </c:pt>
                <c:pt idx="3">
                  <c:v>1.7310098574785606</c:v>
                </c:pt>
                <c:pt idx="4">
                  <c:v>5.8107242042298664</c:v>
                </c:pt>
                <c:pt idx="5">
                  <c:v>2.2583697012237924</c:v>
                </c:pt>
              </c:numCache>
            </c:numRef>
          </c:xVal>
          <c:yVal>
            <c:numRef>
              <c:f>Лист2!$D$2:$D$7</c:f>
              <c:numCache>
                <c:formatCode>General</c:formatCode>
                <c:ptCount val="6"/>
                <c:pt idx="0">
                  <c:v>15.64561906796472</c:v>
                </c:pt>
                <c:pt idx="1">
                  <c:v>10.24384289071322</c:v>
                </c:pt>
                <c:pt idx="2">
                  <c:v>10.439771721549119</c:v>
                </c:pt>
                <c:pt idx="3">
                  <c:v>9.5919675283059203</c:v>
                </c:pt>
                <c:pt idx="4">
                  <c:v>13.834650715659048</c:v>
                </c:pt>
                <c:pt idx="5">
                  <c:v>9.6963408307138259</c:v>
                </c:pt>
              </c:numCache>
            </c:numRef>
          </c:yVal>
        </c:ser>
        <c:axId val="65081728"/>
        <c:axId val="65083264"/>
      </c:scatterChart>
      <c:valAx>
        <c:axId val="65081728"/>
        <c:scaling>
          <c:orientation val="minMax"/>
          <c:max val="8"/>
          <c:min val="0"/>
        </c:scaling>
        <c:axPos val="b"/>
        <c:numFmt formatCode="General" sourceLinked="1"/>
        <c:majorTickMark val="none"/>
        <c:tickLblPos val="none"/>
        <c:crossAx val="65083264"/>
        <c:crosses val="autoZero"/>
        <c:crossBetween val="midCat"/>
      </c:valAx>
      <c:valAx>
        <c:axId val="65083264"/>
        <c:scaling>
          <c:orientation val="minMax"/>
          <c:max val="16"/>
          <c:min val="8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tickLblPos val="none"/>
        <c:crossAx val="65081728"/>
        <c:crosses val="autoZero"/>
        <c:crossBetween val="midCat"/>
      </c:valAx>
    </c:plotArea>
    <c:plotVisOnly val="1"/>
  </c:chart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" name="Прямая соединительная линия 2"/>
        <cdr:cNvSpPr/>
      </cdr:nvSpPr>
      <cdr:spPr>
        <a:xfrm xmlns:a="http://schemas.openxmlformats.org/drawingml/2006/main">
          <a:off x="-3733800" y="-2381249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0.89336</cdr:x>
      <cdr:y>0.10511</cdr:y>
    </cdr:from>
    <cdr:to>
      <cdr:x>0.89336</cdr:x>
      <cdr:y>0.77478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 rot="5400000" flipH="1" flipV="1">
          <a:off x="2001302" y="1395413"/>
          <a:ext cx="2124076" cy="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7" name="Прямая соединительная линия 6"/>
        <cdr:cNvSpPr/>
      </cdr:nvSpPr>
      <cdr:spPr>
        <a:xfrm xmlns:a="http://schemas.openxmlformats.org/drawingml/2006/main" flipV="1">
          <a:off x="-3733800" y="-2381249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0.15556</cdr:x>
      <cdr:y>0.10511</cdr:y>
    </cdr:from>
    <cdr:to>
      <cdr:x>0.88781</cdr:x>
      <cdr:y>0.10511</cdr:y>
    </cdr:to>
    <cdr:sp macro="" textlink="">
      <cdr:nvSpPr>
        <cdr:cNvPr id="9" name="Прямая соединительная линия 8"/>
        <cdr:cNvSpPr/>
      </cdr:nvSpPr>
      <cdr:spPr>
        <a:xfrm xmlns:a="http://schemas.openxmlformats.org/drawingml/2006/main" flipV="1">
          <a:off x="533399" y="333375"/>
          <a:ext cx="2510889" cy="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0.07222</cdr:x>
      <cdr:y>0.04505</cdr:y>
    </cdr:from>
    <cdr:to>
      <cdr:x>0.18056</cdr:x>
      <cdr:y>0.16817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247650" y="142876"/>
          <a:ext cx="3714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i="1">
              <a:latin typeface="Times New Roman" pitchFamily="18" charset="0"/>
              <a:cs typeface="Times New Roman" pitchFamily="18" charset="0"/>
            </a:rPr>
            <a:t>b</a:t>
          </a:r>
          <a:r>
            <a:rPr lang="en-US" sz="1100" baseline="-25000"/>
            <a:t>2</a:t>
          </a:r>
          <a:endParaRPr lang="ru-RU" sz="1100" baseline="30000"/>
        </a:p>
      </cdr:txBody>
    </cdr:sp>
  </cdr:relSizeAnchor>
  <cdr:relSizeAnchor xmlns:cdr="http://schemas.openxmlformats.org/drawingml/2006/chartDrawing">
    <cdr:from>
      <cdr:x>0.87222</cdr:x>
      <cdr:y>0.80781</cdr:y>
    </cdr:from>
    <cdr:to>
      <cdr:x>0.98056</cdr:x>
      <cdr:y>0.93093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2990850" y="2562226"/>
          <a:ext cx="3714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i="1">
              <a:latin typeface="Times New Roman" pitchFamily="18" charset="0"/>
              <a:cs typeface="Times New Roman" pitchFamily="18" charset="0"/>
            </a:rPr>
            <a:t>b</a:t>
          </a:r>
          <a:r>
            <a:rPr lang="en-US" sz="1100" baseline="-25000"/>
            <a:t>1</a:t>
          </a:r>
          <a:endParaRPr lang="ru-RU" sz="1100" baseline="30000"/>
        </a:p>
      </cdr:txBody>
    </cdr:sp>
  </cdr:relSizeAnchor>
  <cdr:relSizeAnchor xmlns:cdr="http://schemas.openxmlformats.org/drawingml/2006/chartDrawing">
    <cdr:from>
      <cdr:x>0.13889</cdr:x>
      <cdr:y>0.78979</cdr:y>
    </cdr:from>
    <cdr:to>
      <cdr:x>0.24722</cdr:x>
      <cdr:y>0.91291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476250" y="2505076"/>
          <a:ext cx="3714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i="1">
              <a:latin typeface="Times New Roman" pitchFamily="18" charset="0"/>
              <a:cs typeface="Times New Roman" pitchFamily="18" charset="0"/>
            </a:rPr>
            <a:t>a</a:t>
          </a:r>
          <a:r>
            <a:rPr lang="en-US" sz="1100" baseline="-25000"/>
            <a:t>1</a:t>
          </a:r>
          <a:endParaRPr lang="ru-RU" sz="1100" baseline="30000"/>
        </a:p>
      </cdr:txBody>
    </cdr:sp>
  </cdr:relSizeAnchor>
  <cdr:relSizeAnchor xmlns:cdr="http://schemas.openxmlformats.org/drawingml/2006/chartDrawing">
    <cdr:from>
      <cdr:x>0.02222</cdr:x>
      <cdr:y>0.66667</cdr:y>
    </cdr:from>
    <cdr:to>
      <cdr:x>0.13056</cdr:x>
      <cdr:y>0.78979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76200" y="2114551"/>
          <a:ext cx="3714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i="1">
              <a:latin typeface="Times New Roman" pitchFamily="18" charset="0"/>
              <a:cs typeface="Times New Roman" pitchFamily="18" charset="0"/>
            </a:rPr>
            <a:t>a</a:t>
          </a:r>
          <a:r>
            <a:rPr lang="en-US" sz="1100" baseline="-25000"/>
            <a:t>2</a:t>
          </a:r>
          <a:endParaRPr lang="ru-RU" sz="1100" baseline="300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C120B-26D3-4816-8507-84A874B89AD4}" type="datetimeFigureOut">
              <a:rPr lang="ru-RU" smtClean="0"/>
              <a:pPr/>
              <a:t>14.05.2013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1E8C-0BC9-4F26-8B80-5C26F2AF63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14.05.2013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14.05.2013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14.05.2013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14.05.2013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14.05.2013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14.05.2013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14.05.2013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14.05.2013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14.05.2013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14.05.2013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14.05.2013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8E1A-2CFD-4B62-84F0-3414F8C22FD0}" type="datetimeFigureOut">
              <a:rPr lang="ru-RU" smtClean="0"/>
              <a:pPr/>
              <a:t>14.05.2013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ru-RU" sz="4000" b="1" dirty="0" smtClean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40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Лекция 14.</a:t>
            </a:r>
            <a:r>
              <a:rPr lang="ru-RU" sz="4000" dirty="0" smtClean="0"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ru-RU" sz="4000" dirty="0" smtClean="0"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ru-RU" sz="36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Методы поиска глобального экстремума функций нескольких переменных</a:t>
            </a:r>
          </a:p>
          <a:p>
            <a:pPr algn="ctr">
              <a:lnSpc>
                <a:spcPct val="90000"/>
              </a:lnSpc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Char char="-"/>
            </a:pP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Метод поиска по координатной сетке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-1463717" y="3463925"/>
            <a:ext cx="464347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857224" y="5786454"/>
            <a:ext cx="707236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357290" y="1500174"/>
            <a:ext cx="5715040" cy="3571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357290" y="4357694"/>
            <a:ext cx="571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357290" y="3643314"/>
            <a:ext cx="3571900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357290" y="2928934"/>
            <a:ext cx="571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357290" y="2214554"/>
            <a:ext cx="571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28572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 flipH="1" flipV="1">
            <a:off x="100010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171448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 flipH="1" flipV="1">
            <a:off x="242886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 flipH="1" flipV="1">
            <a:off x="314324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 flipH="1" flipV="1">
            <a:off x="385762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 flipH="1" flipV="1">
            <a:off x="457200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5400000" flipH="1" flipV="1">
            <a:off x="528638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rot="5400000">
            <a:off x="1000100" y="5429264"/>
            <a:ext cx="7143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rot="5400000">
            <a:off x="6715140" y="5429264"/>
            <a:ext cx="7143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rot="10800000">
            <a:off x="857224" y="5072074"/>
            <a:ext cx="50006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rot="10800000">
            <a:off x="857224" y="1500174"/>
            <a:ext cx="50006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4572000" y="3286124"/>
            <a:ext cx="714380" cy="7143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единительная линия 94"/>
          <p:cNvCxnSpPr/>
          <p:nvPr/>
        </p:nvCxnSpPr>
        <p:spPr>
          <a:xfrm rot="5400000">
            <a:off x="4393405" y="4893479"/>
            <a:ext cx="17859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rot="5400000">
            <a:off x="3679025" y="4893479"/>
            <a:ext cx="17859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rot="10800000">
            <a:off x="857224" y="3286124"/>
            <a:ext cx="37147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rot="10800000">
            <a:off x="857224" y="4000504"/>
            <a:ext cx="37147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rot="5400000">
            <a:off x="4357686" y="3643314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rot="5400000">
            <a:off x="4500562" y="3643314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rot="5400000">
            <a:off x="4643438" y="3643314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rot="5400000">
            <a:off x="4786314" y="3643314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4929190" y="3643314"/>
            <a:ext cx="2143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4572000" y="3857628"/>
            <a:ext cx="428628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4572000" y="3714752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>
            <a:off x="4572000" y="3571876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>
            <a:off x="4572000" y="3429000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5000628" y="3857628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00034" y="10715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7572396" y="52863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ru-RU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4929190" y="3786190"/>
            <a:ext cx="142876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TextBox 121"/>
          <p:cNvSpPr txBox="1"/>
          <p:nvPr/>
        </p:nvSpPr>
        <p:spPr>
          <a:xfrm>
            <a:off x="1214414" y="5786454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3" name="Прямая соединительная линия 122"/>
          <p:cNvCxnSpPr/>
          <p:nvPr/>
        </p:nvCxnSpPr>
        <p:spPr>
          <a:xfrm rot="5400000">
            <a:off x="3929058" y="4714884"/>
            <a:ext cx="214314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85720" y="1428736"/>
            <a:ext cx="5000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8" name="Прямая соединительная линия 127"/>
          <p:cNvCxnSpPr/>
          <p:nvPr/>
        </p:nvCxnSpPr>
        <p:spPr>
          <a:xfrm rot="10800000">
            <a:off x="857224" y="3857628"/>
            <a:ext cx="407196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1438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-мерный параллелепипед  разбивается ортогональной сеткой с равномерным шагом по каждой из переменных       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Каждому узлу сетки соответствует вектор переменных и значение функции.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 всех значений функции выбирается наилучшее.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Строится следующий параллелепипед в окрестности лучшей точки и разбивается сеткой с меньшим шагом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Применение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n&lt;=4  ?????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285729"/>
            <a:ext cx="86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Суть метода: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214942" y="1928802"/>
          <a:ext cx="497684" cy="471490"/>
        </p:xfrm>
        <a:graphic>
          <a:graphicData uri="http://schemas.openxmlformats.org/presentationml/2006/ole">
            <p:oleObj spid="_x0000_s115713" name="Формула" r:id="rId3" imgW="241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1438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642918"/>
            <a:ext cx="6000792" cy="577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785918" y="4429132"/>
            <a:ext cx="5786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Случайные методы.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Метод независимых испытаний.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6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1. Определяется область испытаний. Для двух переменных – прямоугольник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], [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1450" indent="-514350" algn="just">
              <a:spcBef>
                <a:spcPts val="0"/>
              </a:spcBef>
              <a:buAutoNum type="arabicPeriod" startAt="2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Внутри области случайным образом выбираются точки с координатами:</a:t>
            </a:r>
          </a:p>
          <a:p>
            <a:pPr marL="171450" indent="-514350" algn="just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514350" algn="just">
              <a:spcBef>
                <a:spcPts val="0"/>
              </a:spcBef>
              <a:buAutoNum type="arabicPeriod" startAt="2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514350" algn="just">
              <a:spcBef>
                <a:spcPts val="0"/>
              </a:spcBef>
              <a:buAutoNum type="arabicPeriod" startAt="2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514350" algn="just">
              <a:spcBef>
                <a:spcPts val="0"/>
              </a:spcBef>
              <a:buAutoNum type="arabicPeriod" startAt="2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514350" algn="just">
              <a:spcBef>
                <a:spcPts val="0"/>
              </a:spcBef>
              <a:buNone/>
            </a:pPr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514350" algn="just">
              <a:spcBef>
                <a:spcPts val="0"/>
              </a:spcBef>
              <a:buNone/>
            </a:pP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равномерно распределенное число</a:t>
            </a:r>
          </a:p>
          <a:p>
            <a:pPr marL="171450" indent="-51435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Из проведенных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испытаний выбирается лучшее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643174" y="3500438"/>
          <a:ext cx="3571900" cy="1785950"/>
        </p:xfrm>
        <a:graphic>
          <a:graphicData uri="http://schemas.openxmlformats.org/presentationml/2006/ole">
            <p:oleObj spid="_x0000_s51202" name="Формула" r:id="rId3" imgW="134604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929354"/>
          </a:xfrm>
        </p:spPr>
        <p:txBody>
          <a:bodyPr>
            <a:noAutofit/>
          </a:bodyPr>
          <a:lstStyle/>
          <a:p>
            <a:pPr marL="742950" indent="-74295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742950" indent="-74295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Число испытаний зависит от заданной вероятности и объема испытуемой области и определяется</a:t>
            </a: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2214546" y="357166"/>
          <a:ext cx="4286280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68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Autofit/>
          </a:bodyPr>
          <a:lstStyle/>
          <a:p>
            <a:pPr marL="742950" indent="-74295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just">
              <a:spcBef>
                <a:spcPts val="0"/>
              </a:spcBef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 –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заданная вероятность поиска экстремума;</a:t>
            </a:r>
          </a:p>
          <a:p>
            <a:pPr marL="742950" indent="-742950" algn="just">
              <a:spcBef>
                <a:spcPts val="0"/>
              </a:spcBef>
              <a:buNone/>
            </a:pPr>
            <a:r>
              <a:rPr lang="el-GR" sz="3600" dirty="0" smtClean="0">
                <a:latin typeface="Calibri"/>
                <a:cs typeface="Times New Roman" pitchFamily="18" charset="0"/>
              </a:rPr>
              <a:t>ρ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– статистическая оценка вероятности попадания экстремума в область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786050" y="428604"/>
          <a:ext cx="3208757" cy="1500198"/>
        </p:xfrm>
        <a:graphic>
          <a:graphicData uri="http://schemas.openxmlformats.org/presentationml/2006/ole">
            <p:oleObj spid="_x0000_s151560" name="Формула" r:id="rId3" imgW="977760" imgH="45720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28596" y="4643446"/>
          <a:ext cx="4147486" cy="1143008"/>
        </p:xfrm>
        <a:graphic>
          <a:graphicData uri="http://schemas.openxmlformats.org/presentationml/2006/ole">
            <p:oleObj spid="_x0000_s151561" name="Формула" r:id="rId4" imgW="1612800" imgH="444240" progId="Equation.3">
              <p:embed/>
            </p:oleObj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4857752" y="4214818"/>
          <a:ext cx="3500462" cy="1857387"/>
        </p:xfrm>
        <a:graphic>
          <a:graphicData uri="http://schemas.openxmlformats.org/drawingml/2006/table">
            <a:tbl>
              <a:tblPr/>
              <a:tblGrid>
                <a:gridCol w="1131462"/>
                <a:gridCol w="1184500"/>
                <a:gridCol w="1184500"/>
              </a:tblGrid>
              <a:tr h="458614"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ρ</a:t>
                      </a:r>
                      <a:endParaRPr lang="el-GR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P=0,95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p=0,99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61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61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Функция Шекеля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Autofit/>
          </a:bodyPr>
          <a:lstStyle/>
          <a:p>
            <a:pPr marL="742950" indent="-742950" algn="just">
              <a:spcBef>
                <a:spcPts val="0"/>
              </a:spcBef>
              <a:buAutoNum type="arabicPeriod"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*=(2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; 9,69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*=0,877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4125332"/>
          <a:ext cx="1285884" cy="446676"/>
        </p:xfrm>
        <a:graphic>
          <a:graphicData uri="http://schemas.openxmlformats.org/presentationml/2006/ole">
            <p:oleObj spid="_x0000_s152584" name="Формула" r:id="rId3" imgW="1206360" imgH="419040" progId="Equation.3">
              <p:embed/>
            </p:oleObj>
          </a:graphicData>
        </a:graphic>
      </p:graphicFrame>
      <p:pic>
        <p:nvPicPr>
          <p:cNvPr id="152586" name="Picture 10" descr="http://technomag.edu.ru/data/2010/08/12/1234458864/image04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1428736"/>
            <a:ext cx="5166371" cy="3643338"/>
          </a:xfrm>
          <a:prstGeom prst="rect">
            <a:avLst/>
          </a:prstGeom>
          <a:noFill/>
        </p:spPr>
      </p:pic>
      <p:cxnSp>
        <p:nvCxnSpPr>
          <p:cNvPr id="7" name="Прямая соединительная линия 6"/>
          <p:cNvCxnSpPr/>
          <p:nvPr/>
        </p:nvCxnSpPr>
        <p:spPr>
          <a:xfrm rot="5400000" flipH="1" flipV="1">
            <a:off x="71406" y="3214686"/>
            <a:ext cx="328614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142976" y="2928934"/>
            <a:ext cx="428628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5074" y="1785926"/>
            <a:ext cx="1714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=400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95</a:t>
            </a:r>
          </a:p>
          <a:p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001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=2994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72" y="5786454"/>
            <a:ext cx="51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*=(2,10) 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*=1,01439037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68544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 Интеллектуальные методы поиска глобального экстремума.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1. Генетические алгоритмы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8576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ГА основаны на имитации механизмов естественного отбора.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Основные понятия ГА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Хромосома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– строка символов или чисел, представляющая собой код, поставленный в соответствие решению задачи.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Для задач оптимизации: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571604" y="4000504"/>
          <a:ext cx="4325967" cy="714380"/>
        </p:xfrm>
        <a:graphic>
          <a:graphicData uri="http://schemas.openxmlformats.org/presentationml/2006/ole">
            <p:oleObj spid="_x0000_s118786" name="Формула" r:id="rId3" imgW="1384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6072230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Популяция 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набор сгенерированных случайным образом хромосом. Размер популяции фиксированный и задается заранее.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Функция оценки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вычисляется для всех хромосом популяции и определяет меру их приспособленности.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 отбора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(селекция). На его основе формируется новая популяция.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500726"/>
          </a:xfrm>
        </p:spPr>
        <p:txBody>
          <a:bodyPr>
            <a:normAutofit fontScale="92500" lnSpcReduction="20000"/>
          </a:bodyPr>
          <a:lstStyle/>
          <a:p>
            <a:pPr marL="171450" indent="-51435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Определить</a:t>
            </a:r>
          </a:p>
          <a:p>
            <a:pPr marL="171450" indent="-51435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51435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51435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51435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Предполагаем, что каждый компонент вектора             изменяется не некотором отрезке</a:t>
            </a:r>
          </a:p>
          <a:p>
            <a:pPr marL="171450" indent="-51435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51435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– границы области поиска.</a:t>
            </a:r>
          </a:p>
          <a:p>
            <a:pPr marL="171450" indent="-51435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51435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Область поиска –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мерный параллелепипед </a:t>
            </a:r>
          </a:p>
          <a:p>
            <a:pPr marL="171450" indent="-51435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71450" indent="-51435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51435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36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36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36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36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428992" y="1000108"/>
          <a:ext cx="4071966" cy="1750565"/>
        </p:xfrm>
        <a:graphic>
          <a:graphicData uri="http://schemas.openxmlformats.org/presentationml/2006/ole">
            <p:oleObj spid="_x0000_s48132" name="Формула" r:id="rId4" imgW="1358640" imgH="58392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357422" y="3214686"/>
          <a:ext cx="1365571" cy="450852"/>
        </p:xfrm>
        <a:graphic>
          <a:graphicData uri="http://schemas.openxmlformats.org/presentationml/2006/ole">
            <p:oleObj spid="_x0000_s48133" name="Формула" r:id="rId5" imgW="444240" imgH="164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857488" y="3786190"/>
          <a:ext cx="2154237" cy="657225"/>
        </p:xfrm>
        <a:graphic>
          <a:graphicData uri="http://schemas.openxmlformats.org/presentationml/2006/ole">
            <p:oleObj spid="_x0000_s48134" name="Формула" r:id="rId6" imgW="749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Autofit/>
          </a:bodyPr>
          <a:lstStyle/>
          <a:p>
            <a:pPr algn="just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Поколение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– это цикл перехода от одной популяции к другой.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каждом новом поколении хромосомы модифицируются с помощью операций: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мутации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изменения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кроссинговера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скрещивания.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Полученные новые хромосомы называют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потомками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 выполнения заданного числа циклов производится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декодирование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лучшей хромосомы в полученное решение.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Алгоритм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472518" cy="534036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8926" y="785794"/>
            <a:ext cx="321471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1. Инициализация алгоритма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928926" y="1500174"/>
            <a:ext cx="32861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2. Операция кроссинговера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928926" y="2214554"/>
            <a:ext cx="32861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3. Операция мутации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28926" y="3000372"/>
            <a:ext cx="329423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4. Вычисление функции оценки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000364" y="3786190"/>
            <a:ext cx="323460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5. Операция отбора (селекция)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3357554" y="4500570"/>
            <a:ext cx="2500330" cy="1214446"/>
            <a:chOff x="3357554" y="4500570"/>
            <a:chExt cx="2500330" cy="1214446"/>
          </a:xfrm>
        </p:grpSpPr>
        <p:sp>
          <p:nvSpPr>
            <p:cNvPr id="13" name="Блок-схема: решение 12"/>
            <p:cNvSpPr/>
            <p:nvPr/>
          </p:nvSpPr>
          <p:spPr>
            <a:xfrm>
              <a:off x="3357554" y="4500570"/>
              <a:ext cx="2500330" cy="121444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86182" y="4786322"/>
              <a:ext cx="18365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Все поколения</a:t>
              </a:r>
            </a:p>
            <a:p>
              <a:r>
                <a:rPr lang="ru-RU" dirty="0" smtClean="0"/>
                <a:t>сгенерированы?</a:t>
              </a:r>
              <a:endParaRPr lang="ru-RU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00826" y="4643446"/>
            <a:ext cx="180184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Декодирование </a:t>
            </a:r>
          </a:p>
          <a:p>
            <a:r>
              <a:rPr lang="ru-RU" dirty="0" smtClean="0"/>
              <a:t>лучшей</a:t>
            </a:r>
          </a:p>
          <a:p>
            <a:r>
              <a:rPr lang="ru-RU" dirty="0" smtClean="0"/>
              <a:t>хромосомы</a:t>
            </a:r>
            <a:endParaRPr lang="ru-RU" dirty="0"/>
          </a:p>
        </p:txBody>
      </p:sp>
      <p:sp>
        <p:nvSpPr>
          <p:cNvPr id="18" name="Блок-схема: знак завершения 17"/>
          <p:cNvSpPr/>
          <p:nvPr/>
        </p:nvSpPr>
        <p:spPr>
          <a:xfrm>
            <a:off x="6786578" y="5929330"/>
            <a:ext cx="1500198" cy="50006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7143768" y="6000768"/>
            <a:ext cx="77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929322" y="4643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714612" y="4643446"/>
            <a:ext cx="51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rot="16200000" flipH="1">
            <a:off x="4464844" y="1321579"/>
            <a:ext cx="35719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16200000" flipH="1">
            <a:off x="4464843" y="1321579"/>
            <a:ext cx="357192" cy="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16200000" flipH="1">
            <a:off x="4464843" y="2035959"/>
            <a:ext cx="357192" cy="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rot="16200000" flipH="1">
            <a:off x="4464843" y="2750339"/>
            <a:ext cx="35719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16200000" flipH="1">
            <a:off x="4464844" y="2750339"/>
            <a:ext cx="357192" cy="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rot="16200000" flipH="1">
            <a:off x="4464844" y="3536157"/>
            <a:ext cx="357192" cy="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16200000" flipH="1">
            <a:off x="4464844" y="4321975"/>
            <a:ext cx="357192" cy="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3"/>
            <a:endCxn id="17" idx="1"/>
          </p:cNvCxnSpPr>
          <p:nvPr/>
        </p:nvCxnSpPr>
        <p:spPr>
          <a:xfrm flipV="1">
            <a:off x="5857884" y="5105111"/>
            <a:ext cx="642942" cy="26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rot="10800000">
            <a:off x="2500298" y="5143512"/>
            <a:ext cx="8572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5400000" flipH="1" flipV="1">
            <a:off x="571472" y="3214686"/>
            <a:ext cx="38576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500298" y="1285860"/>
            <a:ext cx="214314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rot="5400000">
            <a:off x="7323157" y="5749941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654032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1. Инициализация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Задаются параметры генерации, кодируется хромосома: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а)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б) размер популяции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(300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-400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в) вероятность кроссинговера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(0,2-0,3);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г) вероятность мутации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(0,2-0,3);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параметры для функции оценки;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е) число поколений (300-400).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Вводятся дополнительные «мягкие» ограничения (по возможности).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2. Операция кроссинговера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0072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Случайным образом из популяции выбираются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/>
              <a:t> </a:t>
            </a:r>
            <a:r>
              <a:rPr lang="ru-RU" dirty="0" smtClean="0"/>
              <a:t>родительских хромосом:</a:t>
            </a:r>
            <a:endParaRPr lang="en-US" dirty="0" smtClean="0"/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/>
              <a:t>… </a:t>
            </a:r>
            <a:r>
              <a:rPr lang="ru-RU" dirty="0" smtClean="0"/>
              <a:t>и разделяют их на пары</a:t>
            </a:r>
            <a:endParaRPr lang="en-US" dirty="0" smtClean="0"/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ru-RU" dirty="0" smtClean="0"/>
              <a:t>Формируется параметр                    и определяются потомки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Родителей заменяют потомками.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786314" y="3286124"/>
          <a:ext cx="1516538" cy="644529"/>
        </p:xfrm>
        <a:graphic>
          <a:graphicData uri="http://schemas.openxmlformats.org/presentationml/2006/ole">
            <p:oleObj spid="_x0000_s53254" name="Формула" r:id="rId3" imgW="507960" imgH="215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714613" y="4357694"/>
          <a:ext cx="3643338" cy="1441321"/>
        </p:xfrm>
        <a:graphic>
          <a:graphicData uri="http://schemas.openxmlformats.org/presentationml/2006/ole">
            <p:oleObj spid="_x0000_s53255" name="Формула" r:id="rId4" imgW="1155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/>
              <a:t>3. Операция мутации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Случайным образом из популяции выбираются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родительских хромосом.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Выбирается константа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направление мутации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Хромосомы модифицируются в соответствии с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двоичный или троичный вектор.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популяцию включаются только допустимые хромосомы, иначе изменяют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4. Вычисление функции оценки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Функция оценки устанавливает для каждой хромосомы вероятность воспроизведения.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этом возможность быть выбранной должна быть пропорционально ее приспособленности.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ЛПР определяет отношение порядка для популяции. Лучшая хромосома должна обладать меньшим номером.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оценки может иметь вид: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143108" y="5929330"/>
          <a:ext cx="4559300" cy="642937"/>
        </p:xfrm>
        <a:graphic>
          <a:graphicData uri="http://schemas.openxmlformats.org/presentationml/2006/ole">
            <p:oleObj spid="_x0000_s54287" name="Формула" r:id="rId3" imgW="19810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5. Процесс отбора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Отбор производится случайным образом, но так, чтобы хромосомы с лучшей приспособленностью попадали в новую популяцию.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Разумно в новую популяцию включать одну или две лучших хромосомы детерминировано.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Процесс повторяется  до тех пор, пока не будет сгенерировано заданное число популяций.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Методы роя частиц </a:t>
            </a:r>
            <a:r>
              <a:rPr lang="en-US" sz="3600" dirty="0" smtClean="0"/>
              <a:t>(PSO-</a:t>
            </a:r>
            <a:r>
              <a:rPr lang="ru-RU" sz="3600" dirty="0" smtClean="0"/>
              <a:t>метод)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В </a:t>
            </a:r>
            <a:r>
              <a:rPr lang="ru-RU" sz="3600" dirty="0" smtClean="0"/>
              <a:t>основу метода PSO положена социально-психологическая поведенческая модель толпы. </a:t>
            </a:r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572165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 каноническом методе роя частиц, на каждой итерации при определении следующего положения частицы </a:t>
            </a:r>
            <a:r>
              <a:rPr lang="ru-RU" dirty="0" smtClean="0"/>
              <a:t>учитывается информация: 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- о </a:t>
            </a:r>
            <a:r>
              <a:rPr lang="ru-RU" dirty="0" smtClean="0"/>
              <a:t>наилучшей частице из числа «соседей» данной </a:t>
            </a:r>
            <a:r>
              <a:rPr lang="ru-RU" dirty="0" smtClean="0"/>
              <a:t>частицы; 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- о </a:t>
            </a:r>
            <a:r>
              <a:rPr lang="ru-RU" dirty="0" smtClean="0"/>
              <a:t>данной частице на той итерации, когда этой частице соответствовало наилучшее значение целевой функции.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50006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каждый момент времени (на каждой итерации) частицы имеют в </a:t>
            </a:r>
            <a:r>
              <a:rPr lang="ru-RU" dirty="0" smtClean="0"/>
              <a:t>пространстве решения некоторое </a:t>
            </a:r>
            <a:r>
              <a:rPr lang="ru-RU" dirty="0" smtClean="0"/>
              <a:t>положение и вектор скорости.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Для </a:t>
            </a:r>
            <a:r>
              <a:rPr lang="ru-RU" dirty="0" smtClean="0"/>
              <a:t>каждого положения частицы вычисляется соответствующее значение целевой функции, и на этой основе по определенным правилам частица меняет свое положение и скорость в пространстве поиска.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Химмельблау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00108"/>
            <a:ext cx="8115328" cy="5126055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71472" y="1214422"/>
          <a:ext cx="5418137" cy="714375"/>
        </p:xfrm>
        <a:graphic>
          <a:graphicData uri="http://schemas.openxmlformats.org/presentationml/2006/ole">
            <p:oleObj spid="_x0000_s107522" name="Формула" r:id="rId3" imgW="2311200" imgH="304560" progId="Equation.3">
              <p:embed/>
            </p:oleObj>
          </a:graphicData>
        </a:graphic>
      </p:graphicFrame>
      <p:grpSp>
        <p:nvGrpSpPr>
          <p:cNvPr id="14" name="Группа 13"/>
          <p:cNvGrpSpPr/>
          <p:nvPr/>
        </p:nvGrpSpPr>
        <p:grpSpPr>
          <a:xfrm>
            <a:off x="500034" y="2071679"/>
            <a:ext cx="7643866" cy="3214710"/>
            <a:chOff x="0" y="2428867"/>
            <a:chExt cx="7082482" cy="2954295"/>
          </a:xfrm>
        </p:grpSpPr>
        <p:pic>
          <p:nvPicPr>
            <p:cNvPr id="107524" name="Picture 4" descr="01_html_m5988a55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2428867"/>
              <a:ext cx="7082482" cy="2954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Группа 9"/>
            <p:cNvGrpSpPr/>
            <p:nvPr/>
          </p:nvGrpSpPr>
          <p:grpSpPr>
            <a:xfrm>
              <a:off x="214282" y="2428868"/>
              <a:ext cx="3429024" cy="2857520"/>
              <a:chOff x="357158" y="1785926"/>
              <a:chExt cx="6005513" cy="4798488"/>
            </a:xfrm>
          </p:grpSpPr>
          <p:pic>
            <p:nvPicPr>
              <p:cNvPr id="107523" name="Рисунок 1" descr="File:Nelder Mead2.gi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28596" y="1928802"/>
                <a:ext cx="5934075" cy="4457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643042" y="1785926"/>
                <a:ext cx="29289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                      </a:t>
                </a:r>
                <a:endParaRPr lang="ru-RU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7158" y="6215082"/>
                <a:ext cx="150019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142844" y="5286388"/>
            <a:ext cx="885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Функция имеет четыре локальных минимума в точках </a:t>
            </a:r>
          </a:p>
          <a:p>
            <a:r>
              <a:rPr lang="ru-RU" sz="2000" dirty="0" smtClean="0"/>
              <a:t>(-2,805118; 3,131312), (-3,779310; -3,283186), (3,584428; -1,848126), (3,0; 2,0) </a:t>
            </a:r>
          </a:p>
          <a:p>
            <a:r>
              <a:rPr lang="ru-RU" sz="2000" dirty="0" smtClean="0"/>
              <a:t>и принимает  во всех этих точках нулевые значения.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/>
              <a:t>Топология </a:t>
            </a:r>
            <a:r>
              <a:rPr lang="ru-RU" sz="3600" b="1" dirty="0" smtClean="0"/>
              <a:t>соседства частиц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50006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Эффективность метода PSO в значительной мере зависит от топологии соседства частиц </a:t>
            </a:r>
            <a:r>
              <a:rPr lang="ru-RU" dirty="0" smtClean="0"/>
              <a:t>Топология </a:t>
            </a:r>
            <a:r>
              <a:rPr lang="ru-RU" dirty="0" smtClean="0"/>
              <a:t>соседства определяется неориентированным графом, вершины которого соответствуют частицам роя, а ребра связывают непосредственных соседей. </a:t>
            </a:r>
          </a:p>
          <a:p>
            <a:r>
              <a:rPr lang="ru-RU" dirty="0" smtClean="0"/>
              <a:t>В вычислительной практике чаще всего используются следующие топологии соседства частиц: 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/>
              <a:t>Клика </a:t>
            </a:r>
            <a:r>
              <a:rPr lang="ru-RU" sz="3600" dirty="0" smtClean="0"/>
              <a:t>(gbest-топология - глобально оптимальная топология)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1571611"/>
            <a:ext cx="8229600" cy="4429157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0533" name="Picture 5" descr="http://technomag.edu.ru/data/875/695/1234/01_html_64b972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4591050" cy="376237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625134" y="1714488"/>
            <a:ext cx="4161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 топологии «клика</a:t>
            </a:r>
            <a:r>
              <a:rPr lang="ru-RU" sz="3200" dirty="0" smtClean="0"/>
              <a:t>»</a:t>
            </a:r>
          </a:p>
          <a:p>
            <a:r>
              <a:rPr lang="ru-RU" sz="3200" dirty="0" smtClean="0"/>
              <a:t>соседями </a:t>
            </a:r>
            <a:r>
              <a:rPr lang="ru-RU" sz="3200" dirty="0" smtClean="0"/>
              <a:t>каждой из частиц , </a:t>
            </a:r>
            <a:endParaRPr lang="ru-RU" sz="3200" dirty="0" smtClean="0"/>
          </a:p>
          <a:p>
            <a:r>
              <a:rPr lang="ru-RU" sz="3200" dirty="0" smtClean="0"/>
              <a:t>являются </a:t>
            </a:r>
            <a:r>
              <a:rPr lang="ru-RU" sz="3200" dirty="0" smtClean="0"/>
              <a:t>остальные частицы.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Каждая частица может взаимодействовать со всеми другими частицами, и она тяготеет к лучшему решению целого роя.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Частица </a:t>
            </a:r>
            <a:r>
              <a:rPr lang="ru-RU" dirty="0" smtClean="0"/>
              <a:t>имитирует общее оптимальное решение, поэтому её скорость зависит от информации, получаемой от всех остальных. 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Социальным </a:t>
            </a:r>
            <a:r>
              <a:rPr lang="ru-RU" dirty="0" smtClean="0"/>
              <a:t>компонентом скорости является наилучшая достигнутая позиция роя (в пространстве решений).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Кластерная топология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9442" name="Picture 2" descr="http://technomag.edu.ru/data/881/695/1234/01_html_709979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09" y="1285860"/>
            <a:ext cx="3890943" cy="3643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3438" y="1571612"/>
            <a:ext cx="31732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 качестве узлов </a:t>
            </a:r>
          </a:p>
          <a:p>
            <a:r>
              <a:rPr lang="ru-RU" sz="3200" dirty="0" smtClean="0"/>
              <a:t>графа </a:t>
            </a:r>
          </a:p>
          <a:p>
            <a:r>
              <a:rPr lang="ru-RU" sz="3200" dirty="0" smtClean="0"/>
              <a:t>используются </a:t>
            </a:r>
          </a:p>
          <a:p>
            <a:r>
              <a:rPr lang="ru-RU" sz="3200" dirty="0" smtClean="0"/>
              <a:t>клики из узлов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72074"/>
            <a:ext cx="8463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 рое с кластерной топологией достигаются меньшие </a:t>
            </a:r>
            <a:endParaRPr lang="ru-RU" sz="2800" dirty="0" smtClean="0"/>
          </a:p>
          <a:p>
            <a:r>
              <a:rPr lang="ru-RU" sz="2800" dirty="0" smtClean="0"/>
              <a:t>значения </a:t>
            </a:r>
            <a:r>
              <a:rPr lang="ru-RU" sz="2800" dirty="0" smtClean="0"/>
              <a:t>скорости распространения информации.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функция Шекеля. 1-я итерация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2922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188418" name="Picture 2" descr="http://technomag.edu.ru/data/2010/08/12/1234458828/image0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928670"/>
            <a:ext cx="7172262" cy="5643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функция Шекеля. 4-я итерация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2922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194562" name="Picture 2" descr="http://technomag.edu.ru/data/2010/08/12/1234458864/image0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857232"/>
            <a:ext cx="6888494" cy="5643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функция Шекеля. 17-я итерация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2922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196610" name="Picture 2" descr="http://technomag.edu.ru/data/2010/08/12/1234458872/image0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785794"/>
            <a:ext cx="7429552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Функция Шекеля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113667" name="Рисунок 10" descr="http://technomag.edu.ru/data/2010/08/12/1234458832/image0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857232"/>
            <a:ext cx="802391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8" name="Рисунок 13" descr="http://technomag.edu.ru/data/2010/08/12/1234458840/image0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857364"/>
            <a:ext cx="393382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86314" y="1714488"/>
            <a:ext cx="39290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400" dirty="0" smtClean="0"/>
              <a:t>Глобальный максимум </a:t>
            </a:r>
          </a:p>
          <a:p>
            <a:pPr>
              <a:buNone/>
            </a:pPr>
            <a:r>
              <a:rPr lang="ru-RU" sz="2400" dirty="0" smtClean="0"/>
              <a:t>в рассматриваемой задаче </a:t>
            </a:r>
          </a:p>
          <a:p>
            <a:pPr>
              <a:buNone/>
            </a:pPr>
            <a:r>
              <a:rPr lang="ru-RU" sz="2400" dirty="0" smtClean="0"/>
              <a:t>достигается в точке с координатами  </a:t>
            </a:r>
            <a:endParaRPr lang="en-US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*=(2,10)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и значение функции в этой точке равно 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*=1,01439037</a:t>
            </a:r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Функция 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Растригина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690563" y="928688"/>
          <a:ext cx="5210175" cy="1214437"/>
        </p:xfrm>
        <a:graphic>
          <a:graphicData uri="http://schemas.openxmlformats.org/presentationml/2006/ole">
            <p:oleObj spid="_x0000_s168961" name="Формула" r:id="rId3" imgW="2070000" imgH="482400" progId="Equation.3">
              <p:embed/>
            </p:oleObj>
          </a:graphicData>
        </a:graphic>
      </p:graphicFrame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214554"/>
            <a:ext cx="4929222" cy="429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1928802"/>
            <a:ext cx="3500462" cy="323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5429256" y="5357826"/>
            <a:ext cx="15151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*=(0,0)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*=0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Классификация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126055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1071546"/>
            <a:ext cx="41878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Методы поиска глобального экстремума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1857364"/>
            <a:ext cx="226029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детерминированные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43438" y="1928802"/>
            <a:ext cx="124104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случайные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000364" y="2714620"/>
            <a:ext cx="1552028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Метод </a:t>
            </a:r>
          </a:p>
          <a:p>
            <a:r>
              <a:rPr lang="ru-RU" dirty="0" smtClean="0"/>
              <a:t>независимых </a:t>
            </a:r>
          </a:p>
          <a:p>
            <a:r>
              <a:rPr lang="ru-RU" dirty="0" smtClean="0"/>
              <a:t>испытаний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86380" y="2714620"/>
            <a:ext cx="28427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Интеллектуальные методы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2786058"/>
            <a:ext cx="194316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Метод поиска </a:t>
            </a:r>
          </a:p>
          <a:p>
            <a:r>
              <a:rPr lang="ru-RU" dirty="0" smtClean="0"/>
              <a:t>по координатной </a:t>
            </a:r>
          </a:p>
          <a:p>
            <a:r>
              <a:rPr lang="ru-RU" dirty="0" smtClean="0"/>
              <a:t>сетке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3500438"/>
            <a:ext cx="262398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Генетические алгоритмы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4071942"/>
            <a:ext cx="302320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Методы роя частиц </a:t>
            </a:r>
          </a:p>
          <a:p>
            <a:r>
              <a:rPr lang="ru-RU" dirty="0" smtClean="0"/>
              <a:t>(</a:t>
            </a:r>
            <a:r>
              <a:rPr lang="en-US" dirty="0" smtClean="0"/>
              <a:t>Particle Swarm Optimization, </a:t>
            </a:r>
            <a:endParaRPr lang="ru-RU" dirty="0" smtClean="0"/>
          </a:p>
          <a:p>
            <a:r>
              <a:rPr lang="en-US" dirty="0" smtClean="0"/>
              <a:t>PSO) </a:t>
            </a:r>
            <a:endParaRPr lang="ru-RU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rot="5400000">
            <a:off x="1535885" y="1750207"/>
            <a:ext cx="214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5072066" y="1785926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10800000">
            <a:off x="1643042" y="1643050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 flipH="1" flipV="1">
            <a:off x="4036215" y="1535893"/>
            <a:ext cx="214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5400000" flipH="1" flipV="1">
            <a:off x="1285852" y="2500306"/>
            <a:ext cx="571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8" idx="2"/>
          </p:cNvCxnSpPr>
          <p:nvPr/>
        </p:nvCxnSpPr>
        <p:spPr>
          <a:xfrm rot="16200000" flipH="1">
            <a:off x="5209803" y="2352291"/>
            <a:ext cx="130734" cy="22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3857620" y="2428868"/>
            <a:ext cx="250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5400000">
            <a:off x="3714744" y="2571744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5400000">
            <a:off x="6215074" y="2571744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rot="5400000">
            <a:off x="4750595" y="3893347"/>
            <a:ext cx="121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5357818" y="3714752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5357818" y="4500570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5357818" y="3286124"/>
            <a:ext cx="1000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5400000" flipH="1" flipV="1">
            <a:off x="6250793" y="3178967"/>
            <a:ext cx="214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Метод поиска по координатной сетке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-1463717" y="3463925"/>
            <a:ext cx="464347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857224" y="5786454"/>
            <a:ext cx="707236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357290" y="1500174"/>
            <a:ext cx="5715040" cy="3571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357290" y="4357694"/>
            <a:ext cx="571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357290" y="3643314"/>
            <a:ext cx="3571900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357290" y="2928934"/>
            <a:ext cx="571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357290" y="2214554"/>
            <a:ext cx="571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28572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 flipH="1" flipV="1">
            <a:off x="100010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171448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 flipH="1" flipV="1">
            <a:off x="242886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 flipH="1" flipV="1">
            <a:off x="314324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 flipH="1" flipV="1">
            <a:off x="385762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 flipH="1" flipV="1">
            <a:off x="457200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5400000" flipH="1" flipV="1">
            <a:off x="528638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rot="5400000">
            <a:off x="1000100" y="5429264"/>
            <a:ext cx="7143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rot="5400000">
            <a:off x="6715140" y="5429264"/>
            <a:ext cx="7143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rot="10800000">
            <a:off x="857224" y="5072074"/>
            <a:ext cx="50006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rot="10800000">
            <a:off x="857224" y="1500174"/>
            <a:ext cx="50006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4929190" y="3643314"/>
            <a:ext cx="2143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00034" y="10715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7572396" y="52863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1214414" y="5786454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5720" y="1428736"/>
            <a:ext cx="5000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Метод поиска по координатной сетке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-1463717" y="3463925"/>
            <a:ext cx="464347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857224" y="5786454"/>
            <a:ext cx="707236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357290" y="1500174"/>
            <a:ext cx="5715040" cy="3571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357290" y="4357694"/>
            <a:ext cx="571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357290" y="3643314"/>
            <a:ext cx="3571900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357290" y="2928934"/>
            <a:ext cx="571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357290" y="2214554"/>
            <a:ext cx="571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28572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 flipH="1" flipV="1">
            <a:off x="100010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171448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 flipH="1" flipV="1">
            <a:off x="242886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 flipH="1" flipV="1">
            <a:off x="314324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 flipH="1" flipV="1">
            <a:off x="385762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 flipH="1" flipV="1">
            <a:off x="457200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5400000" flipH="1" flipV="1">
            <a:off x="528638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rot="5400000">
            <a:off x="1000100" y="5429264"/>
            <a:ext cx="7143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rot="5400000">
            <a:off x="6715140" y="5429264"/>
            <a:ext cx="7143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rot="10800000">
            <a:off x="857224" y="5072074"/>
            <a:ext cx="50006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rot="10800000">
            <a:off x="857224" y="1500174"/>
            <a:ext cx="50006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4929190" y="3643314"/>
            <a:ext cx="2143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00034" y="10715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7572396" y="52863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1214414" y="5786454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                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3" name="Прямая соединительная линия 122"/>
          <p:cNvCxnSpPr/>
          <p:nvPr/>
        </p:nvCxnSpPr>
        <p:spPr>
          <a:xfrm rot="5400000">
            <a:off x="3857620" y="4714884"/>
            <a:ext cx="214314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85720" y="1428736"/>
            <a:ext cx="5000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 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8" name="Прямая соединительная линия 127"/>
          <p:cNvCxnSpPr/>
          <p:nvPr/>
        </p:nvCxnSpPr>
        <p:spPr>
          <a:xfrm rot="10800000">
            <a:off x="857224" y="3643314"/>
            <a:ext cx="407196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Метод поиска по координатной сетке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-1463717" y="3463925"/>
            <a:ext cx="464347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857224" y="5786454"/>
            <a:ext cx="707236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357290" y="1500174"/>
            <a:ext cx="5715040" cy="3571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357290" y="4357694"/>
            <a:ext cx="571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357290" y="3643314"/>
            <a:ext cx="3571900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357290" y="2928934"/>
            <a:ext cx="571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357290" y="2214554"/>
            <a:ext cx="571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28572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 flipH="1" flipV="1">
            <a:off x="100010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171448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 flipH="1" flipV="1">
            <a:off x="242886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 flipH="1" flipV="1">
            <a:off x="314324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 flipH="1" flipV="1">
            <a:off x="385762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 flipH="1" flipV="1">
            <a:off x="457200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5400000" flipH="1" flipV="1">
            <a:off x="5286380" y="3286124"/>
            <a:ext cx="357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rot="5400000">
            <a:off x="1000100" y="5429264"/>
            <a:ext cx="7143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rot="5400000">
            <a:off x="6715140" y="5429264"/>
            <a:ext cx="7143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rot="10800000">
            <a:off x="857224" y="5072074"/>
            <a:ext cx="50006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rot="10800000">
            <a:off x="857224" y="1500174"/>
            <a:ext cx="50006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4572000" y="3286124"/>
            <a:ext cx="714380" cy="7143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единительная линия 94"/>
          <p:cNvCxnSpPr/>
          <p:nvPr/>
        </p:nvCxnSpPr>
        <p:spPr>
          <a:xfrm rot="5400000">
            <a:off x="4393405" y="4893479"/>
            <a:ext cx="17859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rot="5400000">
            <a:off x="3679025" y="4893479"/>
            <a:ext cx="17859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rot="10800000">
            <a:off x="857224" y="3286124"/>
            <a:ext cx="37147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rot="10800000">
            <a:off x="857224" y="4000504"/>
            <a:ext cx="37147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rot="5400000">
            <a:off x="4357686" y="3643314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rot="5400000">
            <a:off x="4500562" y="3643314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rot="5400000">
            <a:off x="4643438" y="3643314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rot="5400000">
            <a:off x="4786314" y="3643314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4929190" y="3643314"/>
            <a:ext cx="2143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4572000" y="3857628"/>
            <a:ext cx="428628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4572000" y="3714752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>
            <a:off x="4572000" y="3571876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>
            <a:off x="4572000" y="3429000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5000628" y="3857628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00034" y="10715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7572396" y="52863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1214414" y="5786454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3" name="Прямая соединительная линия 122"/>
          <p:cNvCxnSpPr/>
          <p:nvPr/>
        </p:nvCxnSpPr>
        <p:spPr>
          <a:xfrm rot="5400000">
            <a:off x="3857620" y="4714884"/>
            <a:ext cx="214314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85720" y="1428736"/>
            <a:ext cx="5000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 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8" name="Прямая соединительная линия 127"/>
          <p:cNvCxnSpPr/>
          <p:nvPr/>
        </p:nvCxnSpPr>
        <p:spPr>
          <a:xfrm rot="10800000">
            <a:off x="857224" y="3643314"/>
            <a:ext cx="407196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999</Words>
  <Application>Microsoft Office PowerPoint</Application>
  <PresentationFormat>Экран (4:3)</PresentationFormat>
  <Paragraphs>332</Paragraphs>
  <Slides>36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8" baseType="lpstr">
      <vt:lpstr>Тема Office</vt:lpstr>
      <vt:lpstr>Формула</vt:lpstr>
      <vt:lpstr> Лекция 14. </vt:lpstr>
      <vt:lpstr>Постановка задачи</vt:lpstr>
      <vt:lpstr>Функция Химмельблау </vt:lpstr>
      <vt:lpstr>Функция Шекеля</vt:lpstr>
      <vt:lpstr>  Функция Растригина</vt:lpstr>
      <vt:lpstr> Классификация</vt:lpstr>
      <vt:lpstr> Метод поиска по координатной сетке</vt:lpstr>
      <vt:lpstr> Метод поиска по координатной сетке</vt:lpstr>
      <vt:lpstr> Метод поиска по координатной сетке</vt:lpstr>
      <vt:lpstr> Метод поиска по координатной сетке</vt:lpstr>
      <vt:lpstr>  </vt:lpstr>
      <vt:lpstr>  </vt:lpstr>
      <vt:lpstr> Случайные методы. I. Метод независимых испытаний.</vt:lpstr>
      <vt:lpstr>   </vt:lpstr>
      <vt:lpstr>   </vt:lpstr>
      <vt:lpstr>Функция Шекеля</vt:lpstr>
      <vt:lpstr>II. Интеллектуальные методы поиска глобального экстремума.  1. Генетические алгоритмы</vt:lpstr>
      <vt:lpstr>Основные понятия ГА</vt:lpstr>
      <vt:lpstr>    </vt:lpstr>
      <vt:lpstr>Поколение – это цикл перехода от одной популяции к другой.</vt:lpstr>
      <vt:lpstr>Алгоритм</vt:lpstr>
      <vt:lpstr>1. Инициализация</vt:lpstr>
      <vt:lpstr> 2. Операция кроссинговера </vt:lpstr>
      <vt:lpstr>3. Операция мутации</vt:lpstr>
      <vt:lpstr>  4. Вычисление функции оценки</vt:lpstr>
      <vt:lpstr>  5. Процесс отбора </vt:lpstr>
      <vt:lpstr>Методы роя частиц (PSO-метод) </vt:lpstr>
      <vt:lpstr>  </vt:lpstr>
      <vt:lpstr>  </vt:lpstr>
      <vt:lpstr> Топология соседства частиц</vt:lpstr>
      <vt:lpstr>Клика (gbest-топология - глобально оптимальная топология)</vt:lpstr>
      <vt:lpstr>  </vt:lpstr>
      <vt:lpstr> Кластерная топология</vt:lpstr>
      <vt:lpstr>   функция Шекеля. 1-я итерация</vt:lpstr>
      <vt:lpstr>   функция Шекеля. 4-я итерация</vt:lpstr>
      <vt:lpstr>   функция Шекеля. 17-я итерация</vt:lpstr>
    </vt:vector>
  </TitlesOfParts>
  <Company>DOM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ЭКОНОМИЧЕСКАЯ ИНФОРМАТИКА  лектор кандидат технических наук, доцент кафедры кибернетики и вычислительной техники Балакирева Ирина Аркадьевна.  Кафедра КиВТ расположена в ауд. В-210, преподавательская кафедры КиВТ  - в ауд. А-103.</dc:title>
  <dc:creator>DOM</dc:creator>
  <cp:lastModifiedBy>www.PHILka.RU</cp:lastModifiedBy>
  <cp:revision>263</cp:revision>
  <dcterms:created xsi:type="dcterms:W3CDTF">2009-08-17T09:42:10Z</dcterms:created>
  <dcterms:modified xsi:type="dcterms:W3CDTF">2013-05-14T16:18:56Z</dcterms:modified>
</cp:coreProperties>
</file>