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2" r:id="rId5"/>
    <p:sldId id="260" r:id="rId6"/>
    <p:sldId id="266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179-2F1B-4350-9976-0EC8BE18F203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4BC7-9B3E-494A-8120-80080C2D2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5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179-2F1B-4350-9976-0EC8BE18F203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4BC7-9B3E-494A-8120-80080C2D2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17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179-2F1B-4350-9976-0EC8BE18F203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4BC7-9B3E-494A-8120-80080C2D2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86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179-2F1B-4350-9976-0EC8BE18F203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4BC7-9B3E-494A-8120-80080C2D2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19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179-2F1B-4350-9976-0EC8BE18F203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4BC7-9B3E-494A-8120-80080C2D2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65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179-2F1B-4350-9976-0EC8BE18F203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4BC7-9B3E-494A-8120-80080C2D2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06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179-2F1B-4350-9976-0EC8BE18F203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4BC7-9B3E-494A-8120-80080C2D2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69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179-2F1B-4350-9976-0EC8BE18F203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4BC7-9B3E-494A-8120-80080C2D2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90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179-2F1B-4350-9976-0EC8BE18F203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4BC7-9B3E-494A-8120-80080C2D2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85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179-2F1B-4350-9976-0EC8BE18F203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4BC7-9B3E-494A-8120-80080C2D2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64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C179-2F1B-4350-9976-0EC8BE18F203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4BC7-9B3E-494A-8120-80080C2D2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04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3C179-2F1B-4350-9976-0EC8BE18F203}" type="datetimeFigureOut">
              <a:rPr lang="ru-RU" smtClean="0"/>
              <a:t>20.06.2016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E4BC7-9B3E-494A-8120-80080C2D2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06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5315" y="0"/>
            <a:ext cx="9144000" cy="2058534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8634" y="0"/>
            <a:ext cx="11016343" cy="3221862"/>
          </a:xfrm>
        </p:spPr>
        <p:txBody>
          <a:bodyPr>
            <a:noAutofit/>
          </a:bodyPr>
          <a:lstStyle/>
          <a:p>
            <a:endParaRPr lang="ru-RU" sz="1600" i="1" dirty="0">
              <a:latin typeface="Drugs" panose="02000503060000020003" pitchFamily="50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Drugs" panose="02000503060000020003" pitchFamily="50" charset="0"/>
                <a:cs typeface="Times New Roman" panose="02020603050405020304" pitchFamily="18" charset="0"/>
              </a:rPr>
              <a:t>Казанский (Приволжский) федеральный университет</a:t>
            </a:r>
          </a:p>
          <a:p>
            <a:r>
              <a:rPr lang="ru-RU" sz="2000" dirty="0" smtClean="0">
                <a:latin typeface="Drugs" panose="02000503060000020003" pitchFamily="50" charset="0"/>
                <a:cs typeface="Times New Roman" panose="02020603050405020304" pitchFamily="18" charset="0"/>
              </a:rPr>
              <a:t>Высшая школа информационных технологий и информационных систем</a:t>
            </a:r>
          </a:p>
          <a:p>
            <a:endParaRPr lang="ru-RU" sz="1600" i="1" dirty="0" smtClean="0">
              <a:latin typeface="Drugs" panose="02000503060000020003" pitchFamily="50" charset="0"/>
              <a:cs typeface="Times New Roman" panose="02020603050405020304" pitchFamily="18" charset="0"/>
            </a:endParaRPr>
          </a:p>
          <a:p>
            <a:endParaRPr lang="ru-RU" sz="1600" i="1" dirty="0" smtClean="0">
              <a:latin typeface="Drugs" panose="02000503060000020003" pitchFamily="50" charset="0"/>
              <a:cs typeface="Times New Roman" panose="02020603050405020304" pitchFamily="18" charset="0"/>
            </a:endParaRPr>
          </a:p>
          <a:p>
            <a:endParaRPr lang="ru-RU" sz="1600" i="1" dirty="0">
              <a:latin typeface="Drugs" panose="02000503060000020003" pitchFamily="50" charset="0"/>
              <a:cs typeface="Times New Roman" panose="02020603050405020304" pitchFamily="18" charset="0"/>
            </a:endParaRPr>
          </a:p>
          <a:p>
            <a:endParaRPr lang="ru-RU" sz="1600" i="1" dirty="0" smtClean="0">
              <a:latin typeface="Drugs" panose="02000503060000020003" pitchFamily="50" charset="0"/>
              <a:cs typeface="Times New Roman" panose="02020603050405020304" pitchFamily="18" charset="0"/>
            </a:endParaRPr>
          </a:p>
          <a:p>
            <a:endParaRPr lang="ru-RU" sz="1600" i="1" dirty="0" smtClean="0">
              <a:latin typeface="Drugs" panose="02000503060000020003" pitchFamily="50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Drugs" panose="02000503060000020003" pitchFamily="50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endParaRPr lang="ru-RU" sz="1600" i="1" dirty="0" smtClean="0">
              <a:latin typeface="Drugs" panose="02000503060000020003" pitchFamily="50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Drugs" panose="02000503060000020003" pitchFamily="50" charset="0"/>
                <a:cs typeface="Times New Roman" panose="02020603050405020304" pitchFamily="18" charset="0"/>
              </a:rPr>
              <a:t>РАЗРАБОТКА СИСТЕМЫ ЭМОЦИОНАЛЬНОЙ ОЦЕНКИ НА ОСНОВЕ ОБУЧЕНИЯ С ПОДКРЕПЛЕНИЕМ И НЕЙРОБИОЛОГИЧЕСКИ ИНСПИРИРОВАННЫХ МЕТОДОВ</a:t>
            </a:r>
            <a:endParaRPr lang="en-US" sz="2800" dirty="0" smtClean="0">
              <a:latin typeface="Drugs" panose="02000503060000020003" pitchFamily="50" charset="0"/>
              <a:cs typeface="Times New Roman" panose="02020603050405020304" pitchFamily="18" charset="0"/>
            </a:endParaRPr>
          </a:p>
          <a:p>
            <a:r>
              <a:rPr lang="ru-RU" sz="2800" b="1" dirty="0" smtClean="0">
                <a:latin typeface="Drugs" panose="02000503060000020003" pitchFamily="50" charset="0"/>
                <a:cs typeface="Times New Roman" panose="02020603050405020304" pitchFamily="18" charset="0"/>
              </a:rPr>
              <a:t>Евгения Майорова</a:t>
            </a:r>
            <a:endParaRPr lang="en-US" b="1" dirty="0" smtClean="0">
              <a:latin typeface="Drugs" panose="02000503060000020003" pitchFamily="50" charset="0"/>
              <a:cs typeface="Times New Roman" panose="02020603050405020304" pitchFamily="18" charset="0"/>
            </a:endParaRPr>
          </a:p>
          <a:p>
            <a:endParaRPr lang="ru-RU" sz="1800" dirty="0" smtClean="0">
              <a:latin typeface="Drugs" panose="02000503060000020003" pitchFamily="50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Drugs" panose="02000503060000020003" pitchFamily="50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2000" dirty="0" smtClean="0">
                <a:latin typeface="Drugs" panose="02000503060000020003" pitchFamily="50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Drugs" panose="02000503060000020003" pitchFamily="50" charset="0"/>
                <a:cs typeface="Times New Roman" panose="02020603050405020304" pitchFamily="18" charset="0"/>
              </a:rPr>
              <a:t> М.О. Таланов</a:t>
            </a:r>
          </a:p>
          <a:p>
            <a:endParaRPr lang="en-US" sz="1600" dirty="0" smtClean="0">
              <a:latin typeface="Drugs" panose="02000503060000020003" pitchFamily="50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212" y="1333812"/>
            <a:ext cx="2413227" cy="103672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19270" y="132522"/>
            <a:ext cx="11913704" cy="6612835"/>
          </a:xfrm>
          <a:prstGeom prst="rect">
            <a:avLst/>
          </a:prstGeom>
          <a:noFill/>
          <a:ln w="38100">
            <a:solidFill>
              <a:srgbClr val="56B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88" y="1504297"/>
            <a:ext cx="4105727" cy="554237"/>
          </a:xfrm>
          <a:prstGeom prst="rect">
            <a:avLst/>
          </a:prstGeom>
        </p:spPr>
      </p:pic>
      <p:pic>
        <p:nvPicPr>
          <p:cNvPr id="8" name="Picture 2" descr="NEUCOG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231" y="1234481"/>
            <a:ext cx="3030105" cy="109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7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9270" y="132522"/>
            <a:ext cx="11913704" cy="6612835"/>
          </a:xfrm>
          <a:prstGeom prst="rect">
            <a:avLst/>
          </a:prstGeom>
          <a:noFill/>
          <a:ln w="38100">
            <a:solidFill>
              <a:srgbClr val="56B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Drugs" panose="02000503060000020003" pitchFamily="50" charset="0"/>
              </a:rPr>
              <a:t>Проблема</a:t>
            </a:r>
            <a:endParaRPr lang="ru-RU" dirty="0">
              <a:latin typeface="Drugs" panose="02000503060000020003" pitchFamily="50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818322" y="2656898"/>
            <a:ext cx="10515600" cy="1231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4400" dirty="0" smtClean="0">
                <a:latin typeface="Drugs" panose="02000503060000020003" pitchFamily="50" charset="0"/>
              </a:rPr>
              <a:t>Отсутствие </a:t>
            </a:r>
            <a:r>
              <a:rPr lang="ru-RU" sz="4400" dirty="0" err="1" smtClean="0">
                <a:latin typeface="Drugs" panose="02000503060000020003" pitchFamily="50" charset="0"/>
              </a:rPr>
              <a:t>нейробиологически</a:t>
            </a:r>
            <a:r>
              <a:rPr lang="ru-RU" sz="4400" dirty="0" smtClean="0">
                <a:latin typeface="Drugs" panose="02000503060000020003" pitchFamily="50" charset="0"/>
              </a:rPr>
              <a:t> реалистичной  системы эмоциональной оценки</a:t>
            </a:r>
            <a:endParaRPr lang="ru-RU" sz="4400" dirty="0">
              <a:latin typeface="Drugs" panose="0200050306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9270" y="132522"/>
            <a:ext cx="11913704" cy="6612835"/>
          </a:xfrm>
          <a:prstGeom prst="rect">
            <a:avLst/>
          </a:prstGeom>
          <a:noFill/>
          <a:ln w="38100">
            <a:solidFill>
              <a:srgbClr val="56B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Drugs" panose="02000503060000020003" pitchFamily="50" charset="0"/>
              </a:rPr>
              <a:t>Обучение с подкреплением</a:t>
            </a:r>
            <a:endParaRPr lang="ru-RU" dirty="0">
              <a:latin typeface="Drugs" panose="02000503060000020003" pitchFamily="50" charset="0"/>
            </a:endParaRPr>
          </a:p>
        </p:txBody>
      </p:sp>
      <p:pic>
        <p:nvPicPr>
          <p:cNvPr id="5" name="Рисунок 4" descr="Untitled-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113" y="1490143"/>
            <a:ext cx="3586018" cy="4819233"/>
          </a:xfrm>
          <a:prstGeom prst="rect">
            <a:avLst/>
          </a:prstGeom>
          <a:noFill/>
        </p:spPr>
      </p:pic>
      <p:pic>
        <p:nvPicPr>
          <p:cNvPr id="3076" name="Picture 4" descr="http://crazyvapor.ru/wa-data/public/shop/img/zelenoe-yablok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598" y="2698533"/>
            <a:ext cx="2796624" cy="260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Соединительная линия уступом 6"/>
          <p:cNvCxnSpPr/>
          <p:nvPr/>
        </p:nvCxnSpPr>
        <p:spPr>
          <a:xfrm flipV="1">
            <a:off x="6733309" y="3563888"/>
            <a:ext cx="2310681" cy="1146657"/>
          </a:xfrm>
          <a:prstGeom prst="bentConnector3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190824" y="2463562"/>
                <a:ext cx="4092289" cy="2709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ctr">
                  <a:lnSpc>
                    <a:spcPct val="150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sz="1000" i="1" dirty="0" smtClean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49580" algn="ctr">
                  <a:lnSpc>
                    <a:spcPct val="150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:endParaRPr lang="ru-RU" sz="10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49580" algn="ctr">
                  <a:lnSpc>
                    <a:spcPct val="150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:endParaRPr lang="ru-RU" sz="1000" i="1" dirty="0" smtClean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49580" algn="ctr">
                  <a:lnSpc>
                    <a:spcPct val="150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:endParaRPr lang="ru-RU" sz="1000" i="1" dirty="0" smtClean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49580" algn="ctr">
                  <a:lnSpc>
                    <a:spcPct val="150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1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24" y="2463562"/>
                <a:ext cx="4092289" cy="2709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Соединительная линия уступом 15"/>
          <p:cNvCxnSpPr/>
          <p:nvPr/>
        </p:nvCxnSpPr>
        <p:spPr>
          <a:xfrm rot="10800000">
            <a:off x="3891882" y="2942890"/>
            <a:ext cx="736766" cy="496049"/>
          </a:xfrm>
          <a:prstGeom prst="bentConnector3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Соединительная линия уступом 3082"/>
          <p:cNvCxnSpPr/>
          <p:nvPr/>
        </p:nvCxnSpPr>
        <p:spPr>
          <a:xfrm rot="10800000" flipV="1">
            <a:off x="3748722" y="3438939"/>
            <a:ext cx="2347279" cy="140091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44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9270" y="132522"/>
            <a:ext cx="11913704" cy="6612835"/>
          </a:xfrm>
          <a:prstGeom prst="rect">
            <a:avLst/>
          </a:prstGeom>
          <a:noFill/>
          <a:ln w="38100">
            <a:solidFill>
              <a:srgbClr val="56B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>
                <a:latin typeface="Drugs" panose="02000503060000020003" pitchFamily="50" charset="0"/>
              </a:rPr>
              <a:t>Нейрональная</a:t>
            </a:r>
            <a:r>
              <a:rPr lang="ru-RU" dirty="0" smtClean="0">
                <a:latin typeface="Drugs" panose="02000503060000020003" pitchFamily="50" charset="0"/>
              </a:rPr>
              <a:t> архитектура</a:t>
            </a:r>
            <a:endParaRPr lang="ru-RU" dirty="0">
              <a:latin typeface="Drugs" panose="02000503060000020003" pitchFamily="50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08" y="1527377"/>
            <a:ext cx="6554355" cy="48358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14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9270" y="132522"/>
            <a:ext cx="11913704" cy="6612835"/>
          </a:xfrm>
          <a:prstGeom prst="rect">
            <a:avLst/>
          </a:prstGeom>
          <a:noFill/>
          <a:ln w="38100">
            <a:solidFill>
              <a:srgbClr val="56B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Drugs" panose="02000503060000020003" pitchFamily="50" charset="0"/>
              </a:rPr>
              <a:t>Эксперимент</a:t>
            </a:r>
            <a:endParaRPr lang="ru-RU" dirty="0">
              <a:latin typeface="Drugs" panose="02000503060000020003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8125597"/>
                  </p:ext>
                </p:extLst>
              </p:nvPr>
            </p:nvGraphicFramePr>
            <p:xfrm>
              <a:off x="2484582" y="2050906"/>
              <a:ext cx="7573818" cy="33357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59459">
                      <a:extLst>
                        <a:ext uri="{9D8B030D-6E8A-4147-A177-3AD203B41FA5}">
                          <a16:colId xmlns:a16="http://schemas.microsoft.com/office/drawing/2014/main" val="1140065245"/>
                        </a:ext>
                      </a:extLst>
                    </a:gridCol>
                    <a:gridCol w="1756757">
                      <a:extLst>
                        <a:ext uri="{9D8B030D-6E8A-4147-A177-3AD203B41FA5}">
                          <a16:colId xmlns:a16="http://schemas.microsoft.com/office/drawing/2014/main" val="4171050939"/>
                        </a:ext>
                      </a:extLst>
                    </a:gridCol>
                    <a:gridCol w="3357602">
                      <a:extLst>
                        <a:ext uri="{9D8B030D-6E8A-4147-A177-3AD203B41FA5}">
                          <a16:colId xmlns:a16="http://schemas.microsoft.com/office/drawing/2014/main" val="2499257303"/>
                        </a:ext>
                      </a:extLst>
                    </a:gridCol>
                  </a:tblGrid>
                  <a:tr h="55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effectLst/>
                            </a:rPr>
                            <a:t>η</a:t>
                          </a:r>
                          <a:endParaRPr lang="ru-RU" sz="29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effectLst/>
                            </a:rPr>
                            <a:t>Шаг</a:t>
                          </a:r>
                          <a:endParaRPr lang="ru-RU" sz="29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9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ru-RU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9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extLst>
                      <a:ext uri="{0D108BD9-81ED-4DB2-BD59-A6C34878D82A}">
                        <a16:rowId xmlns:a16="http://schemas.microsoft.com/office/drawing/2014/main" val="3762806672"/>
                      </a:ext>
                    </a:extLst>
                  </a:tr>
                  <a:tr h="55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effectLst/>
                            </a:rPr>
                            <a:t>1</a:t>
                          </a:r>
                          <a:endParaRPr lang="ru-RU" sz="29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effectLst/>
                            </a:rPr>
                            <a:t>1</a:t>
                          </a:r>
                          <a:endParaRPr lang="ru-RU" sz="29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solidFill>
                                <a:schemeClr val="bg1"/>
                              </a:solidFill>
                              <a:effectLst/>
                            </a:rPr>
                            <a:t>1,00</a:t>
                          </a:r>
                          <a:endParaRPr lang="ru-RU" sz="29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8736750"/>
                      </a:ext>
                    </a:extLst>
                  </a:tr>
                  <a:tr h="55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effectLst/>
                            </a:rPr>
                            <a:t>0,5</a:t>
                          </a:r>
                          <a:endParaRPr lang="ru-RU" sz="29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effectLst/>
                            </a:rPr>
                            <a:t>2</a:t>
                          </a:r>
                          <a:endParaRPr lang="ru-RU" sz="29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 dirty="0">
                              <a:solidFill>
                                <a:schemeClr val="bg1"/>
                              </a:solidFill>
                              <a:effectLst/>
                            </a:rPr>
                            <a:t>1,50</a:t>
                          </a:r>
                          <a:endParaRPr lang="ru-RU" sz="29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3368219"/>
                      </a:ext>
                    </a:extLst>
                  </a:tr>
                  <a:tr h="55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effectLst/>
                            </a:rPr>
                            <a:t>0,25</a:t>
                          </a:r>
                          <a:endParaRPr lang="ru-RU" sz="29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effectLst/>
                            </a:rPr>
                            <a:t>3</a:t>
                          </a:r>
                          <a:endParaRPr lang="ru-RU" sz="29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 dirty="0">
                              <a:solidFill>
                                <a:schemeClr val="bg1"/>
                              </a:solidFill>
                              <a:effectLst/>
                            </a:rPr>
                            <a:t>0,38</a:t>
                          </a:r>
                          <a:endParaRPr lang="ru-RU" sz="29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068782"/>
                      </a:ext>
                    </a:extLst>
                  </a:tr>
                  <a:tr h="55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effectLst/>
                            </a:rPr>
                            <a:t>0,125</a:t>
                          </a:r>
                          <a:endParaRPr lang="ru-RU" sz="29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effectLst/>
                            </a:rPr>
                            <a:t>4</a:t>
                          </a:r>
                          <a:endParaRPr lang="ru-RU" sz="29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 dirty="0">
                              <a:solidFill>
                                <a:schemeClr val="bg1"/>
                              </a:solidFill>
                              <a:effectLst/>
                            </a:rPr>
                            <a:t>0,80</a:t>
                          </a:r>
                          <a:endParaRPr lang="ru-RU" sz="29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124751"/>
                      </a:ext>
                    </a:extLst>
                  </a:tr>
                  <a:tr h="55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effectLst/>
                            </a:rPr>
                            <a:t>0,0625</a:t>
                          </a:r>
                          <a:endParaRPr lang="ru-RU" sz="29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effectLst/>
                            </a:rPr>
                            <a:t>5</a:t>
                          </a:r>
                          <a:endParaRPr lang="ru-RU" sz="29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 dirty="0">
                              <a:solidFill>
                                <a:schemeClr val="bg1"/>
                              </a:solidFill>
                              <a:effectLst/>
                            </a:rPr>
                            <a:t>0,33</a:t>
                          </a:r>
                          <a:endParaRPr lang="ru-RU" sz="29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50607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8125597"/>
                  </p:ext>
                </p:extLst>
              </p:nvPr>
            </p:nvGraphicFramePr>
            <p:xfrm>
              <a:off x="2484582" y="2050906"/>
              <a:ext cx="7573818" cy="33357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59459">
                      <a:extLst>
                        <a:ext uri="{9D8B030D-6E8A-4147-A177-3AD203B41FA5}">
                          <a16:colId xmlns:a16="http://schemas.microsoft.com/office/drawing/2014/main" val="1140065245"/>
                        </a:ext>
                      </a:extLst>
                    </a:gridCol>
                    <a:gridCol w="1756757">
                      <a:extLst>
                        <a:ext uri="{9D8B030D-6E8A-4147-A177-3AD203B41FA5}">
                          <a16:colId xmlns:a16="http://schemas.microsoft.com/office/drawing/2014/main" val="4171050939"/>
                        </a:ext>
                      </a:extLst>
                    </a:gridCol>
                    <a:gridCol w="3357602">
                      <a:extLst>
                        <a:ext uri="{9D8B030D-6E8A-4147-A177-3AD203B41FA5}">
                          <a16:colId xmlns:a16="http://schemas.microsoft.com/office/drawing/2014/main" val="2499257303"/>
                        </a:ext>
                      </a:extLst>
                    </a:gridCol>
                  </a:tblGrid>
                  <a:tr h="55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effectLst/>
                            </a:rPr>
                            <a:t>η</a:t>
                          </a:r>
                          <a:endParaRPr lang="ru-RU" sz="29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effectLst/>
                            </a:rPr>
                            <a:t>Шаг</a:t>
                          </a:r>
                          <a:endParaRPr lang="ru-RU" sz="29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41909" marR="141909" marT="0" marB="0" anchor="ctr">
                        <a:blipFill>
                          <a:blip r:embed="rId2"/>
                          <a:stretch>
                            <a:fillRect l="-125771" t="-9890" r="-907" b="-532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2806672"/>
                      </a:ext>
                    </a:extLst>
                  </a:tr>
                  <a:tr h="55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effectLst/>
                            </a:rPr>
                            <a:t>1</a:t>
                          </a:r>
                          <a:endParaRPr lang="ru-RU" sz="29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effectLst/>
                            </a:rPr>
                            <a:t>1</a:t>
                          </a:r>
                          <a:endParaRPr lang="ru-RU" sz="29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solidFill>
                                <a:schemeClr val="bg1"/>
                              </a:solidFill>
                              <a:effectLst/>
                            </a:rPr>
                            <a:t>1,00</a:t>
                          </a:r>
                          <a:endParaRPr lang="ru-RU" sz="29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8736750"/>
                      </a:ext>
                    </a:extLst>
                  </a:tr>
                  <a:tr h="55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effectLst/>
                            </a:rPr>
                            <a:t>0,5</a:t>
                          </a:r>
                          <a:endParaRPr lang="ru-RU" sz="29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effectLst/>
                            </a:rPr>
                            <a:t>2</a:t>
                          </a:r>
                          <a:endParaRPr lang="ru-RU" sz="29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 dirty="0">
                              <a:solidFill>
                                <a:schemeClr val="bg1"/>
                              </a:solidFill>
                              <a:effectLst/>
                            </a:rPr>
                            <a:t>1,50</a:t>
                          </a:r>
                          <a:endParaRPr lang="ru-RU" sz="29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3368219"/>
                      </a:ext>
                    </a:extLst>
                  </a:tr>
                  <a:tr h="55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effectLst/>
                            </a:rPr>
                            <a:t>0,25</a:t>
                          </a:r>
                          <a:endParaRPr lang="ru-RU" sz="29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effectLst/>
                            </a:rPr>
                            <a:t>3</a:t>
                          </a:r>
                          <a:endParaRPr lang="ru-RU" sz="29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 dirty="0">
                              <a:solidFill>
                                <a:schemeClr val="bg1"/>
                              </a:solidFill>
                              <a:effectLst/>
                            </a:rPr>
                            <a:t>0,38</a:t>
                          </a:r>
                          <a:endParaRPr lang="ru-RU" sz="29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068782"/>
                      </a:ext>
                    </a:extLst>
                  </a:tr>
                  <a:tr h="55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effectLst/>
                            </a:rPr>
                            <a:t>0,125</a:t>
                          </a:r>
                          <a:endParaRPr lang="ru-RU" sz="29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effectLst/>
                            </a:rPr>
                            <a:t>4</a:t>
                          </a:r>
                          <a:endParaRPr lang="ru-RU" sz="29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 dirty="0">
                              <a:solidFill>
                                <a:schemeClr val="bg1"/>
                              </a:solidFill>
                              <a:effectLst/>
                            </a:rPr>
                            <a:t>0,80</a:t>
                          </a:r>
                          <a:endParaRPr lang="ru-RU" sz="29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124751"/>
                      </a:ext>
                    </a:extLst>
                  </a:tr>
                  <a:tr h="55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effectLst/>
                            </a:rPr>
                            <a:t>0,0625</a:t>
                          </a:r>
                          <a:endParaRPr lang="ru-RU" sz="29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>
                              <a:effectLst/>
                            </a:rPr>
                            <a:t>5</a:t>
                          </a:r>
                          <a:endParaRPr lang="ru-RU" sz="29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u-RU" sz="2900" dirty="0">
                              <a:solidFill>
                                <a:schemeClr val="bg1"/>
                              </a:solidFill>
                              <a:effectLst/>
                            </a:rPr>
                            <a:t>0,33</a:t>
                          </a:r>
                          <a:endParaRPr lang="ru-RU" sz="29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1909" marR="141909" marT="0" marB="0" anchor="ctr"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50607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5017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9270" y="132522"/>
            <a:ext cx="11913704" cy="6612835"/>
          </a:xfrm>
          <a:prstGeom prst="rect">
            <a:avLst/>
          </a:prstGeom>
          <a:noFill/>
          <a:ln w="38100">
            <a:solidFill>
              <a:srgbClr val="56B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Drugs" panose="02000503060000020003" pitchFamily="50" charset="0"/>
              </a:rPr>
              <a:t>Результаты</a:t>
            </a:r>
            <a:endParaRPr lang="ru-RU" dirty="0">
              <a:latin typeface="Drugs" panose="02000503060000020003" pitchFamily="50" charset="0"/>
            </a:endParaRPr>
          </a:p>
        </p:txBody>
      </p:sp>
      <p:pic>
        <p:nvPicPr>
          <p:cNvPr id="5" name="Picture 1" descr="volt_thalamus [glu]_yes_dopamine_no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25" y="1487054"/>
            <a:ext cx="6555270" cy="492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5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5315" y="0"/>
            <a:ext cx="9144000" cy="2058534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8634" y="0"/>
            <a:ext cx="11016343" cy="3221862"/>
          </a:xfrm>
        </p:spPr>
        <p:txBody>
          <a:bodyPr>
            <a:noAutofit/>
          </a:bodyPr>
          <a:lstStyle/>
          <a:p>
            <a:endParaRPr lang="ru-RU" sz="1600" i="1" dirty="0">
              <a:latin typeface="Drugs" panose="02000503060000020003" pitchFamily="50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Drugs" panose="02000503060000020003" pitchFamily="50" charset="0"/>
                <a:cs typeface="Times New Roman" panose="02020603050405020304" pitchFamily="18" charset="0"/>
              </a:rPr>
              <a:t>Казанский (Приволжский) федеральный университет</a:t>
            </a:r>
          </a:p>
          <a:p>
            <a:r>
              <a:rPr lang="ru-RU" sz="2000" dirty="0" smtClean="0">
                <a:latin typeface="Drugs" panose="02000503060000020003" pitchFamily="50" charset="0"/>
                <a:cs typeface="Times New Roman" panose="02020603050405020304" pitchFamily="18" charset="0"/>
              </a:rPr>
              <a:t>Высшая школа информационных технологий и информационных систем</a:t>
            </a:r>
          </a:p>
          <a:p>
            <a:endParaRPr lang="ru-RU" sz="1600" i="1" dirty="0" smtClean="0">
              <a:latin typeface="Drugs" panose="02000503060000020003" pitchFamily="50" charset="0"/>
              <a:cs typeface="Times New Roman" panose="02020603050405020304" pitchFamily="18" charset="0"/>
            </a:endParaRPr>
          </a:p>
          <a:p>
            <a:endParaRPr lang="ru-RU" sz="1600" i="1" dirty="0" smtClean="0">
              <a:latin typeface="Drugs" panose="02000503060000020003" pitchFamily="50" charset="0"/>
              <a:cs typeface="Times New Roman" panose="02020603050405020304" pitchFamily="18" charset="0"/>
            </a:endParaRPr>
          </a:p>
          <a:p>
            <a:endParaRPr lang="ru-RU" sz="1600" i="1" dirty="0">
              <a:latin typeface="Drugs" panose="02000503060000020003" pitchFamily="50" charset="0"/>
              <a:cs typeface="Times New Roman" panose="02020603050405020304" pitchFamily="18" charset="0"/>
            </a:endParaRPr>
          </a:p>
          <a:p>
            <a:endParaRPr lang="ru-RU" sz="1600" i="1" dirty="0" smtClean="0">
              <a:latin typeface="Drugs" panose="02000503060000020003" pitchFamily="50" charset="0"/>
              <a:cs typeface="Times New Roman" panose="02020603050405020304" pitchFamily="18" charset="0"/>
            </a:endParaRPr>
          </a:p>
          <a:p>
            <a:endParaRPr lang="ru-RU" sz="1600" i="1" dirty="0" smtClean="0">
              <a:latin typeface="Drugs" panose="02000503060000020003" pitchFamily="50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Drugs" panose="02000503060000020003" pitchFamily="50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endParaRPr lang="ru-RU" sz="1600" i="1" dirty="0" smtClean="0">
              <a:latin typeface="Drugs" panose="02000503060000020003" pitchFamily="50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Drugs" panose="02000503060000020003" pitchFamily="50" charset="0"/>
                <a:cs typeface="Times New Roman" panose="02020603050405020304" pitchFamily="18" charset="0"/>
              </a:rPr>
              <a:t>РАЗРАБОТКА СИСТЕМЫ ЭМОЦИОНАЛЬНОЙ ОЦЕНКИ НА ОСНОВЕ ОБУЧЕНИЯ С ПОДКРЕПЛЕНИЕМ И НЕЙРОБИОЛОГИЧЕСКИ ИНСПИРИРОВАННЫХ МЕТОДОВ</a:t>
            </a:r>
            <a:endParaRPr lang="en-US" sz="2800" dirty="0" smtClean="0">
              <a:latin typeface="Drugs" panose="02000503060000020003" pitchFamily="50" charset="0"/>
              <a:cs typeface="Times New Roman" panose="02020603050405020304" pitchFamily="18" charset="0"/>
            </a:endParaRPr>
          </a:p>
          <a:p>
            <a:r>
              <a:rPr lang="ru-RU" sz="2800" b="1" dirty="0" smtClean="0">
                <a:latin typeface="Drugs" panose="02000503060000020003" pitchFamily="50" charset="0"/>
                <a:cs typeface="Times New Roman" panose="02020603050405020304" pitchFamily="18" charset="0"/>
              </a:rPr>
              <a:t>Евгения Майорова</a:t>
            </a:r>
            <a:endParaRPr lang="en-US" b="1" dirty="0" smtClean="0">
              <a:latin typeface="Drugs" panose="02000503060000020003" pitchFamily="50" charset="0"/>
              <a:cs typeface="Times New Roman" panose="02020603050405020304" pitchFamily="18" charset="0"/>
            </a:endParaRPr>
          </a:p>
          <a:p>
            <a:endParaRPr lang="ru-RU" sz="1800" dirty="0" smtClean="0">
              <a:latin typeface="Drugs" panose="02000503060000020003" pitchFamily="50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Drugs" panose="02000503060000020003" pitchFamily="50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2000" dirty="0" smtClean="0">
                <a:latin typeface="Drugs" panose="02000503060000020003" pitchFamily="50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Drugs" panose="02000503060000020003" pitchFamily="50" charset="0"/>
                <a:cs typeface="Times New Roman" panose="02020603050405020304" pitchFamily="18" charset="0"/>
              </a:rPr>
              <a:t> М.О. Таланов</a:t>
            </a:r>
          </a:p>
          <a:p>
            <a:endParaRPr lang="en-US" sz="1600" dirty="0" smtClean="0">
              <a:latin typeface="Drugs" panose="02000503060000020003" pitchFamily="50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212" y="1333812"/>
            <a:ext cx="2413227" cy="103672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19270" y="132522"/>
            <a:ext cx="11913704" cy="6612835"/>
          </a:xfrm>
          <a:prstGeom prst="rect">
            <a:avLst/>
          </a:prstGeom>
          <a:noFill/>
          <a:ln w="38100">
            <a:solidFill>
              <a:srgbClr val="56B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88" y="1504297"/>
            <a:ext cx="4105727" cy="554237"/>
          </a:xfrm>
          <a:prstGeom prst="rect">
            <a:avLst/>
          </a:prstGeom>
        </p:spPr>
      </p:pic>
      <p:pic>
        <p:nvPicPr>
          <p:cNvPr id="8" name="Picture 2" descr="NEUCOG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231" y="1234481"/>
            <a:ext cx="3030105" cy="109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16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9270" y="132522"/>
            <a:ext cx="11913704" cy="6612835"/>
          </a:xfrm>
          <a:prstGeom prst="rect">
            <a:avLst/>
          </a:prstGeom>
          <a:noFill/>
          <a:ln w="38100">
            <a:solidFill>
              <a:srgbClr val="56B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268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105</Words>
  <Application>Microsoft Office PowerPoint</Application>
  <PresentationFormat>Широкоэкранный</PresentationFormat>
  <Paragraphs>59</Paragraphs>
  <Slides>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Drugs</vt:lpstr>
      <vt:lpstr>Times New Roman</vt:lpstr>
      <vt:lpstr>Тема Office</vt:lpstr>
      <vt:lpstr>         </vt:lpstr>
      <vt:lpstr>Проблема</vt:lpstr>
      <vt:lpstr>Обучение с подкреплением</vt:lpstr>
      <vt:lpstr>Нейрональная архитектура</vt:lpstr>
      <vt:lpstr>Эксперимент</vt:lpstr>
      <vt:lpstr>Результаты</vt:lpstr>
      <vt:lpstr>        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</dc:title>
  <dc:creator>Eugenia</dc:creator>
  <cp:lastModifiedBy>Eugenia</cp:lastModifiedBy>
  <cp:revision>9</cp:revision>
  <dcterms:created xsi:type="dcterms:W3CDTF">2016-06-20T12:46:25Z</dcterms:created>
  <dcterms:modified xsi:type="dcterms:W3CDTF">2016-06-20T16:19:39Z</dcterms:modified>
</cp:coreProperties>
</file>