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68" r:id="rId5"/>
    <p:sldId id="269" r:id="rId6"/>
    <p:sldId id="261" r:id="rId7"/>
    <p:sldId id="260" r:id="rId8"/>
    <p:sldId id="270" r:id="rId9"/>
    <p:sldId id="271" r:id="rId10"/>
    <p:sldId id="272" r:id="rId11"/>
    <p:sldId id="262" r:id="rId12"/>
    <p:sldId id="273" r:id="rId13"/>
    <p:sldId id="263" r:id="rId14"/>
    <p:sldId id="265" r:id="rId15"/>
    <p:sldId id="264" r:id="rId16"/>
    <p:sldId id="266" r:id="rId17"/>
    <p:sldId id="274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97" autoAdjust="0"/>
  </p:normalViewPr>
  <p:slideViewPr>
    <p:cSldViewPr snapToGrid="0">
      <p:cViewPr>
        <p:scale>
          <a:sx n="60" d="100"/>
          <a:sy n="60" d="100"/>
        </p:scale>
        <p:origin x="82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4045B-0300-40B8-906E-48019F9F7CEB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3981D-5C0D-4CFE-94CA-015F2E8A58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503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Dans un même package</a:t>
            </a:r>
            <a:br>
              <a:rPr lang="fr-BE" dirty="0"/>
            </a:br>
            <a:r>
              <a:rPr lang="fr-BE" dirty="0"/>
              <a:t>Toujours une fonction</a:t>
            </a:r>
            <a:br>
              <a:rPr lang="fr-BE" dirty="0"/>
            </a:br>
            <a:r>
              <a:rPr lang="fr-BE" dirty="0"/>
              <a:t>S’applique sur une structure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3981D-5C0D-4CFE-94CA-015F2E8A585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08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72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88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7030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006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790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076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379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70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86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19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02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63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64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63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60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9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4FB13-012F-4037-81DA-501F3326904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49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fif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68AA2-482C-40C2-B1B3-B4E3B15FC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Orienté objet et Go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BBEF7B-92DF-4D06-A39E-79A803D65E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Des objets sans héritage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302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C0521-665E-4580-A0F9-73357D4C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Prouve le !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4003CA-C192-4E96-8ABF-E58C94E6A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1AF9BFA-65A1-4181-BFB0-452F4CA24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02" y="1595153"/>
            <a:ext cx="8534774" cy="393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94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4784D-93FF-4F82-BD30-D98E7B61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Implémentation des interfaces</a:t>
            </a:r>
            <a:endParaRPr lang="en-GB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9D1725B-CAE8-4CF2-AE9E-321311739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975" y="1516595"/>
            <a:ext cx="7045385" cy="494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14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4E5149-E236-4A8E-A738-0E4A1903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Assignation des interfaces</a:t>
            </a:r>
            <a:endParaRPr lang="en-GB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6BB8AFB-0FDD-436F-82E3-A121F8A03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317" y="1563716"/>
            <a:ext cx="8155277" cy="462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95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73BF0-0057-42CB-8970-ED1DD7B6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Rappel des principes (fondamentaux) de l’orienté objet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2F5410-CC02-4A25-8206-87C63996C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Principes SOLID</a:t>
            </a:r>
          </a:p>
          <a:p>
            <a:endParaRPr lang="fr-BE" dirty="0"/>
          </a:p>
          <a:p>
            <a:r>
              <a:rPr lang="en-GB" dirty="0" err="1"/>
              <a:t>Polymorphisme</a:t>
            </a:r>
            <a:endParaRPr lang="en-GB" dirty="0"/>
          </a:p>
          <a:p>
            <a:r>
              <a:rPr lang="en-GB" dirty="0"/>
              <a:t>Encapsulation/Abstraction</a:t>
            </a:r>
          </a:p>
          <a:p>
            <a:r>
              <a:rPr lang="en-GB" dirty="0" err="1"/>
              <a:t>Héritage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7349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BD6729-ABA2-4010-8B86-1533EC7D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L’héritage polymorphique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E3E511-720F-4FAC-9D46-A1F45F57D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Imbriquer différents type d’objet dans une structure ou un flow</a:t>
            </a:r>
          </a:p>
          <a:p>
            <a:endParaRPr lang="en-GB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F88F3C8-7B21-4DBC-AE7C-E9998CD20810}"/>
              </a:ext>
            </a:extLst>
          </p:cNvPr>
          <p:cNvSpPr txBox="1"/>
          <p:nvPr/>
        </p:nvSpPr>
        <p:spPr>
          <a:xfrm>
            <a:off x="3361410" y="3429000"/>
            <a:ext cx="45528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6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Interfaces !</a:t>
            </a:r>
            <a:endParaRPr lang="en-GB" sz="6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0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EBE6C8-9DB4-4E67-B346-558031BB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L’héritage technique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2066F6-54E7-4135-BB5E-C4FD1F8F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Mise à disposition de fonctionnalités commune a plusieurs classes</a:t>
            </a:r>
            <a:endParaRPr lang="en-GB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D467715-EE22-46FE-ABE2-B53966BC6A90}"/>
              </a:ext>
            </a:extLst>
          </p:cNvPr>
          <p:cNvSpPr txBox="1"/>
          <p:nvPr/>
        </p:nvSpPr>
        <p:spPr>
          <a:xfrm>
            <a:off x="2917998" y="3429000"/>
            <a:ext cx="54152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6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Composition !</a:t>
            </a:r>
            <a:endParaRPr lang="en-GB" sz="6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3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7D2F9-5224-4FE9-A77B-1B3A7634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Composition over </a:t>
            </a:r>
            <a:r>
              <a:rPr lang="fr-BE" dirty="0" err="1"/>
              <a:t>inheritance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DF129-DD40-40E4-8E1A-4474A7941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{ </a:t>
            </a:r>
            <a:r>
              <a:rPr lang="fr-BE" dirty="0" err="1"/>
              <a:t>PlusOperation</a:t>
            </a:r>
            <a:r>
              <a:rPr lang="fr-BE" dirty="0"/>
              <a:t> (</a:t>
            </a:r>
            <a:r>
              <a:rPr lang="fr-BE" dirty="0" err="1"/>
              <a:t>int</a:t>
            </a:r>
            <a:r>
              <a:rPr lang="fr-BE" dirty="0"/>
              <a:t>, </a:t>
            </a:r>
            <a:r>
              <a:rPr lang="fr-BE" dirty="0" err="1"/>
              <a:t>int</a:t>
            </a:r>
            <a:r>
              <a:rPr lang="fr-BE" dirty="0"/>
              <a:t>) =&gt; </a:t>
            </a:r>
            <a:r>
              <a:rPr lang="fr-BE" dirty="0" err="1"/>
              <a:t>int</a:t>
            </a:r>
            <a:r>
              <a:rPr lang="fr-BE" dirty="0"/>
              <a:t> } </a:t>
            </a:r>
          </a:p>
          <a:p>
            <a:pPr lvl="1"/>
            <a:r>
              <a:rPr lang="fr-BE" dirty="0"/>
              <a:t>Avec héritage {</a:t>
            </a:r>
            <a:r>
              <a:rPr lang="fr-BE" dirty="0" err="1"/>
              <a:t>PlusOperation</a:t>
            </a:r>
            <a:r>
              <a:rPr lang="fr-BE" dirty="0"/>
              <a:t> (</a:t>
            </a:r>
            <a:r>
              <a:rPr lang="fr-BE" dirty="0" err="1"/>
              <a:t>int</a:t>
            </a:r>
            <a:r>
              <a:rPr lang="fr-BE" dirty="0"/>
              <a:t>, </a:t>
            </a:r>
            <a:r>
              <a:rPr lang="fr-BE" dirty="0" err="1"/>
              <a:t>int</a:t>
            </a:r>
            <a:r>
              <a:rPr lang="fr-BE" dirty="0"/>
              <a:t>) =&gt; </a:t>
            </a:r>
            <a:r>
              <a:rPr lang="fr-BE" dirty="0" err="1"/>
              <a:t>int</a:t>
            </a:r>
            <a:r>
              <a:rPr lang="fr-BE" dirty="0"/>
              <a:t>, </a:t>
            </a:r>
            <a:r>
              <a:rPr lang="fr-BE" dirty="0" err="1"/>
              <a:t>MultiplyOperation</a:t>
            </a:r>
            <a:r>
              <a:rPr lang="fr-BE" dirty="0"/>
              <a:t>(</a:t>
            </a:r>
            <a:r>
              <a:rPr lang="fr-BE" dirty="0" err="1"/>
              <a:t>int</a:t>
            </a:r>
            <a:r>
              <a:rPr lang="fr-BE" dirty="0"/>
              <a:t>, </a:t>
            </a:r>
            <a:r>
              <a:rPr lang="fr-BE" dirty="0" err="1"/>
              <a:t>int</a:t>
            </a:r>
            <a:r>
              <a:rPr lang="fr-BE" dirty="0"/>
              <a:t>) =&gt; </a:t>
            </a:r>
            <a:r>
              <a:rPr lang="fr-BE" dirty="0" err="1"/>
              <a:t>int</a:t>
            </a:r>
            <a:r>
              <a:rPr lang="fr-BE" dirty="0"/>
              <a:t> }</a:t>
            </a:r>
          </a:p>
          <a:p>
            <a:r>
              <a:rPr lang="fr-BE" dirty="0"/>
              <a:t>{ </a:t>
            </a:r>
            <a:r>
              <a:rPr lang="fr-BE" dirty="0" err="1"/>
              <a:t>MinusOperation</a:t>
            </a:r>
            <a:r>
              <a:rPr lang="fr-BE" dirty="0"/>
              <a:t> (</a:t>
            </a:r>
            <a:r>
              <a:rPr lang="fr-BE" dirty="0" err="1"/>
              <a:t>int</a:t>
            </a:r>
            <a:r>
              <a:rPr lang="fr-BE" dirty="0"/>
              <a:t>, </a:t>
            </a:r>
            <a:r>
              <a:rPr lang="fr-BE" dirty="0" err="1"/>
              <a:t>int</a:t>
            </a:r>
            <a:r>
              <a:rPr lang="fr-BE" dirty="0"/>
              <a:t>) =&gt; </a:t>
            </a:r>
            <a:r>
              <a:rPr lang="fr-BE" dirty="0" err="1"/>
              <a:t>int</a:t>
            </a:r>
            <a:r>
              <a:rPr lang="fr-BE" dirty="0"/>
              <a:t> } </a:t>
            </a:r>
          </a:p>
          <a:p>
            <a:pPr lvl="1"/>
            <a:r>
              <a:rPr lang="en-GB" dirty="0"/>
              <a:t>Avec </a:t>
            </a:r>
            <a:r>
              <a:rPr lang="en-GB" dirty="0" err="1"/>
              <a:t>héritage</a:t>
            </a:r>
            <a:r>
              <a:rPr lang="en-GB" dirty="0"/>
              <a:t> {</a:t>
            </a:r>
            <a:r>
              <a:rPr lang="en-GB" dirty="0" err="1"/>
              <a:t>MinusOperation</a:t>
            </a:r>
            <a:r>
              <a:rPr lang="en-GB" dirty="0"/>
              <a:t> (int, int) =&gt; int, </a:t>
            </a:r>
            <a:r>
              <a:rPr lang="en-GB" dirty="0" err="1"/>
              <a:t>DividesOperation</a:t>
            </a:r>
            <a:r>
              <a:rPr lang="en-GB" dirty="0"/>
              <a:t>(int, int) =&gt; int)}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Comment </a:t>
            </a:r>
            <a:r>
              <a:rPr lang="en-GB" dirty="0" err="1"/>
              <a:t>construire</a:t>
            </a:r>
            <a:r>
              <a:rPr lang="en-GB" dirty="0"/>
              <a:t> un </a:t>
            </a:r>
            <a:r>
              <a:rPr lang="en-GB" dirty="0" err="1"/>
              <a:t>objet</a:t>
            </a:r>
            <a:r>
              <a:rPr lang="en-GB" dirty="0"/>
              <a:t> avec les 4 </a:t>
            </a:r>
            <a:r>
              <a:rPr lang="en-GB" dirty="0" err="1"/>
              <a:t>méthodes</a:t>
            </a:r>
            <a:r>
              <a:rPr lang="en-GB" dirty="0"/>
              <a:t> ?</a:t>
            </a:r>
          </a:p>
          <a:p>
            <a:endParaRPr lang="en-GB" i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C85467F-101D-4616-8A4F-8B37773FFF10}"/>
              </a:ext>
            </a:extLst>
          </p:cNvPr>
          <p:cNvSpPr txBox="1"/>
          <p:nvPr/>
        </p:nvSpPr>
        <p:spPr>
          <a:xfrm>
            <a:off x="963261" y="5186253"/>
            <a:ext cx="114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Voir</a:t>
            </a:r>
            <a:r>
              <a:rPr lang="en-GB" i="1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188404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6D528-BFB2-4E97-B8BC-5A8B6834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Composition – Inversion of control</a:t>
            </a:r>
            <a:endParaRPr lang="en-GB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BC4C470-10C7-4D91-8911-8DFB36C5A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68899"/>
            <a:ext cx="10503284" cy="511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4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36B666-3DA8-4545-B377-614FFC1D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Pas de </a:t>
            </a:r>
            <a:r>
              <a:rPr lang="fr-BE" dirty="0" err="1"/>
              <a:t>silver</a:t>
            </a:r>
            <a:r>
              <a:rPr lang="fr-BE" dirty="0"/>
              <a:t> </a:t>
            </a:r>
            <a:r>
              <a:rPr lang="fr-BE" dirty="0" err="1"/>
              <a:t>bullet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4D4DA0-4799-4792-9462-C58C1CC54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Golang</a:t>
            </a:r>
            <a:r>
              <a:rPr lang="fr-BE" dirty="0"/>
              <a:t> =ok=&gt; OOP</a:t>
            </a:r>
          </a:p>
          <a:p>
            <a:endParaRPr lang="fr-BE" dirty="0"/>
          </a:p>
          <a:p>
            <a:r>
              <a:rPr lang="fr-BE" dirty="0"/>
              <a:t>Performances – Low </a:t>
            </a:r>
            <a:r>
              <a:rPr lang="fr-BE" dirty="0" err="1"/>
              <a:t>Level</a:t>
            </a:r>
            <a:endParaRPr lang="fr-BE" dirty="0"/>
          </a:p>
          <a:p>
            <a:r>
              <a:rPr lang="en-GB" dirty="0" err="1"/>
              <a:t>Moderne</a:t>
            </a:r>
            <a:r>
              <a:rPr lang="en-GB" dirty="0"/>
              <a:t>, facile </a:t>
            </a:r>
            <a:r>
              <a:rPr lang="en-GB" dirty="0" err="1"/>
              <a:t>d’utilisation</a:t>
            </a:r>
            <a:r>
              <a:rPr lang="en-GB" dirty="0"/>
              <a:t> – Feature </a:t>
            </a:r>
            <a:r>
              <a:rPr lang="en-GB" dirty="0" err="1"/>
              <a:t>limité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49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7C57F-DE86-4C81-B56A-D8323021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Présentation de Go</a:t>
            </a:r>
            <a:endParaRPr lang="en-GB" dirty="0"/>
          </a:p>
        </p:txBody>
      </p:sp>
      <p:pic>
        <p:nvPicPr>
          <p:cNvPr id="9" name="Espace réservé du contenu 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D93D220-2E6C-4646-91AE-AD13EB751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17381"/>
            <a:ext cx="1943831" cy="1804078"/>
          </a:xfrm>
        </p:spPr>
      </p:pic>
      <p:pic>
        <p:nvPicPr>
          <p:cNvPr id="11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B1047668-3264-4F0F-94CE-EF66910C3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025855"/>
            <a:ext cx="5394764" cy="2032028"/>
          </a:xfrm>
          <a:prstGeom prst="rect">
            <a:avLst/>
          </a:prstGeom>
        </p:spPr>
      </p:pic>
      <p:pic>
        <p:nvPicPr>
          <p:cNvPr id="13" name="Image 12" descr="Une image contenant personne, homme, intérieur, table&#10;&#10;Description générée automatiquement">
            <a:extLst>
              <a:ext uri="{FF2B5EF4-FFF2-40B4-BE49-F238E27FC236}">
                <a16:creationId xmlns:a16="http://schemas.microsoft.com/office/drawing/2014/main" id="{78916E7A-3FDD-4D9E-912A-5D9B0A830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502" y="533400"/>
            <a:ext cx="4191000" cy="2794000"/>
          </a:xfrm>
          <a:prstGeom prst="rect">
            <a:avLst/>
          </a:prstGeom>
        </p:spPr>
      </p:pic>
      <p:pic>
        <p:nvPicPr>
          <p:cNvPr id="15" name="Image 1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99CBA45-BCD7-4A93-9AFB-7CAEACDD68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234" y="3772746"/>
            <a:ext cx="2025535" cy="247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7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4C137-583C-449D-9135-EC991832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 quoi ressemble le Go ?</a:t>
            </a:r>
            <a:endParaRPr lang="en-GB" dirty="0"/>
          </a:p>
        </p:txBody>
      </p:sp>
      <p:pic>
        <p:nvPicPr>
          <p:cNvPr id="7" name="Image 6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B8EFA77B-1782-4F1D-90A9-E9515A734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960" y="1823949"/>
            <a:ext cx="2557549" cy="113122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BC8D4C3-E4C7-4D8F-8271-89ADC6FF620A}"/>
              </a:ext>
            </a:extLst>
          </p:cNvPr>
          <p:cNvSpPr txBox="1"/>
          <p:nvPr/>
        </p:nvSpPr>
        <p:spPr>
          <a:xfrm>
            <a:off x="8384175" y="3577203"/>
            <a:ext cx="17796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6000" dirty="0"/>
              <a:t>	{</a:t>
            </a:r>
          </a:p>
          <a:p>
            <a:r>
              <a:rPr lang="fr-BE" sz="6000" dirty="0"/>
              <a:t>[…]  </a:t>
            </a:r>
          </a:p>
          <a:p>
            <a:r>
              <a:rPr lang="fr-BE" sz="6000" dirty="0"/>
              <a:t>}</a:t>
            </a:r>
            <a:r>
              <a:rPr lang="fr-BE" dirty="0"/>
              <a:t> 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D94C875-E09D-40C8-9C02-EA936E40B1DA}"/>
              </a:ext>
            </a:extLst>
          </p:cNvPr>
          <p:cNvSpPr txBox="1"/>
          <p:nvPr/>
        </p:nvSpPr>
        <p:spPr>
          <a:xfrm>
            <a:off x="798022" y="4127269"/>
            <a:ext cx="57470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6000" dirty="0">
                <a:solidFill>
                  <a:schemeClr val="accent1">
                    <a:lumMod val="75000"/>
                  </a:schemeClr>
                </a:solidFill>
              </a:rPr>
              <a:t>variable:=type{}</a:t>
            </a:r>
            <a:endParaRPr lang="en-GB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C38B00-E4B6-43C9-80FF-5E63B43C8CC9}"/>
              </a:ext>
            </a:extLst>
          </p:cNvPr>
          <p:cNvSpPr txBox="1"/>
          <p:nvPr/>
        </p:nvSpPr>
        <p:spPr>
          <a:xfrm>
            <a:off x="1331151" y="1719284"/>
            <a:ext cx="3173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6000" strike="sngStrike" dirty="0">
                <a:solidFill>
                  <a:srgbClr val="FF0000"/>
                </a:solidFill>
              </a:rPr>
              <a:t>Classe</a:t>
            </a:r>
            <a:endParaRPr lang="en-GB" sz="6000" strike="sngStri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00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7AAB52-8373-4924-A36A-B3AB822A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 quoi ressemble le Go ?</a:t>
            </a:r>
            <a:endParaRPr lang="en-GB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901F9AA-807D-48AA-B5B5-1A55928C1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1507AEF-FE13-418D-91A1-15BF181D2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63" y="1740900"/>
            <a:ext cx="10291759" cy="465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33897A-7CC2-444E-9046-254EB4140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types</a:t>
            </a:r>
            <a:endParaRPr lang="en-GB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05E9C2F-C3C5-4C60-8F27-2086E85C7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708" y="1586288"/>
            <a:ext cx="7859294" cy="466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6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78B74E-A0A2-4C0B-B747-45DD717F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pointeurs</a:t>
            </a:r>
            <a:endParaRPr lang="en-GB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CF88294-6487-4F8F-BD59-283B718BC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244" y="2160588"/>
            <a:ext cx="814155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10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B16E25-C0EB-495D-BBD3-35E721FF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BE" dirty="0"/>
              <a:t>Les méthodes en Go</a:t>
            </a:r>
            <a:br>
              <a:rPr lang="fr-BE" dirty="0"/>
            </a:br>
            <a:endParaRPr lang="en-GB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3CDF6CA-9C99-4A80-AB32-F05170772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286" y="1196156"/>
            <a:ext cx="6438361" cy="373144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9C79809-F084-4E6D-9B37-891A3CF2B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739" y="5064803"/>
            <a:ext cx="8243816" cy="159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0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342A71-14ED-4937-8400-6818ED0D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Découpage d’une méthode</a:t>
            </a:r>
            <a:endParaRPr lang="en-GB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EA05357-D5F2-4DDF-BBB8-044368256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587817"/>
            <a:ext cx="7895168" cy="466058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6273E89-7844-43FA-80AE-5DCBE1EE75E1}"/>
              </a:ext>
            </a:extLst>
          </p:cNvPr>
          <p:cNvSpPr txBox="1"/>
          <p:nvPr/>
        </p:nvSpPr>
        <p:spPr>
          <a:xfrm>
            <a:off x="8678487" y="3704679"/>
            <a:ext cx="3067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400" dirty="0"/>
              <a:t>This ?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304951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D70546-85BC-4A8E-A036-15C97D23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méthodes sur un pointer</a:t>
            </a:r>
            <a:endParaRPr lang="en-GB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EF3361E-450E-439E-952C-694A6E2A4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92" y="1593365"/>
            <a:ext cx="10511102" cy="368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744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223</TotalTime>
  <Words>218</Words>
  <Application>Microsoft Office PowerPoint</Application>
  <PresentationFormat>Grand écran</PresentationFormat>
  <Paragraphs>48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Facette</vt:lpstr>
      <vt:lpstr>Orienté objet et Go</vt:lpstr>
      <vt:lpstr>Présentation de Go</vt:lpstr>
      <vt:lpstr>A quoi ressemble le Go ?</vt:lpstr>
      <vt:lpstr>A quoi ressemble le Go ?</vt:lpstr>
      <vt:lpstr>Les types</vt:lpstr>
      <vt:lpstr>Les pointeurs</vt:lpstr>
      <vt:lpstr>Les méthodes en Go </vt:lpstr>
      <vt:lpstr>Découpage d’une méthode</vt:lpstr>
      <vt:lpstr>Les méthodes sur un pointer</vt:lpstr>
      <vt:lpstr>Prouve le !</vt:lpstr>
      <vt:lpstr>Implémentation des interfaces</vt:lpstr>
      <vt:lpstr>Assignation des interfaces</vt:lpstr>
      <vt:lpstr>Rappel des principes (fondamentaux) de l’orienté objet</vt:lpstr>
      <vt:lpstr>L’héritage polymorphique</vt:lpstr>
      <vt:lpstr>L’héritage technique</vt:lpstr>
      <vt:lpstr>Composition over inheritance</vt:lpstr>
      <vt:lpstr>Composition – Inversion of control</vt:lpstr>
      <vt:lpstr>Pas de silver bullet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Orienté objet et Go</dc:title>
  <dc:creator>Mathieu Scolas</dc:creator>
  <cp:lastModifiedBy>Mathieu Scolas</cp:lastModifiedBy>
  <cp:revision>34</cp:revision>
  <dcterms:created xsi:type="dcterms:W3CDTF">2019-11-05T16:56:17Z</dcterms:created>
  <dcterms:modified xsi:type="dcterms:W3CDTF">2019-11-11T13:47:28Z</dcterms:modified>
</cp:coreProperties>
</file>