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9"/>
  </p:notesMasterIdLst>
  <p:sldIdLst>
    <p:sldId id="256" r:id="rId2"/>
    <p:sldId id="258" r:id="rId3"/>
    <p:sldId id="277" r:id="rId4"/>
    <p:sldId id="278" r:id="rId5"/>
    <p:sldId id="261" r:id="rId6"/>
    <p:sldId id="286" r:id="rId7"/>
    <p:sldId id="288" r:id="rId8"/>
    <p:sldId id="269" r:id="rId9"/>
    <p:sldId id="270" r:id="rId10"/>
    <p:sldId id="275" r:id="rId11"/>
    <p:sldId id="271" r:id="rId12"/>
    <p:sldId id="284" r:id="rId13"/>
    <p:sldId id="291" r:id="rId14"/>
    <p:sldId id="292" r:id="rId15"/>
    <p:sldId id="293" r:id="rId16"/>
    <p:sldId id="285" r:id="rId17"/>
    <p:sldId id="272" r:id="rId18"/>
    <p:sldId id="282" r:id="rId19"/>
    <p:sldId id="273" r:id="rId20"/>
    <p:sldId id="289" r:id="rId21"/>
    <p:sldId id="287" r:id="rId22"/>
    <p:sldId id="274" r:id="rId23"/>
    <p:sldId id="279" r:id="rId24"/>
    <p:sldId id="281" r:id="rId25"/>
    <p:sldId id="280" r:id="rId26"/>
    <p:sldId id="283" r:id="rId27"/>
    <p:sldId id="260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71" autoAdjust="0"/>
    <p:restoredTop sz="93750" autoAdjust="0"/>
  </p:normalViewPr>
  <p:slideViewPr>
    <p:cSldViewPr snapToGrid="0">
      <p:cViewPr varScale="1">
        <p:scale>
          <a:sx n="95" d="100"/>
          <a:sy n="95" d="100"/>
        </p:scale>
        <p:origin x="104" y="152"/>
      </p:cViewPr>
      <p:guideLst/>
    </p:cSldViewPr>
  </p:slideViewPr>
  <p:outlineViewPr>
    <p:cViewPr>
      <p:scale>
        <a:sx n="33" d="100"/>
        <a:sy n="33" d="100"/>
      </p:scale>
      <p:origin x="0" y="-704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2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301A56-A927-403C-8918-21E784444591}" type="datetimeFigureOut">
              <a:rPr lang="fr-FR" smtClean="0"/>
              <a:t>02/08/2019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10D748-FFE4-4788-B13E-F644A7CDC4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016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Rappeler que le clean code est une bonne pratique pour un travail professionnel</a:t>
            </a:r>
          </a:p>
          <a:p>
            <a:r>
              <a:rPr lang="fr-BE" dirty="0"/>
              <a:t>Sans </a:t>
            </a:r>
            <a:r>
              <a:rPr lang="fr-BE" dirty="0" err="1"/>
              <a:t>ambiguité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10D748-FFE4-4788-B13E-F644A7CDC41E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858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10D748-FFE4-4788-B13E-F644A7CDC41E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00777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BE" dirty="0" err="1"/>
              <a:t>Demo</a:t>
            </a:r>
            <a:r>
              <a:rPr lang="fr-BE" dirty="0"/>
              <a:t> on </a:t>
            </a:r>
            <a:r>
              <a:rPr lang="fr-BE" dirty="0" err="1"/>
              <a:t>NestedIf</a:t>
            </a:r>
            <a:r>
              <a:rPr lang="fr-BE" dirty="0"/>
              <a:t> </a:t>
            </a:r>
            <a:r>
              <a:rPr lang="fr-BE" dirty="0" err="1"/>
              <a:t>project</a:t>
            </a:r>
            <a:endParaRPr lang="fr-BE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10D748-FFE4-4788-B13E-F644A7CDC41E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8427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Method de copie. Source et destination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10D748-FFE4-4788-B13E-F644A7CDC41E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70564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Lié au prochain slide sur le </a:t>
            </a:r>
            <a:r>
              <a:rPr lang="fr-FR" dirty="0" err="1"/>
              <a:t>functions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10D748-FFE4-4788-B13E-F644A7CDC41E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70737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First : </a:t>
            </a:r>
            <a:r>
              <a:rPr lang="fr-FR" dirty="0" err="1"/>
              <a:t>functions</a:t>
            </a:r>
            <a:r>
              <a:rPr lang="fr-FR" dirty="0"/>
              <a:t> de 3000 lignes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10D748-FFE4-4788-B13E-F644A7CDC41E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0363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8/2/2019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cleancoder.com/uncle-bob/2018/08/13/TooClean.html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gilemanifesto.org/principles.html" TargetMode="External"/><Relationship Id="rId2" Type="http://schemas.openxmlformats.org/officeDocument/2006/relationships/hyperlink" Target="https://www.amazon.fr/Clean-Code-Handbook-Software-Craftsmanship/dp/0132350882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08BC75-4ED0-4A43-AFD9-FB32A24E0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BE" dirty="0" err="1"/>
              <a:t>Easy</a:t>
            </a:r>
            <a:r>
              <a:rPr lang="fr-BE" dirty="0"/>
              <a:t> != Simple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9D12E4F-0B40-4E6C-AD35-C34BA2AFE9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BE" dirty="0"/>
              <a:t>How SOLID </a:t>
            </a:r>
            <a:r>
              <a:rPr lang="fr-BE" dirty="0" err="1"/>
              <a:t>principles</a:t>
            </a:r>
            <a:r>
              <a:rPr lang="fr-BE" dirty="0"/>
              <a:t> and Clean Code help </a:t>
            </a:r>
            <a:r>
              <a:rPr lang="fr-BE" dirty="0" err="1"/>
              <a:t>you</a:t>
            </a:r>
            <a:endParaRPr lang="fr-FR" dirty="0"/>
          </a:p>
        </p:txBody>
      </p:sp>
      <p:pic>
        <p:nvPicPr>
          <p:cNvPr id="4" name="Espace réservé du contenu 4">
            <a:extLst>
              <a:ext uri="{FF2B5EF4-FFF2-40B4-BE49-F238E27FC236}">
                <a16:creationId xmlns:a16="http://schemas.microsoft.com/office/drawing/2014/main" id="{5528A44C-FDE3-47AC-948A-184A574BD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69" y="377939"/>
            <a:ext cx="4089628" cy="6246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283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DF4D7F6-81B5-452A-9CE6-76D81F91D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777C3CF-1BA8-4B86-9618-6AF002EB7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fr-FR" dirty="0" err="1"/>
              <a:t>Nested</a:t>
            </a:r>
            <a:r>
              <a:rPr lang="fr-FR" dirty="0"/>
              <a:t> if are for </a:t>
            </a:r>
            <a:r>
              <a:rPr lang="fr-FR" dirty="0" err="1"/>
              <a:t>fools</a:t>
            </a:r>
            <a:endParaRPr lang="fr-FR" dirty="0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4600514D-20FB-4559-97DC-D1DC39E6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266F638A-E405-4AC0-B984-72E5813B0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D1CBE93-B17D-4509-843C-82287C380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E6277B4-6A43-48AB-89B2-3442221619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0334CA-EAF4-4FDD-9B0B-2F1A9C833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2160590"/>
            <a:ext cx="8470898" cy="3429260"/>
          </a:xfrm>
        </p:spPr>
        <p:txBody>
          <a:bodyPr>
            <a:normAutofit/>
          </a:bodyPr>
          <a:lstStyle/>
          <a:p>
            <a:r>
              <a:rPr lang="fr-BE" dirty="0"/>
              <a:t>Évitez &lt;</a:t>
            </a:r>
            <a:r>
              <a:rPr lang="fr-BE" dirty="0" err="1"/>
              <a:t>nested</a:t>
            </a:r>
            <a:r>
              <a:rPr lang="fr-BE" dirty="0"/>
              <a:t> if&gt;</a:t>
            </a:r>
            <a:endParaRPr lang="fr-FR" dirty="0"/>
          </a:p>
          <a:p>
            <a:pPr lvl="1"/>
            <a:r>
              <a:rPr lang="fr-BE" dirty="0"/>
              <a:t>Les </a:t>
            </a:r>
            <a:r>
              <a:rPr lang="fr-BE" i="1" dirty="0"/>
              <a:t>if</a:t>
            </a:r>
            <a:r>
              <a:rPr lang="fr-BE" dirty="0"/>
              <a:t> imbriqués diminuent la lisibilité à cause du décalage, et du </a:t>
            </a:r>
            <a:r>
              <a:rPr lang="fr-BE" dirty="0" err="1"/>
              <a:t>else</a:t>
            </a:r>
            <a:r>
              <a:rPr lang="fr-BE" dirty="0"/>
              <a:t> trop éloigné de sa condition</a:t>
            </a:r>
          </a:p>
          <a:p>
            <a:r>
              <a:rPr lang="fr-FR" dirty="0"/>
              <a:t>Aussi appelé le </a:t>
            </a:r>
            <a:r>
              <a:rPr lang="fr-FR" dirty="0" err="1"/>
              <a:t>gateway</a:t>
            </a:r>
            <a:r>
              <a:rPr lang="fr-FR" dirty="0"/>
              <a:t> style</a:t>
            </a:r>
          </a:p>
          <a:p>
            <a:r>
              <a:rPr lang="fr-FR" dirty="0"/>
              <a:t>Une fois les cas spécifique ou d’erreur écarté, nous pouvons nous concentrer sur le code business sans devoir retenir les if précédents</a:t>
            </a:r>
          </a:p>
        </p:txBody>
      </p:sp>
      <p:sp>
        <p:nvSpPr>
          <p:cNvPr id="18" name="Rectangle 27">
            <a:extLst>
              <a:ext uri="{FF2B5EF4-FFF2-40B4-BE49-F238E27FC236}">
                <a16:creationId xmlns:a16="http://schemas.microsoft.com/office/drawing/2014/main" id="{27B538D5-95DB-47ED-9CB4-34AE5BF78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90854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4F9E05-D37A-4E88-923B-572C5F07E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BE"/>
              <a:t>Des variables avec des noms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040CE2-76B9-4AE6-BF7A-B92D71CC0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47042"/>
            <a:ext cx="8596668" cy="3880773"/>
          </a:xfrm>
        </p:spPr>
        <p:txBody>
          <a:bodyPr/>
          <a:lstStyle/>
          <a:p>
            <a:r>
              <a:rPr lang="fr-BE" dirty="0"/>
              <a:t>Pas de fautes d’orthographe. </a:t>
            </a:r>
            <a:r>
              <a:rPr lang="fr-BE" dirty="0" err="1"/>
              <a:t>ctrl+f</a:t>
            </a:r>
            <a:r>
              <a:rPr lang="fr-BE" dirty="0"/>
              <a:t> doit rester ton ami</a:t>
            </a:r>
          </a:p>
          <a:p>
            <a:r>
              <a:rPr lang="fr-BE" dirty="0"/>
              <a:t>Nommez des variables explicitement</a:t>
            </a:r>
          </a:p>
          <a:p>
            <a:endParaRPr lang="fr-BE" dirty="0"/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FB6896E-7095-4767-BB62-41A138B235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968" y="2201485"/>
            <a:ext cx="5262261" cy="3033538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2777272A-1561-48C4-8CD0-F16F89A793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1" y="2201485"/>
            <a:ext cx="5913918" cy="302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295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844D73-AD96-440E-8403-3352C0175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fr-BE" dirty="0"/>
              <a:t>Verticalité des méthodes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427693-B1A4-4920-AC5D-B8648C798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287" y="2160589"/>
            <a:ext cx="2934714" cy="3880773"/>
          </a:xfrm>
        </p:spPr>
        <p:txBody>
          <a:bodyPr>
            <a:normAutofit/>
          </a:bodyPr>
          <a:lstStyle/>
          <a:p>
            <a:r>
              <a:rPr lang="fr-BE" dirty="0"/>
              <a:t>Si des méthodes sont toujours exécutées dans un ordre défini, qu’un ordre est implicitement logique, mettez les dans cet ordre. Comme un livre, le code se lit naturellement.</a:t>
            </a:r>
            <a:endParaRPr lang="en-US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F5D2C0F-84C7-4797-94D5-C3732BBC68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" b="3916"/>
          <a:stretch/>
        </p:blipFill>
        <p:spPr>
          <a:xfrm>
            <a:off x="677334" y="2159331"/>
            <a:ext cx="5423429" cy="388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315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FAD8E1-1B53-4CB9-B3C2-897F4847A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8957117" cy="1320800"/>
          </a:xfrm>
        </p:spPr>
        <p:txBody>
          <a:bodyPr/>
          <a:lstStyle/>
          <a:p>
            <a:r>
              <a:rPr lang="fr-BE" dirty="0"/>
              <a:t>« Papy </a:t>
            </a:r>
            <a:r>
              <a:rPr lang="fr-BE" dirty="0" err="1"/>
              <a:t>papy</a:t>
            </a:r>
            <a:r>
              <a:rPr lang="fr-BE" dirty="0"/>
              <a:t>, racontes nous une histoire !» (1/3)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14480EA-0500-4095-A8C8-4246211C1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512" y="2920348"/>
            <a:ext cx="8596668" cy="3880773"/>
          </a:xfrm>
        </p:spPr>
        <p:txBody>
          <a:bodyPr/>
          <a:lstStyle/>
          <a:p>
            <a:endParaRPr lang="fr-BE" dirty="0"/>
          </a:p>
          <a:p>
            <a:endParaRPr lang="fr-BE" dirty="0"/>
          </a:p>
          <a:p>
            <a:endParaRPr lang="fr-BE" dirty="0"/>
          </a:p>
          <a:p>
            <a:endParaRPr lang="fr-BE" dirty="0"/>
          </a:p>
          <a:p>
            <a:endParaRPr lang="fr-BE" dirty="0"/>
          </a:p>
          <a:p>
            <a:endParaRPr lang="fr-BE" dirty="0"/>
          </a:p>
          <a:p>
            <a:endParaRPr lang="fr-BE" dirty="0"/>
          </a:p>
          <a:p>
            <a:endParaRPr lang="fr-BE" dirty="0"/>
          </a:p>
          <a:p>
            <a:r>
              <a:rPr lang="fr-BE" i="1" dirty="0"/>
              <a:t>Papy, tu nous explique trop de détail…</a:t>
            </a:r>
            <a:endParaRPr lang="en-GB" i="1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6ED132B0-21FA-457D-B381-39B270CCD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690" y="1788546"/>
            <a:ext cx="11142012" cy="381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2558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FAD8E1-1B53-4CB9-B3C2-897F4847A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Papy </a:t>
            </a:r>
            <a:r>
              <a:rPr lang="fr-BE" dirty="0" err="1"/>
              <a:t>papy</a:t>
            </a:r>
            <a:r>
              <a:rPr lang="fr-BE" dirty="0"/>
              <a:t>, racontes nous une histoire.</a:t>
            </a:r>
            <a:br>
              <a:rPr lang="fr-BE" dirty="0"/>
            </a:br>
            <a:r>
              <a:rPr lang="fr-BE" dirty="0"/>
              <a:t>Et va a l’essentiel ! (2/3)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14480EA-0500-4095-A8C8-4246211C1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832942"/>
            <a:ext cx="8596668" cy="3880773"/>
          </a:xfrm>
        </p:spPr>
        <p:txBody>
          <a:bodyPr/>
          <a:lstStyle/>
          <a:p>
            <a:endParaRPr lang="fr-BE" dirty="0"/>
          </a:p>
          <a:p>
            <a:endParaRPr lang="fr-BE" dirty="0"/>
          </a:p>
          <a:p>
            <a:endParaRPr lang="fr-BE" dirty="0"/>
          </a:p>
          <a:p>
            <a:endParaRPr lang="fr-BE" dirty="0"/>
          </a:p>
          <a:p>
            <a:endParaRPr lang="fr-BE" dirty="0"/>
          </a:p>
          <a:p>
            <a:endParaRPr lang="fr-BE" dirty="0"/>
          </a:p>
          <a:p>
            <a:endParaRPr lang="fr-BE" dirty="0"/>
          </a:p>
          <a:p>
            <a:endParaRPr lang="fr-BE" dirty="0"/>
          </a:p>
          <a:p>
            <a:r>
              <a:rPr lang="fr-BE" dirty="0"/>
              <a:t>Cette fois, papy se concentre sur l’intention de chaque étape. Pas son détail.</a:t>
            </a:r>
            <a:endParaRPr lang="en-GB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79D25EF-6B12-413F-BBEA-0E7694A3E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30400"/>
            <a:ext cx="8910498" cy="406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675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76A1217-311C-4158-9FBF-08036B7CF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fr-BE"/>
              <a:t>Ecrivez votre code comme une histoire (3/3)</a:t>
            </a:r>
            <a:endParaRPr lang="en-GB" dirty="0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Espace réservé du contenu 2">
            <a:extLst>
              <a:ext uri="{FF2B5EF4-FFF2-40B4-BE49-F238E27FC236}">
                <a16:creationId xmlns:a16="http://schemas.microsoft.com/office/drawing/2014/main" id="{6348A6CA-EDD9-42DA-86B8-570538768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2160589"/>
            <a:ext cx="8596668" cy="3880773"/>
          </a:xfrm>
        </p:spPr>
        <p:txBody>
          <a:bodyPr>
            <a:normAutofit/>
          </a:bodyPr>
          <a:lstStyle/>
          <a:p>
            <a:r>
              <a:rPr lang="fr-BE"/>
              <a:t>Dans le second exemple, nous avons extrait le détail et sa complexité dans des </a:t>
            </a:r>
            <a:r>
              <a:rPr lang="fr-BE" err="1"/>
              <a:t>functions</a:t>
            </a:r>
            <a:r>
              <a:rPr lang="fr-BE"/>
              <a:t> séparés.</a:t>
            </a:r>
          </a:p>
          <a:p>
            <a:r>
              <a:rPr lang="fr-BE"/>
              <a:t>Il n’est plus nécessaire de lire l’implémentation pour comprendre l’intention. L’intention est décrit via le nom des méthodes (</a:t>
            </a:r>
            <a:r>
              <a:rPr lang="fr-BE" err="1"/>
              <a:t>toInt</a:t>
            </a:r>
            <a:r>
              <a:rPr lang="fr-BE"/>
              <a:t>, </a:t>
            </a:r>
            <a:r>
              <a:rPr lang="fr-BE" err="1"/>
              <a:t>toAscii</a:t>
            </a:r>
            <a:r>
              <a:rPr lang="fr-BE"/>
              <a:t>)</a:t>
            </a:r>
          </a:p>
          <a:p>
            <a:r>
              <a:rPr lang="fr-BE"/>
              <a:t>Le cerveau a conservé toute son attention sur l’objectif de la fonction. Il n’est plus déconcentré par le détail.</a:t>
            </a:r>
            <a:endParaRPr lang="en-GB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668296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DE33AD-9008-490C-B7FF-1539DEAC3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Horizontalité des lignes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326C500-2159-44D9-AE54-8AA3833DD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42025"/>
            <a:ext cx="8596668" cy="3880773"/>
          </a:xfrm>
        </p:spPr>
        <p:txBody>
          <a:bodyPr/>
          <a:lstStyle/>
          <a:p>
            <a:r>
              <a:rPr lang="fr-BE" dirty="0"/>
              <a:t>Historiquement, les lignes de codes ne devaient pas excéder 80 char pour les cartes imprimées. C’est encore le cas aujourd’hui afin d’afficher correctement deux pages dans un comparateur de fichier</a:t>
            </a:r>
          </a:p>
          <a:p>
            <a:r>
              <a:rPr lang="fr-BE" dirty="0"/>
              <a:t>Les enchainements </a:t>
            </a:r>
            <a:r>
              <a:rPr lang="fr-BE" dirty="0" err="1"/>
              <a:t>linq</a:t>
            </a:r>
            <a:r>
              <a:rPr lang="fr-BE" dirty="0"/>
              <a:t> sont plus lisibles à la verticale qu’à l’horizontal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5F1DAD4-DA15-48AB-AD7E-60F42B65C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135406"/>
            <a:ext cx="13841504" cy="346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872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DF4D7F6-81B5-452A-9CE6-76D81F91D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7F4B6DA-48E9-4828-850D-939B1E273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fr-FR" dirty="0" err="1"/>
              <a:t>Refactoring</a:t>
            </a:r>
            <a:r>
              <a:rPr lang="fr-FR" dirty="0"/>
              <a:t> par itération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4600514D-20FB-4559-97DC-D1DC39E6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266F638A-E405-4AC0-B984-72E5813B0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D1CBE93-B17D-4509-843C-82287C380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E6277B4-6A43-48AB-89B2-3442221619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4DCE19-13FE-4791-B71E-4FD5DC27B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2160590"/>
            <a:ext cx="8470898" cy="3429260"/>
          </a:xfrm>
        </p:spPr>
        <p:txBody>
          <a:bodyPr>
            <a:normAutofit/>
          </a:bodyPr>
          <a:lstStyle/>
          <a:p>
            <a:r>
              <a:rPr lang="fr-FR" dirty="0"/>
              <a:t>Le processus de </a:t>
            </a:r>
            <a:r>
              <a:rPr lang="fr-FR" dirty="0" err="1"/>
              <a:t>refactoring</a:t>
            </a:r>
            <a:r>
              <a:rPr lang="fr-FR" dirty="0"/>
              <a:t> est de modifier du code existant afin de le rendre plus </a:t>
            </a:r>
            <a:r>
              <a:rPr lang="fr-FR" dirty="0" err="1"/>
              <a:t>friendly</a:t>
            </a:r>
            <a:r>
              <a:rPr lang="fr-FR" dirty="0"/>
              <a:t>.</a:t>
            </a:r>
          </a:p>
          <a:p>
            <a:pPr lvl="1"/>
            <a:r>
              <a:rPr lang="fr-FR" dirty="0"/>
              <a:t>En le rendant plus extensible ou plus lisible</a:t>
            </a:r>
          </a:p>
          <a:p>
            <a:r>
              <a:rPr lang="fr-BE" dirty="0"/>
              <a:t>Seulement si on peut faire confiance aux </a:t>
            </a:r>
            <a:r>
              <a:rPr lang="fr-BE" dirty="0" err="1"/>
              <a:t>units</a:t>
            </a:r>
            <a:r>
              <a:rPr lang="fr-BE" dirty="0"/>
              <a:t> tests</a:t>
            </a:r>
          </a:p>
          <a:p>
            <a:r>
              <a:rPr lang="fr-BE" dirty="0"/>
              <a:t>Boy scout </a:t>
            </a:r>
            <a:r>
              <a:rPr lang="fr-BE" dirty="0" err="1"/>
              <a:t>rule</a:t>
            </a:r>
            <a:r>
              <a:rPr lang="fr-BE" dirty="0"/>
              <a:t>: laissez l’endroit plus propre en sortant qu’en entrant</a:t>
            </a:r>
          </a:p>
          <a:p>
            <a:pPr lvl="1"/>
            <a:r>
              <a:rPr lang="fr-BE" dirty="0"/>
              <a:t>Un ordre d’exécution de code illogique et non lisible ? Ne lancez pas un meeting pour en discuter à 5 développeurs. Changez l’ordre vous même.</a:t>
            </a:r>
          </a:p>
          <a:p>
            <a:r>
              <a:rPr lang="fr-BE" dirty="0"/>
              <a:t>N’ayez pas peur de </a:t>
            </a:r>
            <a:r>
              <a:rPr lang="fr-BE" dirty="0" err="1"/>
              <a:t>refactorer</a:t>
            </a:r>
            <a:r>
              <a:rPr lang="fr-BE" dirty="0"/>
              <a:t> ! Il vaut mieux </a:t>
            </a:r>
            <a:r>
              <a:rPr lang="fr-BE" dirty="0" err="1"/>
              <a:t>refactorer</a:t>
            </a:r>
            <a:r>
              <a:rPr lang="fr-BE" dirty="0"/>
              <a:t> que de rajouter de la logique dans un design qui ne convient pas aux nouveaux besoins.</a:t>
            </a:r>
            <a:endParaRPr lang="fr-FR" dirty="0"/>
          </a:p>
        </p:txBody>
      </p:sp>
      <p:sp>
        <p:nvSpPr>
          <p:cNvPr id="18" name="Rectangle 27">
            <a:extLst>
              <a:ext uri="{FF2B5EF4-FFF2-40B4-BE49-F238E27FC236}">
                <a16:creationId xmlns:a16="http://schemas.microsoft.com/office/drawing/2014/main" id="{27B538D5-95DB-47ED-9CB4-34AE5BF78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875667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476215F0-8B96-4F95-B32E-44073A7F5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fr-BE" dirty="0"/>
              <a:t>Classes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8C7292-1B12-4A77-AF94-4011D46AC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r>
              <a:rPr lang="fr-BE" dirty="0"/>
              <a:t>Doit faire qu’une seule chose (SRP), ou se limiter a un minimum de responsabilité</a:t>
            </a:r>
          </a:p>
          <a:p>
            <a:pPr lvl="1"/>
            <a:r>
              <a:rPr lang="fr-BE" dirty="0"/>
              <a:t>Ne comptez pas les lignes. Comptez les responsabilités.</a:t>
            </a:r>
          </a:p>
          <a:p>
            <a:r>
              <a:rPr lang="fr-BE" dirty="0"/>
              <a:t>Doit faire abstraction (Interfaces), et avoir un faible couplement</a:t>
            </a:r>
          </a:p>
          <a:p>
            <a:pPr lvl="1"/>
            <a:r>
              <a:rPr lang="fr-BE" dirty="0"/>
              <a:t>Un </a:t>
            </a:r>
            <a:r>
              <a:rPr lang="fr-BE" dirty="0" err="1"/>
              <a:t>sérializer</a:t>
            </a:r>
            <a:r>
              <a:rPr lang="fr-BE" dirty="0"/>
              <a:t> doit savoir </a:t>
            </a:r>
            <a:r>
              <a:rPr lang="fr-BE" dirty="0" err="1"/>
              <a:t>sérializer</a:t>
            </a:r>
            <a:r>
              <a:rPr lang="fr-BE" dirty="0"/>
              <a:t> n’importe quel type d’objet</a:t>
            </a:r>
          </a:p>
          <a:p>
            <a:r>
              <a:rPr lang="fr-BE" dirty="0"/>
              <a:t>Doit avoir une grande cohésion</a:t>
            </a:r>
          </a:p>
          <a:p>
            <a:pPr lvl="1"/>
            <a:r>
              <a:rPr lang="fr-BE" dirty="0"/>
              <a:t>Un </a:t>
            </a:r>
            <a:r>
              <a:rPr lang="fr-BE" dirty="0" err="1"/>
              <a:t>sérializer</a:t>
            </a:r>
            <a:r>
              <a:rPr lang="fr-BE" dirty="0"/>
              <a:t> doit utiliser au maximum ses outils interne</a:t>
            </a:r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0619464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C712FB-944A-4745-A5DF-D6FB5112D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dirty="0"/>
              <a:t>Fonctions et méthodes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346411-177B-4F2D-B384-2D5C9000B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 lnSpcReduction="10000"/>
          </a:bodyPr>
          <a:lstStyle/>
          <a:p>
            <a:r>
              <a:rPr lang="fr-FR"/>
              <a:t>Les fonctions doivent être courtes</a:t>
            </a:r>
          </a:p>
          <a:p>
            <a:r>
              <a:rPr lang="fr-FR"/>
              <a:t>Un minimum d’effet de bord</a:t>
            </a:r>
          </a:p>
          <a:p>
            <a:pPr lvl="1"/>
            <a:r>
              <a:rPr lang="fr-FR"/>
              <a:t>Faites un maximum de fonction pures. </a:t>
            </a:r>
          </a:p>
          <a:p>
            <a:pPr lvl="2"/>
            <a:r>
              <a:rPr lang="fr-FR"/>
              <a:t>Ne dépend que des argument</a:t>
            </a:r>
          </a:p>
          <a:p>
            <a:pPr lvl="2"/>
            <a:r>
              <a:rPr lang="fr-FR"/>
              <a:t>Ne modifie aucun autre object/valeur/structure</a:t>
            </a:r>
          </a:p>
          <a:p>
            <a:pPr lvl="1"/>
            <a:r>
              <a:rPr lang="fr-FR"/>
              <a:t>Une fonction doit faire une et une unique chose. Tout ce qui est superflu est malvenu</a:t>
            </a:r>
          </a:p>
          <a:p>
            <a:r>
              <a:rPr lang="fr-FR"/>
              <a:t>Le moins d’argument possible</a:t>
            </a:r>
          </a:p>
          <a:p>
            <a:pPr lvl="1"/>
            <a:r>
              <a:rPr lang="fr-FR"/>
              <a:t>0 est excellent. 1 est ok. 2 doivent avoir une bonne raison. 3 ou plus doivent être validé par le pape.</a:t>
            </a:r>
          </a:p>
          <a:p>
            <a:r>
              <a:rPr lang="fr-BE"/>
              <a:t>R</a:t>
            </a:r>
            <a:r>
              <a:rPr lang="fr-FR"/>
              <a:t>ègle des 10 secondes: Si on ne peut pas comprendre en 10 secondes ce que fait une fonction, elle est trop compliquée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98087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1E7863-2D70-44AD-BB81-4687E4532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About me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4D7DB-80D1-420C-A598-13E2FD71F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A quitté la </a:t>
            </a:r>
            <a:r>
              <a:rPr lang="fr-BE" dirty="0" err="1"/>
              <a:t>HELHa</a:t>
            </a:r>
            <a:r>
              <a:rPr lang="fr-BE" dirty="0"/>
              <a:t> en 2014</a:t>
            </a:r>
          </a:p>
          <a:p>
            <a:r>
              <a:rPr lang="fr-BE" dirty="0"/>
              <a:t>Développeur dans la région de Tournai (à 15 minutes d’ici)</a:t>
            </a:r>
          </a:p>
          <a:p>
            <a:r>
              <a:rPr lang="fr-BE" dirty="0"/>
              <a:t>Travaille à Bruxelles</a:t>
            </a:r>
            <a:r>
              <a:rPr lang="fr-FR" dirty="0"/>
              <a:t> depuis 2016</a:t>
            </a:r>
          </a:p>
          <a:p>
            <a:r>
              <a:rPr lang="fr-BE" dirty="0"/>
              <a:t>I</a:t>
            </a:r>
            <a:r>
              <a:rPr lang="fr-FR" dirty="0" err="1"/>
              <a:t>ndépendant</a:t>
            </a:r>
            <a:r>
              <a:rPr lang="fr-FR" dirty="0"/>
              <a:t> depuis 2018</a:t>
            </a:r>
          </a:p>
          <a:p>
            <a:endParaRPr lang="fr-FR" dirty="0"/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876296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219D52-9079-4351-AA6F-5FFF4F165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Relier physiquement les objets proches	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9B418F-BF5A-42B9-B303-A44044C41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62072"/>
            <a:ext cx="8596668" cy="3880773"/>
          </a:xfrm>
        </p:spPr>
        <p:txBody>
          <a:bodyPr/>
          <a:lstStyle/>
          <a:p>
            <a:r>
              <a:rPr lang="fr-BE" dirty="0"/>
              <a:t>Lier ce qui est attaché dans le monde réel dans le code.</a:t>
            </a:r>
          </a:p>
          <a:p>
            <a:endParaRPr lang="fr-BE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91095BF-D649-45B2-A96D-D53A75EFD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120218"/>
            <a:ext cx="9285588" cy="4413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5285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8BB893B9-03F9-4468-BA37-A4F9D33E3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fr-FR" dirty="0"/>
              <a:t>Fonctions et méthodes (suite).</a:t>
            </a:r>
            <a:br>
              <a:rPr lang="fr-FR" dirty="0"/>
            </a:br>
            <a:r>
              <a:rPr lang="fr-FR" dirty="0"/>
              <a:t>Règles extrêmes ?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880C207-8512-472A-8056-DC1286119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r>
              <a:rPr lang="fr-BE" dirty="0"/>
              <a:t>Ces règles sont extrêmes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55730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98D8E5-F87E-45C1-9892-03634FDE4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Exceptions over </a:t>
            </a:r>
            <a:r>
              <a:rPr lang="fr-FR" dirty="0" err="1"/>
              <a:t>ErrorCode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08E065-6979-440C-9F8A-591E63811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Si quelque chose d’inachevable arrive, préférez renvoyer une exception plutôt que de renvoyer en résultat un code d’erreur.</a:t>
            </a:r>
          </a:p>
          <a:p>
            <a:pPr lvl="1"/>
            <a:r>
              <a:rPr lang="fr-FR" dirty="0"/>
              <a:t>Parfois un objet d’erreur est la bienvenu si</a:t>
            </a:r>
          </a:p>
          <a:p>
            <a:pPr lvl="2"/>
            <a:r>
              <a:rPr lang="fr-FR" dirty="0"/>
              <a:t>Les performances sont critiques</a:t>
            </a:r>
          </a:p>
          <a:p>
            <a:pPr lvl="2"/>
            <a:r>
              <a:rPr lang="fr-FR" dirty="0"/>
              <a:t>Si une erreur arrive souvent (rejoint un flow business)</a:t>
            </a:r>
          </a:p>
          <a:p>
            <a:r>
              <a:rPr lang="fr-FR" dirty="0"/>
              <a:t>Utilisez les conventions et gestion d’exception à disposition</a:t>
            </a:r>
          </a:p>
          <a:p>
            <a:pPr lvl="1"/>
            <a:r>
              <a:rPr lang="fr-FR" dirty="0"/>
              <a:t>http </a:t>
            </a:r>
            <a:r>
              <a:rPr lang="fr-FR" dirty="0" err="1"/>
              <a:t>status</a:t>
            </a:r>
            <a:endParaRPr lang="fr-FR" dirty="0"/>
          </a:p>
          <a:p>
            <a:pPr lvl="1"/>
            <a:r>
              <a:rPr lang="fr-FR" dirty="0" err="1"/>
              <a:t>Error</a:t>
            </a:r>
            <a:r>
              <a:rPr lang="fr-FR" dirty="0"/>
              <a:t> position dans la réponse en go</a:t>
            </a:r>
          </a:p>
          <a:p>
            <a:pPr lvl="1"/>
            <a:r>
              <a:rPr lang="fr-FR" dirty="0"/>
              <a:t>Try catch dans la majorité des </a:t>
            </a:r>
            <a:r>
              <a:rPr lang="fr-FR" dirty="0" err="1"/>
              <a:t>languages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68529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1664DD-B4F7-4020-BE92-2A58A05A3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Abstraction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14E086-54B0-42A3-90BA-DE32F034C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Une méthode ne doit pas savoir comment ni par qui elle est appelée</a:t>
            </a:r>
          </a:p>
          <a:p>
            <a:r>
              <a:rPr lang="fr-BE" dirty="0"/>
              <a:t>Une méthode ne doit pas connaitre comment fonctionne ses dépendances</a:t>
            </a:r>
          </a:p>
          <a:p>
            <a:r>
              <a:rPr lang="fr-BE" dirty="0"/>
              <a:t>S’applique en architecture logiciel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209380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AAB231-6678-43CB-93F3-45AF0BF0E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Un dernier pour la route:</a:t>
            </a:r>
            <a:br>
              <a:rPr lang="fr-BE" dirty="0"/>
            </a:br>
            <a:r>
              <a:rPr lang="fr-BE" dirty="0"/>
              <a:t>Les commentaires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36D662-C2B7-421A-A13D-DBCEC4772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Un bon commentaire est un commentaire qui</a:t>
            </a:r>
          </a:p>
          <a:p>
            <a:pPr lvl="1"/>
            <a:r>
              <a:rPr lang="fr-BE" dirty="0"/>
              <a:t>Explique pourquoi</a:t>
            </a:r>
          </a:p>
          <a:p>
            <a:pPr lvl="1"/>
            <a:r>
              <a:rPr lang="fr-BE" dirty="0"/>
              <a:t>Qui avertit</a:t>
            </a:r>
          </a:p>
          <a:p>
            <a:pPr lvl="1"/>
            <a:r>
              <a:rPr lang="fr-BE" dirty="0"/>
              <a:t>Sert a générer de la documentation d’API</a:t>
            </a:r>
          </a:p>
          <a:p>
            <a:r>
              <a:rPr lang="fr-BE" dirty="0"/>
              <a:t>Un mauvais commentaire est un commentaire qui</a:t>
            </a:r>
          </a:p>
          <a:p>
            <a:pPr lvl="1"/>
            <a:r>
              <a:rPr lang="fr-BE" dirty="0"/>
              <a:t>Explique quoi</a:t>
            </a:r>
          </a:p>
          <a:p>
            <a:pPr lvl="2"/>
            <a:r>
              <a:rPr lang="fr-BE" dirty="0"/>
              <a:t>Pourquoi devoir expliquer si le code répond déjà à cette question ? </a:t>
            </a:r>
          </a:p>
          <a:p>
            <a:pPr lvl="2"/>
            <a:r>
              <a:rPr lang="fr-BE" dirty="0"/>
              <a:t>Violation du DRY </a:t>
            </a:r>
            <a:r>
              <a:rPr lang="fr-BE" dirty="0" err="1"/>
              <a:t>principle</a:t>
            </a:r>
            <a:r>
              <a:rPr lang="fr-BE" dirty="0"/>
              <a:t> (Don’t </a:t>
            </a:r>
            <a:r>
              <a:rPr lang="fr-BE" dirty="0" err="1"/>
              <a:t>Repeat</a:t>
            </a:r>
            <a:r>
              <a:rPr lang="fr-BE" dirty="0"/>
              <a:t> </a:t>
            </a:r>
            <a:r>
              <a:rPr lang="fr-BE" dirty="0" err="1"/>
              <a:t>Yourself</a:t>
            </a:r>
            <a:r>
              <a:rPr lang="fr-BE" dirty="0"/>
              <a:t>). Le code décrit déjà quoi.</a:t>
            </a:r>
          </a:p>
          <a:p>
            <a:pPr lvl="1"/>
            <a:r>
              <a:rPr lang="fr-BE" dirty="0"/>
              <a:t>Est du code commenté</a:t>
            </a:r>
          </a:p>
          <a:p>
            <a:pPr lvl="2"/>
            <a:r>
              <a:rPr lang="fr-BE" dirty="0"/>
              <a:t>Pourquoi le code est commenté ? Code de test ? Code pour le futur ? Code de </a:t>
            </a:r>
            <a:r>
              <a:rPr lang="fr-BE" dirty="0" err="1"/>
              <a:t>debug</a:t>
            </a:r>
            <a:r>
              <a:rPr lang="fr-BE" dirty="0"/>
              <a:t> 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468949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118EA7-70E0-4DDC-856F-33F32844D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Review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56BCD0-3731-4FE9-A036-DDE5AD575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Le code parfait n’existe pas</a:t>
            </a:r>
          </a:p>
          <a:p>
            <a:pPr lvl="1"/>
            <a:r>
              <a:rPr lang="fr-BE" dirty="0"/>
              <a:t>« Tout est affaire de compromis » - E. </a:t>
            </a:r>
            <a:r>
              <a:rPr lang="fr-BE" dirty="0" err="1"/>
              <a:t>Wilfart</a:t>
            </a:r>
            <a:endParaRPr lang="fr-BE" dirty="0"/>
          </a:p>
          <a:p>
            <a:r>
              <a:rPr lang="fr-BE" dirty="0"/>
              <a:t>Chacun a sa méthode pour travailler</a:t>
            </a:r>
          </a:p>
          <a:p>
            <a:r>
              <a:rPr lang="fr-BE" dirty="0"/>
              <a:t>On ne peut pas forcer sa manière de coder à tout le monde</a:t>
            </a:r>
          </a:p>
          <a:p>
            <a:endParaRPr lang="fr-BE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EAAF7FE-C369-44B8-853E-B6375BC2D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7797" y="3618984"/>
            <a:ext cx="3788812" cy="2982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9596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A33D8A-2C84-4629-A906-96FA1E042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Toute le temps du code propre ?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F254D5-B384-4EE3-BECA-96D86DF1E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Evitez le golden plate antipattern. Atteindre la perfection </a:t>
            </a:r>
            <a:r>
              <a:rPr lang="fr-BE" dirty="0" err="1"/>
              <a:t>nuie</a:t>
            </a:r>
            <a:r>
              <a:rPr lang="fr-BE" dirty="0"/>
              <a:t> a la productivité. Voir « Le mieux est l’ennemi du bien » ou « Clean </a:t>
            </a:r>
            <a:r>
              <a:rPr lang="fr-BE" dirty="0" err="1"/>
              <a:t>enough</a:t>
            </a:r>
            <a:r>
              <a:rPr lang="fr-BE" dirty="0"/>
              <a:t> » d’</a:t>
            </a:r>
            <a:r>
              <a:rPr lang="fr-BE" dirty="0" err="1"/>
              <a:t>uncle</a:t>
            </a:r>
            <a:r>
              <a:rPr lang="fr-BE" dirty="0"/>
              <a:t> bob (</a:t>
            </a:r>
            <a:r>
              <a:rPr lang="en-US" dirty="0">
                <a:hlinkClick r:id="rId2"/>
              </a:rPr>
              <a:t>https://blog.cleancoder.com/uncle-bob/2018/08/13/TooClean.html</a:t>
            </a:r>
            <a:r>
              <a:rPr lang="en-US" dirty="0"/>
              <a:t>)</a:t>
            </a:r>
          </a:p>
          <a:p>
            <a:r>
              <a:rPr lang="en-US" dirty="0" err="1"/>
              <a:t>Mes</a:t>
            </a:r>
            <a:r>
              <a:rPr lang="en-US" dirty="0"/>
              <a:t> applications “</a:t>
            </a:r>
            <a:r>
              <a:rPr lang="en-US" dirty="0" err="1"/>
              <a:t>jetables</a:t>
            </a:r>
            <a:r>
              <a:rPr lang="en-US" dirty="0"/>
              <a:t>” ne </a:t>
            </a:r>
            <a:r>
              <a:rPr lang="en-US" dirty="0" err="1"/>
              <a:t>suivent</a:t>
            </a:r>
            <a:r>
              <a:rPr lang="en-US" dirty="0"/>
              <a:t> que les </a:t>
            </a:r>
            <a:r>
              <a:rPr lang="en-US" dirty="0" err="1"/>
              <a:t>règles</a:t>
            </a:r>
            <a:r>
              <a:rPr lang="en-US" dirty="0"/>
              <a:t> “</a:t>
            </a:r>
            <a:r>
              <a:rPr lang="en-US" dirty="0" err="1"/>
              <a:t>faciles</a:t>
            </a:r>
            <a:r>
              <a:rPr lang="en-US" dirty="0"/>
              <a:t> à implementer et </a:t>
            </a:r>
            <a:r>
              <a:rPr lang="en-US" dirty="0" err="1"/>
              <a:t>extrêmement</a:t>
            </a:r>
            <a:r>
              <a:rPr lang="en-US" dirty="0"/>
              <a:t> valuable”. Dans </a:t>
            </a:r>
            <a:r>
              <a:rPr lang="en-US" dirty="0" err="1"/>
              <a:t>l’ordre</a:t>
            </a:r>
            <a:r>
              <a:rPr lang="en-US" dirty="0"/>
              <a:t> </a:t>
            </a:r>
            <a:r>
              <a:rPr lang="en-US" dirty="0" err="1"/>
              <a:t>décroissant</a:t>
            </a:r>
            <a:endParaRPr lang="en-US" dirty="0"/>
          </a:p>
          <a:p>
            <a:pPr lvl="1"/>
            <a:r>
              <a:rPr lang="en-US" dirty="0"/>
              <a:t>Nom de variable; SRP; DIP; ISP; </a:t>
            </a:r>
          </a:p>
        </p:txBody>
      </p:sp>
    </p:spTree>
    <p:extLst>
      <p:ext uri="{BB962C8B-B14F-4D97-AF65-F5344CB8AC3E}">
        <p14:creationId xmlns:p14="http://schemas.microsoft.com/office/powerpoint/2010/main" val="15619785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37CB68-0898-459F-A63E-360DF8782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Ressources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AFCBDC-014C-42B9-A4F3-4F8C804BD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Livre: Clean Code – Robert C. Martin</a:t>
            </a:r>
          </a:p>
          <a:p>
            <a:r>
              <a:rPr lang="fr-BE" dirty="0"/>
              <a:t>Conférence: </a:t>
            </a:r>
            <a:r>
              <a:rPr lang="fr-BE" dirty="0" err="1"/>
              <a:t>Ready</a:t>
            </a:r>
            <a:r>
              <a:rPr lang="fr-BE" dirty="0"/>
              <a:t> for </a:t>
            </a:r>
            <a:r>
              <a:rPr lang="fr-BE" dirty="0" err="1"/>
              <a:t>Readable</a:t>
            </a:r>
            <a:r>
              <a:rPr lang="fr-BE" dirty="0"/>
              <a:t> Code? – John Papa</a:t>
            </a:r>
          </a:p>
          <a:p>
            <a:pPr lvl="1"/>
            <a:r>
              <a:rPr lang="fr-BE" dirty="0"/>
              <a:t>7 </a:t>
            </a:r>
            <a:r>
              <a:rPr lang="fr-BE" dirty="0" err="1"/>
              <a:t>principles</a:t>
            </a:r>
            <a:r>
              <a:rPr lang="fr-BE" dirty="0"/>
              <a:t> </a:t>
            </a:r>
            <a:r>
              <a:rPr lang="fr-BE" dirty="0" err="1"/>
              <a:t>from</a:t>
            </a:r>
            <a:r>
              <a:rPr lang="fr-BE" dirty="0"/>
              <a:t> Clean Code </a:t>
            </a:r>
            <a:r>
              <a:rPr lang="fr-BE" dirty="0" err="1"/>
              <a:t>that</a:t>
            </a:r>
            <a:r>
              <a:rPr lang="fr-BE" dirty="0"/>
              <a:t> </a:t>
            </a:r>
            <a:r>
              <a:rPr lang="fr-BE" dirty="0" err="1"/>
              <a:t>will</a:t>
            </a:r>
            <a:r>
              <a:rPr lang="fr-BE" dirty="0"/>
              <a:t> help </a:t>
            </a:r>
            <a:r>
              <a:rPr lang="fr-BE" dirty="0" err="1"/>
              <a:t>you</a:t>
            </a:r>
            <a:endParaRPr lang="fr-BE" dirty="0"/>
          </a:p>
          <a:p>
            <a:r>
              <a:rPr lang="fr-BE" dirty="0"/>
              <a:t>Conférence: </a:t>
            </a:r>
            <a:r>
              <a:rPr lang="fr-BE" dirty="0" err="1"/>
              <a:t>Simplicity</a:t>
            </a:r>
            <a:r>
              <a:rPr lang="fr-BE" dirty="0"/>
              <a:t>: Not Just For </a:t>
            </a:r>
            <a:r>
              <a:rPr lang="fr-BE" dirty="0" err="1"/>
              <a:t>Beginners</a:t>
            </a:r>
            <a:r>
              <a:rPr lang="en-US" dirty="0"/>
              <a:t> (or How To Write Simpler Code) – Kate Gregory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10039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FA63CD-AF69-440A-98D3-324EF1084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9225" y="609600"/>
            <a:ext cx="5114776" cy="1320800"/>
          </a:xfrm>
        </p:spPr>
        <p:txBody>
          <a:bodyPr>
            <a:normAutofit/>
          </a:bodyPr>
          <a:lstStyle/>
          <a:p>
            <a:r>
              <a:rPr lang="fr-BE" dirty="0"/>
              <a:t>Cette présentation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343C02A-DACE-4E4C-B323-8AD2B6CE6F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21295" r="3107" b="-2"/>
          <a:stretch/>
        </p:blipFill>
        <p:spPr>
          <a:xfrm>
            <a:off x="593649" y="10"/>
            <a:ext cx="3433363" cy="1714490"/>
          </a:xfrm>
          <a:custGeom>
            <a:avLst/>
            <a:gdLst>
              <a:gd name="connsiteX0" fmla="*/ 254958 w 3433363"/>
              <a:gd name="connsiteY0" fmla="*/ 0 h 1714500"/>
              <a:gd name="connsiteX1" fmla="*/ 3433363 w 3433363"/>
              <a:gd name="connsiteY1" fmla="*/ 0 h 1714500"/>
              <a:gd name="connsiteX2" fmla="*/ 3386734 w 3433363"/>
              <a:gd name="connsiteY2" fmla="*/ 312174 h 1714500"/>
              <a:gd name="connsiteX3" fmla="*/ 3386620 w 3433363"/>
              <a:gd name="connsiteY3" fmla="*/ 312174 h 1714500"/>
              <a:gd name="connsiteX4" fmla="*/ 3177155 w 3433363"/>
              <a:gd name="connsiteY4" fmla="*/ 1714500 h 1714500"/>
              <a:gd name="connsiteX5" fmla="*/ 0 w 3433363"/>
              <a:gd name="connsiteY5" fmla="*/ 1714500 h 171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33363" h="1714500">
                <a:moveTo>
                  <a:pt x="254958" y="0"/>
                </a:moveTo>
                <a:lnTo>
                  <a:pt x="3433363" y="0"/>
                </a:lnTo>
                <a:lnTo>
                  <a:pt x="3386734" y="312174"/>
                </a:lnTo>
                <a:lnTo>
                  <a:pt x="3386620" y="312174"/>
                </a:lnTo>
                <a:lnTo>
                  <a:pt x="3177155" y="1714500"/>
                </a:lnTo>
                <a:lnTo>
                  <a:pt x="0" y="1714500"/>
                </a:lnTo>
                <a:close/>
              </a:path>
            </a:pathLst>
          </a:cu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AC4F439-7667-474A-A4BE-D8C06C08CCD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t="26367" r="-1" b="27175"/>
          <a:stretch/>
        </p:blipFill>
        <p:spPr>
          <a:xfrm>
            <a:off x="338691" y="1714500"/>
            <a:ext cx="3432113" cy="1714500"/>
          </a:xfrm>
          <a:custGeom>
            <a:avLst/>
            <a:gdLst>
              <a:gd name="connsiteX0" fmla="*/ 254958 w 3432113"/>
              <a:gd name="connsiteY0" fmla="*/ 0 h 1714500"/>
              <a:gd name="connsiteX1" fmla="*/ 3432113 w 3432113"/>
              <a:gd name="connsiteY1" fmla="*/ 0 h 1714500"/>
              <a:gd name="connsiteX2" fmla="*/ 3176018 w 3432113"/>
              <a:gd name="connsiteY2" fmla="*/ 1714500 h 1714500"/>
              <a:gd name="connsiteX3" fmla="*/ 0 w 3432113"/>
              <a:gd name="connsiteY3" fmla="*/ 1714500 h 171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2113" h="1714500">
                <a:moveTo>
                  <a:pt x="254958" y="0"/>
                </a:moveTo>
                <a:lnTo>
                  <a:pt x="3432113" y="0"/>
                </a:lnTo>
                <a:lnTo>
                  <a:pt x="3176018" y="1714500"/>
                </a:lnTo>
                <a:lnTo>
                  <a:pt x="0" y="1714500"/>
                </a:lnTo>
                <a:close/>
              </a:path>
            </a:pathLst>
          </a:cu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67F8586-6221-4C0D-9BD4-9F6FB327435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rcRect t="43894" r="-5" b="6132"/>
          <a:stretch/>
        </p:blipFill>
        <p:spPr>
          <a:xfrm>
            <a:off x="83733" y="3429000"/>
            <a:ext cx="3430976" cy="1714500"/>
          </a:xfrm>
          <a:custGeom>
            <a:avLst/>
            <a:gdLst>
              <a:gd name="connsiteX0" fmla="*/ 254958 w 3430976"/>
              <a:gd name="connsiteY0" fmla="*/ 0 h 1714500"/>
              <a:gd name="connsiteX1" fmla="*/ 3430976 w 3430976"/>
              <a:gd name="connsiteY1" fmla="*/ 0 h 1714500"/>
              <a:gd name="connsiteX2" fmla="*/ 3174882 w 3430976"/>
              <a:gd name="connsiteY2" fmla="*/ 1714500 h 1714500"/>
              <a:gd name="connsiteX3" fmla="*/ 0 w 3430976"/>
              <a:gd name="connsiteY3" fmla="*/ 1714500 h 171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976" h="1714500">
                <a:moveTo>
                  <a:pt x="254958" y="0"/>
                </a:moveTo>
                <a:lnTo>
                  <a:pt x="3430976" y="0"/>
                </a:lnTo>
                <a:lnTo>
                  <a:pt x="3174882" y="1714500"/>
                </a:lnTo>
                <a:lnTo>
                  <a:pt x="0" y="1714500"/>
                </a:lnTo>
                <a:close/>
              </a:path>
            </a:pathLst>
          </a:cu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2655B536-85CC-434F-B14E-7ACFC6B5AF2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/>
          </a:blip>
          <a:srcRect t="39928" r="1" b="7192"/>
          <a:stretch/>
        </p:blipFill>
        <p:spPr>
          <a:xfrm>
            <a:off x="-10633" y="5127992"/>
            <a:ext cx="3271564" cy="1730008"/>
          </a:xfrm>
          <a:custGeom>
            <a:avLst/>
            <a:gdLst>
              <a:gd name="connsiteX0" fmla="*/ 96673 w 3271564"/>
              <a:gd name="connsiteY0" fmla="*/ 0 h 1730008"/>
              <a:gd name="connsiteX1" fmla="*/ 3271564 w 3271564"/>
              <a:gd name="connsiteY1" fmla="*/ 0 h 1730008"/>
              <a:gd name="connsiteX2" fmla="*/ 3013153 w 3271564"/>
              <a:gd name="connsiteY2" fmla="*/ 1730008 h 1730008"/>
              <a:gd name="connsiteX3" fmla="*/ 0 w 3271564"/>
              <a:gd name="connsiteY3" fmla="*/ 1730008 h 1730008"/>
              <a:gd name="connsiteX4" fmla="*/ 0 w 3271564"/>
              <a:gd name="connsiteY4" fmla="*/ 650088 h 1730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71564" h="1730008">
                <a:moveTo>
                  <a:pt x="96673" y="0"/>
                </a:moveTo>
                <a:lnTo>
                  <a:pt x="3271564" y="0"/>
                </a:lnTo>
                <a:lnTo>
                  <a:pt x="3013153" y="1730008"/>
                </a:lnTo>
                <a:lnTo>
                  <a:pt x="0" y="1730008"/>
                </a:lnTo>
                <a:lnTo>
                  <a:pt x="0" y="650088"/>
                </a:lnTo>
                <a:close/>
              </a:path>
            </a:pathLst>
          </a:custGeom>
        </p:spPr>
      </p:pic>
      <p:sp>
        <p:nvSpPr>
          <p:cNvPr id="16" name="Isosceles Triangle 30">
            <a:extLst>
              <a:ext uri="{FF2B5EF4-FFF2-40B4-BE49-F238E27FC236}">
                <a16:creationId xmlns:a16="http://schemas.microsoft.com/office/drawing/2014/main" id="{E09C6EA1-A72F-431C-A81E-14B793A28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0634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335CC31-F319-461D-9045-F34BF78A2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8712" y="1714500"/>
            <a:ext cx="3206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7BCA152-E42A-42E3-8DE8-3C8B59DCB8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7088" y="3421959"/>
            <a:ext cx="3206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41DA940-D863-420D-A3F8-9F997C09F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950" y="5127992"/>
            <a:ext cx="3206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Isosceles Triangle 30">
            <a:extLst>
              <a:ext uri="{FF2B5EF4-FFF2-40B4-BE49-F238E27FC236}">
                <a16:creationId xmlns:a16="http://schemas.microsoft.com/office/drawing/2014/main" id="{56E4DBE8-15E2-4BA3-B171-C959C9CDF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994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A26057-EE8B-434E-BEAA-6BD0BF597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9225" y="2160589"/>
            <a:ext cx="5114776" cy="3880773"/>
          </a:xfrm>
        </p:spPr>
        <p:txBody>
          <a:bodyPr>
            <a:normAutofit/>
          </a:bodyPr>
          <a:lstStyle/>
          <a:p>
            <a:r>
              <a:rPr lang="fr-BE" dirty="0"/>
              <a:t>Est technique. </a:t>
            </a:r>
          </a:p>
          <a:p>
            <a:r>
              <a:rPr lang="fr-BE" dirty="0"/>
              <a:t>Utilise plusieurs </a:t>
            </a:r>
            <a:r>
              <a:rPr lang="fr-BE" dirty="0" err="1"/>
              <a:t>languages</a:t>
            </a:r>
            <a:r>
              <a:rPr lang="fr-BE" dirty="0"/>
              <a:t>.</a:t>
            </a:r>
          </a:p>
          <a:p>
            <a:endParaRPr lang="fr-BE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21203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9E1CA769-2C98-4743-A26A-756EFA17C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fr-BE" dirty="0"/>
              <a:t>Cette présentation n’est pas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0015D7-3C92-4A00-9459-BD8563A76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r>
              <a:rPr lang="fr-BE" dirty="0"/>
              <a:t>Méthodologique</a:t>
            </a:r>
          </a:p>
          <a:p>
            <a:r>
              <a:rPr lang="fr-BE" dirty="0"/>
              <a:t>Absolue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14593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BDC34A-3138-4FB3-8E24-F83241429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r>
              <a:rPr lang="fr-BE" sz="3300"/>
              <a:t>Robert Cecil Martin, </a:t>
            </a:r>
            <a:r>
              <a:rPr lang="fr-BE" sz="3300" err="1"/>
              <a:t>Uncle</a:t>
            </a:r>
            <a:r>
              <a:rPr lang="fr-BE" sz="3300"/>
              <a:t> Bob</a:t>
            </a:r>
            <a:endParaRPr lang="fr-FR" sz="330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EC6680-189D-48F8-AE14-B5C6D772AC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63" y="2160589"/>
            <a:ext cx="4064439" cy="3880773"/>
          </a:xfrm>
        </p:spPr>
        <p:txBody>
          <a:bodyPr>
            <a:normAutofit/>
          </a:bodyPr>
          <a:lstStyle/>
          <a:p>
            <a:r>
              <a:rPr lang="fr-BE" dirty="0"/>
              <a:t>Auteur de Clean Code</a:t>
            </a:r>
          </a:p>
          <a:p>
            <a:pPr lvl="1"/>
            <a:r>
              <a:rPr lang="fr-FR" dirty="0">
                <a:hlinkClick r:id="rId2"/>
              </a:rPr>
              <a:t>https://www.amazon.fr/Clean-Code-Handbook-Software-Craftsmanship/dp/0132350882</a:t>
            </a:r>
            <a:endParaRPr lang="fr-FR" dirty="0"/>
          </a:p>
          <a:p>
            <a:r>
              <a:rPr lang="fr-BE" dirty="0"/>
              <a:t>Co-auteur du </a:t>
            </a:r>
            <a:r>
              <a:rPr lang="fr-BE" dirty="0" err="1"/>
              <a:t>manifesto</a:t>
            </a:r>
            <a:r>
              <a:rPr lang="fr-BE" dirty="0"/>
              <a:t> Agile</a:t>
            </a:r>
          </a:p>
          <a:p>
            <a:pPr lvl="1"/>
            <a:r>
              <a:rPr lang="en-US" dirty="0">
                <a:hlinkClick r:id="rId3"/>
              </a:rPr>
              <a:t>https://agilemanifesto.org/principles.html</a:t>
            </a:r>
            <a:endParaRPr lang="fr-BE" dirty="0"/>
          </a:p>
          <a:p>
            <a:r>
              <a:rPr lang="fr-BE" dirty="0"/>
              <a:t>E</a:t>
            </a:r>
            <a:r>
              <a:rPr lang="fr-FR" dirty="0"/>
              <a:t>t bien d’autres (« Clean Coder », « Clean Architecture », « Agile </a:t>
            </a:r>
            <a:br>
              <a:rPr lang="fr-FR" dirty="0"/>
            </a:br>
            <a:r>
              <a:rPr lang="fr-FR" dirty="0"/>
              <a:t>Principles, Patterns, and Practices in C# »)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692D7D4-FB27-4F5F-B8D8-D6325AECE7A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7" r="3318"/>
          <a:stretch/>
        </p:blipFill>
        <p:spPr>
          <a:xfrm>
            <a:off x="20" y="-1"/>
            <a:ext cx="5394940" cy="6858001"/>
          </a:xfrm>
          <a:custGeom>
            <a:avLst/>
            <a:gdLst>
              <a:gd name="connsiteX0" fmla="*/ 842596 w 5394960"/>
              <a:gd name="connsiteY0" fmla="*/ 0 h 6858000"/>
              <a:gd name="connsiteX1" fmla="*/ 5394960 w 5394960"/>
              <a:gd name="connsiteY1" fmla="*/ 0 h 6858000"/>
              <a:gd name="connsiteX2" fmla="*/ 5394960 w 5394960"/>
              <a:gd name="connsiteY2" fmla="*/ 21851 h 6858000"/>
              <a:gd name="connsiteX3" fmla="*/ 4365943 w 5394960"/>
              <a:gd name="connsiteY3" fmla="*/ 6858000 h 6858000"/>
              <a:gd name="connsiteX4" fmla="*/ 0 w 5394960"/>
              <a:gd name="connsiteY4" fmla="*/ 6858000 h 6858000"/>
              <a:gd name="connsiteX5" fmla="*/ 0 w 5394960"/>
              <a:gd name="connsiteY5" fmla="*/ 566615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47613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335C7A81-D7EB-4606-9AD8-00CBA204F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fr-BE" dirty="0"/>
              <a:t>Pourquoi Clean Code ?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5B7DC7-024A-4FAB-83A9-3FD206F45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r>
              <a:rPr lang="fr-BE" dirty="0"/>
              <a:t>❌ Rien n’est important excepté une application qui fonctionne</a:t>
            </a:r>
          </a:p>
          <a:p>
            <a:r>
              <a:rPr lang="en-US" dirty="0"/>
              <a:t>❌ Un </a:t>
            </a:r>
            <a:r>
              <a:rPr lang="fr-BE" dirty="0"/>
              <a:t>développeur</a:t>
            </a:r>
            <a:r>
              <a:rPr lang="en-US" dirty="0"/>
              <a:t> ne fait </a:t>
            </a:r>
            <a:r>
              <a:rPr lang="en-US" dirty="0" err="1"/>
              <a:t>qu’écrire</a:t>
            </a:r>
            <a:r>
              <a:rPr lang="en-US" dirty="0"/>
              <a:t> du code</a:t>
            </a:r>
          </a:p>
          <a:p>
            <a:endParaRPr lang="en-US" dirty="0"/>
          </a:p>
          <a:p>
            <a:r>
              <a:rPr lang="en-US" dirty="0"/>
              <a:t>✅ Un code qui </a:t>
            </a:r>
            <a:r>
              <a:rPr lang="en-US" dirty="0" err="1"/>
              <a:t>fonctionne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la plus </a:t>
            </a:r>
            <a:r>
              <a:rPr lang="en-US" dirty="0" err="1"/>
              <a:t>grande</a:t>
            </a:r>
            <a:r>
              <a:rPr lang="en-US" dirty="0"/>
              <a:t> </a:t>
            </a:r>
            <a:r>
              <a:rPr lang="en-US" dirty="0" err="1"/>
              <a:t>priorité</a:t>
            </a:r>
            <a:r>
              <a:rPr lang="en-US" dirty="0"/>
              <a:t>, savoir le </a:t>
            </a:r>
            <a:r>
              <a:rPr lang="en-US" dirty="0" err="1"/>
              <a:t>maintenir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tout </a:t>
            </a:r>
            <a:r>
              <a:rPr lang="en-US" dirty="0" err="1"/>
              <a:t>aussi</a:t>
            </a:r>
            <a:r>
              <a:rPr lang="en-US" dirty="0"/>
              <a:t> important</a:t>
            </a:r>
          </a:p>
          <a:p>
            <a:r>
              <a:rPr lang="en-US" dirty="0"/>
              <a:t>✅ Un </a:t>
            </a:r>
            <a:r>
              <a:rPr lang="en-US" dirty="0" err="1"/>
              <a:t>développeur</a:t>
            </a:r>
            <a:r>
              <a:rPr lang="en-US" dirty="0"/>
              <a:t> </a:t>
            </a:r>
            <a:r>
              <a:rPr lang="en-US" dirty="0" err="1"/>
              <a:t>passe</a:t>
            </a:r>
            <a:r>
              <a:rPr lang="en-US" dirty="0"/>
              <a:t> 9/10 de son temps à lire du code</a:t>
            </a:r>
          </a:p>
          <a:p>
            <a:endParaRPr lang="en-US" dirty="0"/>
          </a:p>
          <a:p>
            <a:r>
              <a:rPr lang="en-US" dirty="0"/>
              <a:t>Conclusion: prendre un </a:t>
            </a:r>
            <a:r>
              <a:rPr lang="en-US" dirty="0" err="1"/>
              <a:t>peu</a:t>
            </a:r>
            <a:r>
              <a:rPr lang="en-US" dirty="0"/>
              <a:t> plus de temps pour aider son prochain a </a:t>
            </a:r>
            <a:r>
              <a:rPr lang="en-US" dirty="0" err="1"/>
              <a:t>une</a:t>
            </a:r>
            <a:r>
              <a:rPr lang="en-US" dirty="0"/>
              <a:t> </a:t>
            </a:r>
            <a:r>
              <a:rPr lang="en-US" dirty="0" err="1"/>
              <a:t>valeur</a:t>
            </a:r>
            <a:r>
              <a:rPr lang="en-US" dirty="0"/>
              <a:t> </a:t>
            </a:r>
            <a:r>
              <a:rPr lang="fr-BE" dirty="0"/>
              <a:t>presque</a:t>
            </a:r>
            <a:r>
              <a:rPr lang="en-US" dirty="0"/>
              <a:t> </a:t>
            </a:r>
            <a:r>
              <a:rPr lang="en-US" dirty="0" err="1"/>
              <a:t>aussi</a:t>
            </a:r>
            <a:r>
              <a:rPr lang="en-US" dirty="0"/>
              <a:t> </a:t>
            </a:r>
            <a:r>
              <a:rPr lang="en-US" dirty="0" err="1"/>
              <a:t>grande</a:t>
            </a:r>
            <a:r>
              <a:rPr lang="en-US" dirty="0"/>
              <a:t> que de </a:t>
            </a:r>
            <a:r>
              <a:rPr lang="fr-BE" dirty="0"/>
              <a:t>faire</a:t>
            </a:r>
            <a:r>
              <a:rPr lang="en-US" dirty="0"/>
              <a:t> du code qui </a:t>
            </a:r>
            <a:r>
              <a:rPr lang="en-US" dirty="0" err="1"/>
              <a:t>fonctionne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73076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DF4D7F6-81B5-452A-9CE6-76D81F91D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7974CF9-3B3D-403F-9BD6-C5BD4FC04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fr-BE" dirty="0"/>
              <a:t>L’humain est cérébralement limité</a:t>
            </a:r>
            <a:endParaRPr lang="en-GB" dirty="0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4600514D-20FB-4559-97DC-D1DC39E6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266F638A-E405-4AC0-B984-72E5813B0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D1CBE93-B17D-4509-843C-82287C380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E6277B4-6A43-48AB-89B2-3442221619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7DBA5B-4B61-475B-9884-B8735A943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2160590"/>
            <a:ext cx="8470898" cy="34292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fr-BE" sz="1500"/>
              <a:t>Essayez le burger de la mort.</a:t>
            </a:r>
          </a:p>
          <a:p>
            <a:pPr>
              <a:lnSpc>
                <a:spcPct val="90000"/>
              </a:lnSpc>
            </a:pPr>
            <a:r>
              <a:rPr lang="fr-BE" sz="1500"/>
              <a:t>Mais en plus vous devez répondre aux questions pairs, ensuite impairs,</a:t>
            </a:r>
          </a:p>
          <a:p>
            <a:pPr>
              <a:lnSpc>
                <a:spcPct val="90000"/>
              </a:lnSpc>
            </a:pPr>
            <a:r>
              <a:rPr lang="fr-BE" sz="1500"/>
              <a:t>Les questions 2, 8 et 7 comportent des doubles sens,</a:t>
            </a:r>
          </a:p>
          <a:p>
            <a:pPr>
              <a:lnSpc>
                <a:spcPct val="90000"/>
              </a:lnSpc>
            </a:pPr>
            <a:r>
              <a:rPr lang="fr-BE" sz="1500"/>
              <a:t>Vous avez reçu un mail urgent à la 5</a:t>
            </a:r>
            <a:r>
              <a:rPr lang="fr-BE" sz="1500" baseline="30000"/>
              <a:t>e</a:t>
            </a:r>
            <a:r>
              <a:rPr lang="fr-BE" sz="1500"/>
              <a:t> question,</a:t>
            </a:r>
          </a:p>
          <a:p>
            <a:pPr>
              <a:lnSpc>
                <a:spcPct val="90000"/>
              </a:lnSpc>
            </a:pPr>
            <a:r>
              <a:rPr lang="fr-BE" sz="1500"/>
              <a:t>Finalement ignorez la question 3 et 5,</a:t>
            </a:r>
          </a:p>
          <a:p>
            <a:pPr>
              <a:lnSpc>
                <a:spcPct val="90000"/>
              </a:lnSpc>
            </a:pPr>
            <a:r>
              <a:rPr lang="fr-BE" sz="1500"/>
              <a:t>Il y a 5 questions supplémentaires,</a:t>
            </a:r>
          </a:p>
          <a:p>
            <a:pPr>
              <a:lnSpc>
                <a:spcPct val="90000"/>
              </a:lnSpc>
            </a:pPr>
            <a:r>
              <a:rPr lang="fr-BE" sz="1500"/>
              <a:t>La question 7 est en norvégien,</a:t>
            </a:r>
          </a:p>
          <a:p>
            <a:pPr>
              <a:lnSpc>
                <a:spcPct val="90000"/>
              </a:lnSpc>
            </a:pPr>
            <a:r>
              <a:rPr lang="fr-BE" sz="1500"/>
              <a:t>La question 3 a quand même un impacte car la question 10 dépend de la 3.</a:t>
            </a:r>
          </a:p>
          <a:p>
            <a:pPr>
              <a:lnSpc>
                <a:spcPct val="90000"/>
              </a:lnSpc>
            </a:pPr>
            <a:r>
              <a:rPr lang="fr-BE" sz="1500"/>
              <a:t>Voilà, vous avez lu une méthode </a:t>
            </a:r>
            <a:r>
              <a:rPr lang="fr-BE" sz="1500" err="1"/>
              <a:t>legacy</a:t>
            </a:r>
            <a:r>
              <a:rPr lang="fr-BE" sz="1500"/>
              <a:t> qui implémente 200 </a:t>
            </a:r>
            <a:r>
              <a:rPr lang="fr-BE" sz="1500" err="1"/>
              <a:t>features</a:t>
            </a:r>
            <a:r>
              <a:rPr lang="fr-BE" sz="1500"/>
              <a:t> et 7 paramètres. </a:t>
            </a:r>
            <a:endParaRPr lang="en-GB" sz="1500"/>
          </a:p>
        </p:txBody>
      </p:sp>
      <p:sp>
        <p:nvSpPr>
          <p:cNvPr id="18" name="Rectangle 27">
            <a:extLst>
              <a:ext uri="{FF2B5EF4-FFF2-40B4-BE49-F238E27FC236}">
                <a16:creationId xmlns:a16="http://schemas.microsoft.com/office/drawing/2014/main" id="{27B538D5-95DB-47ED-9CB4-34AE5BF78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06729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4F148B-D747-4463-A02A-A126E07E1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Clean Code: </a:t>
            </a:r>
            <a:r>
              <a:rPr lang="fr-BE" dirty="0" err="1"/>
              <a:t>mékeskeC</a:t>
            </a:r>
            <a:r>
              <a:rPr lang="fr-BE" dirty="0"/>
              <a:t> ?</a:t>
            </a:r>
            <a:br>
              <a:rPr lang="fr-BE" dirty="0"/>
            </a:br>
            <a:r>
              <a:rPr lang="fr-BE" sz="2000" dirty="0"/>
              <a:t>Du code qui est: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A479F0-A022-4E96-A8F4-CBD9DCBFC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Expressif et explicite</a:t>
            </a:r>
          </a:p>
          <a:p>
            <a:r>
              <a:rPr lang="fr-BE" dirty="0"/>
              <a:t>Lisible</a:t>
            </a:r>
          </a:p>
          <a:p>
            <a:r>
              <a:rPr lang="fr-BE" dirty="0"/>
              <a:t>Compréhensible</a:t>
            </a:r>
          </a:p>
          <a:p>
            <a:r>
              <a:rPr lang="fr-BE" dirty="0"/>
              <a:t>Sans surprise</a:t>
            </a:r>
          </a:p>
          <a:p>
            <a:r>
              <a:rPr lang="fr-BE" dirty="0"/>
              <a:t>Transparent</a:t>
            </a:r>
          </a:p>
          <a:p>
            <a:r>
              <a:rPr lang="fr-BE" dirty="0"/>
              <a:t>Rassurant</a:t>
            </a:r>
          </a:p>
          <a:p>
            <a:r>
              <a:rPr lang="fr-BE" dirty="0"/>
              <a:t>Plaisant</a:t>
            </a: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FE9CAE5-8F03-4618-BCE1-DDFE0F9BF0DA}"/>
              </a:ext>
            </a:extLst>
          </p:cNvPr>
          <p:cNvSpPr txBox="1"/>
          <p:nvPr/>
        </p:nvSpPr>
        <p:spPr>
          <a:xfrm>
            <a:off x="7532702" y="5602069"/>
            <a:ext cx="1939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Kate Gregory</a:t>
            </a:r>
          </a:p>
          <a:p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3816974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6C22CA-B030-44C8-A13C-5DBC76D71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Clean Code: mais comment ?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BB4507-A3E6-4C59-9787-89A0496EF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Restez Simple (KISS </a:t>
            </a:r>
            <a:r>
              <a:rPr lang="fr-BE" dirty="0" err="1"/>
              <a:t>principle</a:t>
            </a:r>
            <a:r>
              <a:rPr lang="fr-BE" dirty="0"/>
              <a:t>)</a:t>
            </a:r>
          </a:p>
          <a:p>
            <a:pPr lvl="1"/>
            <a:r>
              <a:rPr lang="fr-BE" dirty="0"/>
              <a:t>« Simple: Facile à comprendre, à utiliser, à exécuter » - L’internaute</a:t>
            </a:r>
          </a:p>
          <a:p>
            <a:r>
              <a:rPr lang="fr-BE" dirty="0"/>
              <a:t>Pensez à raconter une histoire</a:t>
            </a:r>
          </a:p>
          <a:p>
            <a:r>
              <a:rPr lang="fr-BE" dirty="0"/>
              <a:t>Code </a:t>
            </a:r>
            <a:r>
              <a:rPr lang="fr-BE" dirty="0" err="1"/>
              <a:t>review</a:t>
            </a:r>
            <a:r>
              <a:rPr lang="fr-BE" dirty="0"/>
              <a:t> : faites voir votre code à un collègue. S’il le comprend, ce code est bon.</a:t>
            </a:r>
          </a:p>
        </p:txBody>
      </p:sp>
    </p:spTree>
    <p:extLst>
      <p:ext uri="{BB962C8B-B14F-4D97-AF65-F5344CB8AC3E}">
        <p14:creationId xmlns:p14="http://schemas.microsoft.com/office/powerpoint/2010/main" val="415588455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1161</Words>
  <Application>Microsoft Office PowerPoint</Application>
  <PresentationFormat>Grand écran</PresentationFormat>
  <Paragraphs>166</Paragraphs>
  <Slides>27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32" baseType="lpstr">
      <vt:lpstr>Arial</vt:lpstr>
      <vt:lpstr>Calibri</vt:lpstr>
      <vt:lpstr>Trebuchet MS</vt:lpstr>
      <vt:lpstr>Wingdings 3</vt:lpstr>
      <vt:lpstr>Facette</vt:lpstr>
      <vt:lpstr>Easy != Simple</vt:lpstr>
      <vt:lpstr>About me</vt:lpstr>
      <vt:lpstr>Cette présentation</vt:lpstr>
      <vt:lpstr>Cette présentation n’est pas</vt:lpstr>
      <vt:lpstr>Robert Cecil Martin, Uncle Bob</vt:lpstr>
      <vt:lpstr>Pourquoi Clean Code ?</vt:lpstr>
      <vt:lpstr>L’humain est cérébralement limité</vt:lpstr>
      <vt:lpstr>Clean Code: mékeskeC ? Du code qui est:</vt:lpstr>
      <vt:lpstr>Clean Code: mais comment ?</vt:lpstr>
      <vt:lpstr>Nested if are for fools</vt:lpstr>
      <vt:lpstr>Des variables avec des noms</vt:lpstr>
      <vt:lpstr>Verticalité des méthodes</vt:lpstr>
      <vt:lpstr>« Papy papy, racontes nous une histoire !» (1/3)</vt:lpstr>
      <vt:lpstr>Papy papy, racontes nous une histoire. Et va a l’essentiel ! (2/3)</vt:lpstr>
      <vt:lpstr>Ecrivez votre code comme une histoire (3/3)</vt:lpstr>
      <vt:lpstr>Horizontalité des lignes</vt:lpstr>
      <vt:lpstr>Refactoring par itération</vt:lpstr>
      <vt:lpstr>Classes</vt:lpstr>
      <vt:lpstr>Fonctions et méthodes</vt:lpstr>
      <vt:lpstr>Relier physiquement les objets proches </vt:lpstr>
      <vt:lpstr>Fonctions et méthodes (suite). Règles extrêmes ?</vt:lpstr>
      <vt:lpstr>Exceptions over ErrorCode</vt:lpstr>
      <vt:lpstr>Abstraction</vt:lpstr>
      <vt:lpstr>Un dernier pour la route: Les commentaires</vt:lpstr>
      <vt:lpstr>Review</vt:lpstr>
      <vt:lpstr>Toute le temps du code propre ?</vt:lpstr>
      <vt:lpstr>Ressources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Easy != Simple</dc:title>
  <dc:creator>Mathieu Scolas</dc:creator>
  <cp:lastModifiedBy>Mathieu Scolas</cp:lastModifiedBy>
  <cp:revision>1</cp:revision>
  <dcterms:created xsi:type="dcterms:W3CDTF">2019-08-02T13:40:28Z</dcterms:created>
  <dcterms:modified xsi:type="dcterms:W3CDTF">2019-08-02T13:40:53Z</dcterms:modified>
</cp:coreProperties>
</file>