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7" r:id="rId4"/>
    <p:sldId id="278" r:id="rId5"/>
    <p:sldId id="261" r:id="rId6"/>
    <p:sldId id="286" r:id="rId7"/>
    <p:sldId id="288" r:id="rId8"/>
    <p:sldId id="269" r:id="rId9"/>
    <p:sldId id="270" r:id="rId10"/>
    <p:sldId id="275" r:id="rId11"/>
    <p:sldId id="271" r:id="rId12"/>
    <p:sldId id="284" r:id="rId13"/>
    <p:sldId id="285" r:id="rId14"/>
    <p:sldId id="272" r:id="rId15"/>
    <p:sldId id="282" r:id="rId16"/>
    <p:sldId id="273" r:id="rId17"/>
    <p:sldId id="289" r:id="rId18"/>
    <p:sldId id="287" r:id="rId19"/>
    <p:sldId id="274" r:id="rId20"/>
    <p:sldId id="279" r:id="rId21"/>
    <p:sldId id="281" r:id="rId22"/>
    <p:sldId id="280" r:id="rId23"/>
    <p:sldId id="283" r:id="rId24"/>
    <p:sldId id="2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1" autoAdjust="0"/>
    <p:restoredTop sz="93750" autoAdjust="0"/>
  </p:normalViewPr>
  <p:slideViewPr>
    <p:cSldViewPr snapToGrid="0">
      <p:cViewPr>
        <p:scale>
          <a:sx n="95" d="100"/>
          <a:sy n="95" d="100"/>
        </p:scale>
        <p:origin x="44" y="100"/>
      </p:cViewPr>
      <p:guideLst/>
    </p:cSldViewPr>
  </p:slideViewPr>
  <p:outlineViewPr>
    <p:cViewPr>
      <p:scale>
        <a:sx n="33" d="100"/>
        <a:sy n="33" d="100"/>
      </p:scale>
      <p:origin x="0" y="-70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01A56-A927-403C-8918-21E784444591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D748-FFE4-4788-B13E-F644A7CDC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1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Rappeler que le clean code est une bonne pratique pour un travail professionnel</a:t>
            </a:r>
          </a:p>
          <a:p>
            <a:r>
              <a:rPr lang="fr-BE" dirty="0"/>
              <a:t>Sans </a:t>
            </a:r>
            <a:r>
              <a:rPr lang="fr-BE" dirty="0" err="1"/>
              <a:t>ambiguité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7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Demo</a:t>
            </a:r>
            <a:r>
              <a:rPr lang="fr-BE" dirty="0"/>
              <a:t> on </a:t>
            </a:r>
            <a:r>
              <a:rPr lang="fr-BE" dirty="0" err="1"/>
              <a:t>NestedIf</a:t>
            </a:r>
            <a:r>
              <a:rPr lang="fr-BE" dirty="0"/>
              <a:t> </a:t>
            </a:r>
            <a:r>
              <a:rPr lang="fr-BE" dirty="0" err="1"/>
              <a:t>project</a:t>
            </a:r>
            <a:endParaRPr lang="fr-BE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42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Method de copie. Source et destination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05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Lié au prochain slide sur le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7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: </a:t>
            </a:r>
            <a:r>
              <a:rPr lang="fr-FR" dirty="0" err="1"/>
              <a:t>functions</a:t>
            </a:r>
            <a:r>
              <a:rPr lang="fr-FR" dirty="0"/>
              <a:t> de 3000 lignes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6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eancoder.com/uncle-bob/2018/08/13/TooClea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principles.html" TargetMode="External"/><Relationship Id="rId2" Type="http://schemas.openxmlformats.org/officeDocument/2006/relationships/hyperlink" Target="https://www.amazon.fr/Clean-Code-Handbook-Software-Craftsmanship/dp/01323508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8BC75-4ED0-4A43-AFD9-FB32A24E0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/>
              <a:t>Easy</a:t>
            </a:r>
            <a:r>
              <a:rPr lang="fr-BE" dirty="0"/>
              <a:t> != Simple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D12E4F-0B40-4E6C-AD35-C34BA2AFE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How SOLID </a:t>
            </a:r>
            <a:r>
              <a:rPr lang="fr-BE" dirty="0" err="1"/>
              <a:t>principles</a:t>
            </a:r>
            <a:r>
              <a:rPr lang="fr-BE" dirty="0"/>
              <a:t> and Clean Code help </a:t>
            </a:r>
            <a:r>
              <a:rPr lang="fr-BE" dirty="0" err="1"/>
              <a:t>you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528A44C-FDE3-47AC-948A-184A574B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" y="377939"/>
            <a:ext cx="4089628" cy="62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8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7C3CF-1BA8-4B86-9618-6AF002EB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Nested</a:t>
            </a:r>
            <a:r>
              <a:rPr lang="fr-FR" dirty="0"/>
              <a:t> if are for </a:t>
            </a:r>
            <a:r>
              <a:rPr lang="fr-FR" dirty="0" err="1"/>
              <a:t>fools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334CA-EAF4-4FDD-9B0B-2F1A9C83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Évitez &lt;</a:t>
            </a:r>
            <a:r>
              <a:rPr lang="fr-BE" dirty="0" err="1"/>
              <a:t>nested</a:t>
            </a:r>
            <a:r>
              <a:rPr lang="fr-BE" dirty="0"/>
              <a:t> if&gt;</a:t>
            </a:r>
            <a:endParaRPr lang="fr-FR" dirty="0"/>
          </a:p>
          <a:p>
            <a:pPr lvl="1"/>
            <a:r>
              <a:rPr lang="fr-BE" dirty="0"/>
              <a:t>Les </a:t>
            </a:r>
            <a:r>
              <a:rPr lang="fr-BE" i="1" dirty="0"/>
              <a:t>if</a:t>
            </a:r>
            <a:r>
              <a:rPr lang="fr-BE" dirty="0"/>
              <a:t> imbriqués diminuent la lisibilité à cause du décalage, et du </a:t>
            </a:r>
            <a:r>
              <a:rPr lang="fr-BE" dirty="0" err="1"/>
              <a:t>else</a:t>
            </a:r>
            <a:r>
              <a:rPr lang="fr-BE" dirty="0"/>
              <a:t> trop éloigné de sa condition</a:t>
            </a:r>
          </a:p>
          <a:p>
            <a:r>
              <a:rPr lang="fr-FR" dirty="0"/>
              <a:t>Aussi appelé le </a:t>
            </a:r>
            <a:r>
              <a:rPr lang="fr-FR" dirty="0" err="1"/>
              <a:t>gateway</a:t>
            </a:r>
            <a:r>
              <a:rPr lang="fr-FR" dirty="0"/>
              <a:t> style</a:t>
            </a:r>
          </a:p>
          <a:p>
            <a:r>
              <a:rPr lang="fr-FR" dirty="0"/>
              <a:t>Une fois les cas spécifique ou d’erreur écarté, nous pouvons nous concentrer sur le code business sans devoir retenir les if précédents</a:t>
            </a:r>
          </a:p>
        </p:txBody>
      </p:sp>
    </p:spTree>
    <p:extLst>
      <p:ext uri="{BB962C8B-B14F-4D97-AF65-F5344CB8AC3E}">
        <p14:creationId xmlns:p14="http://schemas.microsoft.com/office/powerpoint/2010/main" val="79085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F9E05-D37A-4E88-923B-572C5F07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 variables avec des noms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40CE2-76B9-4AE6-BF7A-B92D71CC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Pas de fautes d’orthographe. </a:t>
            </a:r>
            <a:r>
              <a:rPr lang="fr-BE" dirty="0" err="1"/>
              <a:t>ctrl+f</a:t>
            </a:r>
            <a:r>
              <a:rPr lang="fr-BE" dirty="0"/>
              <a:t> doit rester ton ami</a:t>
            </a:r>
          </a:p>
          <a:p>
            <a:r>
              <a:rPr lang="fr-BE" dirty="0"/>
              <a:t>Nommez des variables explicitement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B6896E-7095-4767-BB62-41A138B23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3" y="3179666"/>
            <a:ext cx="4258726" cy="245503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77272A-1561-48C4-8CD0-F16F89A7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159" y="3179666"/>
            <a:ext cx="4811307" cy="24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9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44D73-AD96-440E-8403-3352C017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447"/>
          </a:xfrm>
        </p:spPr>
        <p:txBody>
          <a:bodyPr/>
          <a:lstStyle/>
          <a:p>
            <a:r>
              <a:rPr lang="fr-BE" dirty="0"/>
              <a:t>Verticalité des méthodes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27693-B1A4-4920-AC5D-B8648C79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8764"/>
            <a:ext cx="8596668" cy="3880773"/>
          </a:xfrm>
        </p:spPr>
        <p:txBody>
          <a:bodyPr/>
          <a:lstStyle/>
          <a:p>
            <a:r>
              <a:rPr lang="fr-BE" dirty="0"/>
              <a:t>Si des méthodes sont toujours exécutées dans un ordre défini, qu’un ordre est implicitement logique, mettez les dans cet ordre. Comme un livre, le code se lit naturellement.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5D2C0F-84C7-4797-94D5-C3732BBC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299" y="2427247"/>
            <a:ext cx="4667872" cy="34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1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E33AD-9008-490C-B7FF-1539DEAC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Horizontalité des lignes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6C500-2159-44D9-AE54-8AA3833DD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Historiquement, les lignes de codes ne devaient pas excéder 80 char pour les cartes imprimées. C’est encore le cas aujourd’hui afin d’afficher correctement deux pages dans un comparateur de fichier</a:t>
            </a:r>
          </a:p>
          <a:p>
            <a:r>
              <a:rPr lang="fr-BE" dirty="0"/>
              <a:t>Les enchainements </a:t>
            </a:r>
            <a:r>
              <a:rPr lang="fr-BE" dirty="0" err="1"/>
              <a:t>linq</a:t>
            </a:r>
            <a:r>
              <a:rPr lang="fr-BE" dirty="0"/>
              <a:t> sont plus lisibles à la verticale qu’à l’horizontal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F1DAD4-DA15-48AB-AD7E-60F42B65C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06053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4B6DA-48E9-4828-850D-939B1E27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Refactoring</a:t>
            </a:r>
            <a:r>
              <a:rPr lang="fr-FR" dirty="0"/>
              <a:t> par itération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DCE19-13FE-4791-B71E-4FD5DC27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processus de </a:t>
            </a:r>
            <a:r>
              <a:rPr lang="fr-FR" dirty="0" err="1"/>
              <a:t>refactoring</a:t>
            </a:r>
            <a:r>
              <a:rPr lang="fr-FR" dirty="0"/>
              <a:t> est de modifier du code existant afin de le rendre plus </a:t>
            </a:r>
            <a:r>
              <a:rPr lang="fr-FR" dirty="0" err="1"/>
              <a:t>friendly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En le rendant plus extensible ou plus lisible</a:t>
            </a:r>
          </a:p>
          <a:p>
            <a:r>
              <a:rPr lang="fr-BE" dirty="0"/>
              <a:t>Seulement si on peut faire confiance aux </a:t>
            </a:r>
            <a:r>
              <a:rPr lang="fr-BE" dirty="0" err="1"/>
              <a:t>units</a:t>
            </a:r>
            <a:r>
              <a:rPr lang="fr-BE" dirty="0"/>
              <a:t> tests</a:t>
            </a:r>
          </a:p>
          <a:p>
            <a:r>
              <a:rPr lang="fr-BE" dirty="0"/>
              <a:t>Boy scout </a:t>
            </a:r>
            <a:r>
              <a:rPr lang="fr-BE" dirty="0" err="1"/>
              <a:t>rule</a:t>
            </a:r>
            <a:r>
              <a:rPr lang="fr-BE" dirty="0"/>
              <a:t>: laissez l’endroit plus propre en sortant qu’en entrant</a:t>
            </a:r>
          </a:p>
          <a:p>
            <a:pPr lvl="1"/>
            <a:r>
              <a:rPr lang="fr-BE" dirty="0"/>
              <a:t>Un ordre d’exécution de code illogique et non lisible ? Ne lancez pas un meeting pour en discuter à 5 développeurs. Changez l’ordre vous même.</a:t>
            </a:r>
          </a:p>
          <a:p>
            <a:r>
              <a:rPr lang="fr-BE" dirty="0"/>
              <a:t>N’ayez pas peur de </a:t>
            </a:r>
            <a:r>
              <a:rPr lang="fr-BE" dirty="0" err="1"/>
              <a:t>refactorer</a:t>
            </a:r>
            <a:r>
              <a:rPr lang="fr-BE" dirty="0"/>
              <a:t> ! Il vaut mieux </a:t>
            </a:r>
            <a:r>
              <a:rPr lang="fr-BE" dirty="0" err="1"/>
              <a:t>refactorer</a:t>
            </a:r>
            <a:r>
              <a:rPr lang="fr-BE" dirty="0"/>
              <a:t> que de rajouter de la logique dans un design qui ne convient pas aux nouveaux besoins.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56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215F0-8B96-4F95-B32E-44073A7F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C7292-1B12-4A77-AF94-4011D46A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Doit faire qu’une seule chose (SRP), ou se limiter a un minimum de responsabilité</a:t>
            </a:r>
          </a:p>
          <a:p>
            <a:pPr lvl="1"/>
            <a:r>
              <a:rPr lang="fr-BE" dirty="0"/>
              <a:t>Ne comptez pas les lignes. Comptez les responsabilités.</a:t>
            </a:r>
          </a:p>
          <a:p>
            <a:r>
              <a:rPr lang="fr-BE" dirty="0"/>
              <a:t>Doit faire abstraction (Interfaces), et avoir un faible couplement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savoir </a:t>
            </a:r>
            <a:r>
              <a:rPr lang="fr-BE" dirty="0" err="1"/>
              <a:t>sérializer</a:t>
            </a:r>
            <a:r>
              <a:rPr lang="fr-BE" dirty="0"/>
              <a:t> n’importe quel type d’objet</a:t>
            </a:r>
          </a:p>
          <a:p>
            <a:r>
              <a:rPr lang="fr-BE" dirty="0"/>
              <a:t>Doit avoir une grande cohésion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utiliser au maximum ses outils interne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1946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712FB-944A-4745-A5DF-D6FB5112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et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6411-177B-4F2D-B384-2D5C9000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fonctions doivent être courtes</a:t>
            </a:r>
          </a:p>
          <a:p>
            <a:r>
              <a:rPr lang="fr-FR" dirty="0"/>
              <a:t>Un minimum d’effet de bord</a:t>
            </a:r>
          </a:p>
          <a:p>
            <a:pPr lvl="1"/>
            <a:r>
              <a:rPr lang="fr-FR" dirty="0"/>
              <a:t>Faites un maximum de fonction pures. </a:t>
            </a:r>
          </a:p>
          <a:p>
            <a:pPr lvl="2"/>
            <a:r>
              <a:rPr lang="fr-FR" dirty="0"/>
              <a:t>Ne dépend que des argument</a:t>
            </a:r>
          </a:p>
          <a:p>
            <a:pPr lvl="2"/>
            <a:r>
              <a:rPr lang="fr-FR" dirty="0"/>
              <a:t>Ne modifie aucun autre </a:t>
            </a:r>
            <a:r>
              <a:rPr lang="fr-FR" dirty="0" err="1"/>
              <a:t>object</a:t>
            </a:r>
            <a:r>
              <a:rPr lang="fr-FR" dirty="0"/>
              <a:t>/valeur/structure</a:t>
            </a:r>
          </a:p>
          <a:p>
            <a:pPr lvl="1"/>
            <a:r>
              <a:rPr lang="fr-FR" dirty="0"/>
              <a:t>Une fonction doit faire une et une unique chose. Tout ce qui est superflu est malvenu</a:t>
            </a:r>
          </a:p>
          <a:p>
            <a:r>
              <a:rPr lang="fr-FR" dirty="0"/>
              <a:t>Le moins d’argument possible</a:t>
            </a:r>
          </a:p>
          <a:p>
            <a:pPr lvl="1"/>
            <a:r>
              <a:rPr lang="fr-FR" dirty="0"/>
              <a:t>0 est excellent. 1 est ok. 2 doivent avoir une bonne raison. 3 ou plus doivent être validé par le pape.</a:t>
            </a:r>
          </a:p>
          <a:p>
            <a:r>
              <a:rPr lang="fr-BE" dirty="0"/>
              <a:t>R</a:t>
            </a:r>
            <a:r>
              <a:rPr lang="fr-FR" dirty="0" err="1"/>
              <a:t>ègle</a:t>
            </a:r>
            <a:r>
              <a:rPr lang="fr-FR" dirty="0"/>
              <a:t> des 10 secondes: Si on ne peut pas comprendre en 10 secondes ce que fait une fonction, elle est trop compliquée</a:t>
            </a:r>
          </a:p>
        </p:txBody>
      </p:sp>
    </p:spTree>
    <p:extLst>
      <p:ext uri="{BB962C8B-B14F-4D97-AF65-F5344CB8AC3E}">
        <p14:creationId xmlns:p14="http://schemas.microsoft.com/office/powerpoint/2010/main" val="209808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19D52-9079-4351-AA6F-5FFF4F16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Relier physiquement les objets proches	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B418F-BF5A-42B9-B303-A44044C41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Lier ce qui est attaché dans le monde réel dans le code.</a:t>
            </a:r>
          </a:p>
          <a:p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1095BF-D649-45B2-A96D-D53A75EF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76" y="2751985"/>
            <a:ext cx="7355984" cy="349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28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B893B9-03F9-4468-BA37-A4F9D33E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et méthodes (suite).</a:t>
            </a:r>
            <a:br>
              <a:rPr lang="fr-FR" dirty="0"/>
            </a:br>
            <a:r>
              <a:rPr lang="fr-FR" dirty="0"/>
              <a:t>Règles extrêmes 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0C207-8512-472A-8056-DC128611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Ces règles sont extrêmes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57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8D8E5-F87E-45C1-9892-03634FDE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Exceptions over </a:t>
            </a:r>
            <a:r>
              <a:rPr lang="fr-FR" dirty="0" err="1"/>
              <a:t>ErrorCode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8E065-6979-440C-9F8A-591E6381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quelque chose d’inachevable arrive, préférez renvoyer une exception plutôt que de renvoyer en résultat un code d’erreur.</a:t>
            </a:r>
          </a:p>
          <a:p>
            <a:pPr lvl="1"/>
            <a:r>
              <a:rPr lang="fr-FR" dirty="0"/>
              <a:t>Parfois un objet d’erreur est la bienvenu si</a:t>
            </a:r>
          </a:p>
          <a:p>
            <a:pPr lvl="2"/>
            <a:r>
              <a:rPr lang="fr-FR" dirty="0"/>
              <a:t>Les performances sont critiques</a:t>
            </a:r>
          </a:p>
          <a:p>
            <a:pPr lvl="2"/>
            <a:r>
              <a:rPr lang="fr-FR" dirty="0"/>
              <a:t>Si une erreur arrive souvent (rejoint un flow business)</a:t>
            </a:r>
          </a:p>
          <a:p>
            <a:r>
              <a:rPr lang="fr-FR" dirty="0"/>
              <a:t>Utilisez les conventions et gestion d’exception à disposition</a:t>
            </a:r>
          </a:p>
          <a:p>
            <a:pPr lvl="1"/>
            <a:r>
              <a:rPr lang="fr-FR" dirty="0"/>
              <a:t>http </a:t>
            </a:r>
            <a:r>
              <a:rPr lang="fr-FR" dirty="0" err="1"/>
              <a:t>status</a:t>
            </a:r>
            <a:endParaRPr lang="fr-FR" dirty="0"/>
          </a:p>
          <a:p>
            <a:pPr lvl="1"/>
            <a:r>
              <a:rPr lang="fr-FR" dirty="0" err="1"/>
              <a:t>Error</a:t>
            </a:r>
            <a:r>
              <a:rPr lang="fr-FR" dirty="0"/>
              <a:t> position dans la réponse en go</a:t>
            </a:r>
          </a:p>
          <a:p>
            <a:pPr lvl="1"/>
            <a:r>
              <a:rPr lang="fr-FR" dirty="0"/>
              <a:t>Try catch dans la majorité des </a:t>
            </a:r>
            <a:r>
              <a:rPr lang="fr-FR" dirty="0" err="1"/>
              <a:t>languages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85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E7863-2D70-44AD-BB81-4687E453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About 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D7DB-80D1-420C-A598-13E2FD71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 quitté la </a:t>
            </a:r>
            <a:r>
              <a:rPr lang="fr-BE" dirty="0" err="1"/>
              <a:t>HELHa</a:t>
            </a:r>
            <a:r>
              <a:rPr lang="fr-BE" dirty="0"/>
              <a:t> en 2014</a:t>
            </a:r>
          </a:p>
          <a:p>
            <a:r>
              <a:rPr lang="fr-BE" dirty="0"/>
              <a:t>Développeur dans la région de Tournai (à 15 minutes d’ici)</a:t>
            </a:r>
          </a:p>
          <a:p>
            <a:r>
              <a:rPr lang="fr-BE" dirty="0"/>
              <a:t>Travaille à Bruxelles</a:t>
            </a:r>
            <a:r>
              <a:rPr lang="fr-FR" dirty="0"/>
              <a:t> depuis 2016</a:t>
            </a:r>
          </a:p>
          <a:p>
            <a:r>
              <a:rPr lang="fr-BE" dirty="0"/>
              <a:t>I</a:t>
            </a:r>
            <a:r>
              <a:rPr lang="fr-FR" dirty="0" err="1"/>
              <a:t>ndépendant</a:t>
            </a:r>
            <a:r>
              <a:rPr lang="fr-FR" dirty="0"/>
              <a:t> depuis 2018</a:t>
            </a:r>
          </a:p>
          <a:p>
            <a:endParaRPr lang="fr-FR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762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664DD-B4F7-4020-BE92-2A58A05A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Abstraction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4E086-54B0-42A3-90BA-DE32F034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Une méthode ne doit pas savoir comment ni par qui elle est appelée</a:t>
            </a:r>
          </a:p>
          <a:p>
            <a:r>
              <a:rPr lang="fr-BE" dirty="0"/>
              <a:t>Une méthode ne doit pas connaitre comment fonctionne ses dépendances</a:t>
            </a:r>
          </a:p>
          <a:p>
            <a:r>
              <a:rPr lang="fr-BE" dirty="0"/>
              <a:t>S’applique en architecture logiciel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938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AB231-6678-43CB-93F3-45AF0BF0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 dernier pour la route:</a:t>
            </a:r>
            <a:br>
              <a:rPr lang="fr-BE" dirty="0"/>
            </a:br>
            <a:r>
              <a:rPr lang="fr-BE" dirty="0"/>
              <a:t>Les commentaires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6D662-C2B7-421A-A13D-DBCEC477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 bon commentaire est un commentaire qui</a:t>
            </a:r>
          </a:p>
          <a:p>
            <a:pPr lvl="1"/>
            <a:r>
              <a:rPr lang="fr-BE" dirty="0"/>
              <a:t>Explique pourquoi</a:t>
            </a:r>
          </a:p>
          <a:p>
            <a:pPr lvl="1"/>
            <a:r>
              <a:rPr lang="fr-BE" dirty="0"/>
              <a:t>Qui avertit</a:t>
            </a:r>
          </a:p>
          <a:p>
            <a:pPr lvl="1"/>
            <a:r>
              <a:rPr lang="fr-BE" dirty="0"/>
              <a:t>Sert a générer de la documentation d’API</a:t>
            </a:r>
          </a:p>
          <a:p>
            <a:r>
              <a:rPr lang="fr-BE" dirty="0"/>
              <a:t>Un mauvais commentaire est un commentaire qui</a:t>
            </a:r>
          </a:p>
          <a:p>
            <a:pPr lvl="1"/>
            <a:r>
              <a:rPr lang="fr-BE" dirty="0"/>
              <a:t>Explique quoi</a:t>
            </a:r>
          </a:p>
          <a:p>
            <a:pPr lvl="2"/>
            <a:r>
              <a:rPr lang="fr-BE" dirty="0"/>
              <a:t>Pourquoi devoir expliquer si le code répond déjà à cette question ? </a:t>
            </a:r>
          </a:p>
          <a:p>
            <a:pPr lvl="2"/>
            <a:r>
              <a:rPr lang="fr-BE" dirty="0"/>
              <a:t>Violation du DRY </a:t>
            </a:r>
            <a:r>
              <a:rPr lang="fr-BE" dirty="0" err="1"/>
              <a:t>principle</a:t>
            </a:r>
            <a:r>
              <a:rPr lang="fr-BE" dirty="0"/>
              <a:t> (Don’t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Yourself</a:t>
            </a:r>
            <a:r>
              <a:rPr lang="fr-BE" dirty="0"/>
              <a:t>). Le code décrit déjà quoi.</a:t>
            </a:r>
          </a:p>
          <a:p>
            <a:pPr lvl="1"/>
            <a:r>
              <a:rPr lang="fr-BE" dirty="0"/>
              <a:t>Est du code commenté</a:t>
            </a:r>
          </a:p>
          <a:p>
            <a:pPr lvl="2"/>
            <a:r>
              <a:rPr lang="fr-BE" dirty="0"/>
              <a:t>Pourquoi le code est commenté ? Code de test ? Code pour le futur ? Code de </a:t>
            </a:r>
            <a:r>
              <a:rPr lang="fr-BE" dirty="0" err="1"/>
              <a:t>debug</a:t>
            </a:r>
            <a:r>
              <a:rPr lang="fr-BE" dirty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94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18EA7-70E0-4DDC-856F-33F328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6BCD0-3731-4FE9-A036-DDE5AD57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Le code parfait n’existe pas</a:t>
            </a:r>
          </a:p>
          <a:p>
            <a:pPr lvl="1"/>
            <a:r>
              <a:rPr lang="fr-BE" dirty="0"/>
              <a:t>« Tout est affaire de compromis » - E. </a:t>
            </a:r>
            <a:r>
              <a:rPr lang="fr-BE" dirty="0" err="1"/>
              <a:t>Wilfart</a:t>
            </a:r>
            <a:endParaRPr lang="fr-BE" dirty="0"/>
          </a:p>
          <a:p>
            <a:r>
              <a:rPr lang="fr-BE" dirty="0"/>
              <a:t>Chacun a sa méthode pour travailler</a:t>
            </a:r>
          </a:p>
          <a:p>
            <a:r>
              <a:rPr lang="fr-BE" dirty="0"/>
              <a:t>On ne peut pas forcer sa manière de coder à tout le monde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AAF7FE-C369-44B8-853E-B6375BC2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97" y="3618984"/>
            <a:ext cx="3788812" cy="29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59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33D8A-2C84-4629-A906-96FA1E04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Toute le temps du code propre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254D5-B384-4EE3-BECA-96D86DF1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Evitez le golden plate antipattern. Atteindre la perfection </a:t>
            </a:r>
            <a:r>
              <a:rPr lang="fr-BE" dirty="0" err="1"/>
              <a:t>nuie</a:t>
            </a:r>
            <a:r>
              <a:rPr lang="fr-BE" dirty="0"/>
              <a:t> a la productivité. Voir « Le mieux est l’ennemi du bien » ou « Clean </a:t>
            </a:r>
            <a:r>
              <a:rPr lang="fr-BE" dirty="0" err="1"/>
              <a:t>enough</a:t>
            </a:r>
            <a:r>
              <a:rPr lang="fr-BE" dirty="0"/>
              <a:t> » d’</a:t>
            </a:r>
            <a:r>
              <a:rPr lang="fr-BE" dirty="0" err="1"/>
              <a:t>uncle</a:t>
            </a:r>
            <a:r>
              <a:rPr lang="fr-BE" dirty="0"/>
              <a:t> bob (</a:t>
            </a:r>
            <a:r>
              <a:rPr lang="en-US" dirty="0">
                <a:hlinkClick r:id="rId2"/>
              </a:rPr>
              <a:t>https://blog.cleancoder.com/uncle-bob/2018/08/13/TooClean.html</a:t>
            </a:r>
            <a:r>
              <a:rPr lang="en-US" dirty="0"/>
              <a:t>)</a:t>
            </a:r>
          </a:p>
          <a:p>
            <a:r>
              <a:rPr lang="en-US" dirty="0" err="1"/>
              <a:t>Mes</a:t>
            </a:r>
            <a:r>
              <a:rPr lang="en-US" dirty="0"/>
              <a:t> applications “</a:t>
            </a:r>
            <a:r>
              <a:rPr lang="en-US" dirty="0" err="1"/>
              <a:t>jetables</a:t>
            </a:r>
            <a:r>
              <a:rPr lang="en-US" dirty="0"/>
              <a:t>” ne </a:t>
            </a:r>
            <a:r>
              <a:rPr lang="en-US" dirty="0" err="1"/>
              <a:t>suivent</a:t>
            </a:r>
            <a:r>
              <a:rPr lang="en-US" dirty="0"/>
              <a:t> que les </a:t>
            </a:r>
            <a:r>
              <a:rPr lang="en-US" dirty="0" err="1"/>
              <a:t>règles</a:t>
            </a:r>
            <a:r>
              <a:rPr lang="en-US" dirty="0"/>
              <a:t> “</a:t>
            </a:r>
            <a:r>
              <a:rPr lang="en-US" dirty="0" err="1"/>
              <a:t>faciles</a:t>
            </a:r>
            <a:r>
              <a:rPr lang="en-US" dirty="0"/>
              <a:t> à implementer et </a:t>
            </a:r>
            <a:r>
              <a:rPr lang="en-US" dirty="0" err="1"/>
              <a:t>extrêmement</a:t>
            </a:r>
            <a:r>
              <a:rPr lang="en-US" dirty="0"/>
              <a:t> valuable”. Dans </a:t>
            </a:r>
            <a:r>
              <a:rPr lang="en-US" dirty="0" err="1"/>
              <a:t>l’ordre</a:t>
            </a:r>
            <a:r>
              <a:rPr lang="en-US" dirty="0"/>
              <a:t> </a:t>
            </a:r>
            <a:r>
              <a:rPr lang="en-US" dirty="0" err="1"/>
              <a:t>décroissant</a:t>
            </a:r>
            <a:endParaRPr lang="en-US" dirty="0"/>
          </a:p>
          <a:p>
            <a:pPr lvl="1"/>
            <a:r>
              <a:rPr lang="en-US" dirty="0"/>
              <a:t>Nom de variable; SRP; DIP; ISP; </a:t>
            </a:r>
          </a:p>
        </p:txBody>
      </p:sp>
    </p:spTree>
    <p:extLst>
      <p:ext uri="{BB962C8B-B14F-4D97-AF65-F5344CB8AC3E}">
        <p14:creationId xmlns:p14="http://schemas.microsoft.com/office/powerpoint/2010/main" val="1561978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7CB68-0898-459F-A63E-360DF878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FCBDC-014C-42B9-A4F3-4F8C804B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Livre: Clean Code – Robert C. Martin</a:t>
            </a:r>
          </a:p>
          <a:p>
            <a:r>
              <a:rPr lang="fr-BE" dirty="0"/>
              <a:t>Conférence: </a:t>
            </a:r>
            <a:r>
              <a:rPr lang="fr-BE" dirty="0" err="1"/>
              <a:t>Ready</a:t>
            </a:r>
            <a:r>
              <a:rPr lang="fr-BE" dirty="0"/>
              <a:t> for </a:t>
            </a:r>
            <a:r>
              <a:rPr lang="fr-BE" dirty="0" err="1"/>
              <a:t>Readable</a:t>
            </a:r>
            <a:r>
              <a:rPr lang="fr-BE" dirty="0"/>
              <a:t> Code? – John Papa</a:t>
            </a:r>
          </a:p>
          <a:p>
            <a:pPr lvl="1"/>
            <a:r>
              <a:rPr lang="fr-BE" dirty="0"/>
              <a:t>7 </a:t>
            </a:r>
            <a:r>
              <a:rPr lang="fr-BE" dirty="0" err="1"/>
              <a:t>principles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Clean Code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help </a:t>
            </a:r>
            <a:r>
              <a:rPr lang="fr-BE" dirty="0" err="1"/>
              <a:t>you</a:t>
            </a:r>
            <a:endParaRPr lang="fr-BE" dirty="0"/>
          </a:p>
          <a:p>
            <a:r>
              <a:rPr lang="fr-BE" dirty="0"/>
              <a:t>Conférence: </a:t>
            </a:r>
            <a:r>
              <a:rPr lang="fr-BE" dirty="0" err="1"/>
              <a:t>Simplicity</a:t>
            </a:r>
            <a:r>
              <a:rPr lang="fr-BE" dirty="0"/>
              <a:t>: Not Just For </a:t>
            </a:r>
            <a:r>
              <a:rPr lang="fr-BE" dirty="0" err="1"/>
              <a:t>Beginners</a:t>
            </a:r>
            <a:r>
              <a:rPr lang="en-US" dirty="0"/>
              <a:t> (or How To Write Simpler Code) – Kate Gregory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03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A63CD-AF69-440A-98D3-324EF108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Cette présentation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26057-EE8B-434E-BEAA-6BD0BF59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Est technique. </a:t>
            </a:r>
          </a:p>
          <a:p>
            <a:r>
              <a:rPr lang="fr-BE" dirty="0"/>
              <a:t>Présente divers principes pour le monde de l’orienté objet.</a:t>
            </a:r>
          </a:p>
          <a:p>
            <a:r>
              <a:rPr lang="fr-BE" dirty="0"/>
              <a:t>Est conviviale. Les réactions sont les bienvenues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20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CA769-2C98-4743-A26A-756EFA17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Cette présentation n’est pas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015D7-3C92-4A00-9459-BD8563A7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Méthodologique</a:t>
            </a:r>
          </a:p>
          <a:p>
            <a:r>
              <a:rPr lang="fr-BE" dirty="0"/>
              <a:t>Absolue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5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DC34A-3138-4FB3-8E24-F8324142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Robert Cecil Martin, </a:t>
            </a:r>
            <a:r>
              <a:rPr lang="fr-BE" dirty="0" err="1"/>
              <a:t>Uncle</a:t>
            </a:r>
            <a:r>
              <a:rPr lang="fr-BE" dirty="0"/>
              <a:t> Bob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C6680-189D-48F8-AE14-B5C6D772A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Auteur de Clean Code</a:t>
            </a:r>
          </a:p>
          <a:p>
            <a:pPr lvl="1"/>
            <a:r>
              <a:rPr lang="fr-FR" dirty="0">
                <a:hlinkClick r:id="rId2"/>
              </a:rPr>
              <a:t>https://www.amazon.fr/Clean-Code-Handbook-Software-Craftsmanship/dp/0132350882</a:t>
            </a:r>
            <a:endParaRPr lang="fr-FR" dirty="0"/>
          </a:p>
          <a:p>
            <a:r>
              <a:rPr lang="fr-BE" dirty="0"/>
              <a:t>Co-auteur du </a:t>
            </a:r>
            <a:r>
              <a:rPr lang="fr-BE" dirty="0" err="1"/>
              <a:t>manifesto</a:t>
            </a:r>
            <a:r>
              <a:rPr lang="fr-BE" dirty="0"/>
              <a:t> Agile</a:t>
            </a:r>
          </a:p>
          <a:p>
            <a:pPr lvl="1"/>
            <a:r>
              <a:rPr lang="en-US" dirty="0">
                <a:hlinkClick r:id="rId3"/>
              </a:rPr>
              <a:t>https://agilemanifesto.org/principles.html</a:t>
            </a:r>
            <a:endParaRPr lang="fr-BE" dirty="0"/>
          </a:p>
          <a:p>
            <a:r>
              <a:rPr lang="fr-BE" dirty="0"/>
              <a:t>E</a:t>
            </a:r>
            <a:r>
              <a:rPr lang="fr-FR" dirty="0"/>
              <a:t>t bien d’autres (« Clean Coder », « Clean Architecture », « Agile </a:t>
            </a:r>
            <a:br>
              <a:rPr lang="fr-FR" dirty="0"/>
            </a:br>
            <a:r>
              <a:rPr lang="fr-FR" dirty="0"/>
              <a:t>Principles, Patterns, and Practices in C# »)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92D7D4-FB27-4F5F-B8D8-D6325AECE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629" y="4339904"/>
            <a:ext cx="1386373" cy="17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C7A81-D7EB-4606-9AD8-00CBA204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Pourquoi Clean Code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B7DC7-024A-4FAB-83A9-3FD206F4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❌ Rien n’est important excepté une application qui fonctionne</a:t>
            </a:r>
          </a:p>
          <a:p>
            <a:r>
              <a:rPr lang="en-US" dirty="0"/>
              <a:t>❌ Un </a:t>
            </a:r>
            <a:r>
              <a:rPr lang="fr-BE" dirty="0"/>
              <a:t>développeur</a:t>
            </a:r>
            <a:r>
              <a:rPr lang="en-US" dirty="0"/>
              <a:t> ne fait </a:t>
            </a:r>
            <a:r>
              <a:rPr lang="en-US" dirty="0" err="1"/>
              <a:t>qu’écrire</a:t>
            </a:r>
            <a:r>
              <a:rPr lang="en-US" dirty="0"/>
              <a:t> du code</a:t>
            </a:r>
          </a:p>
          <a:p>
            <a:endParaRPr lang="en-US" dirty="0"/>
          </a:p>
          <a:p>
            <a:r>
              <a:rPr lang="en-US" dirty="0"/>
              <a:t>✅ Un code qui </a:t>
            </a:r>
            <a:r>
              <a:rPr lang="en-US" dirty="0" err="1"/>
              <a:t>fonctionne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la plus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priorité</a:t>
            </a:r>
            <a:r>
              <a:rPr lang="en-US" dirty="0"/>
              <a:t>, savoir le </a:t>
            </a:r>
            <a:r>
              <a:rPr lang="en-US" dirty="0" err="1"/>
              <a:t>maintenir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tout </a:t>
            </a:r>
            <a:r>
              <a:rPr lang="en-US" dirty="0" err="1"/>
              <a:t>aussi</a:t>
            </a:r>
            <a:r>
              <a:rPr lang="en-US" dirty="0"/>
              <a:t> important</a:t>
            </a:r>
          </a:p>
          <a:p>
            <a:r>
              <a:rPr lang="en-US" dirty="0"/>
              <a:t>✅ Un </a:t>
            </a:r>
            <a:r>
              <a:rPr lang="en-US" dirty="0" err="1"/>
              <a:t>développeur</a:t>
            </a:r>
            <a:r>
              <a:rPr lang="en-US" dirty="0"/>
              <a:t> </a:t>
            </a:r>
            <a:r>
              <a:rPr lang="en-US" dirty="0" err="1"/>
              <a:t>passe</a:t>
            </a:r>
            <a:r>
              <a:rPr lang="en-US" dirty="0"/>
              <a:t> 9/10 de son temps à lire du code</a:t>
            </a:r>
          </a:p>
          <a:p>
            <a:endParaRPr lang="en-US" dirty="0"/>
          </a:p>
          <a:p>
            <a:r>
              <a:rPr lang="en-US" dirty="0"/>
              <a:t>Conclusion: prendre un </a:t>
            </a:r>
            <a:r>
              <a:rPr lang="en-US" dirty="0" err="1"/>
              <a:t>peu</a:t>
            </a:r>
            <a:r>
              <a:rPr lang="en-US" dirty="0"/>
              <a:t> plus de temps pour aider son prochain a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fr-BE" dirty="0"/>
              <a:t>presque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que de </a:t>
            </a:r>
            <a:r>
              <a:rPr lang="fr-BE" dirty="0"/>
              <a:t>faire</a:t>
            </a:r>
            <a:r>
              <a:rPr lang="en-US" dirty="0"/>
              <a:t> du code qui </a:t>
            </a:r>
            <a:r>
              <a:rPr lang="en-US" dirty="0" err="1"/>
              <a:t>fonctionne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0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74CF9-3B3D-403F-9BD6-C5BD4FC0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L’humain est cérébralement limité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DBA5B-4B61-475B-9884-B8735A94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Essayez le burger de la mort.</a:t>
            </a:r>
          </a:p>
          <a:p>
            <a:r>
              <a:rPr lang="fr-BE" dirty="0"/>
              <a:t>Mais en plus vous devez répondre aux questions pairs, ensuite impairs,</a:t>
            </a:r>
          </a:p>
          <a:p>
            <a:r>
              <a:rPr lang="fr-BE" dirty="0"/>
              <a:t>Les questions 2, 8 et 7 comportent des doubles sens,</a:t>
            </a:r>
          </a:p>
          <a:p>
            <a:r>
              <a:rPr lang="fr-BE" dirty="0"/>
              <a:t>Vous avez reçu un mail urgent à la 5</a:t>
            </a:r>
            <a:r>
              <a:rPr lang="fr-BE" baseline="30000" dirty="0"/>
              <a:t>e</a:t>
            </a:r>
            <a:r>
              <a:rPr lang="fr-BE" dirty="0"/>
              <a:t> question,</a:t>
            </a:r>
          </a:p>
          <a:p>
            <a:r>
              <a:rPr lang="fr-BE" dirty="0"/>
              <a:t>Finalement ignorez la question 3 et 5,</a:t>
            </a:r>
          </a:p>
          <a:p>
            <a:r>
              <a:rPr lang="fr-BE" dirty="0"/>
              <a:t>Il y a 5 questions supplémentaires,</a:t>
            </a:r>
          </a:p>
          <a:p>
            <a:r>
              <a:rPr lang="fr-BE" dirty="0"/>
              <a:t>La question 7 est en norvégien,</a:t>
            </a:r>
          </a:p>
          <a:p>
            <a:r>
              <a:rPr lang="fr-BE" dirty="0"/>
              <a:t>La question 3 a quand même un impacte car la question 10 dépend de la 3.</a:t>
            </a:r>
          </a:p>
          <a:p>
            <a:r>
              <a:rPr lang="fr-BE" dirty="0"/>
              <a:t>Voilà, vous avez lu une méthode </a:t>
            </a:r>
            <a:r>
              <a:rPr lang="fr-BE" dirty="0" err="1"/>
              <a:t>legacy</a:t>
            </a:r>
            <a:r>
              <a:rPr lang="fr-BE" dirty="0"/>
              <a:t> qui implémente 200 </a:t>
            </a:r>
            <a:r>
              <a:rPr lang="fr-BE" dirty="0" err="1"/>
              <a:t>features</a:t>
            </a:r>
            <a:r>
              <a:rPr lang="fr-BE" dirty="0"/>
              <a:t> et 7 paramètres.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72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148B-D747-4463-A02A-A126E07E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</a:t>
            </a:r>
            <a:r>
              <a:rPr lang="fr-BE" dirty="0" err="1"/>
              <a:t>mékeskeC</a:t>
            </a:r>
            <a:r>
              <a:rPr lang="fr-BE" dirty="0"/>
              <a:t> ?</a:t>
            </a:r>
            <a:br>
              <a:rPr lang="fr-BE" dirty="0"/>
            </a:br>
            <a:r>
              <a:rPr lang="fr-BE" sz="2000" dirty="0"/>
              <a:t>Du code qui est: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479F0-A022-4E96-A8F4-CBD9DCBF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Expressif et explicite</a:t>
            </a:r>
          </a:p>
          <a:p>
            <a:r>
              <a:rPr lang="fr-BE" dirty="0"/>
              <a:t>Lisible</a:t>
            </a:r>
          </a:p>
          <a:p>
            <a:r>
              <a:rPr lang="fr-BE" dirty="0"/>
              <a:t>Compréhensible</a:t>
            </a:r>
          </a:p>
          <a:p>
            <a:r>
              <a:rPr lang="fr-BE" dirty="0"/>
              <a:t>Sans surprise</a:t>
            </a:r>
          </a:p>
          <a:p>
            <a:r>
              <a:rPr lang="fr-BE" dirty="0"/>
              <a:t>Transparent</a:t>
            </a:r>
          </a:p>
          <a:p>
            <a:r>
              <a:rPr lang="fr-BE" dirty="0"/>
              <a:t>Rassurant</a:t>
            </a:r>
          </a:p>
          <a:p>
            <a:r>
              <a:rPr lang="fr-BE" dirty="0"/>
              <a:t>Plaisant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E9CAE5-8F03-4618-BCE1-DDFE0F9BF0DA}"/>
              </a:ext>
            </a:extLst>
          </p:cNvPr>
          <p:cNvSpPr txBox="1"/>
          <p:nvPr/>
        </p:nvSpPr>
        <p:spPr>
          <a:xfrm>
            <a:off x="7532702" y="5602069"/>
            <a:ext cx="193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Kate Gregory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1697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C22CA-B030-44C8-A13C-5DBC76D7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mais comment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B4507-A3E6-4C59-9787-89A0496E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Restez Simple (KISS </a:t>
            </a:r>
            <a:r>
              <a:rPr lang="fr-BE" dirty="0" err="1"/>
              <a:t>principle</a:t>
            </a:r>
            <a:r>
              <a:rPr lang="fr-BE" dirty="0"/>
              <a:t>)</a:t>
            </a:r>
          </a:p>
          <a:p>
            <a:pPr lvl="1"/>
            <a:r>
              <a:rPr lang="fr-BE" dirty="0"/>
              <a:t>« Simple: Facile à comprendre, à utiliser, à exécuter » - L’internaute</a:t>
            </a:r>
          </a:p>
          <a:p>
            <a:r>
              <a:rPr lang="fr-BE" dirty="0"/>
              <a:t>Pensez à raconter une histoire</a:t>
            </a:r>
          </a:p>
          <a:p>
            <a:r>
              <a:rPr lang="fr-BE" dirty="0"/>
              <a:t>Code </a:t>
            </a:r>
            <a:r>
              <a:rPr lang="fr-BE" dirty="0" err="1"/>
              <a:t>review</a:t>
            </a:r>
            <a:r>
              <a:rPr lang="fr-BE" dirty="0"/>
              <a:t> : faites voir votre code à un collègue. S’il le comprend, ce code est bon.</a:t>
            </a:r>
          </a:p>
        </p:txBody>
      </p:sp>
    </p:spTree>
    <p:extLst>
      <p:ext uri="{BB962C8B-B14F-4D97-AF65-F5344CB8AC3E}">
        <p14:creationId xmlns:p14="http://schemas.microsoft.com/office/powerpoint/2010/main" val="41558845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6071</TotalTime>
  <Words>1069</Words>
  <Application>Microsoft Office PowerPoint</Application>
  <PresentationFormat>Grand écran</PresentationFormat>
  <Paragraphs>143</Paragraphs>
  <Slides>24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Facette</vt:lpstr>
      <vt:lpstr>Easy != Simple</vt:lpstr>
      <vt:lpstr>About me</vt:lpstr>
      <vt:lpstr>Cette présentation</vt:lpstr>
      <vt:lpstr>Cette présentation n’est pas</vt:lpstr>
      <vt:lpstr>Robert Cecil Martin, Uncle Bob</vt:lpstr>
      <vt:lpstr>Pourquoi Clean Code ?</vt:lpstr>
      <vt:lpstr>L’humain est cérébralement limité</vt:lpstr>
      <vt:lpstr>Clean Code: mékeskeC ? Du code qui est:</vt:lpstr>
      <vt:lpstr>Clean Code: mais comment ?</vt:lpstr>
      <vt:lpstr>Nested if are for fools</vt:lpstr>
      <vt:lpstr>Des variables avec des noms</vt:lpstr>
      <vt:lpstr>Verticalité des méthodes</vt:lpstr>
      <vt:lpstr>Horizontalité des lignes</vt:lpstr>
      <vt:lpstr>Refactoring par itération</vt:lpstr>
      <vt:lpstr>Classes</vt:lpstr>
      <vt:lpstr>Fonctions et méthodes</vt:lpstr>
      <vt:lpstr>Relier physiquement les objets proches </vt:lpstr>
      <vt:lpstr>Fonctions et méthodes (suite). Règles extrêmes ?</vt:lpstr>
      <vt:lpstr>Exceptions over ErrorCode</vt:lpstr>
      <vt:lpstr>Abstraction</vt:lpstr>
      <vt:lpstr>Un dernier pour la route: Les commentaires</vt:lpstr>
      <vt:lpstr>Review</vt:lpstr>
      <vt:lpstr>Toute le temps du code propre ?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!= Simple</dc:title>
  <dc:creator>Mathieu Scolas</dc:creator>
  <cp:lastModifiedBy>Mathieu Scolas</cp:lastModifiedBy>
  <cp:revision>74</cp:revision>
  <dcterms:created xsi:type="dcterms:W3CDTF">2018-10-15T16:40:01Z</dcterms:created>
  <dcterms:modified xsi:type="dcterms:W3CDTF">2019-07-29T16:12:32Z</dcterms:modified>
</cp:coreProperties>
</file>