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94" r:id="rId2"/>
    <p:sldId id="258" r:id="rId3"/>
    <p:sldId id="277" r:id="rId4"/>
    <p:sldId id="2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5" r:id="rId14"/>
    <p:sldId id="286" r:id="rId15"/>
    <p:sldId id="288" r:id="rId16"/>
    <p:sldId id="269" r:id="rId17"/>
    <p:sldId id="270" r:id="rId18"/>
    <p:sldId id="271" r:id="rId19"/>
    <p:sldId id="275" r:id="rId20"/>
    <p:sldId id="284" r:id="rId21"/>
    <p:sldId id="291" r:id="rId22"/>
    <p:sldId id="292" r:id="rId23"/>
    <p:sldId id="293" r:id="rId24"/>
    <p:sldId id="285" r:id="rId25"/>
    <p:sldId id="272" r:id="rId26"/>
    <p:sldId id="282" r:id="rId27"/>
    <p:sldId id="273" r:id="rId28"/>
    <p:sldId id="289" r:id="rId29"/>
    <p:sldId id="274" r:id="rId30"/>
    <p:sldId id="279" r:id="rId31"/>
    <p:sldId id="281" r:id="rId32"/>
    <p:sldId id="280" r:id="rId33"/>
    <p:sldId id="283" r:id="rId34"/>
    <p:sldId id="260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3750" autoAdjust="0"/>
  </p:normalViewPr>
  <p:slideViewPr>
    <p:cSldViewPr snapToGrid="0">
      <p:cViewPr varScale="1">
        <p:scale>
          <a:sx n="77" d="100"/>
          <a:sy n="77" d="100"/>
        </p:scale>
        <p:origin x="84" y="528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Unity</a:t>
            </a:r>
            <a:r>
              <a:rPr lang="fr-BE" dirty="0"/>
              <a:t> s’utilise cette manière</a:t>
            </a:r>
            <a:br>
              <a:rPr lang="fr-BE" dirty="0"/>
            </a:br>
            <a:r>
              <a:rPr lang="fr-BE" dirty="0"/>
              <a:t>List&lt;T&gt;</a:t>
            </a:r>
          </a:p>
          <a:p>
            <a:r>
              <a:rPr lang="fr-BE" dirty="0"/>
              <a:t>Example </a:t>
            </a:r>
            <a:r>
              <a:rPr lang="fr-BE" dirty="0" err="1"/>
              <a:t>VSCode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8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du carré qui n’est pas représentant du rectangle.</a:t>
            </a:r>
          </a:p>
          <a:p>
            <a:r>
              <a:rPr lang="fr-BE" dirty="0"/>
              <a:t>Programmation par contrat</a:t>
            </a:r>
          </a:p>
          <a:p>
            <a:r>
              <a:rPr lang="fr-BE" dirty="0"/>
              <a:t>Post and Pré condition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Facilite le </a:t>
            </a:r>
            <a:r>
              <a:rPr lang="fr-BE" dirty="0" err="1"/>
              <a:t>refactoring</a:t>
            </a:r>
            <a:endParaRPr lang="fr-BE" dirty="0"/>
          </a:p>
          <a:p>
            <a:r>
              <a:rPr lang="fr-BE" dirty="0"/>
              <a:t>Exemple de l’imprimante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gauche, la classe n’est pas capable de changer sa dépendance.</a:t>
            </a:r>
          </a:p>
          <a:p>
            <a:r>
              <a:rPr lang="fr-BE" dirty="0"/>
              <a:t>Principe le mieux respecté aujourd’hui car nécessaire pour les </a:t>
            </a:r>
            <a:r>
              <a:rPr lang="fr-BE" dirty="0" err="1"/>
              <a:t>units</a:t>
            </a:r>
            <a:r>
              <a:rPr lang="fr-BE" dirty="0"/>
              <a:t> tests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3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etry.tech/DevDay2019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2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FE783-E6A4-478C-868E-843669FC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Ségrégation des interfaces </a:t>
            </a:r>
            <a:r>
              <a:rPr lang="fr-BE" i="1" dirty="0"/>
              <a:t>ISP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8CEAF-5261-4C2A-940C-554DFF78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Aucun client ne devrait avoir accès à des méthodes qu’il n’utilise pas</a:t>
            </a:r>
          </a:p>
          <a:p>
            <a:endParaRPr lang="fr-BE" i="1" dirty="0"/>
          </a:p>
          <a:p>
            <a:r>
              <a:rPr lang="fr-BE" dirty="0"/>
              <a:t>Sous manière de question rhétorique: Ai-je besoin d’une méthode </a:t>
            </a:r>
            <a:r>
              <a:rPr lang="fr-BE" i="1" dirty="0"/>
              <a:t>update </a:t>
            </a:r>
            <a:r>
              <a:rPr lang="fr-BE" dirty="0"/>
              <a:t>dans une procédure où je n’ai besoin que de </a:t>
            </a:r>
            <a:r>
              <a:rPr lang="fr-BE" i="1" dirty="0"/>
              <a:t>créer </a:t>
            </a:r>
            <a:r>
              <a:rPr lang="fr-BE" dirty="0"/>
              <a:t>?</a:t>
            </a:r>
          </a:p>
          <a:p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AA668E-BB7C-4A74-9CEB-BA38383E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819650"/>
            <a:ext cx="6696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2E7C1-E730-4D48-9C76-76BF8A5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Inversion des dépendances </a:t>
            </a:r>
            <a:r>
              <a:rPr lang="fr-BE" i="1" dirty="0"/>
              <a:t>DIP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D506E-5E8D-452A-9B01-9C31EAC5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Découple les classes en extériorisant leurs constructions de la classe qui l’utilise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181F97-8E53-4D71-A9B0-273945C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8" y="3317032"/>
            <a:ext cx="4038600" cy="3143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4EA983-A8A5-4F30-82D5-5529ABE3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54" y="2612096"/>
            <a:ext cx="3640299" cy="39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E04E-4172-4C68-B25D-DC13449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/>
              <a:t>Principes</a:t>
            </a:r>
            <a:r>
              <a:rPr lang="fr-BE" dirty="0"/>
              <a:t> SOLID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35CB6-94FA-4481-9595-57AAEC76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Ceci sont des </a:t>
            </a:r>
            <a:r>
              <a:rPr lang="fr-BE" u="sng" dirty="0"/>
              <a:t>principes</a:t>
            </a:r>
            <a:r>
              <a:rPr lang="fr-BE" dirty="0"/>
              <a:t>, et pas des </a:t>
            </a:r>
            <a:r>
              <a:rPr lang="fr-BE" u="sng" dirty="0"/>
              <a:t>règles</a:t>
            </a:r>
            <a:r>
              <a:rPr lang="fr-BE" dirty="0"/>
              <a:t>.</a:t>
            </a:r>
          </a:p>
          <a:p>
            <a:r>
              <a:rPr lang="fr-BE" dirty="0"/>
              <a:t>Parfois, ignorer les principes est la meilleure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38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4A36-44E1-44C5-A564-70F77539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principes SOLID aident l’extensibilité du code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3036F-2DC1-4CA5-9289-FFF29EB3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Garantissent un code extensible</a:t>
            </a:r>
          </a:p>
          <a:p>
            <a:r>
              <a:rPr lang="fr-BE" dirty="0"/>
              <a:t>Réduisent le couplage des classes/modules</a:t>
            </a:r>
          </a:p>
          <a:p>
            <a:r>
              <a:rPr lang="fr-BE" dirty="0"/>
              <a:t>Augmentent la lisibilité du code</a:t>
            </a:r>
          </a:p>
          <a:p>
            <a:r>
              <a:rPr lang="fr-BE" dirty="0"/>
              <a:t>Facilitent grandement l’écriture et la maintenance des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78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qu’écrire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fr-BE" dirty="0"/>
              <a:t>fonctionne</a:t>
            </a:r>
            <a:r>
              <a:rPr lang="en-US" dirty="0"/>
              <a:t> est la plus </a:t>
            </a:r>
            <a:r>
              <a:rPr lang="fr-BE" dirty="0"/>
              <a:t>grande</a:t>
            </a:r>
            <a:r>
              <a:rPr lang="en-US" dirty="0"/>
              <a:t> </a:t>
            </a:r>
            <a:r>
              <a:rPr lang="fr-BE" dirty="0"/>
              <a:t>priorité</a:t>
            </a:r>
            <a:r>
              <a:rPr lang="en-US" dirty="0"/>
              <a:t>, savoir le maintenir est tout aussi </a:t>
            </a:r>
            <a:r>
              <a:rPr lang="fr-BE" dirty="0"/>
              <a:t>important</a:t>
            </a:r>
          </a:p>
          <a:p>
            <a:r>
              <a:rPr lang="en-US" dirty="0"/>
              <a:t>✅ Un développeur passe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peu plus de temps pour </a:t>
            </a:r>
            <a:r>
              <a:rPr lang="en-US" dirty="0" err="1"/>
              <a:t>garder</a:t>
            </a:r>
            <a:r>
              <a:rPr lang="en-US" dirty="0"/>
              <a:t> un code proper a une valeur </a:t>
            </a:r>
            <a:r>
              <a:rPr lang="fr-BE" dirty="0"/>
              <a:t>presque</a:t>
            </a:r>
            <a:r>
              <a:rPr lang="en-US" dirty="0"/>
              <a:t> aussi grande que de </a:t>
            </a:r>
            <a:r>
              <a:rPr lang="fr-BE" dirty="0"/>
              <a:t>faire</a:t>
            </a:r>
            <a:r>
              <a:rPr lang="en-US" dirty="0"/>
              <a:t> du code qui fonctionne.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500" dirty="0"/>
              <a:t>Essayez le burger de la mort.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Mais en plus vous devez répondre aux questions pairs, ensuite impairs,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Les questions 2, 8 et 7 comportent des doubles sens,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Vous avez reçu un mail urgent à la 5</a:t>
            </a:r>
            <a:r>
              <a:rPr lang="fr-BE" sz="1500" baseline="30000" dirty="0"/>
              <a:t>e</a:t>
            </a:r>
            <a:r>
              <a:rPr lang="fr-BE" sz="1500" dirty="0"/>
              <a:t> question,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Finalement ignorez la question 3 et 5,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Il y a 5 questions supplémentaires,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7 est en norvégien,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3 a quand même un impact car la question 10 dépend de la 3.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Voilà, vous avez lu une méthode </a:t>
            </a:r>
            <a:r>
              <a:rPr lang="fr-BE" sz="1500" dirty="0" err="1"/>
              <a:t>legacy</a:t>
            </a:r>
            <a:r>
              <a:rPr lang="fr-BE" sz="1500" dirty="0"/>
              <a:t> qui implémente 200 </a:t>
            </a:r>
            <a:r>
              <a:rPr lang="fr-BE" sz="1500" dirty="0" err="1"/>
              <a:t>features</a:t>
            </a:r>
            <a:r>
              <a:rPr lang="fr-BE" sz="1500" dirty="0"/>
              <a:t> et 7 paramètres. </a:t>
            </a:r>
            <a:endParaRPr lang="en-GB" sz="1500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</a:p>
          <a:p>
            <a:endParaRPr lang="fr-BE" dirty="0"/>
          </a:p>
          <a:p>
            <a:r>
              <a:rPr lang="fr-BE" dirty="0"/>
              <a:t>En une phrase : </a:t>
            </a:r>
            <a:r>
              <a:rPr lang="fr-BE" b="1" dirty="0"/>
              <a:t>Affiche son </a:t>
            </a:r>
            <a:r>
              <a:rPr lang="fr-BE" b="1" u="sng" dirty="0"/>
              <a:t>intention</a:t>
            </a: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8016797" y="5023846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42"/>
            <a:ext cx="8596668" cy="3880773"/>
          </a:xfrm>
        </p:spPr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" y="2201485"/>
            <a:ext cx="5262261" cy="3033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1" y="2201485"/>
            <a:ext cx="5913918" cy="30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i="1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</a:t>
            </a:r>
            <a:r>
              <a:rPr lang="fr-FR" i="1" dirty="0"/>
              <a:t>le </a:t>
            </a:r>
            <a:r>
              <a:rPr lang="fr-FR" i="1" dirty="0" err="1"/>
              <a:t>gateway</a:t>
            </a:r>
            <a:r>
              <a:rPr lang="fr-FR" i="1" dirty="0"/>
              <a:t> style</a:t>
            </a:r>
          </a:p>
          <a:p>
            <a:r>
              <a:rPr lang="fr-FR" dirty="0"/>
              <a:t>Une fois les cas spécifiques ou d’erreur écartés, nous pouvons nous concentrer sur le code business sans devoir retenir les if précédents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À propos de moi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/>
              <a:t>ndépendant depuis 2018</a:t>
            </a:r>
          </a:p>
          <a:p>
            <a:r>
              <a:rPr lang="fr-FR" dirty="0"/>
              <a:t>Associé de </a:t>
            </a:r>
            <a:r>
              <a:rPr lang="fr-FR" dirty="0" err="1"/>
              <a:t>WeTry</a:t>
            </a:r>
            <a:endParaRPr lang="fr-FR" dirty="0"/>
          </a:p>
          <a:p>
            <a:endParaRPr lang="fr-BE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1CEF9D-B0DD-4F4B-B90D-E4ECFDBB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375672" cy="30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BE" dirty="0"/>
              <a:t>Si des méthodes sont toujours exécutées dans un ordre défini, qu’un ordre est implicitement logique, mettez-les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1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raconte-nous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2" y="2920348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expliques trop de détails…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11142012" cy="38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raconte-nous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942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255D1F-33A1-4156-907E-AF4C4C1B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1229"/>
            <a:ext cx="9056870" cy="40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/>
              <a:t>Ecrivez votre code comme une histoire (3/3)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 dirty="0"/>
              <a:t>Dans le second exemple, nous avons extrait le détail et sa complexité dans des fonctions séparées.</a:t>
            </a:r>
          </a:p>
          <a:p>
            <a:r>
              <a:rPr lang="fr-BE" dirty="0"/>
              <a:t>Il n’est plus nécessaire de lire l’implémentation pour comprendre l’intention. L’intention est décrite via le nom des méthodes (</a:t>
            </a:r>
            <a:r>
              <a:rPr lang="fr-BE" dirty="0" err="1"/>
              <a:t>toInt</a:t>
            </a:r>
            <a:r>
              <a:rPr lang="fr-BE" dirty="0"/>
              <a:t>, </a:t>
            </a:r>
            <a:r>
              <a:rPr lang="fr-BE" dirty="0" err="1"/>
              <a:t>toAscii</a:t>
            </a:r>
            <a:r>
              <a:rPr lang="fr-BE" dirty="0"/>
              <a:t>)</a:t>
            </a:r>
          </a:p>
          <a:p>
            <a:r>
              <a:rPr lang="fr-BE" dirty="0"/>
              <a:t>Le cerveau a conservé toute son attention sur l’objectif de la fonction. Il n’est plus déconcentré par le détail.</a:t>
            </a:r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25"/>
            <a:ext cx="8596668" cy="3880773"/>
          </a:xfrm>
        </p:spPr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fichier.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5A3014-67AA-4004-9E26-2CF8A13A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162172"/>
            <a:ext cx="12847473" cy="31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Doit faire qu’une seule chose (SRP), ou se limiter à un minimum de responsabilités.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(Interfaces).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au maximum ses outils interne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fonctions doivent être </a:t>
            </a:r>
            <a:r>
              <a:rPr lang="fr-FR" b="1" dirty="0"/>
              <a:t>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Dans le cas de fonctions, faites les pures </a:t>
            </a:r>
          </a:p>
          <a:p>
            <a:pPr lvl="2"/>
            <a:r>
              <a:rPr lang="fr-FR" dirty="0"/>
              <a:t>Ne dépend que des arguments</a:t>
            </a:r>
          </a:p>
          <a:p>
            <a:pPr lvl="2"/>
            <a:r>
              <a:rPr lang="fr-FR" dirty="0"/>
              <a:t>Ne modifie aucun autre objet/valeur/structure</a:t>
            </a:r>
          </a:p>
          <a:p>
            <a:pPr lvl="1"/>
            <a:r>
              <a:rPr lang="fr-FR" dirty="0"/>
              <a:t>Une fonction doit faire une seule et une unique chose. Tout ce qui est superflu est malvenu</a:t>
            </a:r>
          </a:p>
          <a:p>
            <a:r>
              <a:rPr lang="fr-FR" dirty="0"/>
              <a:t>Le moins d’arguments possible</a:t>
            </a:r>
          </a:p>
          <a:p>
            <a:pPr lvl="1"/>
            <a:r>
              <a:rPr lang="fr-FR" dirty="0"/>
              <a:t>0 est excellent. 1 est ok. 2 doivent avoir une bonne raison. 3 ou plus doivent être validés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compliquée.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Relier en un objet les informations proches	</a:t>
            </a:r>
            <a:br>
              <a:rPr lang="fr-BE" dirty="0"/>
            </a:b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72"/>
            <a:ext cx="8596668" cy="3880773"/>
          </a:xfrm>
        </p:spPr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0218"/>
            <a:ext cx="9285588" cy="4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Try catch dans la majorité des langages OO</a:t>
            </a:r>
          </a:p>
          <a:p>
            <a:pPr lvl="1"/>
            <a:r>
              <a:rPr lang="fr-FR" dirty="0" err="1"/>
              <a:t>Error</a:t>
            </a:r>
            <a:r>
              <a:rPr lang="fr-FR" dirty="0"/>
              <a:t> position dans la réponse en go</a:t>
            </a:r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3C02A-DACE-4E4C-B323-8AD2B6CE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295" r="3107" b="-2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4F439-7667-474A-A4BE-D8C06C08C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67" r="-1" b="27175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7F8586-6221-4C0D-9BD4-9F6FB3274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894" r="-5" b="6132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5B536-85CC-434F-B14E-7ACFC6B5A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9928" r="1" b="7192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  <p:sp>
        <p:nvSpPr>
          <p:cNvPr id="16" name="Isosceles Triangle 30">
            <a:extLst>
              <a:ext uri="{FF2B5EF4-FFF2-40B4-BE49-F238E27FC236}">
                <a16:creationId xmlns:a16="http://schemas.microsoft.com/office/drawing/2014/main" id="{E09C6EA1-A72F-431C-A81E-14B793A28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5CC31-F319-461D-9045-F34BF78A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8712" y="1714500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BCA152-E42A-42E3-8DE8-3C8B59DC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088" y="3421959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DA940-D863-420D-A3F8-9F997C09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50" y="5127992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30">
            <a:extLst>
              <a:ext uri="{FF2B5EF4-FFF2-40B4-BE49-F238E27FC236}">
                <a16:creationId xmlns:a16="http://schemas.microsoft.com/office/drawing/2014/main" id="{56E4DBE8-15E2-4BA3-B171-C959C9CDF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4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BE" dirty="0"/>
              <a:t>Est orienté code. </a:t>
            </a:r>
          </a:p>
          <a:p>
            <a:r>
              <a:rPr lang="fr-BE" dirty="0"/>
              <a:t>Utilise plusieurs langages.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comment, ni par qui elle est appelée.</a:t>
            </a:r>
          </a:p>
          <a:p>
            <a:r>
              <a:rPr lang="fr-BE" dirty="0"/>
              <a:t>Une méthode ne doit pas connaitre comment fonctionne ses dépendances.</a:t>
            </a:r>
          </a:p>
          <a:p>
            <a:r>
              <a:rPr lang="fr-BE" dirty="0"/>
              <a:t>S’applique en architecture logiciel.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qui: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à générer de la documentation d’API</a:t>
            </a:r>
          </a:p>
          <a:p>
            <a:r>
              <a:rPr lang="fr-BE" dirty="0"/>
              <a:t>Un mauvais commentaire est un commentaire qui: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BE" dirty="0"/>
              <a:t>Le code parfait n’existe pas.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travailler.</a:t>
            </a:r>
          </a:p>
          <a:p>
            <a:r>
              <a:rPr lang="fr-BE" dirty="0"/>
              <a:t>On ne peut pas forcer sa manière de coder à tout le monde.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53" y="2967481"/>
            <a:ext cx="4616356" cy="36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nuit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).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 de variable; SRP; DIP; ISP.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A28EE-AEB5-4D17-A81F-9B6E322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DevDay</a:t>
            </a:r>
            <a:endParaRPr lang="en-GB" dirty="0"/>
          </a:p>
        </p:txBody>
      </p:sp>
      <p:pic>
        <p:nvPicPr>
          <p:cNvPr id="5" name="Espace réservé du contenu 4" descr="Une image contenant jeu&#10;&#10;Description générée automatiquement">
            <a:extLst>
              <a:ext uri="{FF2B5EF4-FFF2-40B4-BE49-F238E27FC236}">
                <a16:creationId xmlns:a16="http://schemas.microsoft.com/office/drawing/2014/main" id="{E426010C-E0FC-4D5E-B8E5-85FE6B5B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4501"/>
            <a:ext cx="7762874" cy="388143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2060F4-CA6A-4897-A37C-BA71DB8D42C6}"/>
              </a:ext>
            </a:extLst>
          </p:cNvPr>
          <p:cNvSpPr/>
          <p:nvPr/>
        </p:nvSpPr>
        <p:spPr>
          <a:xfrm>
            <a:off x="737060" y="5252934"/>
            <a:ext cx="7703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https://WeTry.tech/DevDay2019</a:t>
            </a:r>
            <a:r>
              <a:rPr lang="en-GB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B5B4C9-101A-42D9-9287-2D681C27E39C}"/>
              </a:ext>
            </a:extLst>
          </p:cNvPr>
          <p:cNvSpPr txBox="1"/>
          <p:nvPr/>
        </p:nvSpPr>
        <p:spPr>
          <a:xfrm>
            <a:off x="798022" y="5879068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Code promotion: </a:t>
            </a:r>
            <a:r>
              <a:rPr lang="fr-BE" b="1" dirty="0" err="1"/>
              <a:t>SimpleNotEasy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345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BE" sz="3300"/>
              <a:t>Robert Cecil Martin, </a:t>
            </a:r>
            <a:r>
              <a:rPr lang="fr-BE" sz="3300" err="1"/>
              <a:t>Uncle</a:t>
            </a:r>
            <a:r>
              <a:rPr lang="fr-BE" sz="3300"/>
              <a:t> Bob</a:t>
            </a:r>
            <a:endParaRPr lang="fr-FR" sz="33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331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3D9DF-F530-4BE1-B190-A899D3C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Principes SOLID</a:t>
            </a:r>
            <a:br>
              <a:rPr lang="fr-BE" dirty="0"/>
            </a:br>
            <a:r>
              <a:rPr lang="fr-BE" dirty="0"/>
              <a:t>pour la programmation orienté objet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38FAD-D682-433E-B6E3-1BA06CD7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Responsibility</a:t>
            </a:r>
            <a:endParaRPr lang="fr-BE" dirty="0"/>
          </a:p>
          <a:p>
            <a:r>
              <a:rPr lang="fr-BE" dirty="0"/>
              <a:t>Open </a:t>
            </a:r>
            <a:r>
              <a:rPr lang="fr-BE" dirty="0" err="1"/>
              <a:t>Closed</a:t>
            </a:r>
            <a:endParaRPr lang="fr-BE" dirty="0"/>
          </a:p>
          <a:p>
            <a:r>
              <a:rPr lang="fr-BE" dirty="0" err="1"/>
              <a:t>Liskov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fr-BE" dirty="0"/>
          </a:p>
          <a:p>
            <a:r>
              <a:rPr lang="fr-BE" dirty="0"/>
              <a:t>Interface </a:t>
            </a:r>
            <a:r>
              <a:rPr lang="fr-BE" dirty="0" err="1"/>
              <a:t>Segregation</a:t>
            </a:r>
            <a:endParaRPr lang="fr-BE" dirty="0"/>
          </a:p>
          <a:p>
            <a:r>
              <a:rPr lang="fr-BE" dirty="0" err="1"/>
              <a:t>Dependency</a:t>
            </a:r>
            <a:r>
              <a:rPr lang="fr-BE" dirty="0"/>
              <a:t> Inversion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2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F8DAC-6DF0-4402-9482-7BF534B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Responsiblity</a:t>
            </a:r>
            <a:r>
              <a:rPr lang="fr-BE" dirty="0"/>
              <a:t> </a:t>
            </a:r>
            <a:r>
              <a:rPr lang="fr-BE" i="1" dirty="0"/>
              <a:t>SRP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855A-5681-4C6E-9A9F-5DA35C5F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avoir une seule raison de changer</a:t>
            </a:r>
          </a:p>
          <a:p>
            <a:endParaRPr lang="fr-BE" i="1" dirty="0"/>
          </a:p>
          <a:p>
            <a:r>
              <a:rPr lang="fr-BE" dirty="0"/>
              <a:t>Une classe qui a trop de responsabilités est dure à maintenir</a:t>
            </a:r>
          </a:p>
          <a:p>
            <a:endParaRPr lang="fr-BE" dirty="0"/>
          </a:p>
          <a:p>
            <a:r>
              <a:rPr lang="fr-BE" dirty="0"/>
              <a:t>Le principe de composition divise les responsabilités en plusieurs classes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8BA094-D2E0-4C1E-B486-8213555C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02591"/>
            <a:ext cx="74295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825C-93F2-4815-BECA-26C2471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(to extension) Close (to modification) </a:t>
            </a:r>
            <a:r>
              <a:rPr lang="fr-BE" i="1" dirty="0"/>
              <a:t>OCP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8C6A4-54B0-47DF-8BC1-9B5FEC00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être ouverte à l’extension, et fermée à la modification</a:t>
            </a:r>
          </a:p>
          <a:p>
            <a:endParaRPr lang="fr-BE" dirty="0"/>
          </a:p>
          <a:p>
            <a:r>
              <a:rPr lang="fr-BE" dirty="0"/>
              <a:t>Ajouter une nouvelle fonctionnalité en ajoutant des classes a peu de risque d’avoir des bugs de régression.</a:t>
            </a:r>
          </a:p>
          <a:p>
            <a:r>
              <a:rPr lang="fr-BE" dirty="0"/>
              <a:t>A l’inverse modifier du code/une classe existant augmente les risques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14029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046A-2C41-46EB-B546-B02F8949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 de </a:t>
            </a:r>
            <a:r>
              <a:rPr lang="fr-BE" dirty="0" err="1"/>
              <a:t>Liskov</a:t>
            </a:r>
            <a:r>
              <a:rPr lang="fr-BE" dirty="0"/>
              <a:t> (ou principe de Substitution) </a:t>
            </a:r>
            <a:r>
              <a:rPr lang="fr-BE" i="1" dirty="0"/>
              <a:t>LSP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8FAA2-828F-4EFA-A89E-5F50B9BA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Remplacer une classe par une classe enfant ne doit pas casser l’application</a:t>
            </a:r>
          </a:p>
          <a:p>
            <a:endParaRPr lang="fr-BE" i="1" dirty="0"/>
          </a:p>
          <a:p>
            <a:r>
              <a:rPr lang="fr-BE" dirty="0"/>
              <a:t>Lorsqu’une classe est remplacée par une autre, l’application ne doit pas avoir un comportement inattendu (crash, ou une modification de design).</a:t>
            </a:r>
          </a:p>
          <a:p>
            <a:r>
              <a:rPr lang="fr-BE" dirty="0"/>
              <a:t>Cette permanence de comportement est appelée contrat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3EFD40-EB94-4247-9D06-B6325E10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74" y="3911728"/>
            <a:ext cx="2438095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1515</Words>
  <Application>Microsoft Office PowerPoint</Application>
  <PresentationFormat>Grand écran</PresentationFormat>
  <Paragraphs>223</Paragraphs>
  <Slides>35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Facette</vt:lpstr>
      <vt:lpstr>Easy != Simple</vt:lpstr>
      <vt:lpstr>À propos de moi</vt:lpstr>
      <vt:lpstr>Cette présentation</vt:lpstr>
      <vt:lpstr>Cette présentation n’est pas</vt:lpstr>
      <vt:lpstr>Robert Cecil Martin, Uncle Bob</vt:lpstr>
      <vt:lpstr>Principes SOLID pour la programmation orienté objet</vt:lpstr>
      <vt:lpstr>Single Responsiblity SRP</vt:lpstr>
      <vt:lpstr>Open (to extension) Close (to modification) OCP</vt:lpstr>
      <vt:lpstr>Principe de Liskov (ou principe de Substitution) LSP</vt:lpstr>
      <vt:lpstr>Ségrégation des interfaces ISP</vt:lpstr>
      <vt:lpstr>Inversion des dépendances DIP</vt:lpstr>
      <vt:lpstr>Principes SOLID</vt:lpstr>
      <vt:lpstr>Les principes SOLID aident l’extensibilité du code</vt:lpstr>
      <vt:lpstr>Pourquoi Clean Code ?</vt:lpstr>
      <vt:lpstr>L’humain est cérébralement limité</vt:lpstr>
      <vt:lpstr>Clean Code: mékeskeC ? Du code qui est:</vt:lpstr>
      <vt:lpstr>Clean Code: mais comment ?</vt:lpstr>
      <vt:lpstr>Des variables avec des noms</vt:lpstr>
      <vt:lpstr>Nested if are for fools</vt:lpstr>
      <vt:lpstr>Verticalité des méthodes</vt:lpstr>
      <vt:lpstr>« Papy papy, raconte-nous une histoire !» (1/3)</vt:lpstr>
      <vt:lpstr>Papy papy, raconte-nous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en un objet les informations proches  </vt:lpstr>
      <vt:lpstr>Exceptions over ErrorCode</vt:lpstr>
      <vt:lpstr>Abstraction</vt:lpstr>
      <vt:lpstr>Un dernier pour la route: les commentaires</vt:lpstr>
      <vt:lpstr>Review</vt:lpstr>
      <vt:lpstr>Tout le temps du code propre ?</vt:lpstr>
      <vt:lpstr>Ressources</vt:lpstr>
      <vt:lpstr>DevDay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32</cp:revision>
  <dcterms:created xsi:type="dcterms:W3CDTF">2019-08-02T13:40:28Z</dcterms:created>
  <dcterms:modified xsi:type="dcterms:W3CDTF">2019-10-07T04:09:09Z</dcterms:modified>
</cp:coreProperties>
</file>