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7"/>
  </p:notesMasterIdLst>
  <p:sldIdLst>
    <p:sldId id="294" r:id="rId2"/>
    <p:sldId id="258" r:id="rId3"/>
    <p:sldId id="277" r:id="rId4"/>
    <p:sldId id="27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95" r:id="rId14"/>
    <p:sldId id="286" r:id="rId15"/>
    <p:sldId id="288" r:id="rId16"/>
    <p:sldId id="269" r:id="rId17"/>
    <p:sldId id="270" r:id="rId18"/>
    <p:sldId id="271" r:id="rId19"/>
    <p:sldId id="275" r:id="rId20"/>
    <p:sldId id="284" r:id="rId21"/>
    <p:sldId id="291" r:id="rId22"/>
    <p:sldId id="292" r:id="rId23"/>
    <p:sldId id="293" r:id="rId24"/>
    <p:sldId id="285" r:id="rId25"/>
    <p:sldId id="272" r:id="rId26"/>
    <p:sldId id="282" r:id="rId27"/>
    <p:sldId id="273" r:id="rId28"/>
    <p:sldId id="289" r:id="rId29"/>
    <p:sldId id="274" r:id="rId30"/>
    <p:sldId id="279" r:id="rId31"/>
    <p:sldId id="281" r:id="rId32"/>
    <p:sldId id="280" r:id="rId33"/>
    <p:sldId id="283" r:id="rId34"/>
    <p:sldId id="260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3750" autoAdjust="0"/>
  </p:normalViewPr>
  <p:slideViewPr>
    <p:cSldViewPr snapToGrid="0">
      <p:cViewPr varScale="1">
        <p:scale>
          <a:sx n="95" d="100"/>
          <a:sy n="95" d="100"/>
        </p:scale>
        <p:origin x="104" y="136"/>
      </p:cViewPr>
      <p:guideLst/>
    </p:cSldViewPr>
  </p:slideViewPr>
  <p:outlineViewPr>
    <p:cViewPr>
      <p:scale>
        <a:sx n="33" d="100"/>
        <a:sy n="33" d="100"/>
      </p:scale>
      <p:origin x="0" y="-70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1A56-A927-403C-8918-21E784444591}" type="datetimeFigureOut">
              <a:rPr lang="fr-FR" smtClean="0"/>
              <a:t>11/11/2019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0D748-FFE4-4788-B13E-F644A7CDC4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016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code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95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Lié au prochain slide sur le </a:t>
            </a:r>
            <a:r>
              <a:rPr lang="fr-FR" dirty="0" err="1"/>
              <a:t>functions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073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First : </a:t>
            </a:r>
            <a:r>
              <a:rPr lang="fr-FR" dirty="0" err="1"/>
              <a:t>functions</a:t>
            </a:r>
            <a:r>
              <a:rPr lang="fr-FR" dirty="0"/>
              <a:t> de 3000 lignes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36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Unity</a:t>
            </a:r>
            <a:r>
              <a:rPr lang="fr-BE" dirty="0"/>
              <a:t> s’utilise cette manière</a:t>
            </a:r>
            <a:br>
              <a:rPr lang="fr-BE" dirty="0"/>
            </a:br>
            <a:r>
              <a:rPr lang="fr-BE" dirty="0"/>
              <a:t>List&lt;T&gt;</a:t>
            </a:r>
          </a:p>
          <a:p>
            <a:r>
              <a:rPr lang="fr-BE" dirty="0"/>
              <a:t>Example </a:t>
            </a:r>
            <a:r>
              <a:rPr lang="fr-BE" dirty="0" err="1"/>
              <a:t>VSCode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38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Exemple du carré qui n’est pas représentant du rectangle.</a:t>
            </a:r>
          </a:p>
          <a:p>
            <a:r>
              <a:rPr lang="fr-BE" dirty="0"/>
              <a:t>Programmation par contrat</a:t>
            </a:r>
          </a:p>
          <a:p>
            <a:r>
              <a:rPr lang="fr-BE" dirty="0"/>
              <a:t>Post and Pré condition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29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Facilite le </a:t>
            </a:r>
            <a:r>
              <a:rPr lang="fr-BE" dirty="0" err="1"/>
              <a:t>refactoring</a:t>
            </a:r>
            <a:endParaRPr lang="fr-BE" dirty="0"/>
          </a:p>
          <a:p>
            <a:r>
              <a:rPr lang="fr-BE" dirty="0"/>
              <a:t>Exemple de l’imprimante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18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A gauche, la classe n’est pas capable de changer sa dépendance.</a:t>
            </a:r>
          </a:p>
          <a:p>
            <a:r>
              <a:rPr lang="fr-BE" dirty="0"/>
              <a:t>Principe le mieux respecté aujourd’hui car nécessaire pour les </a:t>
            </a:r>
            <a:r>
              <a:rPr lang="fr-BE" dirty="0" err="1"/>
              <a:t>units</a:t>
            </a:r>
            <a:r>
              <a:rPr lang="fr-BE" dirty="0"/>
              <a:t> tests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38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Rappeler que le clean code est une bonne pratique pour un travail professionnel</a:t>
            </a:r>
          </a:p>
          <a:p>
            <a:r>
              <a:rPr lang="fr-BE" dirty="0"/>
              <a:t>Sans </a:t>
            </a:r>
            <a:r>
              <a:rPr lang="fr-BE" dirty="0" err="1"/>
              <a:t>ambiguité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8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077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Method de copie. Source et destination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05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/>
              <a:t>Demo</a:t>
            </a:r>
            <a:r>
              <a:rPr lang="fr-BE" dirty="0"/>
              <a:t> on </a:t>
            </a:r>
            <a:r>
              <a:rPr lang="fr-BE" dirty="0" err="1"/>
              <a:t>NestedIf</a:t>
            </a:r>
            <a:r>
              <a:rPr lang="fr-BE" dirty="0"/>
              <a:t> </a:t>
            </a:r>
            <a:r>
              <a:rPr lang="fr-BE" dirty="0" err="1"/>
              <a:t>project</a:t>
            </a:r>
            <a:endParaRPr lang="fr-BE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10D748-FFE4-4788-B13E-F644A7CDC41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42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etry.tech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leancoder.com/uncle-bob/2018/08/13/TooClean.html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etry.tech/DevDay2019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gilemanifesto.org/principles.html" TargetMode="External"/><Relationship Id="rId2" Type="http://schemas.openxmlformats.org/officeDocument/2006/relationships/hyperlink" Target="https://www.amazon.fr/Clean-Code-Handbook-Software-Craftsmanship/dp/013235088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08BC75-4ED0-4A43-AFD9-FB32A24E0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 err="1"/>
              <a:t>Easy</a:t>
            </a:r>
            <a:r>
              <a:rPr lang="fr-BE" dirty="0"/>
              <a:t> != Simple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D12E4F-0B40-4E6C-AD35-C34BA2AFE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 dirty="0"/>
              <a:t>How SOLID </a:t>
            </a:r>
            <a:r>
              <a:rPr lang="fr-BE" dirty="0" err="1"/>
              <a:t>principles</a:t>
            </a:r>
            <a:r>
              <a:rPr lang="fr-BE" dirty="0"/>
              <a:t> and Clean Code help </a:t>
            </a:r>
            <a:r>
              <a:rPr lang="fr-BE" dirty="0" err="1"/>
              <a:t>you</a:t>
            </a:r>
            <a:endParaRPr lang="fr-FR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5528A44C-FDE3-47AC-948A-184A574B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9" y="377939"/>
            <a:ext cx="4089628" cy="62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21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FE783-E6A4-478C-868E-843669FC3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Ségrégation des interfaces </a:t>
            </a:r>
            <a:r>
              <a:rPr lang="fr-BE" i="1" dirty="0"/>
              <a:t>ISP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28CEAF-5261-4C2A-940C-554DFF78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Aucun client ne devrait avoir accès à des méthodes qu’il n’utilise pas</a:t>
            </a:r>
          </a:p>
          <a:p>
            <a:endParaRPr lang="fr-BE" i="1" dirty="0"/>
          </a:p>
          <a:p>
            <a:r>
              <a:rPr lang="fr-BE" dirty="0"/>
              <a:t>Sous manière de question rhétorique: Ai-je besoin d’une méthode </a:t>
            </a:r>
            <a:r>
              <a:rPr lang="fr-BE" i="1" dirty="0"/>
              <a:t>update </a:t>
            </a:r>
            <a:r>
              <a:rPr lang="fr-BE" dirty="0"/>
              <a:t>dans une procédure où je n’ai besoin que de </a:t>
            </a:r>
            <a:r>
              <a:rPr lang="fr-BE" i="1" dirty="0"/>
              <a:t>créer </a:t>
            </a:r>
            <a:r>
              <a:rPr lang="fr-BE" dirty="0"/>
              <a:t>?</a:t>
            </a:r>
          </a:p>
          <a:p>
            <a:endParaRPr lang="fr-FR" i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9AA668E-BB7C-4A74-9CEB-BA38383E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819650"/>
            <a:ext cx="6696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209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2E7C1-E730-4D48-9C76-76BF8A59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Inversion des dépendances </a:t>
            </a:r>
            <a:r>
              <a:rPr lang="fr-BE" i="1" dirty="0"/>
              <a:t>DIP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D506E-5E8D-452A-9B01-9C31EAC5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Découple les classes en extériorisant leurs constructions de la classe qui l’utilise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9181F97-8E53-4D71-A9B0-273945C9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98" y="3317032"/>
            <a:ext cx="4038600" cy="31432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4EA983-A8A5-4F30-82D5-5529ABE3C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54" y="2612096"/>
            <a:ext cx="3640299" cy="391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8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25E04E-4172-4C68-B25D-DC13449F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u="sng" dirty="0"/>
              <a:t>Principes</a:t>
            </a:r>
            <a:r>
              <a:rPr lang="fr-BE" dirty="0"/>
              <a:t> SOLID</a:t>
            </a:r>
            <a:endParaRPr lang="fr-FR" u="sng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735CB6-94FA-4481-9595-57AAEC766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Ceci sont des </a:t>
            </a:r>
            <a:r>
              <a:rPr lang="fr-BE" u="sng" dirty="0"/>
              <a:t>principes</a:t>
            </a:r>
            <a:r>
              <a:rPr lang="fr-BE" dirty="0"/>
              <a:t>, et pas des </a:t>
            </a:r>
            <a:r>
              <a:rPr lang="fr-BE" u="sng" dirty="0"/>
              <a:t>règles</a:t>
            </a:r>
            <a:r>
              <a:rPr lang="fr-BE" dirty="0"/>
              <a:t>.</a:t>
            </a:r>
          </a:p>
          <a:p>
            <a:r>
              <a:rPr lang="fr-BE" dirty="0"/>
              <a:t>Parfois, ignorer les principes est la meilleure solution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338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834A36-44E1-44C5-A564-70F77539A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principes SOLID aident l’extensibilité du code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13036F-2DC1-4CA5-9289-FFF29EB3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Garantissent un code extensible</a:t>
            </a:r>
          </a:p>
          <a:p>
            <a:r>
              <a:rPr lang="fr-BE" dirty="0"/>
              <a:t>Réduisent le couplage des classes/modules</a:t>
            </a:r>
          </a:p>
          <a:p>
            <a:r>
              <a:rPr lang="fr-BE" dirty="0"/>
              <a:t>Augmentent la lisibilité du code</a:t>
            </a:r>
          </a:p>
          <a:p>
            <a:r>
              <a:rPr lang="fr-BE" dirty="0"/>
              <a:t>Facilitent grandement l’écriture et la maintenance des tests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9785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335C7A81-D7EB-4606-9AD8-00CBA204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Pourquoi Clean Code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5B7DC7-024A-4FAB-83A9-3FD206F45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❌ Rien n’est important excepté une application qui fonctionne</a:t>
            </a:r>
          </a:p>
          <a:p>
            <a:r>
              <a:rPr lang="en-US" dirty="0"/>
              <a:t>❌ Un </a:t>
            </a:r>
            <a:r>
              <a:rPr lang="fr-BE" dirty="0"/>
              <a:t>développeur</a:t>
            </a:r>
            <a:r>
              <a:rPr lang="en-US" dirty="0"/>
              <a:t> ne fait qu’écrire du code</a:t>
            </a:r>
          </a:p>
          <a:p>
            <a:endParaRPr lang="en-US" dirty="0"/>
          </a:p>
          <a:p>
            <a:r>
              <a:rPr lang="en-US" dirty="0"/>
              <a:t>✅ Un code qui </a:t>
            </a:r>
            <a:r>
              <a:rPr lang="fr-BE" dirty="0"/>
              <a:t>fonctionne</a:t>
            </a:r>
            <a:r>
              <a:rPr lang="en-US" dirty="0"/>
              <a:t> est la plus </a:t>
            </a:r>
            <a:r>
              <a:rPr lang="fr-BE" dirty="0"/>
              <a:t>grande</a:t>
            </a:r>
            <a:r>
              <a:rPr lang="en-US" dirty="0"/>
              <a:t> </a:t>
            </a:r>
            <a:r>
              <a:rPr lang="fr-BE" dirty="0"/>
              <a:t>priorité</a:t>
            </a:r>
            <a:r>
              <a:rPr lang="en-US" dirty="0"/>
              <a:t>, savoir le maintenir est tout aussi </a:t>
            </a:r>
            <a:r>
              <a:rPr lang="fr-BE" dirty="0"/>
              <a:t>important</a:t>
            </a:r>
          </a:p>
          <a:p>
            <a:r>
              <a:rPr lang="en-US" dirty="0"/>
              <a:t>✅ Un développeur passe 9/10 de son temps à lire du code</a:t>
            </a:r>
          </a:p>
          <a:p>
            <a:endParaRPr lang="en-US" dirty="0"/>
          </a:p>
          <a:p>
            <a:r>
              <a:rPr lang="en-US" dirty="0"/>
              <a:t>Conclusion: prendre un peu plus de temps pour </a:t>
            </a:r>
            <a:r>
              <a:rPr lang="en-US" dirty="0" err="1"/>
              <a:t>garder</a:t>
            </a:r>
            <a:r>
              <a:rPr lang="en-US" dirty="0"/>
              <a:t> un code proper a une valeur </a:t>
            </a:r>
            <a:r>
              <a:rPr lang="fr-BE" dirty="0"/>
              <a:t>presque</a:t>
            </a:r>
            <a:r>
              <a:rPr lang="en-US" dirty="0"/>
              <a:t> aussi grande que de </a:t>
            </a:r>
            <a:r>
              <a:rPr lang="fr-BE" dirty="0"/>
              <a:t>faire</a:t>
            </a:r>
            <a:r>
              <a:rPr lang="en-US" dirty="0"/>
              <a:t> du code qui fonctionne.</a:t>
            </a:r>
          </a:p>
        </p:txBody>
      </p:sp>
    </p:spTree>
    <p:extLst>
      <p:ext uri="{BB962C8B-B14F-4D97-AF65-F5344CB8AC3E}">
        <p14:creationId xmlns:p14="http://schemas.microsoft.com/office/powerpoint/2010/main" val="147307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74CF9-3B3D-403F-9BD6-C5BD4FC0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 dirty="0"/>
              <a:t>L’humain est cérébralement limité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DBA5B-4B61-475B-9884-B8735A943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BE" sz="1500" dirty="0"/>
              <a:t>Essayez le burger de la mort.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Mais en plus vous devez répondre aux questions pairs, ensuite impairs,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Les questions 2, 8 et 7 comportent des doubles sens,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Vous avez reçu un mail urgent à la 5</a:t>
            </a:r>
            <a:r>
              <a:rPr lang="fr-BE" sz="1500" baseline="30000" dirty="0"/>
              <a:t>e</a:t>
            </a:r>
            <a:r>
              <a:rPr lang="fr-BE" sz="1500" dirty="0"/>
              <a:t> question,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Finalement ignorez la question 3 et 5,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Il y a 5 questions supplémentaires,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7 est en norvégien,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La question 3 a quand même un impact car la question 10 dépend de la 3.</a:t>
            </a:r>
          </a:p>
          <a:p>
            <a:pPr>
              <a:lnSpc>
                <a:spcPct val="90000"/>
              </a:lnSpc>
            </a:pPr>
            <a:r>
              <a:rPr lang="fr-BE" sz="1500" dirty="0"/>
              <a:t>Voilà, vous avez lu une méthode </a:t>
            </a:r>
            <a:r>
              <a:rPr lang="fr-BE" sz="1500" dirty="0" err="1"/>
              <a:t>legacy</a:t>
            </a:r>
            <a:r>
              <a:rPr lang="fr-BE" sz="1500" dirty="0"/>
              <a:t> qui implémente 200 </a:t>
            </a:r>
            <a:r>
              <a:rPr lang="fr-BE" sz="1500" dirty="0" err="1"/>
              <a:t>features</a:t>
            </a:r>
            <a:r>
              <a:rPr lang="fr-BE" sz="1500" dirty="0"/>
              <a:t> et 7 paramètres. </a:t>
            </a:r>
            <a:endParaRPr lang="en-GB" sz="1500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0672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148B-D747-4463-A02A-A126E07E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</a:t>
            </a:r>
            <a:r>
              <a:rPr lang="fr-BE" dirty="0" err="1"/>
              <a:t>mékeskeC</a:t>
            </a:r>
            <a:r>
              <a:rPr lang="fr-BE" dirty="0"/>
              <a:t> ?</a:t>
            </a:r>
            <a:br>
              <a:rPr lang="fr-BE" dirty="0"/>
            </a:br>
            <a:r>
              <a:rPr lang="fr-BE" sz="2000" dirty="0"/>
              <a:t>Du code qui est: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479F0-A022-4E96-A8F4-CBD9DCBFC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Expressif et explicite</a:t>
            </a:r>
          </a:p>
          <a:p>
            <a:r>
              <a:rPr lang="fr-BE" dirty="0"/>
              <a:t>Lisible</a:t>
            </a:r>
          </a:p>
          <a:p>
            <a:r>
              <a:rPr lang="fr-BE" dirty="0"/>
              <a:t>Compréhensible</a:t>
            </a:r>
          </a:p>
          <a:p>
            <a:r>
              <a:rPr lang="fr-BE" dirty="0"/>
              <a:t>Sans surprise</a:t>
            </a:r>
          </a:p>
          <a:p>
            <a:r>
              <a:rPr lang="fr-BE" dirty="0"/>
              <a:t>Transparent</a:t>
            </a:r>
          </a:p>
          <a:p>
            <a:r>
              <a:rPr lang="fr-BE" dirty="0"/>
              <a:t>Rassurant</a:t>
            </a:r>
          </a:p>
          <a:p>
            <a:r>
              <a:rPr lang="fr-BE" dirty="0"/>
              <a:t>Plaisant</a:t>
            </a:r>
          </a:p>
          <a:p>
            <a:endParaRPr lang="fr-BE" dirty="0"/>
          </a:p>
          <a:p>
            <a:r>
              <a:rPr lang="fr-BE" dirty="0"/>
              <a:t>En une phrase : </a:t>
            </a:r>
            <a:r>
              <a:rPr lang="fr-BE" b="1" dirty="0"/>
              <a:t>Affiche son </a:t>
            </a:r>
            <a:r>
              <a:rPr lang="fr-BE" b="1" u="sng" dirty="0"/>
              <a:t>intention</a:t>
            </a:r>
            <a:endParaRPr lang="fr-FR" u="sng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E9CAE5-8F03-4618-BCE1-DDFE0F9BF0DA}"/>
              </a:ext>
            </a:extLst>
          </p:cNvPr>
          <p:cNvSpPr txBox="1"/>
          <p:nvPr/>
        </p:nvSpPr>
        <p:spPr>
          <a:xfrm>
            <a:off x="8016797" y="5023846"/>
            <a:ext cx="1939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Kate Gregory</a:t>
            </a:r>
          </a:p>
          <a:p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81697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C22CA-B030-44C8-A13C-5DBC76D7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Clean Code: mais comment 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BB4507-A3E6-4C59-9787-89A0496EF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Restez Simple (KISS </a:t>
            </a:r>
            <a:r>
              <a:rPr lang="fr-BE" dirty="0" err="1"/>
              <a:t>principle</a:t>
            </a:r>
            <a:r>
              <a:rPr lang="fr-BE" dirty="0"/>
              <a:t>)</a:t>
            </a:r>
          </a:p>
          <a:p>
            <a:pPr lvl="1"/>
            <a:r>
              <a:rPr lang="fr-BE" dirty="0"/>
              <a:t>« Simple: Facile à comprendre, à utiliser, à exécuter » - L’internaute</a:t>
            </a:r>
          </a:p>
          <a:p>
            <a:r>
              <a:rPr lang="fr-BE" dirty="0"/>
              <a:t>Pensez à raconter une histoire</a:t>
            </a:r>
          </a:p>
          <a:p>
            <a:r>
              <a:rPr lang="fr-BE" dirty="0"/>
              <a:t>Code </a:t>
            </a:r>
            <a:r>
              <a:rPr lang="fr-BE" dirty="0" err="1"/>
              <a:t>review</a:t>
            </a:r>
            <a:r>
              <a:rPr lang="fr-BE" dirty="0"/>
              <a:t> : faites voir votre code à un collègue. S’il le comprend, ce code est bon.</a:t>
            </a:r>
          </a:p>
        </p:txBody>
      </p:sp>
    </p:spTree>
    <p:extLst>
      <p:ext uri="{BB962C8B-B14F-4D97-AF65-F5344CB8AC3E}">
        <p14:creationId xmlns:p14="http://schemas.microsoft.com/office/powerpoint/2010/main" val="415588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F9E05-D37A-4E88-923B-572C5F07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BE"/>
              <a:t>Des variables avec des noms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40CE2-76B9-4AE6-BF7A-B92D71CC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42"/>
            <a:ext cx="8596668" cy="3880773"/>
          </a:xfrm>
        </p:spPr>
        <p:txBody>
          <a:bodyPr/>
          <a:lstStyle/>
          <a:p>
            <a:r>
              <a:rPr lang="fr-BE" dirty="0"/>
              <a:t>Pas de fautes d’orthographe. </a:t>
            </a:r>
            <a:r>
              <a:rPr lang="fr-BE" dirty="0" err="1"/>
              <a:t>ctrl+f</a:t>
            </a:r>
            <a:r>
              <a:rPr lang="fr-BE" dirty="0"/>
              <a:t> doit rester ton ami</a:t>
            </a:r>
          </a:p>
          <a:p>
            <a:r>
              <a:rPr lang="fr-BE" dirty="0"/>
              <a:t>Nommez des variables explicitement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B6896E-7095-4767-BB62-41A138B23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8" y="2201485"/>
            <a:ext cx="5262261" cy="303353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77272A-1561-48C4-8CD0-F16F89A79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1" y="2201485"/>
            <a:ext cx="5913918" cy="30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95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77C3CF-1BA8-4B86-9618-6AF002E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Nested</a:t>
            </a:r>
            <a:r>
              <a:rPr lang="fr-FR" dirty="0"/>
              <a:t> if are for </a:t>
            </a:r>
            <a:r>
              <a:rPr lang="fr-FR" dirty="0" err="1"/>
              <a:t>fools</a:t>
            </a:r>
            <a:endParaRPr lang="fr-FR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34CA-EAF4-4FDD-9B0B-2F1A9C833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BE" dirty="0"/>
              <a:t>Évitez &lt;</a:t>
            </a:r>
            <a:r>
              <a:rPr lang="fr-BE" dirty="0" err="1"/>
              <a:t>nested</a:t>
            </a:r>
            <a:r>
              <a:rPr lang="fr-BE" dirty="0"/>
              <a:t> if&gt;</a:t>
            </a:r>
            <a:endParaRPr lang="fr-FR" dirty="0"/>
          </a:p>
          <a:p>
            <a:pPr lvl="1"/>
            <a:r>
              <a:rPr lang="fr-BE" dirty="0"/>
              <a:t>Les </a:t>
            </a:r>
            <a:r>
              <a:rPr lang="fr-BE" i="1" dirty="0"/>
              <a:t>if</a:t>
            </a:r>
            <a:r>
              <a:rPr lang="fr-BE" dirty="0"/>
              <a:t> imbriqués diminuent la lisibilité à cause du décalage, et du </a:t>
            </a:r>
            <a:r>
              <a:rPr lang="fr-BE" i="1" dirty="0" err="1"/>
              <a:t>else</a:t>
            </a:r>
            <a:r>
              <a:rPr lang="fr-BE" dirty="0"/>
              <a:t> trop éloigné de sa condition</a:t>
            </a:r>
          </a:p>
          <a:p>
            <a:r>
              <a:rPr lang="fr-FR" dirty="0"/>
              <a:t>Aussi appelé </a:t>
            </a:r>
            <a:r>
              <a:rPr lang="fr-FR" i="1" dirty="0"/>
              <a:t>le </a:t>
            </a:r>
            <a:r>
              <a:rPr lang="fr-FR" i="1" dirty="0" err="1"/>
              <a:t>gateway</a:t>
            </a:r>
            <a:r>
              <a:rPr lang="fr-FR" i="1" dirty="0"/>
              <a:t> style</a:t>
            </a:r>
          </a:p>
          <a:p>
            <a:r>
              <a:rPr lang="fr-FR" dirty="0"/>
              <a:t>Une fois les cas spécifiques ou d’erreur écartés, nous pouvons nous concentrer sur le code business sans devoir retenir les if précédents</a:t>
            </a: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85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1E7863-2D70-44AD-BB81-4687E4532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À propos de moi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4D7DB-80D1-420C-A598-13E2FD71F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 quitté la </a:t>
            </a:r>
            <a:r>
              <a:rPr lang="fr-BE" dirty="0" err="1"/>
              <a:t>HELHa</a:t>
            </a:r>
            <a:r>
              <a:rPr lang="fr-BE" dirty="0"/>
              <a:t> en 2014</a:t>
            </a:r>
          </a:p>
          <a:p>
            <a:r>
              <a:rPr lang="fr-BE" dirty="0"/>
              <a:t>Développeur dans la région de Tournai (à 15 minutes d’ici)</a:t>
            </a:r>
          </a:p>
          <a:p>
            <a:r>
              <a:rPr lang="fr-BE" dirty="0"/>
              <a:t>Travaille à Bruxelles</a:t>
            </a:r>
            <a:r>
              <a:rPr lang="fr-FR" dirty="0"/>
              <a:t> depuis 2016</a:t>
            </a:r>
          </a:p>
          <a:p>
            <a:r>
              <a:rPr lang="fr-BE" dirty="0"/>
              <a:t>I</a:t>
            </a:r>
            <a:r>
              <a:rPr lang="fr-FR" dirty="0"/>
              <a:t>ndépendant depuis 2018</a:t>
            </a:r>
          </a:p>
          <a:p>
            <a:r>
              <a:rPr lang="fr-FR" dirty="0"/>
              <a:t>Associé de </a:t>
            </a:r>
            <a:r>
              <a:rPr lang="fr-FR" dirty="0" err="1"/>
              <a:t>WeTry</a:t>
            </a:r>
            <a:endParaRPr lang="fr-FR" dirty="0"/>
          </a:p>
          <a:p>
            <a:r>
              <a:rPr lang="fr-FR" dirty="0">
                <a:hlinkClick r:id="rId2"/>
              </a:rPr>
              <a:t>https://wetry.tech</a:t>
            </a:r>
            <a:r>
              <a:rPr lang="fr-FR" dirty="0"/>
              <a:t> </a:t>
            </a:r>
          </a:p>
          <a:p>
            <a:endParaRPr lang="fr-BE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711CEF9D-B0DD-4F4B-B90D-E4ECFDBBE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3375672" cy="309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9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844D73-AD96-440E-8403-3352C0175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fr-BE" dirty="0"/>
              <a:t>Verticalité des méthodes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427693-B1A4-4920-AC5D-B8648C79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fr-BE" dirty="0"/>
              <a:t>Si des méthodes sont toujours exécutées dans un ordre défini, qu’un ordre est implicitement logique, mettez-les dans cet ordre. Comme un livre, le code se lit naturellement.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5D2C0F-84C7-4797-94D5-C3732BBC6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3916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15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8957117" cy="1320800"/>
          </a:xfrm>
        </p:spPr>
        <p:txBody>
          <a:bodyPr/>
          <a:lstStyle/>
          <a:p>
            <a:r>
              <a:rPr lang="fr-BE" dirty="0"/>
              <a:t>« Papy </a:t>
            </a:r>
            <a:r>
              <a:rPr lang="fr-BE" dirty="0" err="1"/>
              <a:t>papy</a:t>
            </a:r>
            <a:r>
              <a:rPr lang="fr-BE" dirty="0"/>
              <a:t>, raconte-nous une histoire !» (1/3)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2" y="2920348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i="1" dirty="0"/>
              <a:t>Papy, tu nous expliques trop de détails…</a:t>
            </a:r>
            <a:endParaRPr lang="en-GB" i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6ED132B0-21FA-457D-B381-39B270CCD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0" y="1788546"/>
            <a:ext cx="11142012" cy="38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55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AD8E1-1B53-4CB9-B3C2-897F4847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Papy </a:t>
            </a:r>
            <a:r>
              <a:rPr lang="fr-BE" dirty="0" err="1"/>
              <a:t>papy</a:t>
            </a:r>
            <a:r>
              <a:rPr lang="fr-BE" dirty="0"/>
              <a:t>, raconte-nous une histoire.</a:t>
            </a:r>
            <a:br>
              <a:rPr lang="fr-BE" dirty="0"/>
            </a:br>
            <a:r>
              <a:rPr lang="fr-BE" dirty="0"/>
              <a:t>Et va a l’essentiel ! (2/3)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4480EA-0500-4095-A8C8-4246211C1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832942"/>
            <a:ext cx="8596668" cy="3880773"/>
          </a:xfrm>
        </p:spPr>
        <p:txBody>
          <a:bodyPr/>
          <a:lstStyle/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endParaRPr lang="fr-BE" dirty="0"/>
          </a:p>
          <a:p>
            <a:r>
              <a:rPr lang="fr-BE" dirty="0"/>
              <a:t>Cette fois, papy se concentre sur l’intention de chaque étape. Pas son détail.</a:t>
            </a:r>
            <a:endParaRPr lang="en-GB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255D1F-33A1-4156-907E-AF4C4C1B7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71229"/>
            <a:ext cx="9056870" cy="404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675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7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6A1217-311C-4158-9FBF-08036B7CF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BE"/>
              <a:t>Ecrivez votre code comme une histoire (3/3)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6348A6CA-EDD9-42DA-86B8-57053876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BE" dirty="0"/>
              <a:t>Dans le second exemple, nous avons extrait le détail et sa complexité dans des fonctions séparées.</a:t>
            </a:r>
          </a:p>
          <a:p>
            <a:r>
              <a:rPr lang="fr-BE" dirty="0"/>
              <a:t>Il n’est plus nécessaire de lire l’implémentation pour comprendre l’intention. L’intention est décrite via le nom des méthodes (</a:t>
            </a:r>
            <a:r>
              <a:rPr lang="fr-BE" dirty="0" err="1"/>
              <a:t>toInt</a:t>
            </a:r>
            <a:r>
              <a:rPr lang="fr-BE" dirty="0"/>
              <a:t>, </a:t>
            </a:r>
            <a:r>
              <a:rPr lang="fr-BE" dirty="0" err="1"/>
              <a:t>toAscii</a:t>
            </a:r>
            <a:r>
              <a:rPr lang="fr-BE" dirty="0"/>
              <a:t>)</a:t>
            </a:r>
          </a:p>
          <a:p>
            <a:r>
              <a:rPr lang="fr-BE" dirty="0"/>
              <a:t>Le cerveau a conservé toute son attention sur l’objectif de la fonction. Il n’est plus déconcentré par le détail.</a:t>
            </a:r>
            <a:endParaRPr lang="en-GB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66829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DE33AD-9008-490C-B7FF-1539DEAC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Horizontalité des lignes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26C500-2159-44D9-AE54-8AA3833DD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2025"/>
            <a:ext cx="8596668" cy="3880773"/>
          </a:xfrm>
        </p:spPr>
        <p:txBody>
          <a:bodyPr/>
          <a:lstStyle/>
          <a:p>
            <a:r>
              <a:rPr lang="fr-BE" dirty="0"/>
              <a:t>Historiquement, les lignes de codes ne devaient pas excéder 80 char pour les cartes imprimées. C’est encore le cas aujourd’hui afin d’afficher correctement deux pages dans un comparateur de fichier.</a:t>
            </a:r>
          </a:p>
          <a:p>
            <a:r>
              <a:rPr lang="fr-BE" dirty="0"/>
              <a:t>Les enchainements </a:t>
            </a:r>
            <a:r>
              <a:rPr lang="fr-BE" dirty="0" err="1"/>
              <a:t>linq</a:t>
            </a:r>
            <a:r>
              <a:rPr lang="fr-BE" dirty="0"/>
              <a:t> sont plus lisibles à la verticale qu’à l’horizontale.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45A3014-67AA-4004-9E26-2CF8A13A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3162172"/>
            <a:ext cx="12847473" cy="316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87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F4D7F6-81B5-452A-9CE6-76D81F91D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F4B6DA-48E9-4828-850D-939B1E273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 err="1"/>
              <a:t>Refactoring</a:t>
            </a:r>
            <a:r>
              <a:rPr lang="fr-FR" dirty="0"/>
              <a:t> par itération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0514D-20FB-4559-97DC-D1DC39E6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66F638A-E405-4AC0-B984-72E5813B0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1CBE93-B17D-4509-843C-82287C380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E6277B4-6A43-48AB-89B2-344222161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DCE19-13FE-4791-B71E-4FD5DC27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2" y="2160590"/>
            <a:ext cx="8470898" cy="3429260"/>
          </a:xfrm>
        </p:spPr>
        <p:txBody>
          <a:bodyPr>
            <a:normAutofit/>
          </a:bodyPr>
          <a:lstStyle/>
          <a:p>
            <a:r>
              <a:rPr lang="fr-FR" dirty="0"/>
              <a:t>Le processus de </a:t>
            </a:r>
            <a:r>
              <a:rPr lang="fr-FR" dirty="0" err="1"/>
              <a:t>refactoring</a:t>
            </a:r>
            <a:r>
              <a:rPr lang="fr-FR" dirty="0"/>
              <a:t> est de modifier du code existant afin de le rendre plus </a:t>
            </a:r>
            <a:r>
              <a:rPr lang="fr-FR" dirty="0" err="1"/>
              <a:t>friendly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En le rendant plus extensible ou plus lisible</a:t>
            </a:r>
          </a:p>
          <a:p>
            <a:r>
              <a:rPr lang="fr-BE" dirty="0"/>
              <a:t>Seulement si on peut faire confiance aux </a:t>
            </a:r>
            <a:r>
              <a:rPr lang="fr-BE" dirty="0" err="1"/>
              <a:t>units</a:t>
            </a:r>
            <a:r>
              <a:rPr lang="fr-BE" dirty="0"/>
              <a:t> tests</a:t>
            </a:r>
          </a:p>
          <a:p>
            <a:r>
              <a:rPr lang="fr-BE" dirty="0"/>
              <a:t>Boy scout </a:t>
            </a:r>
            <a:r>
              <a:rPr lang="fr-BE" dirty="0" err="1"/>
              <a:t>rule</a:t>
            </a:r>
            <a:r>
              <a:rPr lang="fr-BE" dirty="0"/>
              <a:t>: laissez l’endroit plus propre en sortant qu’en entrant</a:t>
            </a:r>
          </a:p>
          <a:p>
            <a:pPr lvl="1"/>
            <a:r>
              <a:rPr lang="fr-BE" dirty="0"/>
              <a:t>Un ordre d’exécution de code illogique et non lisible ? Ne lancez pas un meeting pour en discuter à 5 développeurs. Changez l’ordre vous même.</a:t>
            </a:r>
          </a:p>
          <a:p>
            <a:r>
              <a:rPr lang="fr-BE" dirty="0"/>
              <a:t>N’ayez pas peur de </a:t>
            </a:r>
            <a:r>
              <a:rPr lang="fr-BE" dirty="0" err="1"/>
              <a:t>refactorer</a:t>
            </a:r>
            <a:r>
              <a:rPr lang="fr-BE" dirty="0"/>
              <a:t> ! Il vaut mieux </a:t>
            </a:r>
            <a:r>
              <a:rPr lang="fr-BE" dirty="0" err="1"/>
              <a:t>refactorer</a:t>
            </a:r>
            <a:r>
              <a:rPr lang="fr-BE" dirty="0"/>
              <a:t> que de rajouter de la logique dans un design qui ne convient pas aux nouveaux besoins.</a:t>
            </a:r>
            <a:endParaRPr lang="fr-FR" dirty="0"/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27B538D5-95DB-47ED-9CB4-34AE5BF78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7566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76215F0-8B96-4F95-B32E-44073A7F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Classes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8C7292-1B12-4A77-AF94-4011D46A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Doit faire qu’une seule chose (SRP), ou se limiter à un minimum de responsabilités.</a:t>
            </a:r>
          </a:p>
          <a:p>
            <a:pPr lvl="1"/>
            <a:r>
              <a:rPr lang="fr-BE" dirty="0"/>
              <a:t>Ne comptez pas les lignes. Comptez les responsabilités.</a:t>
            </a:r>
          </a:p>
          <a:p>
            <a:r>
              <a:rPr lang="fr-BE" dirty="0"/>
              <a:t>Doit faire abstraction (Interfaces).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savoir </a:t>
            </a:r>
            <a:r>
              <a:rPr lang="fr-BE" dirty="0" err="1"/>
              <a:t>sérializer</a:t>
            </a:r>
            <a:r>
              <a:rPr lang="fr-BE" dirty="0"/>
              <a:t> n’importe quel type d’objet</a:t>
            </a:r>
          </a:p>
          <a:p>
            <a:r>
              <a:rPr lang="fr-BE" dirty="0"/>
              <a:t>Doit avoir une grande cohésion</a:t>
            </a:r>
          </a:p>
          <a:p>
            <a:pPr lvl="1"/>
            <a:r>
              <a:rPr lang="fr-BE" dirty="0"/>
              <a:t>Un </a:t>
            </a:r>
            <a:r>
              <a:rPr lang="fr-BE" dirty="0" err="1"/>
              <a:t>sérializer</a:t>
            </a:r>
            <a:r>
              <a:rPr lang="fr-BE" dirty="0"/>
              <a:t> doit utiliser au maximum ses outils interne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61946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712FB-944A-4745-A5DF-D6FB5112D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dirty="0"/>
              <a:t>Fonctions et méthodes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46411-177B-4F2D-B384-2D5C9000B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fr-FR" dirty="0"/>
              <a:t>Les fonctions doivent être </a:t>
            </a:r>
            <a:r>
              <a:rPr lang="fr-FR" b="1" dirty="0"/>
              <a:t>courtes</a:t>
            </a:r>
          </a:p>
          <a:p>
            <a:r>
              <a:rPr lang="fr-FR" dirty="0"/>
              <a:t>Un minimum d’effet de bord</a:t>
            </a:r>
          </a:p>
          <a:p>
            <a:pPr lvl="1"/>
            <a:r>
              <a:rPr lang="fr-FR" dirty="0"/>
              <a:t>Dans le cas de fonctions, faites les pures </a:t>
            </a:r>
          </a:p>
          <a:p>
            <a:pPr lvl="2"/>
            <a:r>
              <a:rPr lang="fr-FR" dirty="0"/>
              <a:t>Ne dépend que des arguments</a:t>
            </a:r>
          </a:p>
          <a:p>
            <a:pPr lvl="2"/>
            <a:r>
              <a:rPr lang="fr-FR" dirty="0"/>
              <a:t>Ne modifie aucun autre objet/valeur/structure</a:t>
            </a:r>
          </a:p>
          <a:p>
            <a:pPr lvl="1"/>
            <a:r>
              <a:rPr lang="fr-FR" dirty="0"/>
              <a:t>Une fonction doit faire une seule et une unique chose. Tout ce qui est superflu est malvenu</a:t>
            </a:r>
          </a:p>
          <a:p>
            <a:r>
              <a:rPr lang="fr-FR" dirty="0"/>
              <a:t>Le moins d’arguments possible</a:t>
            </a:r>
          </a:p>
          <a:p>
            <a:pPr lvl="1"/>
            <a:r>
              <a:rPr lang="fr-FR" dirty="0"/>
              <a:t>0 est excellent. 1 est ok. 2 doivent avoir une bonne raison. 3 ou plus doivent être validés par le pape.</a:t>
            </a:r>
          </a:p>
          <a:p>
            <a:r>
              <a:rPr lang="fr-BE" dirty="0"/>
              <a:t>R</a:t>
            </a:r>
            <a:r>
              <a:rPr lang="fr-FR" dirty="0" err="1"/>
              <a:t>ègle</a:t>
            </a:r>
            <a:r>
              <a:rPr lang="fr-FR" dirty="0"/>
              <a:t> des 10 secondes: si on ne peut pas comprendre en 10 secondes ce que fait une fonction, elle est trop compliquée.</a:t>
            </a:r>
          </a:p>
        </p:txBody>
      </p:sp>
    </p:spTree>
    <p:extLst>
      <p:ext uri="{BB962C8B-B14F-4D97-AF65-F5344CB8AC3E}">
        <p14:creationId xmlns:p14="http://schemas.microsoft.com/office/powerpoint/2010/main" val="2098087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219D52-9079-4351-AA6F-5FFF4F16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Relier en un objet les informations proches	</a:t>
            </a:r>
            <a:br>
              <a:rPr lang="fr-BE" dirty="0"/>
            </a:b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B418F-BF5A-42B9-B303-A44044C41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2072"/>
            <a:ext cx="8596668" cy="3880773"/>
          </a:xfrm>
        </p:spPr>
        <p:txBody>
          <a:bodyPr/>
          <a:lstStyle/>
          <a:p>
            <a:r>
              <a:rPr lang="fr-BE" dirty="0"/>
              <a:t>Lier ce qui est attaché dans le monde réel dans le code.</a:t>
            </a:r>
          </a:p>
          <a:p>
            <a:endParaRPr lang="fr-BE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91095BF-D649-45B2-A96D-D53A75EFD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20218"/>
            <a:ext cx="9285588" cy="44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28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8D8E5-F87E-45C1-9892-03634FDE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Exceptions over </a:t>
            </a:r>
            <a:r>
              <a:rPr lang="fr-FR" dirty="0" err="1"/>
              <a:t>ErrorCode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08E065-6979-440C-9F8A-591E6381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quelque chose d’inachevable arrive, préférez renvoyer une exception plutôt que de renvoyer en résultat un code d’erreur.</a:t>
            </a:r>
          </a:p>
          <a:p>
            <a:pPr lvl="1"/>
            <a:r>
              <a:rPr lang="fr-FR" dirty="0"/>
              <a:t>Parfois un objet d’erreur est la bienvenu si</a:t>
            </a:r>
          </a:p>
          <a:p>
            <a:pPr lvl="2"/>
            <a:r>
              <a:rPr lang="fr-FR" dirty="0"/>
              <a:t>Les performances sont critiques</a:t>
            </a:r>
          </a:p>
          <a:p>
            <a:pPr lvl="2"/>
            <a:r>
              <a:rPr lang="fr-FR" dirty="0"/>
              <a:t>Si une erreur arrive souvent (rejoint un flow business)</a:t>
            </a:r>
          </a:p>
          <a:p>
            <a:r>
              <a:rPr lang="fr-FR" dirty="0"/>
              <a:t>Utilisez les conventions et gestion d’exception à disposition</a:t>
            </a:r>
          </a:p>
          <a:p>
            <a:pPr lvl="1"/>
            <a:r>
              <a:rPr lang="fr-FR" dirty="0"/>
              <a:t>http </a:t>
            </a:r>
            <a:r>
              <a:rPr lang="fr-FR" dirty="0" err="1"/>
              <a:t>status</a:t>
            </a:r>
            <a:endParaRPr lang="fr-FR" dirty="0"/>
          </a:p>
          <a:p>
            <a:pPr lvl="1"/>
            <a:r>
              <a:rPr lang="fr-FR" dirty="0"/>
              <a:t>Try catch dans la majorité des langages OO</a:t>
            </a:r>
          </a:p>
          <a:p>
            <a:pPr lvl="1"/>
            <a:r>
              <a:rPr lang="fr-FR" dirty="0" err="1"/>
              <a:t>Error</a:t>
            </a:r>
            <a:r>
              <a:rPr lang="fr-FR" dirty="0"/>
              <a:t> position dans la réponse en go</a:t>
            </a:r>
          </a:p>
        </p:txBody>
      </p:sp>
    </p:spTree>
    <p:extLst>
      <p:ext uri="{BB962C8B-B14F-4D97-AF65-F5344CB8AC3E}">
        <p14:creationId xmlns:p14="http://schemas.microsoft.com/office/powerpoint/2010/main" val="130685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FA63CD-AF69-440A-98D3-324EF1084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225" y="609600"/>
            <a:ext cx="5114776" cy="1320800"/>
          </a:xfrm>
        </p:spPr>
        <p:txBody>
          <a:bodyPr>
            <a:normAutofit/>
          </a:bodyPr>
          <a:lstStyle/>
          <a:p>
            <a:r>
              <a:rPr lang="fr-BE" dirty="0"/>
              <a:t>Cette présentation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43C02A-DACE-4E4C-B323-8AD2B6CE6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21295" r="3107" b="-2"/>
          <a:stretch/>
        </p:blipFill>
        <p:spPr>
          <a:xfrm>
            <a:off x="593649" y="10"/>
            <a:ext cx="3433363" cy="1714490"/>
          </a:xfrm>
          <a:custGeom>
            <a:avLst/>
            <a:gdLst>
              <a:gd name="connsiteX0" fmla="*/ 254958 w 3433363"/>
              <a:gd name="connsiteY0" fmla="*/ 0 h 1714500"/>
              <a:gd name="connsiteX1" fmla="*/ 3433363 w 3433363"/>
              <a:gd name="connsiteY1" fmla="*/ 0 h 1714500"/>
              <a:gd name="connsiteX2" fmla="*/ 3386734 w 3433363"/>
              <a:gd name="connsiteY2" fmla="*/ 312174 h 1714500"/>
              <a:gd name="connsiteX3" fmla="*/ 3386620 w 3433363"/>
              <a:gd name="connsiteY3" fmla="*/ 312174 h 1714500"/>
              <a:gd name="connsiteX4" fmla="*/ 3177155 w 3433363"/>
              <a:gd name="connsiteY4" fmla="*/ 1714500 h 1714500"/>
              <a:gd name="connsiteX5" fmla="*/ 0 w 3433363"/>
              <a:gd name="connsiteY5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33363" h="1714500">
                <a:moveTo>
                  <a:pt x="254958" y="0"/>
                </a:moveTo>
                <a:lnTo>
                  <a:pt x="3433363" y="0"/>
                </a:lnTo>
                <a:lnTo>
                  <a:pt x="3386734" y="312174"/>
                </a:lnTo>
                <a:lnTo>
                  <a:pt x="3386620" y="312174"/>
                </a:lnTo>
                <a:lnTo>
                  <a:pt x="3177155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AC4F439-7667-474A-A4BE-D8C06C08CC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26367" r="-1" b="27175"/>
          <a:stretch/>
        </p:blipFill>
        <p:spPr>
          <a:xfrm>
            <a:off x="338691" y="1714500"/>
            <a:ext cx="3432113" cy="1714500"/>
          </a:xfrm>
          <a:custGeom>
            <a:avLst/>
            <a:gdLst>
              <a:gd name="connsiteX0" fmla="*/ 254958 w 3432113"/>
              <a:gd name="connsiteY0" fmla="*/ 0 h 1714500"/>
              <a:gd name="connsiteX1" fmla="*/ 3432113 w 3432113"/>
              <a:gd name="connsiteY1" fmla="*/ 0 h 1714500"/>
              <a:gd name="connsiteX2" fmla="*/ 3176018 w 3432113"/>
              <a:gd name="connsiteY2" fmla="*/ 1714500 h 1714500"/>
              <a:gd name="connsiteX3" fmla="*/ 0 w 3432113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2113" h="1714500">
                <a:moveTo>
                  <a:pt x="254958" y="0"/>
                </a:moveTo>
                <a:lnTo>
                  <a:pt x="3432113" y="0"/>
                </a:lnTo>
                <a:lnTo>
                  <a:pt x="3176018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67F8586-6221-4C0D-9BD4-9F6FB32743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43894" r="-5" b="6132"/>
          <a:stretch/>
        </p:blipFill>
        <p:spPr>
          <a:xfrm>
            <a:off x="83733" y="3429000"/>
            <a:ext cx="3430976" cy="1714500"/>
          </a:xfrm>
          <a:custGeom>
            <a:avLst/>
            <a:gdLst>
              <a:gd name="connsiteX0" fmla="*/ 254958 w 3430976"/>
              <a:gd name="connsiteY0" fmla="*/ 0 h 1714500"/>
              <a:gd name="connsiteX1" fmla="*/ 3430976 w 3430976"/>
              <a:gd name="connsiteY1" fmla="*/ 0 h 1714500"/>
              <a:gd name="connsiteX2" fmla="*/ 3174882 w 3430976"/>
              <a:gd name="connsiteY2" fmla="*/ 1714500 h 1714500"/>
              <a:gd name="connsiteX3" fmla="*/ 0 w 3430976"/>
              <a:gd name="connsiteY3" fmla="*/ 1714500 h 1714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976" h="1714500">
                <a:moveTo>
                  <a:pt x="254958" y="0"/>
                </a:moveTo>
                <a:lnTo>
                  <a:pt x="3430976" y="0"/>
                </a:lnTo>
                <a:lnTo>
                  <a:pt x="3174882" y="1714500"/>
                </a:lnTo>
                <a:lnTo>
                  <a:pt x="0" y="1714500"/>
                </a:lnTo>
                <a:close/>
              </a:path>
            </a:pathLst>
          </a:cu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655B536-85CC-434F-B14E-7ACFC6B5AF2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rcRect t="39928" r="1" b="7192"/>
          <a:stretch/>
        </p:blipFill>
        <p:spPr>
          <a:xfrm>
            <a:off x="-10633" y="5127992"/>
            <a:ext cx="3271564" cy="1730008"/>
          </a:xfrm>
          <a:custGeom>
            <a:avLst/>
            <a:gdLst>
              <a:gd name="connsiteX0" fmla="*/ 96673 w 3271564"/>
              <a:gd name="connsiteY0" fmla="*/ 0 h 1730008"/>
              <a:gd name="connsiteX1" fmla="*/ 3271564 w 3271564"/>
              <a:gd name="connsiteY1" fmla="*/ 0 h 1730008"/>
              <a:gd name="connsiteX2" fmla="*/ 3013153 w 3271564"/>
              <a:gd name="connsiteY2" fmla="*/ 1730008 h 1730008"/>
              <a:gd name="connsiteX3" fmla="*/ 0 w 3271564"/>
              <a:gd name="connsiteY3" fmla="*/ 1730008 h 1730008"/>
              <a:gd name="connsiteX4" fmla="*/ 0 w 3271564"/>
              <a:gd name="connsiteY4" fmla="*/ 650088 h 1730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1564" h="1730008">
                <a:moveTo>
                  <a:pt x="96673" y="0"/>
                </a:moveTo>
                <a:lnTo>
                  <a:pt x="3271564" y="0"/>
                </a:lnTo>
                <a:lnTo>
                  <a:pt x="3013153" y="1730008"/>
                </a:lnTo>
                <a:lnTo>
                  <a:pt x="0" y="1730008"/>
                </a:lnTo>
                <a:lnTo>
                  <a:pt x="0" y="650088"/>
                </a:lnTo>
                <a:close/>
              </a:path>
            </a:pathLst>
          </a:custGeom>
        </p:spPr>
      </p:pic>
      <p:sp>
        <p:nvSpPr>
          <p:cNvPr id="16" name="Isosceles Triangle 30">
            <a:extLst>
              <a:ext uri="{FF2B5EF4-FFF2-40B4-BE49-F238E27FC236}">
                <a16:creationId xmlns:a16="http://schemas.microsoft.com/office/drawing/2014/main" id="{E09C6EA1-A72F-431C-A81E-14B793A28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634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35CC31-F319-461D-9045-F34BF78A2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8712" y="1714500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BCA152-E42A-42E3-8DE8-3C8B59DCB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088" y="3421959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1DA940-D863-420D-A3F8-9F997C09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950" y="5127992"/>
            <a:ext cx="3206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30">
            <a:extLst>
              <a:ext uri="{FF2B5EF4-FFF2-40B4-BE49-F238E27FC236}">
                <a16:creationId xmlns:a16="http://schemas.microsoft.com/office/drawing/2014/main" id="{56E4DBE8-15E2-4BA3-B171-C959C9CDF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94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A26057-EE8B-434E-BEAA-6BD0BF59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25" y="2160589"/>
            <a:ext cx="5114776" cy="3880773"/>
          </a:xfrm>
        </p:spPr>
        <p:txBody>
          <a:bodyPr>
            <a:normAutofit/>
          </a:bodyPr>
          <a:lstStyle/>
          <a:p>
            <a:r>
              <a:rPr lang="fr-BE" dirty="0"/>
              <a:t>Est orienté code. </a:t>
            </a:r>
          </a:p>
          <a:p>
            <a:r>
              <a:rPr lang="fr-BE" dirty="0"/>
              <a:t>Utilise plusieurs langages.</a:t>
            </a:r>
          </a:p>
          <a:p>
            <a:r>
              <a:rPr lang="fr-BE" dirty="0"/>
              <a:t>Est conviviale. Les réactions sont les bienvenues</a:t>
            </a:r>
            <a:endParaRPr lang="fr-FR" dirty="0"/>
          </a:p>
          <a:p>
            <a:endParaRPr lang="fr-BE" dirty="0"/>
          </a:p>
          <a:p>
            <a:endParaRPr lang="fr-BE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21203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1664DD-B4F7-4020-BE92-2A58A05A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Abstraction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14E086-54B0-42A3-90BA-DE32F034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Une méthode ne doit pas savoir comment, ni par qui elle est appelée.</a:t>
            </a:r>
          </a:p>
          <a:p>
            <a:r>
              <a:rPr lang="fr-BE" dirty="0"/>
              <a:t>Une méthode ne doit pas connaitre comment fonctionne ses dépendances.</a:t>
            </a:r>
          </a:p>
          <a:p>
            <a:r>
              <a:rPr lang="fr-BE" dirty="0"/>
              <a:t>S’applique en architecture logiciel.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0938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AAB231-6678-43CB-93F3-45AF0BF0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Un dernier pour la route:</a:t>
            </a:r>
            <a:br>
              <a:rPr lang="fr-BE" dirty="0"/>
            </a:br>
            <a:r>
              <a:rPr lang="fr-BE" dirty="0"/>
              <a:t>les commentaires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36D662-C2B7-421A-A13D-DBCEC477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Un bon commentaire est un commentaire qui:</a:t>
            </a:r>
          </a:p>
          <a:p>
            <a:pPr lvl="1"/>
            <a:r>
              <a:rPr lang="fr-BE" dirty="0"/>
              <a:t>Explique pourquoi</a:t>
            </a:r>
          </a:p>
          <a:p>
            <a:pPr lvl="1"/>
            <a:r>
              <a:rPr lang="fr-BE" dirty="0"/>
              <a:t>Qui avertit</a:t>
            </a:r>
          </a:p>
          <a:p>
            <a:pPr lvl="1"/>
            <a:r>
              <a:rPr lang="fr-BE" dirty="0"/>
              <a:t>Sert à générer de la documentation d’API</a:t>
            </a:r>
          </a:p>
          <a:p>
            <a:r>
              <a:rPr lang="fr-BE" dirty="0"/>
              <a:t>Un mauvais commentaire est un commentaire qui:</a:t>
            </a:r>
          </a:p>
          <a:p>
            <a:pPr lvl="1"/>
            <a:r>
              <a:rPr lang="fr-BE" dirty="0"/>
              <a:t>Explique quoi</a:t>
            </a:r>
          </a:p>
          <a:p>
            <a:pPr lvl="2"/>
            <a:r>
              <a:rPr lang="fr-BE" dirty="0"/>
              <a:t>Pourquoi devoir expliquer si le code répond déjà à cette question ? </a:t>
            </a:r>
          </a:p>
          <a:p>
            <a:pPr lvl="2"/>
            <a:r>
              <a:rPr lang="fr-BE" dirty="0"/>
              <a:t>Violation du DRY </a:t>
            </a:r>
            <a:r>
              <a:rPr lang="fr-BE" dirty="0" err="1"/>
              <a:t>principle</a:t>
            </a:r>
            <a:r>
              <a:rPr lang="fr-BE" dirty="0"/>
              <a:t> (Don’t </a:t>
            </a:r>
            <a:r>
              <a:rPr lang="fr-BE" dirty="0" err="1"/>
              <a:t>Repeat</a:t>
            </a:r>
            <a:r>
              <a:rPr lang="fr-BE" dirty="0"/>
              <a:t> </a:t>
            </a:r>
            <a:r>
              <a:rPr lang="fr-BE" dirty="0" err="1"/>
              <a:t>Yourself</a:t>
            </a:r>
            <a:r>
              <a:rPr lang="fr-BE" dirty="0"/>
              <a:t>). Le code décrit déjà quoi.</a:t>
            </a:r>
          </a:p>
          <a:p>
            <a:pPr lvl="1"/>
            <a:r>
              <a:rPr lang="fr-BE" dirty="0"/>
              <a:t>Est du code commenté</a:t>
            </a:r>
          </a:p>
          <a:p>
            <a:pPr lvl="2"/>
            <a:r>
              <a:rPr lang="fr-BE" dirty="0"/>
              <a:t>Pourquoi le code est commenté ? Code de test ? Code pour le futur ? Code de </a:t>
            </a:r>
            <a:r>
              <a:rPr lang="fr-BE" dirty="0" err="1"/>
              <a:t>debug</a:t>
            </a:r>
            <a:r>
              <a:rPr lang="fr-BE" dirty="0"/>
              <a:t>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6894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18EA7-70E0-4DDC-856F-33F3284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Review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56BCD0-3731-4FE9-A036-DDE5AD57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fr-BE" dirty="0"/>
              <a:t>Le code parfait n’existe pas.</a:t>
            </a:r>
          </a:p>
          <a:p>
            <a:pPr lvl="1"/>
            <a:r>
              <a:rPr lang="fr-BE" dirty="0"/>
              <a:t>« Tout est affaire de compromis » - E. </a:t>
            </a:r>
            <a:r>
              <a:rPr lang="fr-BE" dirty="0" err="1"/>
              <a:t>Wilfart</a:t>
            </a:r>
            <a:endParaRPr lang="fr-BE" dirty="0"/>
          </a:p>
          <a:p>
            <a:r>
              <a:rPr lang="fr-BE" dirty="0"/>
              <a:t>Chacun a sa méthode pour travailler.</a:t>
            </a:r>
          </a:p>
          <a:p>
            <a:r>
              <a:rPr lang="fr-BE" dirty="0"/>
              <a:t>On ne peut pas forcer sa manière de coder à tout le monde.</a:t>
            </a:r>
          </a:p>
          <a:p>
            <a:endParaRPr lang="fr-B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EAAF7FE-C369-44B8-853E-B6375BC2D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253" y="2967481"/>
            <a:ext cx="4616356" cy="363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9596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A33D8A-2C84-4629-A906-96FA1E04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Tout le temps du code propre ?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254D5-B384-4EE3-BECA-96D86DF1E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Evitez le golden plate antipattern. Atteindre la perfection nuit a la productivité. Voir « Le mieux est l’ennemi du bien » ou « Clean </a:t>
            </a:r>
            <a:r>
              <a:rPr lang="fr-BE" dirty="0" err="1"/>
              <a:t>enough</a:t>
            </a:r>
            <a:r>
              <a:rPr lang="fr-BE" dirty="0"/>
              <a:t> » d’</a:t>
            </a:r>
            <a:r>
              <a:rPr lang="fr-BE" dirty="0" err="1"/>
              <a:t>uncle</a:t>
            </a:r>
            <a:r>
              <a:rPr lang="fr-BE" dirty="0"/>
              <a:t> Bob (</a:t>
            </a:r>
            <a:r>
              <a:rPr lang="en-US" dirty="0">
                <a:hlinkClick r:id="rId2"/>
              </a:rPr>
              <a:t>https://blog.cleancoder.com/uncle-bob/2018/08/13/TooClean.html</a:t>
            </a:r>
            <a:r>
              <a:rPr lang="en-US" dirty="0"/>
              <a:t>).</a:t>
            </a:r>
          </a:p>
          <a:p>
            <a:r>
              <a:rPr lang="en-US" dirty="0" err="1"/>
              <a:t>Mes</a:t>
            </a:r>
            <a:r>
              <a:rPr lang="en-US" dirty="0"/>
              <a:t> applications “</a:t>
            </a:r>
            <a:r>
              <a:rPr lang="en-US" dirty="0" err="1"/>
              <a:t>jetables</a:t>
            </a:r>
            <a:r>
              <a:rPr lang="en-US" dirty="0"/>
              <a:t>” ne </a:t>
            </a:r>
            <a:r>
              <a:rPr lang="en-US" dirty="0" err="1"/>
              <a:t>suivent</a:t>
            </a:r>
            <a:r>
              <a:rPr lang="en-US" dirty="0"/>
              <a:t> que les </a:t>
            </a:r>
            <a:r>
              <a:rPr lang="en-US" dirty="0" err="1"/>
              <a:t>règles</a:t>
            </a:r>
            <a:r>
              <a:rPr lang="en-US" dirty="0"/>
              <a:t> “</a:t>
            </a:r>
            <a:r>
              <a:rPr lang="en-US" dirty="0" err="1"/>
              <a:t>faciles</a:t>
            </a:r>
            <a:r>
              <a:rPr lang="en-US" dirty="0"/>
              <a:t> à implementer et </a:t>
            </a:r>
            <a:r>
              <a:rPr lang="en-US" dirty="0" err="1"/>
              <a:t>extrêmement</a:t>
            </a:r>
            <a:r>
              <a:rPr lang="en-US" dirty="0"/>
              <a:t> valuable”. Dans </a:t>
            </a:r>
            <a:r>
              <a:rPr lang="en-US" dirty="0" err="1"/>
              <a:t>l’ordre</a:t>
            </a:r>
            <a:r>
              <a:rPr lang="en-US" dirty="0"/>
              <a:t> </a:t>
            </a:r>
            <a:r>
              <a:rPr lang="en-US" dirty="0" err="1"/>
              <a:t>décroissant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Nom de variable; SRP; DIP; ISP.</a:t>
            </a:r>
          </a:p>
        </p:txBody>
      </p:sp>
    </p:spTree>
    <p:extLst>
      <p:ext uri="{BB962C8B-B14F-4D97-AF65-F5344CB8AC3E}">
        <p14:creationId xmlns:p14="http://schemas.microsoft.com/office/powerpoint/2010/main" val="1561978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7CB68-0898-459F-A63E-360DF878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AFCBDC-014C-42B9-A4F3-4F8C804BD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Livre: Clean Code – Robert C. Martin</a:t>
            </a:r>
          </a:p>
          <a:p>
            <a:r>
              <a:rPr lang="fr-BE" dirty="0"/>
              <a:t>Conférence: </a:t>
            </a:r>
            <a:r>
              <a:rPr lang="fr-BE" dirty="0" err="1"/>
              <a:t>Ready</a:t>
            </a:r>
            <a:r>
              <a:rPr lang="fr-BE" dirty="0"/>
              <a:t> for </a:t>
            </a:r>
            <a:r>
              <a:rPr lang="fr-BE" dirty="0" err="1"/>
              <a:t>Readable</a:t>
            </a:r>
            <a:r>
              <a:rPr lang="fr-BE" dirty="0"/>
              <a:t> Code? – John Papa</a:t>
            </a:r>
          </a:p>
          <a:p>
            <a:pPr lvl="1"/>
            <a:r>
              <a:rPr lang="fr-BE" dirty="0"/>
              <a:t>7 </a:t>
            </a:r>
            <a:r>
              <a:rPr lang="fr-BE" dirty="0" err="1"/>
              <a:t>principles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Clean Code </a:t>
            </a:r>
            <a:r>
              <a:rPr lang="fr-BE" dirty="0" err="1"/>
              <a:t>that</a:t>
            </a:r>
            <a:r>
              <a:rPr lang="fr-BE" dirty="0"/>
              <a:t> </a:t>
            </a:r>
            <a:r>
              <a:rPr lang="fr-BE" dirty="0" err="1"/>
              <a:t>will</a:t>
            </a:r>
            <a:r>
              <a:rPr lang="fr-BE" dirty="0"/>
              <a:t> help </a:t>
            </a:r>
            <a:r>
              <a:rPr lang="fr-BE" dirty="0" err="1"/>
              <a:t>you</a:t>
            </a:r>
            <a:endParaRPr lang="fr-BE" dirty="0"/>
          </a:p>
          <a:p>
            <a:r>
              <a:rPr lang="fr-BE" dirty="0"/>
              <a:t>Conférence: </a:t>
            </a:r>
            <a:r>
              <a:rPr lang="fr-BE" dirty="0" err="1"/>
              <a:t>Simplicity</a:t>
            </a:r>
            <a:r>
              <a:rPr lang="fr-BE" dirty="0"/>
              <a:t>: Not Just For </a:t>
            </a:r>
            <a:r>
              <a:rPr lang="fr-BE" dirty="0" err="1"/>
              <a:t>Beginners</a:t>
            </a:r>
            <a:r>
              <a:rPr lang="en-US" dirty="0"/>
              <a:t> (or How To Write Simpler Code) – Kate Gregory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0039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A28EE-AEB5-4D17-A81F-9B6E322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DevDay</a:t>
            </a:r>
            <a:endParaRPr lang="en-GB" dirty="0"/>
          </a:p>
        </p:txBody>
      </p:sp>
      <p:pic>
        <p:nvPicPr>
          <p:cNvPr id="5" name="Espace réservé du contenu 4" descr="Une image contenant jeu&#10;&#10;Description générée automatiquement">
            <a:extLst>
              <a:ext uri="{FF2B5EF4-FFF2-40B4-BE49-F238E27FC236}">
                <a16:creationId xmlns:a16="http://schemas.microsoft.com/office/drawing/2014/main" id="{E426010C-E0FC-4D5E-B8E5-85FE6B5BF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54501"/>
            <a:ext cx="7762874" cy="3881437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2060F4-CA6A-4897-A37C-BA71DB8D42C6}"/>
              </a:ext>
            </a:extLst>
          </p:cNvPr>
          <p:cNvSpPr/>
          <p:nvPr/>
        </p:nvSpPr>
        <p:spPr>
          <a:xfrm>
            <a:off x="737060" y="5252934"/>
            <a:ext cx="7703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https://WeTry.tech/DevDay2019</a:t>
            </a:r>
            <a:r>
              <a:rPr lang="en-GB" dirty="0"/>
              <a:t>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8B5B4C9-101A-42D9-9287-2D681C27E39C}"/>
              </a:ext>
            </a:extLst>
          </p:cNvPr>
          <p:cNvSpPr txBox="1"/>
          <p:nvPr/>
        </p:nvSpPr>
        <p:spPr>
          <a:xfrm>
            <a:off x="798022" y="5879068"/>
            <a:ext cx="3562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Code promotion: </a:t>
            </a:r>
            <a:r>
              <a:rPr lang="fr-BE" b="1" dirty="0" err="1"/>
              <a:t>SimpleNotEasy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3457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E1CA769-2C98-4743-A26A-756EFA17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Cette présentation n’est pas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0015D7-3C92-4A00-9459-BD8563A7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fr-BE" dirty="0"/>
              <a:t>Méthodologique</a:t>
            </a:r>
          </a:p>
          <a:p>
            <a:r>
              <a:rPr lang="fr-BE" dirty="0"/>
              <a:t>Absolue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459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BDC34A-3138-4FB3-8E24-F8324142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fr-BE" sz="3300"/>
              <a:t>Robert Cecil Martin, </a:t>
            </a:r>
            <a:r>
              <a:rPr lang="fr-BE" sz="3300" err="1"/>
              <a:t>Uncle</a:t>
            </a:r>
            <a:r>
              <a:rPr lang="fr-BE" sz="3300"/>
              <a:t> Bob</a:t>
            </a:r>
            <a:endParaRPr lang="fr-FR" sz="33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EC6680-189D-48F8-AE14-B5C6D772A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fr-BE" dirty="0"/>
              <a:t>Auteur de Clean Code</a:t>
            </a:r>
          </a:p>
          <a:p>
            <a:pPr lvl="1"/>
            <a:r>
              <a:rPr lang="fr-FR" dirty="0">
                <a:hlinkClick r:id="rId2"/>
              </a:rPr>
              <a:t>https://www.amazon.fr/Clean-Code-Handbook-Software-Craftsmanship/dp/0132350882</a:t>
            </a:r>
            <a:endParaRPr lang="fr-FR" dirty="0"/>
          </a:p>
          <a:p>
            <a:r>
              <a:rPr lang="fr-BE" dirty="0"/>
              <a:t>Co-auteur du </a:t>
            </a:r>
            <a:r>
              <a:rPr lang="fr-BE" dirty="0" err="1"/>
              <a:t>Manifesto</a:t>
            </a:r>
            <a:r>
              <a:rPr lang="fr-BE" dirty="0"/>
              <a:t> Agile</a:t>
            </a:r>
          </a:p>
          <a:p>
            <a:pPr lvl="1"/>
            <a:r>
              <a:rPr lang="en-US" dirty="0">
                <a:hlinkClick r:id="rId3"/>
              </a:rPr>
              <a:t>https://agilemanifesto.org/principles.html</a:t>
            </a:r>
            <a:endParaRPr lang="fr-BE" dirty="0"/>
          </a:p>
          <a:p>
            <a:r>
              <a:rPr lang="fr-BE" dirty="0"/>
              <a:t>E</a:t>
            </a:r>
            <a:r>
              <a:rPr lang="fr-FR" dirty="0"/>
              <a:t>t bien d’autres (« Clean Coder », « Clean Architecture », « Agile </a:t>
            </a:r>
            <a:br>
              <a:rPr lang="fr-FR" dirty="0"/>
            </a:br>
            <a:r>
              <a:rPr lang="fr-FR" dirty="0"/>
              <a:t>Principles, Patterns, and Practices in C# »)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92D7D4-FB27-4F5F-B8D8-D6325AECE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" r="3318"/>
          <a:stretch/>
        </p:blipFill>
        <p:spPr>
          <a:xfrm>
            <a:off x="20" y="-1"/>
            <a:ext cx="5394940" cy="6858001"/>
          </a:xfrm>
          <a:custGeom>
            <a:avLst/>
            <a:gdLst>
              <a:gd name="connsiteX0" fmla="*/ 842596 w 5394960"/>
              <a:gd name="connsiteY0" fmla="*/ 0 h 6858000"/>
              <a:gd name="connsiteX1" fmla="*/ 5394960 w 5394960"/>
              <a:gd name="connsiteY1" fmla="*/ 0 h 6858000"/>
              <a:gd name="connsiteX2" fmla="*/ 5394960 w 5394960"/>
              <a:gd name="connsiteY2" fmla="*/ 21851 h 6858000"/>
              <a:gd name="connsiteX3" fmla="*/ 4365943 w 5394960"/>
              <a:gd name="connsiteY3" fmla="*/ 6858000 h 6858000"/>
              <a:gd name="connsiteX4" fmla="*/ 0 w 5394960"/>
              <a:gd name="connsiteY4" fmla="*/ 6858000 h 6858000"/>
              <a:gd name="connsiteX5" fmla="*/ 0 w 5394960"/>
              <a:gd name="connsiteY5" fmla="*/ 566615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761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A3D9DF-F530-4BE1-B190-A899D3C6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Principes SOLID</a:t>
            </a:r>
            <a:br>
              <a:rPr lang="fr-BE" dirty="0"/>
            </a:br>
            <a:r>
              <a:rPr lang="fr-BE" dirty="0"/>
              <a:t>pour la programmation orienté objet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38FAD-D682-433E-B6E3-1BA06CD7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Responsibility</a:t>
            </a:r>
            <a:endParaRPr lang="fr-BE" dirty="0"/>
          </a:p>
          <a:p>
            <a:r>
              <a:rPr lang="fr-BE" dirty="0"/>
              <a:t>Open </a:t>
            </a:r>
            <a:r>
              <a:rPr lang="fr-BE" dirty="0" err="1"/>
              <a:t>Closed</a:t>
            </a:r>
            <a:endParaRPr lang="fr-BE" dirty="0"/>
          </a:p>
          <a:p>
            <a:r>
              <a:rPr lang="fr-BE" dirty="0" err="1"/>
              <a:t>Liskov</a:t>
            </a:r>
            <a:r>
              <a:rPr lang="fr-BE" dirty="0"/>
              <a:t> </a:t>
            </a:r>
            <a:r>
              <a:rPr lang="fr-BE" dirty="0" err="1"/>
              <a:t>Principle</a:t>
            </a:r>
            <a:endParaRPr lang="fr-BE" dirty="0"/>
          </a:p>
          <a:p>
            <a:r>
              <a:rPr lang="fr-BE" dirty="0"/>
              <a:t>Interface </a:t>
            </a:r>
            <a:r>
              <a:rPr lang="fr-BE" dirty="0" err="1"/>
              <a:t>Segregation</a:t>
            </a:r>
            <a:endParaRPr lang="fr-BE" dirty="0"/>
          </a:p>
          <a:p>
            <a:r>
              <a:rPr lang="fr-BE" dirty="0" err="1"/>
              <a:t>Dependency</a:t>
            </a:r>
            <a:r>
              <a:rPr lang="fr-BE" dirty="0"/>
              <a:t> Inversion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82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F8DAC-6DF0-4402-9482-7BF534B6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Single </a:t>
            </a:r>
            <a:r>
              <a:rPr lang="fr-BE" dirty="0" err="1"/>
              <a:t>Responsiblity</a:t>
            </a:r>
            <a:r>
              <a:rPr lang="fr-BE" dirty="0"/>
              <a:t> </a:t>
            </a:r>
            <a:r>
              <a:rPr lang="fr-BE" i="1" dirty="0"/>
              <a:t>SRP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D855A-5681-4C6E-9A9F-5DA35C5FE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avoir une seule raison de changer</a:t>
            </a:r>
          </a:p>
          <a:p>
            <a:endParaRPr lang="fr-BE" i="1" dirty="0"/>
          </a:p>
          <a:p>
            <a:r>
              <a:rPr lang="fr-BE" dirty="0"/>
              <a:t>Une classe qui a trop de responsabilités est dure à maintenir</a:t>
            </a:r>
          </a:p>
          <a:p>
            <a:endParaRPr lang="fr-BE" dirty="0"/>
          </a:p>
          <a:p>
            <a:r>
              <a:rPr lang="fr-BE" dirty="0"/>
              <a:t>Le principe de composition divise les responsabilités en plusieurs classes</a:t>
            </a:r>
          </a:p>
          <a:p>
            <a:endParaRPr lang="fr-BE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D8BA094-D2E0-4C1E-B486-8213555C8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02591"/>
            <a:ext cx="74295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7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1825C-93F2-4815-BECA-26C2471F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Open (to extension) Close (to modification) </a:t>
            </a:r>
            <a:r>
              <a:rPr lang="fr-BE" i="1" dirty="0"/>
              <a:t>OCP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68C6A4-54B0-47DF-8BC1-9B5FEC00A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Une classe doit être ouverte à l’extension, et fermée à la modification</a:t>
            </a:r>
          </a:p>
          <a:p>
            <a:endParaRPr lang="fr-BE" dirty="0"/>
          </a:p>
          <a:p>
            <a:r>
              <a:rPr lang="fr-BE" dirty="0"/>
              <a:t>Ajouter une nouvelle fonctionnalité en ajoutant des classes a peu de risque d’avoir des bugs de régression.</a:t>
            </a:r>
          </a:p>
          <a:p>
            <a:r>
              <a:rPr lang="fr-BE" dirty="0"/>
              <a:t>A l’inverse modifier du code/une classe existant augmente les risques de régression</a:t>
            </a:r>
          </a:p>
        </p:txBody>
      </p:sp>
    </p:spTree>
    <p:extLst>
      <p:ext uri="{BB962C8B-B14F-4D97-AF65-F5344CB8AC3E}">
        <p14:creationId xmlns:p14="http://schemas.microsoft.com/office/powerpoint/2010/main" val="214029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1F046A-2C41-46EB-B546-B02F8949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 de </a:t>
            </a:r>
            <a:r>
              <a:rPr lang="fr-BE" dirty="0" err="1"/>
              <a:t>Liskov</a:t>
            </a:r>
            <a:r>
              <a:rPr lang="fr-BE" dirty="0"/>
              <a:t> (ou principe de Substitution) </a:t>
            </a:r>
            <a:r>
              <a:rPr lang="fr-BE" i="1" dirty="0"/>
              <a:t>LSP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8FAA2-828F-4EFA-A89E-5F50B9BAD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i="1" dirty="0"/>
              <a:t>Remplacer une classe par une classe enfant ne doit pas casser l’application</a:t>
            </a:r>
          </a:p>
          <a:p>
            <a:endParaRPr lang="fr-BE" i="1" dirty="0"/>
          </a:p>
          <a:p>
            <a:r>
              <a:rPr lang="fr-BE" dirty="0"/>
              <a:t>Lorsqu’une classe est remplacée par une autre, l’application ne doit pas avoir un comportement inattendu (crash, ou une modification de design).</a:t>
            </a:r>
          </a:p>
          <a:p>
            <a:r>
              <a:rPr lang="fr-BE" dirty="0"/>
              <a:t>Cette permanence de comportement est appelée contrat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53EFD40-EB94-4247-9D06-B6325E10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274" y="3911728"/>
            <a:ext cx="2438095" cy="203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52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1727</Words>
  <Application>Microsoft Office PowerPoint</Application>
  <PresentationFormat>Grand écran</PresentationFormat>
  <Paragraphs>224</Paragraphs>
  <Slides>35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0" baseType="lpstr">
      <vt:lpstr>Arial</vt:lpstr>
      <vt:lpstr>Calibri</vt:lpstr>
      <vt:lpstr>Trebuchet MS</vt:lpstr>
      <vt:lpstr>Wingdings 3</vt:lpstr>
      <vt:lpstr>Facette</vt:lpstr>
      <vt:lpstr>Easy != Simple</vt:lpstr>
      <vt:lpstr>À propos de moi</vt:lpstr>
      <vt:lpstr>Cette présentation</vt:lpstr>
      <vt:lpstr>Cette présentation n’est pas</vt:lpstr>
      <vt:lpstr>Robert Cecil Martin, Uncle Bob</vt:lpstr>
      <vt:lpstr>Principes SOLID pour la programmation orienté objet</vt:lpstr>
      <vt:lpstr>Single Responsiblity SRP</vt:lpstr>
      <vt:lpstr>Open (to extension) Close (to modification) OCP</vt:lpstr>
      <vt:lpstr>Principe de Liskov (ou principe de Substitution) LSP</vt:lpstr>
      <vt:lpstr>Ségrégation des interfaces ISP</vt:lpstr>
      <vt:lpstr>Inversion des dépendances DIP</vt:lpstr>
      <vt:lpstr>Principes SOLID</vt:lpstr>
      <vt:lpstr>Les principes SOLID aident l’extensibilité du code</vt:lpstr>
      <vt:lpstr>Pourquoi Clean Code ?</vt:lpstr>
      <vt:lpstr>L’humain est cérébralement limité</vt:lpstr>
      <vt:lpstr>Clean Code: mékeskeC ? Du code qui est:</vt:lpstr>
      <vt:lpstr>Clean Code: mais comment ?</vt:lpstr>
      <vt:lpstr>Des variables avec des noms</vt:lpstr>
      <vt:lpstr>Nested if are for fools</vt:lpstr>
      <vt:lpstr>Verticalité des méthodes</vt:lpstr>
      <vt:lpstr>« Papy papy, raconte-nous une histoire !» (1/3)</vt:lpstr>
      <vt:lpstr>Papy papy, raconte-nous une histoire. Et va a l’essentiel ! (2/3)</vt:lpstr>
      <vt:lpstr>Ecrivez votre code comme une histoire (3/3)</vt:lpstr>
      <vt:lpstr>Horizontalité des lignes</vt:lpstr>
      <vt:lpstr>Refactoring par itération</vt:lpstr>
      <vt:lpstr>Classes</vt:lpstr>
      <vt:lpstr>Fonctions et méthodes</vt:lpstr>
      <vt:lpstr>Relier en un objet les informations proches  </vt:lpstr>
      <vt:lpstr>Exceptions over ErrorCode</vt:lpstr>
      <vt:lpstr>Abstraction</vt:lpstr>
      <vt:lpstr>Un dernier pour la route: les commentaires</vt:lpstr>
      <vt:lpstr>Review</vt:lpstr>
      <vt:lpstr>Tout le temps du code propre ?</vt:lpstr>
      <vt:lpstr>Ressources</vt:lpstr>
      <vt:lpstr>DevDay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 != Simple</dc:title>
  <dc:creator>Mathieu Scolas</dc:creator>
  <cp:lastModifiedBy>Mathieu Scolas</cp:lastModifiedBy>
  <cp:revision>35</cp:revision>
  <dcterms:created xsi:type="dcterms:W3CDTF">2019-08-02T13:40:28Z</dcterms:created>
  <dcterms:modified xsi:type="dcterms:W3CDTF">2019-11-11T13:52:10Z</dcterms:modified>
</cp:coreProperties>
</file>