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77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84" r:id="rId19"/>
    <p:sldId id="285" r:id="rId20"/>
    <p:sldId id="272" r:id="rId21"/>
    <p:sldId id="282" r:id="rId22"/>
    <p:sldId id="273" r:id="rId23"/>
    <p:sldId id="274" r:id="rId24"/>
    <p:sldId id="279" r:id="rId25"/>
    <p:sldId id="281" r:id="rId26"/>
    <p:sldId id="280" r:id="rId27"/>
    <p:sldId id="283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3750" autoAdjust="0"/>
  </p:normalViewPr>
  <p:slideViewPr>
    <p:cSldViewPr snapToGrid="0">
      <p:cViewPr>
        <p:scale>
          <a:sx n="95" d="100"/>
          <a:sy n="95" d="100"/>
        </p:scale>
        <p:origin x="104" y="152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30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Ruben l’a fait avec des variables </a:t>
            </a:r>
            <a:r>
              <a:rPr lang="fr-FR" dirty="0" err="1"/>
              <a:t>PolicyA</a:t>
            </a:r>
            <a:r>
              <a:rPr lang="fr-FR" dirty="0"/>
              <a:t> et </a:t>
            </a:r>
            <a:r>
              <a:rPr lang="fr-FR" dirty="0" err="1"/>
              <a:t>PolicyB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Unity</a:t>
            </a:r>
            <a:r>
              <a:rPr lang="fr-BE" dirty="0"/>
              <a:t> s’utilise cette manière</a:t>
            </a:r>
            <a:br>
              <a:rPr lang="fr-BE" dirty="0"/>
            </a:br>
            <a:r>
              <a:rPr lang="fr-BE" dirty="0"/>
              <a:t>List&lt;T&gt;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8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du carré qui n’est pas représentant du rectangle.</a:t>
            </a:r>
          </a:p>
          <a:p>
            <a:r>
              <a:rPr lang="fr-BE" dirty="0"/>
              <a:t>Programmation par contrat</a:t>
            </a:r>
          </a:p>
          <a:p>
            <a:r>
              <a:rPr lang="fr-BE" dirty="0"/>
              <a:t>Post and Pré condition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9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Facilite le </a:t>
            </a:r>
            <a:r>
              <a:rPr lang="fr-BE" dirty="0" err="1"/>
              <a:t>refactoring</a:t>
            </a:r>
            <a:endParaRPr lang="fr-BE" dirty="0"/>
          </a:p>
          <a:p>
            <a:r>
              <a:rPr lang="fr-BE" dirty="0"/>
              <a:t>Exemple de l’imprimante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8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gauche, la classe n’est pas capable de changer sa dépendance.</a:t>
            </a:r>
          </a:p>
          <a:p>
            <a:r>
              <a:rPr lang="fr-BE" dirty="0"/>
              <a:t>Principe le mieux respecté aujourd’hui car nécessaire pour les </a:t>
            </a:r>
            <a:r>
              <a:rPr lang="fr-BE" dirty="0" err="1"/>
              <a:t>units</a:t>
            </a:r>
            <a:r>
              <a:rPr lang="fr-BE" dirty="0"/>
              <a:t> tests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3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System.Xml/System/Xml/Serialization/XmlSerializer.c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fr/Clean-Code-Handbook-Software-Craftsmanship/dp/0132350882" TargetMode="External"/><Relationship Id="rId2" Type="http://schemas.openxmlformats.org/officeDocument/2006/relationships/hyperlink" Target="https://fr.wikipedia.org/wiki/SOLID_(informatiqu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046A-2C41-46EB-B546-B02F8949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 de </a:t>
            </a:r>
            <a:r>
              <a:rPr lang="fr-BE" dirty="0" err="1"/>
              <a:t>Liskov</a:t>
            </a:r>
            <a:r>
              <a:rPr lang="fr-BE" dirty="0"/>
              <a:t> (ou principe de Substitution) </a:t>
            </a:r>
            <a:r>
              <a:rPr lang="fr-BE" i="1" dirty="0"/>
              <a:t>LSP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8FAA2-828F-4EFA-A89E-5F50B9BA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Remplacer une classe par une classe enfant ne doit pas casser l’application</a:t>
            </a:r>
          </a:p>
          <a:p>
            <a:endParaRPr lang="fr-BE" i="1" dirty="0"/>
          </a:p>
          <a:p>
            <a:r>
              <a:rPr lang="fr-BE" dirty="0"/>
              <a:t>Lorsqu’une classe est remplacée par une autre, l’application ne doit pas avoir un comportement inattendu (crash, ou une modification de design).</a:t>
            </a:r>
          </a:p>
          <a:p>
            <a:r>
              <a:rPr lang="fr-BE" dirty="0"/>
              <a:t>Cette permanence de comportement est appelé contrat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3EFD40-EB94-4247-9D06-B6325E10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74" y="3911728"/>
            <a:ext cx="2438095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FE783-E6A4-478C-868E-843669FC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Ségrégation des interfaces </a:t>
            </a:r>
            <a:r>
              <a:rPr lang="fr-BE" i="1" dirty="0"/>
              <a:t>ISP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8CEAF-5261-4C2A-940C-554DFF78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Aucun client devrait avoir accès à des méthodes qu’il n’utilise pas</a:t>
            </a:r>
          </a:p>
          <a:p>
            <a:endParaRPr lang="fr-BE" i="1" dirty="0"/>
          </a:p>
          <a:p>
            <a:r>
              <a:rPr lang="fr-BE" dirty="0"/>
              <a:t>Sous manière de question rhétorique: Ais-je besoin d’une méthode </a:t>
            </a:r>
            <a:r>
              <a:rPr lang="fr-BE" i="1" dirty="0"/>
              <a:t>update </a:t>
            </a:r>
            <a:r>
              <a:rPr lang="fr-BE" dirty="0"/>
              <a:t>dans une procédure où je n’ai besoin de que </a:t>
            </a:r>
            <a:r>
              <a:rPr lang="fr-BE" i="1" dirty="0"/>
              <a:t>créer </a:t>
            </a:r>
            <a:r>
              <a:rPr lang="fr-BE" dirty="0"/>
              <a:t>?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6520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2E7C1-E730-4D48-9C76-76BF8A5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Inversion des dépendances </a:t>
            </a:r>
            <a:r>
              <a:rPr lang="fr-BE" i="1" dirty="0"/>
              <a:t>DIP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D506E-5E8D-452A-9B01-9C31EAC5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Découple les classes en extériorisant leurs constructions de la classe qui l’utilise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181F97-8E53-4D71-A9B0-273945C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8" y="3317032"/>
            <a:ext cx="4038600" cy="3143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4EA983-A8A5-4F30-82D5-5529ABE3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54" y="2612096"/>
            <a:ext cx="3640299" cy="39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E04E-4172-4C68-B25D-DC13449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/>
              <a:t>Principes</a:t>
            </a:r>
            <a:r>
              <a:rPr lang="fr-BE" dirty="0"/>
              <a:t> SOLID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35CB6-94FA-4481-9595-57AAEC76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Ceci sont des </a:t>
            </a:r>
            <a:r>
              <a:rPr lang="fr-BE" u="sng" dirty="0"/>
              <a:t>principes</a:t>
            </a:r>
            <a:r>
              <a:rPr lang="fr-BE" dirty="0"/>
              <a:t>, et pas des </a:t>
            </a:r>
            <a:r>
              <a:rPr lang="fr-BE" u="sng" dirty="0"/>
              <a:t>règles</a:t>
            </a:r>
            <a:r>
              <a:rPr lang="fr-BE" dirty="0"/>
              <a:t>.</a:t>
            </a:r>
          </a:p>
          <a:p>
            <a:r>
              <a:rPr lang="fr-BE" dirty="0"/>
              <a:t>Parfois, ignorer les principes est la meilleure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38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7532702" y="5602069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Avoid</a:t>
            </a:r>
            <a:r>
              <a:rPr lang="fr-BE" dirty="0"/>
              <a:t> </a:t>
            </a:r>
            <a:r>
              <a:rPr lang="fr-BE" dirty="0" err="1"/>
              <a:t>nested</a:t>
            </a:r>
            <a:r>
              <a:rPr lang="fr-BE" dirty="0"/>
              <a:t> if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dirty="0" err="1"/>
              <a:t>else</a:t>
            </a:r>
            <a:r>
              <a:rPr lang="fr-BE" dirty="0"/>
              <a:t> trop éloigné de sa condition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034721-67F9-4D4A-90F5-5266E7C4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39" y="3411588"/>
            <a:ext cx="4958596" cy="21298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42B370-9835-4567-8C5A-14CF78194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70" y="3411588"/>
            <a:ext cx="4278890" cy="21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 des méthodes sont toujours exécutés dans un ordre définit, un qu’un ordre est implicitement logique, mettez 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A7AE3F-C58B-4DCD-A30C-9C0E860B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1" y="3154061"/>
            <a:ext cx="3691218" cy="32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Historiquement, les lignes de codes ne devaient pas excéder 80 char pour les cartes imprimés. C’est encore le cas aujourd’hui afin d’afficher correctement deux pages dans un comparateur de fichier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en vertical qu’en 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06619B-D68A-4DED-88CB-F09BFA56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7" y="3579675"/>
            <a:ext cx="10711028" cy="5149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A80769-7117-4BDA-BEC0-D643F24E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7" y="4280826"/>
            <a:ext cx="5076265" cy="17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About 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Développeurs chez </a:t>
            </a:r>
            <a:r>
              <a:rPr lang="fr-BE" dirty="0" err="1"/>
              <a:t>Bizzdev</a:t>
            </a:r>
            <a:endParaRPr lang="fr-BE" dirty="0"/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 err="1"/>
              <a:t>ndépendant</a:t>
            </a:r>
            <a:r>
              <a:rPr lang="fr-FR" dirty="0"/>
              <a:t> depuis 2018</a:t>
            </a:r>
          </a:p>
          <a:p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Une méthode mal nommée ? N’ouvrez pas un ticket JIRA pour le modifier.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Doit faire qu’une seule chose (SRP)</a:t>
            </a:r>
          </a:p>
          <a:p>
            <a:r>
              <a:rPr lang="fr-BE" dirty="0"/>
              <a:t>Doit faire abstraction (Interfaces)</a:t>
            </a:r>
          </a:p>
          <a:p>
            <a:pPr lvl="1"/>
            <a:r>
              <a:rPr lang="fr-BE" dirty="0"/>
              <a:t>Prenez exemple sur le </a:t>
            </a:r>
            <a:r>
              <a:rPr lang="fr-BE" dirty="0" err="1"/>
              <a:t>serializer</a:t>
            </a:r>
            <a:r>
              <a:rPr lang="fr-BE" dirty="0"/>
              <a:t> xml</a:t>
            </a:r>
            <a:br>
              <a:rPr lang="fr-FR" dirty="0"/>
            </a:br>
            <a:r>
              <a:rPr lang="en-US" dirty="0">
                <a:hlinkClick r:id="rId2"/>
              </a:rPr>
              <a:t>https://github.com/Microsoft/referencesource/blob/master/System.Xml/System/Xml/Serialization/XmlSerializer.cs</a:t>
            </a:r>
            <a:br>
              <a:rPr lang="en-US" dirty="0"/>
            </a:br>
            <a:r>
              <a:rPr lang="en-US" dirty="0" err="1"/>
              <a:t>XmlSerializer</a:t>
            </a:r>
            <a:r>
              <a:rPr lang="en-US" dirty="0"/>
              <a:t> </a:t>
            </a:r>
            <a:r>
              <a:rPr lang="en-US" dirty="0" err="1"/>
              <a:t>décrit</a:t>
            </a:r>
            <a:r>
              <a:rPr lang="en-US" dirty="0"/>
              <a:t> comment interpreter un </a:t>
            </a:r>
            <a:r>
              <a:rPr lang="en-US" dirty="0" err="1"/>
              <a:t>objet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entrée</a:t>
            </a:r>
            <a:br>
              <a:rPr lang="en-US" dirty="0"/>
            </a:br>
            <a:r>
              <a:rPr lang="en-US" dirty="0" err="1"/>
              <a:t>XmlTextWriter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responsible de </a:t>
            </a:r>
            <a:r>
              <a:rPr lang="en-US" dirty="0" err="1"/>
              <a:t>l’écriture</a:t>
            </a:r>
            <a:r>
              <a:rPr lang="en-US" dirty="0"/>
              <a:t>, et comment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écrit</a:t>
            </a:r>
            <a:r>
              <a:rPr lang="en-US" dirty="0"/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doivent être courtes</a:t>
            </a:r>
          </a:p>
          <a:p>
            <a:r>
              <a:rPr lang="fr-FR" dirty="0"/>
              <a:t>Pas de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effects</a:t>
            </a:r>
            <a:endParaRPr lang="fr-FR" dirty="0"/>
          </a:p>
          <a:p>
            <a:pPr lvl="1"/>
            <a:r>
              <a:rPr lang="fr-FR" dirty="0"/>
              <a:t>Une fonction doit faire une et une unique chose. Tout ce qui est superflus est malvenu</a:t>
            </a:r>
          </a:p>
          <a:p>
            <a:r>
              <a:rPr lang="fr-FR" dirty="0"/>
              <a:t>Le moins d’argument possible</a:t>
            </a:r>
          </a:p>
          <a:p>
            <a:r>
              <a:rPr lang="fr-BE" dirty="0"/>
              <a:t>R</a:t>
            </a:r>
            <a:r>
              <a:rPr lang="fr-FR" dirty="0" err="1"/>
              <a:t>ègles</a:t>
            </a:r>
            <a:r>
              <a:rPr lang="fr-FR" dirty="0"/>
              <a:t> des 10 secondes: Si on ne peut pas comprendre en 10 secondes ce que fait une </a:t>
            </a:r>
            <a:r>
              <a:rPr lang="fr-FR" dirty="0" err="1"/>
              <a:t>functions</a:t>
            </a:r>
            <a:r>
              <a:rPr lang="fr-FR" dirty="0"/>
              <a:t>, elle est trop compliquée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r>
              <a:rPr lang="fr-FR" dirty="0"/>
              <a:t>Qui as déjà vu un </a:t>
            </a:r>
            <a:r>
              <a:rPr lang="fr-FR" dirty="0" err="1"/>
              <a:t>HttpStatus</a:t>
            </a:r>
            <a:r>
              <a:rPr lang="fr-FR" dirty="0"/>
              <a:t> 200 avec un code d’erreur en body ? </a:t>
            </a:r>
          </a:p>
          <a:p>
            <a:pPr lvl="1"/>
            <a:r>
              <a:rPr lang="fr-FR" dirty="0"/>
              <a:t>L’occasion d’interpréter facilement une réponse est raté. Un </a:t>
            </a:r>
            <a:r>
              <a:rPr lang="fr-FR" dirty="0" err="1"/>
              <a:t>parsing</a:t>
            </a:r>
            <a:r>
              <a:rPr lang="fr-FR" dirty="0"/>
              <a:t> devient obligatoire dans une couche qui n’en a aucun autre besoin.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 ni par qui elle est appelée</a:t>
            </a:r>
          </a:p>
          <a:p>
            <a:r>
              <a:rPr lang="fr-BE" dirty="0"/>
              <a:t>Une méthode ne doit pas connaitre comment fonctionne ses dépendances</a:t>
            </a:r>
          </a:p>
          <a:p>
            <a:r>
              <a:rPr lang="fr-BE" dirty="0"/>
              <a:t>S’applique en architecture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a générer de la documentation d’API</a:t>
            </a:r>
          </a:p>
          <a:p>
            <a:r>
              <a:rPr lang="fr-BE" dirty="0"/>
              <a:t>Un mauvais commentaire est un commentaire qui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débug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code parfait n’existe pas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</a:t>
            </a:r>
          </a:p>
          <a:p>
            <a:r>
              <a:rPr lang="fr-BE" dirty="0"/>
              <a:t>On ne peut pas forcer sa manière de coder à tout le monde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7" y="3618984"/>
            <a:ext cx="3788812" cy="2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Toute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</a:t>
            </a:r>
            <a:r>
              <a:rPr lang="fr-BE" dirty="0" err="1"/>
              <a:t>nuie</a:t>
            </a:r>
            <a:r>
              <a:rPr lang="fr-BE" dirty="0"/>
              <a:t>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endParaRPr lang="en-US" dirty="0"/>
          </a:p>
          <a:p>
            <a:pPr lvl="1"/>
            <a:r>
              <a:rPr lang="en-US" dirty="0"/>
              <a:t>Nom de variable; SRP; DIP; ISP; 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637F9-282D-444C-BA13-51813A35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 petites histoires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336FC6-B582-4643-9C0C-3394DDDF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Feature</a:t>
            </a:r>
            <a:r>
              <a:rPr lang="fr-BE" dirty="0"/>
              <a:t> estimé à 4 heures impossible à ajouter</a:t>
            </a:r>
          </a:p>
          <a:p>
            <a:pPr lvl="1"/>
            <a:r>
              <a:rPr lang="fr-BE" dirty="0"/>
              <a:t>Injection de dépendance absent (SQL </a:t>
            </a:r>
            <a:r>
              <a:rPr lang="fr-BE" dirty="0" err="1"/>
              <a:t>Stored</a:t>
            </a:r>
            <a:r>
              <a:rPr lang="fr-BE" dirty="0"/>
              <a:t> proc)</a:t>
            </a:r>
          </a:p>
          <a:p>
            <a:r>
              <a:rPr lang="fr-BE" dirty="0" err="1"/>
              <a:t>Feature</a:t>
            </a:r>
            <a:r>
              <a:rPr lang="fr-BE" dirty="0"/>
              <a:t> estimé à 15 minutes a pris 1 semaine</a:t>
            </a:r>
          </a:p>
          <a:p>
            <a:pPr lvl="1"/>
            <a:r>
              <a:rPr lang="fr-BE" dirty="0"/>
              <a:t>Abstraction manquante (Un service utilise </a:t>
            </a:r>
            <a:r>
              <a:rPr lang="fr-BE" dirty="0" err="1"/>
              <a:t>HttpContext.Current</a:t>
            </a:r>
            <a:r>
              <a:rPr lang="fr-BE" dirty="0"/>
              <a:t>, ce service était sensé être appelé dans un autre thread/contexte)</a:t>
            </a:r>
          </a:p>
          <a:p>
            <a:r>
              <a:rPr lang="fr-BE" dirty="0" err="1"/>
              <a:t>Feature</a:t>
            </a:r>
            <a:r>
              <a:rPr lang="fr-BE" dirty="0"/>
              <a:t> estimé à 2 jours a pris 3 heure</a:t>
            </a:r>
          </a:p>
          <a:p>
            <a:pPr lvl="1"/>
            <a:r>
              <a:rPr lang="fr-BE" dirty="0"/>
              <a:t>Le système utilisait les principes SOLID. Le décorateur a sauvé la mise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8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Est technique. </a:t>
            </a:r>
          </a:p>
          <a:p>
            <a:r>
              <a:rPr lang="fr-BE" dirty="0"/>
              <a:t>Présente divers principes pour le monde de l’orienté objet.</a:t>
            </a:r>
          </a:p>
          <a:p>
            <a:r>
              <a:rPr lang="fr-BE" dirty="0"/>
              <a:t>Est conviviale. Les réactions sont la bienvenus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Robert Cecil Martin, </a:t>
            </a:r>
            <a:r>
              <a:rPr lang="fr-BE" dirty="0" err="1"/>
              <a:t>Uncle</a:t>
            </a:r>
            <a:r>
              <a:rPr lang="fr-BE" dirty="0"/>
              <a:t> Bob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Auteur des </a:t>
            </a:r>
            <a:r>
              <a:rPr lang="fr-BE" dirty="0" err="1"/>
              <a:t>principles</a:t>
            </a:r>
            <a:r>
              <a:rPr lang="fr-BE" dirty="0"/>
              <a:t> SOLID</a:t>
            </a:r>
          </a:p>
          <a:p>
            <a:pPr lvl="1"/>
            <a:r>
              <a:rPr lang="fr-BE" dirty="0">
                <a:hlinkClick r:id="rId2"/>
              </a:rPr>
              <a:t>https://fr.wikipedia.org/wiki/SOLID_(informatique)</a:t>
            </a:r>
            <a:endParaRPr lang="fr-BE" dirty="0"/>
          </a:p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3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29" y="4339904"/>
            <a:ext cx="1386373" cy="17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3D9DF-F530-4BE1-B190-A899D3C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Principles SOLID</a:t>
            </a:r>
            <a:br>
              <a:rPr lang="fr-BE" dirty="0"/>
            </a:br>
            <a:r>
              <a:rPr lang="fr-BE" dirty="0"/>
              <a:t>pour la programmation orienté objet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38FAD-D682-433E-B6E3-1BA06CD7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Responsibility</a:t>
            </a:r>
            <a:endParaRPr lang="fr-BE" dirty="0"/>
          </a:p>
          <a:p>
            <a:r>
              <a:rPr lang="fr-BE" dirty="0"/>
              <a:t>Open </a:t>
            </a:r>
            <a:r>
              <a:rPr lang="fr-BE" dirty="0" err="1"/>
              <a:t>Closed</a:t>
            </a:r>
            <a:endParaRPr lang="fr-BE" dirty="0"/>
          </a:p>
          <a:p>
            <a:r>
              <a:rPr lang="fr-BE" dirty="0" err="1"/>
              <a:t>Liskov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fr-BE" dirty="0"/>
          </a:p>
          <a:p>
            <a:r>
              <a:rPr lang="fr-BE" dirty="0"/>
              <a:t>Interface </a:t>
            </a:r>
            <a:r>
              <a:rPr lang="fr-BE" dirty="0" err="1"/>
              <a:t>Segregation</a:t>
            </a:r>
            <a:endParaRPr lang="fr-BE" dirty="0"/>
          </a:p>
          <a:p>
            <a:r>
              <a:rPr lang="fr-BE" dirty="0" err="1"/>
              <a:t>Dependency</a:t>
            </a:r>
            <a:r>
              <a:rPr lang="fr-BE" dirty="0"/>
              <a:t> Inversion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2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F8DAC-6DF0-4402-9482-7BF534B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Responsiblity</a:t>
            </a:r>
            <a:r>
              <a:rPr lang="fr-BE" dirty="0"/>
              <a:t> </a:t>
            </a:r>
            <a:r>
              <a:rPr lang="fr-BE" i="1" dirty="0"/>
              <a:t>SRP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855A-5681-4C6E-9A9F-5DA35C5F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avoir une seule raison de changer</a:t>
            </a:r>
          </a:p>
          <a:p>
            <a:endParaRPr lang="fr-BE" i="1" dirty="0"/>
          </a:p>
          <a:p>
            <a:r>
              <a:rPr lang="fr-BE" dirty="0"/>
              <a:t>Une classe qui a trop de responsabilité est dure à 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67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825C-93F2-4815-BECA-26C2471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(to extension) Close (to modification) </a:t>
            </a:r>
            <a:r>
              <a:rPr lang="fr-BE" i="1" dirty="0"/>
              <a:t>OCP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8C6A4-54B0-47DF-8BC1-9B5FEC00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être ouvert à l’extension, et fermée à la modification</a:t>
            </a:r>
          </a:p>
          <a:p>
            <a:endParaRPr lang="fr-BE" dirty="0"/>
          </a:p>
          <a:p>
            <a:r>
              <a:rPr lang="fr-BE" dirty="0"/>
              <a:t>Ajouter une nouvelle fonctionnalité en ajoutant des classes a peu de risque d’avoir des bugs de régression.</a:t>
            </a:r>
          </a:p>
          <a:p>
            <a:r>
              <a:rPr lang="fr-BE" dirty="0"/>
              <a:t>A l’inverse modifier du code/une class existante augmente les risques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140292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5923</TotalTime>
  <Words>1087</Words>
  <Application>Microsoft Office PowerPoint</Application>
  <PresentationFormat>Grand écran</PresentationFormat>
  <Paragraphs>158</Paragraphs>
  <Slides>28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Facette</vt:lpstr>
      <vt:lpstr>Easy != Simple</vt:lpstr>
      <vt:lpstr>About me</vt:lpstr>
      <vt:lpstr>3 petites histoires</vt:lpstr>
      <vt:lpstr>Cette présentation</vt:lpstr>
      <vt:lpstr>Cette présentation n’est pas</vt:lpstr>
      <vt:lpstr>Robert Cecil Martin, Uncle Bob</vt:lpstr>
      <vt:lpstr>Principles SOLID pour la programmation orienté objet</vt:lpstr>
      <vt:lpstr>Single Responsiblity SRP</vt:lpstr>
      <vt:lpstr>Open (to extension) Close (to modification) OCP</vt:lpstr>
      <vt:lpstr>Principe de Liskov (ou principe de Substitution) LSP</vt:lpstr>
      <vt:lpstr>Ségrégation des interfaces ISP</vt:lpstr>
      <vt:lpstr>Inversion des dépendances DIP</vt:lpstr>
      <vt:lpstr>Principes SOLID</vt:lpstr>
      <vt:lpstr>Clean Code: mékeskeC ? Du code qui est:</vt:lpstr>
      <vt:lpstr>Clean Code: mais comment ?</vt:lpstr>
      <vt:lpstr>Nested if are for fools</vt:lpstr>
      <vt:lpstr>Des variables avec des noms</vt:lpstr>
      <vt:lpstr>Verticalité des méthodes</vt:lpstr>
      <vt:lpstr>Horizontalité des lignes</vt:lpstr>
      <vt:lpstr>Refactoring par itération</vt:lpstr>
      <vt:lpstr>Classes</vt:lpstr>
      <vt:lpstr>Fonctions et méthodes</vt:lpstr>
      <vt:lpstr>Exceptions over ErrorCode</vt:lpstr>
      <vt:lpstr>Abstraction</vt:lpstr>
      <vt:lpstr>Un dernier pour la route: Les commentaires</vt:lpstr>
      <vt:lpstr>Review</vt:lpstr>
      <vt:lpstr>Toute le temps du code propre 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59</cp:revision>
  <dcterms:created xsi:type="dcterms:W3CDTF">2018-10-15T16:40:01Z</dcterms:created>
  <dcterms:modified xsi:type="dcterms:W3CDTF">2019-05-13T03:52:20Z</dcterms:modified>
</cp:coreProperties>
</file>