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69" r:id="rId6"/>
    <p:sldId id="271" r:id="rId7"/>
    <p:sldId id="267" r:id="rId8"/>
    <p:sldId id="266" r:id="rId9"/>
    <p:sldId id="265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dobyslaw\Desktop\STUDIA\PK\Semestr_2\PRIR\Projekt\prirChess\Documentation\wynik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0.13421796827791821"/>
          <c:y val="8.7503245428582052E-2"/>
          <c:w val="0.80732821718955716"/>
          <c:h val="0.73598001110494171"/>
        </c:manualLayout>
      </c:layout>
      <c:scatterChart>
        <c:scatterStyle val="smoothMarker"/>
        <c:ser>
          <c:idx val="0"/>
          <c:order val="0"/>
          <c:spPr>
            <a:ln w="25400">
              <a:solidFill>
                <a:srgbClr val="4F81BD">
                  <a:shade val="95000"/>
                  <a:satMod val="105000"/>
                  <a:alpha val="51000"/>
                </a:srgbClr>
              </a:solidFill>
              <a:prstDash val="sysDash"/>
            </a:ln>
          </c:spPr>
          <c:marker>
            <c:symbol val="circle"/>
            <c:size val="5"/>
          </c:marker>
          <c:dLbls>
            <c:dLbl>
              <c:idx val="0"/>
              <c:layout>
                <c:manualLayout>
                  <c:x val="-7.0546749459572691E-2"/>
                  <c:y val="-3.5328808278624696E-2"/>
                </c:manualLayout>
              </c:layout>
              <c:showVal val="1"/>
            </c:dLbl>
            <c:dLbl>
              <c:idx val="1"/>
              <c:layout>
                <c:manualLayout>
                  <c:x val="-6.6137577618349416E-2"/>
                  <c:y val="-3.5328808278624696E-2"/>
                </c:manualLayout>
              </c:layout>
              <c:showVal val="1"/>
            </c:dLbl>
            <c:dLbl>
              <c:idx val="2"/>
              <c:layout>
                <c:manualLayout>
                  <c:x val="-7.0546749459572691E-2"/>
                  <c:y val="-3.1403385136555266E-2"/>
                </c:manualLayout>
              </c:layout>
              <c:showVal val="1"/>
            </c:dLbl>
            <c:dLbl>
              <c:idx val="3"/>
              <c:layout>
                <c:manualLayout>
                  <c:x val="-6.3932991697737876E-2"/>
                  <c:y val="-4.3179654562763445E-2"/>
                </c:manualLayout>
              </c:layout>
              <c:showVal val="1"/>
            </c:dLbl>
            <c:dLbl>
              <c:idx val="4"/>
              <c:layout>
                <c:manualLayout>
                  <c:x val="-1.1022929603058269E-2"/>
                  <c:y val="-3.9254231420694105E-2"/>
                </c:manualLayout>
              </c:layout>
              <c:showVal val="1"/>
            </c:dLbl>
            <c:dLbl>
              <c:idx val="5"/>
              <c:layout>
                <c:manualLayout>
                  <c:x val="-6.6137577618349489E-3"/>
                  <c:y val="-3.5328808278624696E-2"/>
                </c:manualLayout>
              </c:layout>
              <c:showVal val="1"/>
            </c:dLbl>
            <c:showVal val="1"/>
          </c:dLbls>
          <c:xVal>
            <c:numRef>
              <c:f>Arkusz1!$M$27:$M$32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Arkusz1!$R$27:$R$32</c:f>
              <c:numCache>
                <c:formatCode>0.00</c:formatCode>
                <c:ptCount val="6"/>
                <c:pt idx="0">
                  <c:v>1</c:v>
                </c:pt>
                <c:pt idx="1">
                  <c:v>1.5751491918433933</c:v>
                </c:pt>
                <c:pt idx="2">
                  <c:v>2.0573537454903157</c:v>
                </c:pt>
                <c:pt idx="3">
                  <c:v>2.4340759442947526</c:v>
                </c:pt>
                <c:pt idx="4">
                  <c:v>2.2776259635056739</c:v>
                </c:pt>
                <c:pt idx="5">
                  <c:v>2.1425148843062152</c:v>
                </c:pt>
              </c:numCache>
            </c:numRef>
          </c:yVal>
          <c:smooth val="1"/>
        </c:ser>
        <c:axId val="99501952"/>
        <c:axId val="99500032"/>
      </c:scatterChart>
      <c:valAx>
        <c:axId val="99500032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pl-PL" sz="1200" baseline="0"/>
                  <a:t>przyspieszenie  wyboru ruchu</a:t>
                </a:r>
              </a:p>
            </c:rich>
          </c:tx>
          <c:layout>
            <c:manualLayout>
              <c:xMode val="edge"/>
              <c:yMode val="edge"/>
              <c:x val="7.3419654734070607E-3"/>
              <c:y val="0.18164292867475237"/>
            </c:manualLayout>
          </c:layout>
        </c:title>
        <c:numFmt formatCode="0.00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l-PL"/>
          </a:p>
        </c:txPr>
        <c:crossAx val="99501952"/>
        <c:crosses val="autoZero"/>
        <c:crossBetween val="midCat"/>
      </c:valAx>
      <c:valAx>
        <c:axId val="9950195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 sz="1200"/>
                  <a:t>liczba</a:t>
                </a:r>
                <a:r>
                  <a:rPr lang="pl-PL" sz="1200" baseline="0"/>
                  <a:t> procesów</a:t>
                </a:r>
                <a:endParaRPr lang="pl-PL" sz="1200"/>
              </a:p>
            </c:rich>
          </c:tx>
          <c:layout/>
        </c:title>
        <c:numFmt formatCode="General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l-PL"/>
          </a:p>
        </c:txPr>
        <c:crossAx val="99500032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plotVisOnly val="1"/>
  </c:chart>
  <c:spPr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280920" cy="1037673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400" dirty="0" smtClean="0">
                <a:latin typeface="Calibri" pitchFamily="34"/>
                <a:cs typeface="Calibri" pitchFamily="34"/>
              </a:rPr>
              <a:t>Zrównoleglenie wyszukiwania najlepszego ruchu w szachach przy użyciu MPI  w języku C#</a:t>
            </a:r>
            <a:endParaRPr lang="pl-PL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292080" y="3861048"/>
            <a:ext cx="3598168" cy="14401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  <a:cs typeface="Calibri" pitchFamily="34" charset="0"/>
              </a:rPr>
              <a:t>Zdobysław </a:t>
            </a:r>
            <a:r>
              <a:rPr lang="pl-PL" sz="2400" dirty="0" err="1" smtClean="0">
                <a:latin typeface="Calibri" pitchFamily="34" charset="0"/>
                <a:cs typeface="Calibri" pitchFamily="34" charset="0"/>
              </a:rPr>
              <a:t>Antas</a:t>
            </a:r>
            <a:endParaRPr lang="pl-PL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  <a:cs typeface="Calibri" pitchFamily="34" charset="0"/>
              </a:rPr>
              <a:t>Michał Kisielewski</a:t>
            </a:r>
          </a:p>
          <a:p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Font typeface="Wingdings" pitchFamily="2" charset="2"/>
              <a:buChar char="§"/>
            </a:pPr>
            <a:r>
              <a:rPr lang="pl-PL" sz="2800" dirty="0" smtClean="0">
                <a:latin typeface="Calibri" pitchFamily="34" charset="0"/>
                <a:cs typeface="Calibri" pitchFamily="34" charset="0"/>
              </a:rPr>
              <a:t>Wykorzystanie gotowego silnika szachowego korzystającego z algorytmów min-max i alfa-beta</a:t>
            </a:r>
          </a:p>
          <a:p>
            <a:pPr marL="0" lvl="0" indent="0">
              <a:buNone/>
            </a:pPr>
            <a:endParaRPr lang="pl-PL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pl-PL" sz="2800" dirty="0" smtClean="0">
                <a:latin typeface="Calibri" pitchFamily="34" charset="0"/>
                <a:cs typeface="Calibri" pitchFamily="34" charset="0"/>
              </a:rPr>
              <a:t>Użycie MPI do zrównoleglenia wyszukiwania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effectLst/>
                <a:latin typeface="Calibri" pitchFamily="34" charset="0"/>
                <a:cs typeface="Calibri" pitchFamily="34" charset="0"/>
              </a:rPr>
              <a:t>Opis projektu</a:t>
            </a:r>
            <a:endParaRPr lang="pl-PL" sz="3200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3500" dirty="0" smtClean="0">
                <a:latin typeface="Calibri" pitchFamily="34" charset="0"/>
                <a:cs typeface="Calibri" pitchFamily="34" charset="0"/>
              </a:rPr>
              <a:t>Użyty został algorytm min-max, który jest algorytmem rekurencyjnym</a:t>
            </a:r>
          </a:p>
          <a:p>
            <a:endParaRPr lang="pl-PL" sz="35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3500" dirty="0" smtClean="0">
                <a:latin typeface="Calibri" pitchFamily="34" charset="0"/>
                <a:cs typeface="Calibri" pitchFamily="34" charset="0"/>
              </a:rPr>
              <a:t>Do optymalizacji działania algorytmu min-max został zastosowany algorytm </a:t>
            </a:r>
            <a:r>
              <a:rPr lang="pl-PL" sz="3500" dirty="0" err="1" smtClean="0">
                <a:latin typeface="Calibri" pitchFamily="34" charset="0"/>
                <a:cs typeface="Calibri" pitchFamily="34" charset="0"/>
              </a:rPr>
              <a:t>alpha-beta</a:t>
            </a:r>
            <a:endParaRPr lang="pl-PL" sz="3500" dirty="0" smtClean="0">
              <a:latin typeface="Calibri" pitchFamily="34" charset="0"/>
              <a:cs typeface="Calibri" pitchFamily="34" charset="0"/>
            </a:endParaRPr>
          </a:p>
          <a:p>
            <a:endParaRPr lang="pl-PL" sz="35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3500" dirty="0" smtClean="0">
                <a:latin typeface="Calibri" pitchFamily="34" charset="0"/>
                <a:cs typeface="Calibri" pitchFamily="34" charset="0"/>
              </a:rPr>
              <a:t>Algorytm analizuje dostępne ruchy i tworzy na ich podstawie drzewo, gdzie węzły to stany planszy, a krawędzie to ruchy jednego z graczy</a:t>
            </a:r>
          </a:p>
          <a:p>
            <a:pPr>
              <a:buNone/>
            </a:pPr>
            <a:endParaRPr lang="pl-PL" sz="35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3500" dirty="0" smtClean="0">
                <a:latin typeface="Calibri" pitchFamily="34" charset="0"/>
                <a:cs typeface="Calibri" pitchFamily="34" charset="0"/>
              </a:rPr>
              <a:t>Czas trwania algorytmu wyszukiwania optymalnego rozwiązania drastycznie rośnie wraz z ilością przeszukiwanych wgłęb ruchów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Algorytm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Drzewo rozwiązań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49162" cy="326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Wyszukiwanie ruchów odbywa się poprzez podliczenie punktów uzyskanych poprzez wykonanie ruchu</a:t>
            </a:r>
          </a:p>
          <a:p>
            <a:pPr>
              <a:buFont typeface="Wingdings" pitchFamily="2" charset="2"/>
              <a:buChar char="§"/>
            </a:pPr>
            <a:endParaRPr lang="pl-PL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Każdy typ bierki ma określoną wagę, która określa jak wartościowa jest dla danego gracza</a:t>
            </a:r>
          </a:p>
          <a:p>
            <a:pPr>
              <a:buFont typeface="Wingdings" pitchFamily="2" charset="2"/>
              <a:buChar char="§"/>
            </a:pPr>
            <a:endParaRPr lang="pl-PL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Oprócz wag bierek występują także wagi przypisywane określonym pozycjom danej bierki na planszy</a:t>
            </a:r>
            <a:endParaRPr lang="pl-PL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Kryteria wyszukiwania ruchu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Proces główny (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rank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0) oprócz obliczeń związanych z własną częścią potencjalnych rozwiązań zajmuje się samą inicjalizacją i obsługą programu oraz przygotowaniem danych do wysłania innym procesom</a:t>
            </a:r>
          </a:p>
          <a:p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Ruchy do sprawdzenia są dzielone możliwie równo na części, których liczba jest równa liczbie procesów</a:t>
            </a:r>
          </a:p>
          <a:p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Paczki danych zawierające wszystkie niezbędne dane do obliczenia optymalnego rozwiązania zostają wysłane do odpowiednich procesów</a:t>
            </a:r>
          </a:p>
          <a:p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Wszystkie procesy równolegle szukają optymalnego rozwiązania na podstawie otrzymanych danych</a:t>
            </a:r>
          </a:p>
          <a:p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Najlepsze wartości oraz ruchy im odpowiadające są pod koniec wysyłane do głównego procesu, który analizuje je i wybiera najlepszy ruch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effectLst/>
                <a:latin typeface="Calibri" pitchFamily="34" charset="0"/>
                <a:cs typeface="Calibri" pitchFamily="34" charset="0"/>
              </a:rPr>
              <a:t>Działanie programu</a:t>
            </a:r>
            <a:endParaRPr lang="pl-PL" sz="3200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0" dirty="0" smtClean="0">
                <a:latin typeface="Calibri" pitchFamily="34" charset="0"/>
                <a:cs typeface="Calibri" pitchFamily="34" charset="0"/>
              </a:rPr>
              <a:t>Interfejs użytkownika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757813" cy="369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dirty="0" smtClean="0">
              <a:latin typeface="Lucida Sans Unicode" pitchFamily="18"/>
            </a:endParaRP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0" dirty="0" smtClean="0">
                <a:latin typeface="Calibri" pitchFamily="34" charset="0"/>
                <a:cs typeface="Calibri" pitchFamily="34" charset="0"/>
              </a:rPr>
              <a:t>Wyniki zrównoleglenia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Wykres 3"/>
          <p:cNvGraphicFramePr/>
          <p:nvPr/>
        </p:nvGraphicFramePr>
        <p:xfrm>
          <a:off x="1331640" y="1772816"/>
          <a:ext cx="6480760" cy="392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sz="5400" dirty="0" smtClean="0">
                <a:solidFill>
                  <a:schemeClr val="bg1"/>
                </a:solidFill>
              </a:rPr>
              <a:t>Dziękujemy za uwagę</a:t>
            </a:r>
            <a:endParaRPr lang="pl-PL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245</Words>
  <Application>Microsoft Office PowerPoint</Application>
  <PresentationFormat>Pokaz na ekranie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Hol</vt:lpstr>
      <vt:lpstr>Zrównoleglenie wyszukiwania najlepszego ruchu w szachach przy użyciu MPI  w języku C#</vt:lpstr>
      <vt:lpstr>Opis projektu</vt:lpstr>
      <vt:lpstr>Algorytm</vt:lpstr>
      <vt:lpstr>Drzewo rozwiązań</vt:lpstr>
      <vt:lpstr>Kryteria wyszukiwania ruchu</vt:lpstr>
      <vt:lpstr>Działanie programu</vt:lpstr>
      <vt:lpstr>Interfejs użytkownika</vt:lpstr>
      <vt:lpstr>Wyniki zrównoleglenia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NETWORKING</dc:title>
  <dc:creator>Zdobyslaw</dc:creator>
  <cp:lastModifiedBy>Zdobyslaw</cp:lastModifiedBy>
  <cp:revision>54</cp:revision>
  <dcterms:created xsi:type="dcterms:W3CDTF">2018-06-14T15:45:57Z</dcterms:created>
  <dcterms:modified xsi:type="dcterms:W3CDTF">2018-06-17T10:22:02Z</dcterms:modified>
</cp:coreProperties>
</file>