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70" r:id="rId5"/>
    <p:sldId id="269" r:id="rId6"/>
    <p:sldId id="271" r:id="rId7"/>
    <p:sldId id="267" r:id="rId8"/>
    <p:sldId id="266" r:id="rId9"/>
    <p:sldId id="265" r:id="rId1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dobyslaw\Desktop\STUDIA\PK\Semestr_2\PRIR\Projekt\prirChess\Documentation\wynik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autoTitleDeleted val="1"/>
    <c:plotArea>
      <c:layout>
        <c:manualLayout>
          <c:layoutTarget val="inner"/>
          <c:xMode val="edge"/>
          <c:yMode val="edge"/>
          <c:x val="0.13421796827791821"/>
          <c:y val="8.7503245428582038E-2"/>
          <c:w val="0.80732821718955705"/>
          <c:h val="0.73598001110494171"/>
        </c:manualLayout>
      </c:layout>
      <c:scatterChart>
        <c:scatterStyle val="smoothMarker"/>
        <c:ser>
          <c:idx val="0"/>
          <c:order val="0"/>
          <c:spPr>
            <a:ln w="25400">
              <a:solidFill>
                <a:srgbClr val="4F81BD">
                  <a:shade val="95000"/>
                  <a:satMod val="105000"/>
                  <a:alpha val="51000"/>
                </a:srgbClr>
              </a:solidFill>
              <a:prstDash val="sysDash"/>
            </a:ln>
          </c:spPr>
          <c:marker>
            <c:symbol val="circle"/>
            <c:size val="5"/>
          </c:marker>
          <c:dLbls>
            <c:dLbl>
              <c:idx val="0"/>
              <c:layout>
                <c:manualLayout>
                  <c:x val="-7.0546749459572677E-2"/>
                  <c:y val="-3.5328808278624689E-2"/>
                </c:manualLayout>
              </c:layout>
              <c:showVal val="1"/>
            </c:dLbl>
            <c:dLbl>
              <c:idx val="1"/>
              <c:layout>
                <c:manualLayout>
                  <c:x val="-6.6137577618349402E-2"/>
                  <c:y val="-3.5328808278624689E-2"/>
                </c:manualLayout>
              </c:layout>
              <c:showVal val="1"/>
            </c:dLbl>
            <c:dLbl>
              <c:idx val="2"/>
              <c:layout>
                <c:manualLayout>
                  <c:x val="-7.0546749459572677E-2"/>
                  <c:y val="-3.1403385136555259E-2"/>
                </c:manualLayout>
              </c:layout>
              <c:showVal val="1"/>
            </c:dLbl>
            <c:dLbl>
              <c:idx val="3"/>
              <c:layout>
                <c:manualLayout>
                  <c:x val="-6.3932991697737848E-2"/>
                  <c:y val="-4.3179654562763445E-2"/>
                </c:manualLayout>
              </c:layout>
              <c:showVal val="1"/>
            </c:dLbl>
            <c:dLbl>
              <c:idx val="4"/>
              <c:layout>
                <c:manualLayout>
                  <c:x val="-1.1022929603058264E-2"/>
                  <c:y val="-3.9254231420694098E-2"/>
                </c:manualLayout>
              </c:layout>
              <c:showVal val="1"/>
            </c:dLbl>
            <c:dLbl>
              <c:idx val="5"/>
              <c:layout>
                <c:manualLayout>
                  <c:x val="-6.613757761834948E-3"/>
                  <c:y val="-3.5328808278624689E-2"/>
                </c:manualLayout>
              </c:layout>
              <c:showVal val="1"/>
            </c:dLbl>
            <c:showVal val="1"/>
          </c:dLbls>
          <c:xVal>
            <c:numRef>
              <c:f>Arkusz1!$M$27:$M$32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Arkusz1!$R$27:$R$32</c:f>
              <c:numCache>
                <c:formatCode>0.00</c:formatCode>
                <c:ptCount val="6"/>
                <c:pt idx="0">
                  <c:v>1</c:v>
                </c:pt>
                <c:pt idx="1">
                  <c:v>1.5751491918433933</c:v>
                </c:pt>
                <c:pt idx="2">
                  <c:v>2.0573537454903152</c:v>
                </c:pt>
                <c:pt idx="3">
                  <c:v>2.434075944294753</c:v>
                </c:pt>
                <c:pt idx="4">
                  <c:v>2.2776259635056739</c:v>
                </c:pt>
                <c:pt idx="5">
                  <c:v>2.1425148843062152</c:v>
                </c:pt>
              </c:numCache>
            </c:numRef>
          </c:yVal>
          <c:smooth val="1"/>
        </c:ser>
        <c:axId val="49489792"/>
        <c:axId val="49487872"/>
      </c:scatterChart>
      <c:valAx>
        <c:axId val="49487872"/>
        <c:scaling>
          <c:orientation val="minMax"/>
        </c:scaling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pl-PL" sz="1200" baseline="0"/>
                  <a:t>przyspieszenie  wyboru ruchu</a:t>
                </a:r>
              </a:p>
            </c:rich>
          </c:tx>
          <c:layout>
            <c:manualLayout>
              <c:xMode val="edge"/>
              <c:yMode val="edge"/>
              <c:x val="7.3419654734070599E-3"/>
              <c:y val="0.18164292867475237"/>
            </c:manualLayout>
          </c:layout>
        </c:title>
        <c:numFmt formatCode="0.00" sourceLinked="1"/>
        <c:maj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pl-PL"/>
          </a:p>
        </c:txPr>
        <c:crossAx val="49489792"/>
        <c:crosses val="autoZero"/>
        <c:crossBetween val="midCat"/>
      </c:valAx>
      <c:valAx>
        <c:axId val="49489792"/>
        <c:scaling>
          <c:orientation val="minMax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 sz="1200"/>
                  <a:t>liczba</a:t>
                </a:r>
                <a:r>
                  <a:rPr lang="pl-PL" sz="1200" baseline="0"/>
                  <a:t> procesów</a:t>
                </a:r>
                <a:endParaRPr lang="pl-PL" sz="1200"/>
              </a:p>
            </c:rich>
          </c:tx>
          <c:layout/>
        </c:title>
        <c:numFmt formatCode="General" sourceLinked="1"/>
        <c:maj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pl-PL"/>
          </a:p>
        </c:txPr>
        <c:crossAx val="49487872"/>
        <c:crosses val="autoZero"/>
        <c:crossBetween val="midCat"/>
      </c:valAx>
      <c:spPr>
        <a:noFill/>
        <a:ln>
          <a:solidFill>
            <a:srgbClr val="B3B3B3"/>
          </a:solidFill>
          <a:prstDash val="solid"/>
        </a:ln>
      </c:spPr>
    </c:plotArea>
    <c:plotVisOnly val="1"/>
  </c:chart>
  <c:spPr>
    <a:ln>
      <a:noFill/>
    </a:ln>
  </c:spPr>
  <c:externalData r:id="rId1"/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E6B1AF5-81A9-48A9-8403-BC957AE8811F}" type="datetimeFigureOut">
              <a:rPr lang="pl-PL" smtClean="0"/>
              <a:pPr/>
              <a:t>2018-06-17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AD9119-0457-4F9B-A71C-9DE0442A1CA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B1AF5-81A9-48A9-8403-BC957AE8811F}" type="datetimeFigureOut">
              <a:rPr lang="pl-PL" smtClean="0"/>
              <a:pPr/>
              <a:t>2018-06-17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AD9119-0457-4F9B-A71C-9DE0442A1CA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B1AF5-81A9-48A9-8403-BC957AE8811F}" type="datetimeFigureOut">
              <a:rPr lang="pl-PL" smtClean="0"/>
              <a:pPr/>
              <a:t>2018-06-17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AD9119-0457-4F9B-A71C-9DE0442A1CA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B1AF5-81A9-48A9-8403-BC957AE8811F}" type="datetimeFigureOut">
              <a:rPr lang="pl-PL" smtClean="0"/>
              <a:pPr/>
              <a:t>2018-06-17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AD9119-0457-4F9B-A71C-9DE0442A1CA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B1AF5-81A9-48A9-8403-BC957AE8811F}" type="datetimeFigureOut">
              <a:rPr lang="pl-PL" smtClean="0"/>
              <a:pPr/>
              <a:t>2018-06-17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AD9119-0457-4F9B-A71C-9DE0442A1CA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B1AF5-81A9-48A9-8403-BC957AE8811F}" type="datetimeFigureOut">
              <a:rPr lang="pl-PL" smtClean="0"/>
              <a:pPr/>
              <a:t>2018-06-17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AD9119-0457-4F9B-A71C-9DE0442A1CA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B1AF5-81A9-48A9-8403-BC957AE8811F}" type="datetimeFigureOut">
              <a:rPr lang="pl-PL" smtClean="0"/>
              <a:pPr/>
              <a:t>2018-06-17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AD9119-0457-4F9B-A71C-9DE0442A1CA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B1AF5-81A9-48A9-8403-BC957AE8811F}" type="datetimeFigureOut">
              <a:rPr lang="pl-PL" smtClean="0"/>
              <a:pPr/>
              <a:t>2018-06-17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AD9119-0457-4F9B-A71C-9DE0442A1CA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B1AF5-81A9-48A9-8403-BC957AE8811F}" type="datetimeFigureOut">
              <a:rPr lang="pl-PL" smtClean="0"/>
              <a:pPr/>
              <a:t>2018-06-17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AD9119-0457-4F9B-A71C-9DE0442A1CA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E6B1AF5-81A9-48A9-8403-BC957AE8811F}" type="datetimeFigureOut">
              <a:rPr lang="pl-PL" smtClean="0"/>
              <a:pPr/>
              <a:t>2018-06-17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AD9119-0457-4F9B-A71C-9DE0442A1CA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E6B1AF5-81A9-48A9-8403-BC957AE8811F}" type="datetimeFigureOut">
              <a:rPr lang="pl-PL" smtClean="0"/>
              <a:pPr/>
              <a:t>2018-06-17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3AD9119-0457-4F9B-A71C-9DE0442A1CA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E6B1AF5-81A9-48A9-8403-BC957AE8811F}" type="datetimeFigureOut">
              <a:rPr lang="pl-PL" smtClean="0"/>
              <a:pPr/>
              <a:t>2018-06-17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3AD9119-0457-4F9B-A71C-9DE0442A1CA5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67544" y="1988840"/>
            <a:ext cx="8280920" cy="1037673"/>
          </a:xfrm>
        </p:spPr>
        <p:txBody>
          <a:bodyPr>
            <a:normAutofit fontScale="90000"/>
          </a:bodyPr>
          <a:lstStyle/>
          <a:p>
            <a:pPr algn="ctr"/>
            <a:r>
              <a:rPr lang="pl-PL" sz="4400" dirty="0" smtClean="0">
                <a:latin typeface="Calibri" pitchFamily="34"/>
                <a:cs typeface="Calibri" pitchFamily="34"/>
              </a:rPr>
              <a:t>Zrównoleglenie wyszukiwania najlepszego ruchu w szachach przy użyciu MPI  w języku C#</a:t>
            </a:r>
            <a:endParaRPr lang="pl-PL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292080" y="3861048"/>
            <a:ext cx="3598168" cy="1440160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alibri" pitchFamily="34" charset="0"/>
                <a:cs typeface="Calibri" pitchFamily="34" charset="0"/>
              </a:rPr>
              <a:t>Zdobysław </a:t>
            </a:r>
            <a:r>
              <a:rPr lang="pl-PL" sz="2400" dirty="0" err="1" smtClean="0">
                <a:latin typeface="Calibri" pitchFamily="34" charset="0"/>
                <a:cs typeface="Calibri" pitchFamily="34" charset="0"/>
              </a:rPr>
              <a:t>Antas</a:t>
            </a:r>
            <a:endParaRPr lang="pl-PL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pl-PL" sz="2400" dirty="0" smtClean="0">
                <a:latin typeface="Calibri" pitchFamily="34" charset="0"/>
                <a:cs typeface="Calibri" pitchFamily="34" charset="0"/>
              </a:rPr>
              <a:t>Michał Kisielewski</a:t>
            </a:r>
          </a:p>
          <a:p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>
            <a:normAutofit/>
          </a:bodyPr>
          <a:lstStyle/>
          <a:p>
            <a:pPr marL="0" lvl="0" indent="0">
              <a:buFont typeface="Wingdings" pitchFamily="2" charset="2"/>
              <a:buChar char="§"/>
            </a:pPr>
            <a:r>
              <a:rPr lang="pl-PL" sz="2800" dirty="0" smtClean="0">
                <a:latin typeface="Calibri" pitchFamily="34" charset="0"/>
                <a:cs typeface="Calibri" pitchFamily="34" charset="0"/>
              </a:rPr>
              <a:t>Wykorzystanie gotowego silnika szachowego korzystającego z algorytmów min-max i alfa-beta</a:t>
            </a:r>
          </a:p>
          <a:p>
            <a:pPr marL="0" lvl="0" indent="0">
              <a:buNone/>
            </a:pPr>
            <a:endParaRPr lang="pl-PL" sz="28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Font typeface="Wingdings" pitchFamily="2" charset="2"/>
              <a:buChar char="§"/>
            </a:pPr>
            <a:r>
              <a:rPr lang="pl-PL" sz="2800" dirty="0" smtClean="0">
                <a:latin typeface="Calibri" pitchFamily="34" charset="0"/>
                <a:cs typeface="Calibri" pitchFamily="34" charset="0"/>
              </a:rPr>
              <a:t>Użycie MPI do zrównoleglenia wyszukiwania</a:t>
            </a:r>
          </a:p>
          <a:p>
            <a:pPr>
              <a:buFont typeface="Wingdings" pitchFamily="2" charset="2"/>
              <a:buChar char="§"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	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smtClean="0">
                <a:effectLst/>
                <a:latin typeface="Calibri" pitchFamily="34" charset="0"/>
                <a:cs typeface="Calibri" pitchFamily="34" charset="0"/>
              </a:rPr>
              <a:t>Opis projektu</a:t>
            </a:r>
            <a:endParaRPr lang="pl-PL" sz="3200" dirty="0">
              <a:effectLst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sz="3500" dirty="0" smtClean="0">
                <a:latin typeface="Calibri" pitchFamily="34" charset="0"/>
                <a:cs typeface="Calibri" pitchFamily="34" charset="0"/>
              </a:rPr>
              <a:t>Użyty został algorytm min-max, który jest algorytmem rekurencyjnym</a:t>
            </a:r>
          </a:p>
          <a:p>
            <a:endParaRPr lang="pl-PL" sz="3500" dirty="0" smtClean="0">
              <a:latin typeface="Calibri" pitchFamily="34" charset="0"/>
              <a:cs typeface="Calibri" pitchFamily="34" charset="0"/>
            </a:endParaRPr>
          </a:p>
          <a:p>
            <a:r>
              <a:rPr lang="pl-PL" sz="3500" dirty="0" smtClean="0">
                <a:latin typeface="Calibri" pitchFamily="34" charset="0"/>
                <a:cs typeface="Calibri" pitchFamily="34" charset="0"/>
              </a:rPr>
              <a:t>Do optymalizacji działania algorytmu min-max został zastosowany algorytm </a:t>
            </a:r>
            <a:r>
              <a:rPr lang="pl-PL" sz="3500" dirty="0" err="1" smtClean="0">
                <a:latin typeface="Calibri" pitchFamily="34" charset="0"/>
                <a:cs typeface="Calibri" pitchFamily="34" charset="0"/>
              </a:rPr>
              <a:t>alpha-beta</a:t>
            </a:r>
            <a:endParaRPr lang="pl-PL" sz="3500" dirty="0" smtClean="0">
              <a:latin typeface="Calibri" pitchFamily="34" charset="0"/>
              <a:cs typeface="Calibri" pitchFamily="34" charset="0"/>
            </a:endParaRPr>
          </a:p>
          <a:p>
            <a:endParaRPr lang="pl-PL" sz="3500" dirty="0" smtClean="0">
              <a:latin typeface="Calibri" pitchFamily="34" charset="0"/>
              <a:cs typeface="Calibri" pitchFamily="34" charset="0"/>
            </a:endParaRPr>
          </a:p>
          <a:p>
            <a:r>
              <a:rPr lang="pl-PL" sz="3500" dirty="0" smtClean="0">
                <a:latin typeface="Calibri" pitchFamily="34" charset="0"/>
                <a:cs typeface="Calibri" pitchFamily="34" charset="0"/>
              </a:rPr>
              <a:t>Algorytm analizuje dostępne ruchy i tworzy na ich podstawie drzewo, gdzie węzły to stany planszy, a krawędzie to ruchy jednego z graczy</a:t>
            </a:r>
          </a:p>
          <a:p>
            <a:pPr>
              <a:buNone/>
            </a:pPr>
            <a:endParaRPr lang="pl-PL" sz="3500" dirty="0" smtClean="0">
              <a:latin typeface="Calibri" pitchFamily="34" charset="0"/>
              <a:cs typeface="Calibri" pitchFamily="34" charset="0"/>
            </a:endParaRPr>
          </a:p>
          <a:p>
            <a:r>
              <a:rPr lang="pl-PL" sz="3500" dirty="0" smtClean="0">
                <a:latin typeface="Calibri" pitchFamily="34" charset="0"/>
                <a:cs typeface="Calibri" pitchFamily="34" charset="0"/>
              </a:rPr>
              <a:t>Czas trwania algorytmu wyszukiwania optymalnego rozwiązania drastycznie rośnie wraz z ilością przeszukiwanych wgłęb ruchów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smtClean="0">
                <a:latin typeface="Calibri" pitchFamily="34" charset="0"/>
                <a:cs typeface="Calibri" pitchFamily="34" charset="0"/>
              </a:rPr>
              <a:t>Algorytm</a:t>
            </a:r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smtClean="0">
                <a:latin typeface="Calibri" pitchFamily="34" charset="0"/>
                <a:cs typeface="Calibri" pitchFamily="34" charset="0"/>
              </a:rPr>
              <a:t>Drzewo rozwiązań</a:t>
            </a:r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988840"/>
            <a:ext cx="5849162" cy="3264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Wyszukiwanie ruchów odbywa się poprzez podliczenie punktów uzyskanych poprzez wykonanie ruchu</a:t>
            </a:r>
          </a:p>
          <a:p>
            <a:pPr>
              <a:buFont typeface="Wingdings" pitchFamily="2" charset="2"/>
              <a:buChar char="§"/>
            </a:pPr>
            <a:endParaRPr lang="pl-PL" sz="24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Każdy typ bierki ma określoną wagę, która określa jak wartościowa jest dla danego gracza</a:t>
            </a:r>
          </a:p>
          <a:p>
            <a:pPr>
              <a:buFont typeface="Wingdings" pitchFamily="2" charset="2"/>
              <a:buChar char="§"/>
            </a:pPr>
            <a:endParaRPr lang="pl-PL" sz="24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Oprócz wag bierek występują także wagi przypisywane określonym pozycjom danej bierki na planszy</a:t>
            </a:r>
            <a:endParaRPr lang="pl-PL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smtClean="0">
                <a:latin typeface="Calibri" pitchFamily="34" charset="0"/>
                <a:cs typeface="Calibri" pitchFamily="34" charset="0"/>
              </a:rPr>
              <a:t>Kryteria wyszukiwania ruchu</a:t>
            </a:r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sz="2000" dirty="0" smtClean="0">
                <a:latin typeface="Calibri" pitchFamily="34" charset="0"/>
                <a:cs typeface="Calibri" pitchFamily="34" charset="0"/>
              </a:rPr>
              <a:t>Proces główny (</a:t>
            </a:r>
            <a:r>
              <a:rPr lang="pl-PL" sz="2000" dirty="0" err="1" smtClean="0">
                <a:latin typeface="Calibri" pitchFamily="34" charset="0"/>
                <a:cs typeface="Calibri" pitchFamily="34" charset="0"/>
              </a:rPr>
              <a:t>rank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 0) oprócz obliczeń związanych z własną częścią potencjalnych rozwiązań zajmuje się samą inicjalizacją i obsługą programu oraz przygotowaniem danych do wysłania innym procesom</a:t>
            </a:r>
          </a:p>
          <a:p>
            <a:endParaRPr lang="pl-PL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pl-PL" sz="2000" dirty="0" smtClean="0">
                <a:latin typeface="Calibri" pitchFamily="34" charset="0"/>
                <a:cs typeface="Calibri" pitchFamily="34" charset="0"/>
              </a:rPr>
              <a:t>Ruchy do sprawdzenia są dzielone możliwie równo na części, których liczba jest równa liczbie procesów</a:t>
            </a:r>
          </a:p>
          <a:p>
            <a:endParaRPr lang="pl-PL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pl-PL" sz="2000" dirty="0" smtClean="0">
                <a:latin typeface="Calibri" pitchFamily="34" charset="0"/>
                <a:cs typeface="Calibri" pitchFamily="34" charset="0"/>
              </a:rPr>
              <a:t>Paczki danych zawierające wszystkie niezbędne dane do obliczenia optymalnego rozwiązania zostają wysłane do odpowiednich procesów</a:t>
            </a:r>
          </a:p>
          <a:p>
            <a:endParaRPr lang="pl-PL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pl-PL" sz="2000" dirty="0" smtClean="0">
                <a:latin typeface="Calibri" pitchFamily="34" charset="0"/>
                <a:cs typeface="Calibri" pitchFamily="34" charset="0"/>
              </a:rPr>
              <a:t>Wszystkie procesy równolegle szukają optymalnego rozwiązania na podstawie otrzymanych danych</a:t>
            </a:r>
          </a:p>
          <a:p>
            <a:endParaRPr lang="pl-PL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pl-PL" sz="2000" dirty="0" smtClean="0">
                <a:latin typeface="Calibri" pitchFamily="34" charset="0"/>
                <a:cs typeface="Calibri" pitchFamily="34" charset="0"/>
              </a:rPr>
              <a:t>Najlepsze wartości oraz ruchy im odpowiadające są pod koniec wysyłane do głównego procesu, który analizuje je i wybiera najlepszy ruch</a:t>
            </a:r>
            <a:endParaRPr lang="pl-PL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smtClean="0">
                <a:effectLst/>
                <a:latin typeface="Calibri" pitchFamily="34" charset="0"/>
                <a:cs typeface="Calibri" pitchFamily="34" charset="0"/>
              </a:rPr>
              <a:t>Działanie programu</a:t>
            </a:r>
            <a:endParaRPr lang="pl-PL" sz="3200" dirty="0">
              <a:effectLst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b="0" dirty="0" smtClean="0">
                <a:latin typeface="Calibri" pitchFamily="34" charset="0"/>
                <a:cs typeface="Calibri" pitchFamily="34" charset="0"/>
              </a:rPr>
              <a:t>Interfejs użytkownika</a:t>
            </a:r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Symbol zastępczy zawartości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916832"/>
            <a:ext cx="5757813" cy="3692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pl-PL" dirty="0" smtClean="0">
              <a:latin typeface="Lucida Sans Unicode" pitchFamily="18"/>
            </a:endParaRP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b="0" dirty="0" smtClean="0">
                <a:latin typeface="Calibri" pitchFamily="34" charset="0"/>
                <a:cs typeface="Calibri" pitchFamily="34" charset="0"/>
              </a:rPr>
              <a:t>Wyniki zrównoleglenia</a:t>
            </a:r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Wykres 3"/>
          <p:cNvGraphicFramePr/>
          <p:nvPr/>
        </p:nvGraphicFramePr>
        <p:xfrm>
          <a:off x="1331640" y="1772816"/>
          <a:ext cx="6480760" cy="3921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l-PL" sz="5400" dirty="0" smtClean="0">
                <a:solidFill>
                  <a:schemeClr val="bg1"/>
                </a:solidFill>
              </a:rPr>
              <a:t>Dziękujemy za uwagę</a:t>
            </a:r>
            <a:endParaRPr lang="pl-PL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246</TotalTime>
  <Words>245</Words>
  <Application>Microsoft Office PowerPoint</Application>
  <PresentationFormat>Pokaz na ekranie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0" baseType="lpstr">
      <vt:lpstr>Hol</vt:lpstr>
      <vt:lpstr>Zrównoleglenie wyszukiwania najlepszego ruchu w szachach przy użyciu MPI  w języku C#</vt:lpstr>
      <vt:lpstr>Opis projektu</vt:lpstr>
      <vt:lpstr>Algorytm</vt:lpstr>
      <vt:lpstr>Drzewo rozwiązań</vt:lpstr>
      <vt:lpstr>Kryteria wyszukiwania ruchu</vt:lpstr>
      <vt:lpstr>Działanie programu</vt:lpstr>
      <vt:lpstr>Interfejs użytkownika</vt:lpstr>
      <vt:lpstr>Wyniki zrównoleglenia</vt:lpstr>
      <vt:lpstr>Dziękujemy za uwagę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MESH NETWORKING</dc:title>
  <dc:creator>Zdobyslaw</dc:creator>
  <cp:lastModifiedBy>Zdobyslaw</cp:lastModifiedBy>
  <cp:revision>54</cp:revision>
  <dcterms:created xsi:type="dcterms:W3CDTF">2018-06-14T15:45:57Z</dcterms:created>
  <dcterms:modified xsi:type="dcterms:W3CDTF">2018-06-17T10:15:05Z</dcterms:modified>
</cp:coreProperties>
</file>