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5379-1681-4B67-BEFF-01A6C0C89E28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DD09-2A92-4DA4-B5C6-8668186C11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8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DD09-2A92-4DA4-B5C6-8668186C11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DD09-2A92-4DA4-B5C6-8668186C11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85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DD09-2A92-4DA4-B5C6-8668186C11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82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DD09-2A92-4DA4-B5C6-8668186C11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8DD09-2A92-4DA4-B5C6-8668186C11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55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stax.com/en/cql/3.3/cql/cql_refere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panel.es/blog/base-de-datos-cassandra/" TargetMode="External"/><Relationship Id="rId4" Type="http://schemas.openxmlformats.org/officeDocument/2006/relationships/hyperlink" Target="https://www.paradigmadigital.com/dev/cassandra-la-dama-de-las-bases-de-datos-nos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Base de datos </a:t>
            </a:r>
            <a:r>
              <a:rPr lang="es-ES" dirty="0" err="1" smtClean="0"/>
              <a:t>NoSQL</a:t>
            </a:r>
            <a:r>
              <a:rPr lang="es-ES" dirty="0" smtClean="0"/>
              <a:t> </a:t>
            </a:r>
            <a:r>
              <a:rPr lang="es-ES" dirty="0" err="1" smtClean="0"/>
              <a:t>Cassandra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Carlos Lozano Casado</a:t>
            </a:r>
          </a:p>
          <a:p>
            <a:r>
              <a:rPr lang="es-ES" dirty="0" smtClean="0"/>
              <a:t>Marina Jiménez Garrido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3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354227"/>
            <a:ext cx="8915399" cy="823784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688757"/>
            <a:ext cx="7156150" cy="2397211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sz="1600" dirty="0">
                <a:solidFill>
                  <a:srgbClr val="0070C0"/>
                </a:solidFill>
                <a:hlinkClick r:id="rId3"/>
              </a:rPr>
              <a:t>://docs.datastax.com/en/cql/3.3/cql/cql_reference</a:t>
            </a:r>
            <a:r>
              <a:rPr lang="en-US" sz="1600" dirty="0" smtClean="0">
                <a:solidFill>
                  <a:srgbClr val="0070C0"/>
                </a:solidFill>
                <a:hlinkClick r:id="rId3"/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4"/>
              </a:rPr>
              <a:t>https://www.paradigmadigital.com/dev/cassandra-la-dama-de-las-bases-de-datos-nosql</a:t>
            </a:r>
            <a:r>
              <a:rPr lang="en-US" sz="1600" dirty="0" smtClean="0">
                <a:solidFill>
                  <a:srgbClr val="0070C0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  <a:hlinkClick r:id="rId5"/>
              </a:rPr>
              <a:t>https://www.panel.es/blog/base-de-datos-cassandra</a:t>
            </a:r>
            <a:r>
              <a:rPr lang="en-US" sz="1600" dirty="0" smtClean="0">
                <a:solidFill>
                  <a:srgbClr val="0070C0"/>
                </a:solidFill>
                <a:hlinkClick r:id="rId5"/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23784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02011" y="1902941"/>
            <a:ext cx="8802600" cy="400696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err="1" smtClean="0">
                <a:solidFill>
                  <a:schemeClr val="tx1"/>
                </a:solidFill>
              </a:rPr>
              <a:t>Cassandra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es una base de datos </a:t>
            </a:r>
            <a:r>
              <a:rPr lang="es-ES" dirty="0" err="1" smtClean="0">
                <a:solidFill>
                  <a:schemeClr val="tx1"/>
                </a:solidFill>
              </a:rPr>
              <a:t>NoSQL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Open </a:t>
            </a:r>
            <a:r>
              <a:rPr lang="es-ES" dirty="0" err="1" smtClean="0">
                <a:solidFill>
                  <a:schemeClr val="tx1"/>
                </a:solidFill>
              </a:rPr>
              <a:t>source</a:t>
            </a:r>
            <a:r>
              <a:rPr lang="es-ES" dirty="0" smtClean="0">
                <a:solidFill>
                  <a:schemeClr val="tx1"/>
                </a:solidFill>
              </a:rPr>
              <a:t>, software libre 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Base de datos distribuida 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guardado de columna ancha (</a:t>
            </a:r>
            <a:r>
              <a:rPr lang="es-ES" dirty="0" err="1">
                <a:solidFill>
                  <a:schemeClr val="tx1"/>
                </a:solidFill>
              </a:rPr>
              <a:t>wide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column</a:t>
            </a:r>
            <a:r>
              <a:rPr lang="es-ES" dirty="0">
                <a:solidFill>
                  <a:schemeClr val="tx1"/>
                </a:solidFill>
              </a:rPr>
              <a:t> store</a:t>
            </a:r>
            <a:r>
              <a:rPr lang="es-ES" dirty="0" smtClean="0">
                <a:solidFill>
                  <a:schemeClr val="tx1"/>
                </a:solidFill>
              </a:rPr>
              <a:t>). </a:t>
            </a:r>
            <a:r>
              <a:rPr lang="es-ES" dirty="0">
                <a:solidFill>
                  <a:schemeClr val="tx1"/>
                </a:solidFill>
              </a:rPr>
              <a:t>Utiliza tablas, filas y columnas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Pensada </a:t>
            </a:r>
            <a:r>
              <a:rPr lang="es-ES" dirty="0">
                <a:solidFill>
                  <a:schemeClr val="tx1"/>
                </a:solidFill>
              </a:rPr>
              <a:t>en acomodar gran cantidad de datos acomodados en varios </a:t>
            </a:r>
            <a:r>
              <a:rPr lang="es-ES" dirty="0" smtClean="0">
                <a:solidFill>
                  <a:schemeClr val="tx1"/>
                </a:solidFill>
              </a:rPr>
              <a:t>servidores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Sin </a:t>
            </a:r>
            <a:r>
              <a:rPr lang="es-ES" dirty="0">
                <a:solidFill>
                  <a:schemeClr val="tx1"/>
                </a:solidFill>
              </a:rPr>
              <a:t>un </a:t>
            </a:r>
            <a:r>
              <a:rPr lang="es-ES" dirty="0" smtClean="0">
                <a:solidFill>
                  <a:schemeClr val="tx1"/>
                </a:solidFill>
              </a:rPr>
              <a:t>solo punto </a:t>
            </a:r>
            <a:r>
              <a:rPr lang="es-ES" dirty="0">
                <a:solidFill>
                  <a:schemeClr val="tx1"/>
                </a:solidFill>
              </a:rPr>
              <a:t>de fallo, es decir que si falla un servidor no se cae la base de datos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23784"/>
          </a:xfrm>
        </p:spPr>
        <p:txBody>
          <a:bodyPr/>
          <a:lstStyle/>
          <a:p>
            <a:r>
              <a:rPr lang="es-ES" dirty="0" smtClean="0"/>
              <a:t>Origen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02011" y="1902941"/>
            <a:ext cx="8802600" cy="4006969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Cassandra</a:t>
            </a:r>
            <a:r>
              <a:rPr lang="es-ES" dirty="0">
                <a:solidFill>
                  <a:schemeClr val="tx1"/>
                </a:solidFill>
              </a:rPr>
              <a:t> nació de la necesidad de Facebook de potenciar su funcionalidad de búsqueda y de manejar un gran volumen de datos. 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Querían </a:t>
            </a:r>
            <a:r>
              <a:rPr lang="es-ES" dirty="0">
                <a:solidFill>
                  <a:schemeClr val="tx1"/>
                </a:solidFill>
              </a:rPr>
              <a:t>encontrar la mejor forma de juntar rapidez en la respuesta a las consultas y rapidez en la lectura de grandes volúmenes de datos. 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Fue </a:t>
            </a:r>
            <a:r>
              <a:rPr lang="es-ES" dirty="0">
                <a:solidFill>
                  <a:schemeClr val="tx1"/>
                </a:solidFill>
              </a:rPr>
              <a:t>lanzada como un proyecto open </a:t>
            </a:r>
            <a:r>
              <a:rPr lang="es-ES" dirty="0" err="1">
                <a:solidFill>
                  <a:schemeClr val="tx1"/>
                </a:solidFill>
              </a:rPr>
              <a:t>source</a:t>
            </a:r>
            <a:r>
              <a:rPr lang="es-ES" dirty="0">
                <a:solidFill>
                  <a:schemeClr val="tx1"/>
                </a:solidFill>
              </a:rPr>
              <a:t> de Google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en 2008. 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Está inspirada </a:t>
            </a:r>
            <a:r>
              <a:rPr lang="es-ES" dirty="0">
                <a:solidFill>
                  <a:schemeClr val="tx1"/>
                </a:solidFill>
              </a:rPr>
              <a:t>e influenciada por los artículos de Amazon </a:t>
            </a:r>
            <a:r>
              <a:rPr lang="es-ES" dirty="0" err="1">
                <a:solidFill>
                  <a:schemeClr val="tx1"/>
                </a:solidFill>
              </a:rPr>
              <a:t>Dynamo</a:t>
            </a:r>
            <a:r>
              <a:rPr lang="es-ES" dirty="0">
                <a:solidFill>
                  <a:schemeClr val="tx1"/>
                </a:solidFill>
              </a:rPr>
              <a:t> de 2007 y de Google </a:t>
            </a:r>
            <a:r>
              <a:rPr lang="es-ES" dirty="0" err="1">
                <a:solidFill>
                  <a:schemeClr val="tx1"/>
                </a:solidFill>
              </a:rPr>
              <a:t>BigTable</a:t>
            </a:r>
            <a:r>
              <a:rPr lang="es-ES" dirty="0">
                <a:solidFill>
                  <a:schemeClr val="tx1"/>
                </a:solidFill>
              </a:rPr>
              <a:t> de 2006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23784"/>
          </a:xfrm>
        </p:spPr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02011" y="1902941"/>
            <a:ext cx="8802600" cy="400696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ES" b="1" dirty="0" smtClean="0">
                <a:solidFill>
                  <a:schemeClr val="tx1"/>
                </a:solidFill>
              </a:rPr>
              <a:t>Distribuida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C</a:t>
            </a:r>
            <a:r>
              <a:rPr lang="es-ES" dirty="0" smtClean="0">
                <a:solidFill>
                  <a:schemeClr val="tx1"/>
                </a:solidFill>
              </a:rPr>
              <a:t>ada </a:t>
            </a:r>
            <a:r>
              <a:rPr lang="es-ES" dirty="0">
                <a:solidFill>
                  <a:schemeClr val="tx1"/>
                </a:solidFill>
              </a:rPr>
              <a:t>nodo tiene el mismo </a:t>
            </a:r>
            <a:r>
              <a:rPr lang="es-ES" dirty="0" smtClean="0">
                <a:solidFill>
                  <a:schemeClr val="tx1"/>
                </a:solidFill>
              </a:rPr>
              <a:t>rol. Cada </a:t>
            </a:r>
            <a:r>
              <a:rPr lang="es-ES" dirty="0">
                <a:solidFill>
                  <a:schemeClr val="tx1"/>
                </a:solidFill>
              </a:rPr>
              <a:t>nodo podrá contener distintos datos, pero no hay maestro/esclavo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1"/>
                </a:solidFill>
              </a:rPr>
              <a:t>S</a:t>
            </a:r>
            <a:r>
              <a:rPr lang="es-ES" b="1" dirty="0" smtClean="0">
                <a:solidFill>
                  <a:schemeClr val="tx1"/>
                </a:solidFill>
              </a:rPr>
              <a:t>oporte </a:t>
            </a:r>
            <a:r>
              <a:rPr lang="es-ES" b="1" dirty="0">
                <a:solidFill>
                  <a:schemeClr val="tx1"/>
                </a:solidFill>
              </a:rPr>
              <a:t>para replicación y datos repetidos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smtClean="0">
                <a:solidFill>
                  <a:schemeClr val="tx1"/>
                </a:solidFill>
              </a:rPr>
              <a:t>Estos </a:t>
            </a:r>
            <a:r>
              <a:rPr lang="es-ES" dirty="0">
                <a:solidFill>
                  <a:schemeClr val="tx1"/>
                </a:solidFill>
              </a:rPr>
              <a:t>son configurables ya que está orientado a múltiples nodos </a:t>
            </a:r>
            <a:r>
              <a:rPr lang="es-ES" dirty="0" smtClean="0">
                <a:solidFill>
                  <a:schemeClr val="tx1"/>
                </a:solidFill>
              </a:rPr>
              <a:t>a </a:t>
            </a:r>
            <a:r>
              <a:rPr lang="es-ES" dirty="0">
                <a:solidFill>
                  <a:schemeClr val="tx1"/>
                </a:solidFill>
              </a:rPr>
              <a:t>lo largo de múltiples centros de datos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 smtClean="0">
                <a:solidFill>
                  <a:schemeClr val="tx1"/>
                </a:solidFill>
              </a:rPr>
              <a:t>Escalabilidad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smtClean="0">
                <a:solidFill>
                  <a:schemeClr val="tx1"/>
                </a:solidFill>
              </a:rPr>
              <a:t>Diseñada </a:t>
            </a:r>
            <a:r>
              <a:rPr lang="es-ES" dirty="0">
                <a:solidFill>
                  <a:schemeClr val="tx1"/>
                </a:solidFill>
              </a:rPr>
              <a:t>para tener un rendimiento de lectura y escritura, ambos aumentan linealmente a medida que se agregan nuevas máquinas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1"/>
                </a:solidFill>
              </a:rPr>
              <a:t>T</a:t>
            </a:r>
            <a:r>
              <a:rPr lang="es-ES" b="1" dirty="0" smtClean="0">
                <a:solidFill>
                  <a:schemeClr val="tx1"/>
                </a:solidFill>
              </a:rPr>
              <a:t>olerancia </a:t>
            </a:r>
            <a:r>
              <a:rPr lang="es-ES" b="1" dirty="0">
                <a:solidFill>
                  <a:schemeClr val="tx1"/>
                </a:solidFill>
              </a:rPr>
              <a:t>a fallos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L</a:t>
            </a:r>
            <a:r>
              <a:rPr lang="es-ES" dirty="0" smtClean="0">
                <a:solidFill>
                  <a:schemeClr val="tx1"/>
                </a:solidFill>
              </a:rPr>
              <a:t>os </a:t>
            </a:r>
            <a:r>
              <a:rPr lang="es-ES" dirty="0">
                <a:solidFill>
                  <a:schemeClr val="tx1"/>
                </a:solidFill>
              </a:rPr>
              <a:t>datos son replicados en múltiples nodos para tolerancia de fallos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 smtClean="0">
                <a:solidFill>
                  <a:schemeClr val="tx1"/>
                </a:solidFill>
              </a:rPr>
              <a:t>Consistencia </a:t>
            </a:r>
            <a:r>
              <a:rPr lang="es-ES" b="1" dirty="0">
                <a:solidFill>
                  <a:schemeClr val="tx1"/>
                </a:solidFill>
              </a:rPr>
              <a:t>ajustable</a:t>
            </a:r>
            <a:r>
              <a:rPr lang="es-ES" dirty="0" smtClean="0">
                <a:solidFill>
                  <a:schemeClr val="tx1"/>
                </a:solidFill>
              </a:rPr>
              <a:t>: Dentro </a:t>
            </a:r>
            <a:r>
              <a:rPr lang="es-ES" dirty="0">
                <a:solidFill>
                  <a:schemeClr val="tx1"/>
                </a:solidFill>
              </a:rPr>
              <a:t>del teorema CAP, Casandra es AP, es decir, la tolerancia y disponibilidad son más importantes que la coherencia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 smtClean="0">
                <a:solidFill>
                  <a:schemeClr val="tx1"/>
                </a:solidFill>
              </a:rPr>
              <a:t>Soporte </a:t>
            </a:r>
            <a:r>
              <a:rPr lang="es-ES" b="1" dirty="0">
                <a:solidFill>
                  <a:schemeClr val="tx1"/>
                </a:solidFill>
              </a:rPr>
              <a:t>de </a:t>
            </a:r>
            <a:r>
              <a:rPr lang="es-ES" b="1" dirty="0" err="1">
                <a:solidFill>
                  <a:schemeClr val="tx1"/>
                </a:solidFill>
              </a:rPr>
              <a:t>MapReduce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C</a:t>
            </a:r>
            <a:r>
              <a:rPr lang="es-ES" dirty="0" err="1" smtClean="0">
                <a:solidFill>
                  <a:schemeClr val="tx1"/>
                </a:solidFill>
              </a:rPr>
              <a:t>assandra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tiene </a:t>
            </a:r>
            <a:r>
              <a:rPr lang="es-ES" dirty="0" err="1">
                <a:solidFill>
                  <a:schemeClr val="tx1"/>
                </a:solidFill>
              </a:rPr>
              <a:t>hadoop</a:t>
            </a:r>
            <a:r>
              <a:rPr lang="es-ES" dirty="0">
                <a:solidFill>
                  <a:schemeClr val="tx1"/>
                </a:solidFill>
              </a:rPr>
              <a:t> integrado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7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823784"/>
          </a:xfrm>
        </p:spPr>
        <p:txBody>
          <a:bodyPr/>
          <a:lstStyle/>
          <a:p>
            <a:r>
              <a:rPr lang="es-ES" dirty="0" smtClean="0"/>
              <a:t>Ejemplos de uso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02011" y="1902941"/>
            <a:ext cx="8802600" cy="400696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1"/>
                </a:solidFill>
              </a:rPr>
              <a:t>Facebook</a:t>
            </a:r>
            <a:r>
              <a:rPr lang="es-ES" dirty="0">
                <a:solidFill>
                  <a:schemeClr val="tx1"/>
                </a:solidFill>
              </a:rPr>
              <a:t>: Utiliza </a:t>
            </a:r>
            <a:r>
              <a:rPr lang="es-ES" dirty="0" err="1">
                <a:solidFill>
                  <a:schemeClr val="tx1"/>
                </a:solidFill>
              </a:rPr>
              <a:t>Cassandra</a:t>
            </a:r>
            <a:r>
              <a:rPr lang="es-ES" dirty="0">
                <a:solidFill>
                  <a:schemeClr val="tx1"/>
                </a:solidFill>
              </a:rPr>
              <a:t> en las búsquedas de mensajería instantánea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 err="1" smtClean="0">
                <a:solidFill>
                  <a:schemeClr val="tx1"/>
                </a:solidFill>
              </a:rPr>
              <a:t>Netflix</a:t>
            </a:r>
            <a:r>
              <a:rPr lang="es-ES" dirty="0">
                <a:solidFill>
                  <a:schemeClr val="tx1"/>
                </a:solidFill>
              </a:rPr>
              <a:t>: La utiliza en la búsqueda de películas por palabra clave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1"/>
                </a:solidFill>
              </a:rPr>
              <a:t>Twitter</a:t>
            </a:r>
            <a:r>
              <a:rPr lang="es-ES" dirty="0">
                <a:solidFill>
                  <a:schemeClr val="tx1"/>
                </a:solidFill>
              </a:rPr>
              <a:t>: La utiliza en su aplicación de Real Time </a:t>
            </a:r>
            <a:r>
              <a:rPr lang="es-ES" dirty="0" err="1">
                <a:solidFill>
                  <a:schemeClr val="tx1"/>
                </a:solidFill>
              </a:rPr>
              <a:t>Analytics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Rainbird</a:t>
            </a:r>
            <a:r>
              <a:rPr lang="es-ES" dirty="0">
                <a:solidFill>
                  <a:schemeClr val="tx1"/>
                </a:solidFill>
              </a:rPr>
              <a:t>, pues por su alto volumen de escritura de datos </a:t>
            </a:r>
            <a:r>
              <a:rPr lang="es-ES" dirty="0" err="1">
                <a:solidFill>
                  <a:schemeClr val="tx1"/>
                </a:solidFill>
              </a:rPr>
              <a:t>Cassandra</a:t>
            </a:r>
            <a:r>
              <a:rPr lang="es-ES" dirty="0">
                <a:solidFill>
                  <a:schemeClr val="tx1"/>
                </a:solidFill>
              </a:rPr>
              <a:t> ha mostrado una baja latencia.</a:t>
            </a:r>
          </a:p>
          <a:p>
            <a:pPr marL="285750" indent="-285750">
              <a:buFontTx/>
              <a:buChar char="-"/>
            </a:pPr>
            <a:r>
              <a:rPr lang="es-ES" b="1" dirty="0" err="1">
                <a:solidFill>
                  <a:schemeClr val="tx1"/>
                </a:solidFill>
              </a:rPr>
              <a:t>Ebay</a:t>
            </a:r>
            <a:r>
              <a:rPr lang="es-ES" dirty="0">
                <a:solidFill>
                  <a:schemeClr val="tx1"/>
                </a:solidFill>
              </a:rPr>
              <a:t>: La utiliza por su alta escalabilidad horizontal y su gran rendimiento de operaciones de escritura concurrentes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5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354227"/>
            <a:ext cx="8915399" cy="823784"/>
          </a:xfrm>
        </p:spPr>
        <p:txBody>
          <a:bodyPr/>
          <a:lstStyle/>
          <a:p>
            <a:r>
              <a:rPr lang="es-ES" dirty="0" smtClean="0"/>
              <a:t>Lenguaje CQL. Crear tabla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60822" y="2669060"/>
            <a:ext cx="6474940" cy="1888187"/>
          </a:xfrm>
        </p:spPr>
        <p:txBody>
          <a:bodyPr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- </a:t>
            </a:r>
            <a:r>
              <a:rPr lang="en-GB" sz="1600" b="1" dirty="0" err="1" smtClean="0">
                <a:solidFill>
                  <a:schemeClr val="tx1"/>
                </a:solidFill>
              </a:rPr>
              <a:t>Crear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tabla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	CREATE TABLE [IF NOT EXISTS] [</a:t>
            </a:r>
            <a:r>
              <a:rPr lang="en-GB" sz="1600" dirty="0" err="1">
                <a:solidFill>
                  <a:schemeClr val="tx1"/>
                </a:solidFill>
              </a:rPr>
              <a:t>keyspace_name</a:t>
            </a:r>
            <a:r>
              <a:rPr lang="en-GB" sz="1600" dirty="0">
                <a:solidFill>
                  <a:schemeClr val="tx1"/>
                </a:solidFill>
              </a:rPr>
              <a:t>.]</a:t>
            </a:r>
            <a:r>
              <a:rPr lang="en-GB" sz="1600" dirty="0" err="1">
                <a:solidFill>
                  <a:schemeClr val="tx1"/>
                </a:solidFill>
              </a:rPr>
              <a:t>table_name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		</a:t>
            </a:r>
            <a:r>
              <a:rPr lang="en-GB" sz="1600" dirty="0" err="1">
                <a:solidFill>
                  <a:schemeClr val="tx1"/>
                </a:solidFill>
              </a:rPr>
              <a:t>column_name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tipo</a:t>
            </a:r>
            <a:r>
              <a:rPr lang="en-GB" sz="1600" dirty="0">
                <a:solidFill>
                  <a:schemeClr val="tx1"/>
                </a:solidFill>
              </a:rPr>
              <a:t>,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		...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  		PRIMARY KEY (</a:t>
            </a:r>
            <a:r>
              <a:rPr lang="en-GB" sz="1600" dirty="0" err="1">
                <a:solidFill>
                  <a:schemeClr val="tx1"/>
                </a:solidFill>
              </a:rPr>
              <a:t>column_name</a:t>
            </a:r>
            <a:r>
              <a:rPr lang="en-GB" sz="1600" dirty="0">
                <a:solidFill>
                  <a:schemeClr val="tx1"/>
                </a:solidFill>
              </a:rPr>
              <a:t> [, </a:t>
            </a:r>
            <a:r>
              <a:rPr lang="en-GB" sz="1600" dirty="0" err="1">
                <a:solidFill>
                  <a:schemeClr val="tx1"/>
                </a:solidFill>
              </a:rPr>
              <a:t>column_name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...])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60822" y="1468731"/>
            <a:ext cx="884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Cassandra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(CQL), que es una alternativa al SQL, añade una capa de abstracción que oculta la implementación de los detalles de la estructura.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135762" y="2959780"/>
            <a:ext cx="23688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Lo </a:t>
            </a:r>
            <a:r>
              <a:rPr lang="es-ES" sz="1600" dirty="0"/>
              <a:t>que hay entre [] es opcional.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La </a:t>
            </a:r>
            <a:r>
              <a:rPr lang="es-ES" sz="1600" dirty="0"/>
              <a:t>clave primaria se escribe </a:t>
            </a:r>
            <a:r>
              <a:rPr lang="es-ES" sz="1600" dirty="0" smtClean="0"/>
              <a:t>así </a:t>
            </a:r>
            <a:r>
              <a:rPr lang="es-ES" sz="1600" dirty="0"/>
              <a:t>si es compuesta o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race_name</a:t>
            </a:r>
            <a:r>
              <a:rPr lang="es-ES" sz="1600" dirty="0"/>
              <a:t> </a:t>
            </a:r>
            <a:r>
              <a:rPr lang="es-ES" sz="1600" dirty="0" err="1"/>
              <a:t>text</a:t>
            </a:r>
            <a:r>
              <a:rPr lang="es-ES" sz="1600" dirty="0"/>
              <a:t> PRIMARY KEY, </a:t>
            </a:r>
            <a:endParaRPr lang="es-ES" sz="1600" dirty="0" smtClean="0"/>
          </a:p>
          <a:p>
            <a:r>
              <a:rPr lang="es-ES" sz="1600" dirty="0" smtClean="0"/>
              <a:t>si </a:t>
            </a:r>
            <a:r>
              <a:rPr lang="es-ES" sz="1600" dirty="0"/>
              <a:t>es simple. </a:t>
            </a:r>
          </a:p>
          <a:p>
            <a:endParaRPr lang="es-ES" sz="1600" dirty="0" smtClean="0"/>
          </a:p>
          <a:p>
            <a:r>
              <a:rPr lang="es-ES" sz="1600" dirty="0" smtClean="0"/>
              <a:t>Tiene </a:t>
            </a:r>
            <a:r>
              <a:rPr lang="es-ES" sz="1600" dirty="0" err="1"/>
              <a:t>multiples</a:t>
            </a:r>
            <a:r>
              <a:rPr lang="es-ES" sz="1600" dirty="0"/>
              <a:t> opciones</a:t>
            </a:r>
            <a:r>
              <a:rPr lang="es-ES" sz="1600" dirty="0" smtClean="0"/>
              <a:t>, pero </a:t>
            </a:r>
            <a:r>
              <a:rPr lang="es-ES" sz="1600" dirty="0"/>
              <a:t>esto es lo </a:t>
            </a:r>
            <a:r>
              <a:rPr lang="es-ES" sz="1600" dirty="0" smtClean="0"/>
              <a:t>básico.</a:t>
            </a:r>
            <a:endParaRPr lang="es-ES" sz="1600" dirty="0"/>
          </a:p>
        </p:txBody>
      </p:sp>
      <p:sp>
        <p:nvSpPr>
          <p:cNvPr id="7" name="Rectángulo 6"/>
          <p:cNvSpPr/>
          <p:nvPr/>
        </p:nvSpPr>
        <p:spPr>
          <a:xfrm>
            <a:off x="2660821" y="4841955"/>
            <a:ext cx="647494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Ejemplo</a:t>
            </a:r>
            <a:r>
              <a:rPr lang="es-ES" sz="1600" dirty="0" smtClean="0"/>
              <a:t>:</a:t>
            </a:r>
          </a:p>
          <a:p>
            <a:endParaRPr lang="es-ES" sz="1600" dirty="0"/>
          </a:p>
          <a:p>
            <a:r>
              <a:rPr lang="en-GB" sz="1600" dirty="0"/>
              <a:t>CREATE TABLE </a:t>
            </a:r>
            <a:r>
              <a:rPr lang="en-GB" sz="1600" dirty="0" err="1"/>
              <a:t>cycling.race_winners</a:t>
            </a:r>
            <a:r>
              <a:rPr lang="en-GB" sz="1600" dirty="0"/>
              <a:t> (</a:t>
            </a:r>
            <a:endParaRPr lang="es-ES" sz="1600" dirty="0"/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race_name</a:t>
            </a:r>
            <a:r>
              <a:rPr lang="en-GB" sz="1600" dirty="0" smtClean="0"/>
              <a:t> </a:t>
            </a:r>
            <a:r>
              <a:rPr lang="en-GB" sz="1600" dirty="0"/>
              <a:t>text, </a:t>
            </a:r>
            <a:endParaRPr lang="es-ES" sz="1600" dirty="0"/>
          </a:p>
          <a:p>
            <a:r>
              <a:rPr lang="en-GB" sz="1600" dirty="0"/>
              <a:t> </a:t>
            </a:r>
            <a:r>
              <a:rPr lang="en-GB" sz="1600" dirty="0" smtClean="0"/>
              <a:t>	</a:t>
            </a:r>
            <a:r>
              <a:rPr lang="en-GB" sz="1600" dirty="0" err="1" smtClean="0"/>
              <a:t>race_position</a:t>
            </a:r>
            <a:r>
              <a:rPr lang="en-GB" sz="1600" dirty="0" smtClean="0"/>
              <a:t> </a:t>
            </a:r>
            <a:r>
              <a:rPr lang="en-GB" sz="1600" dirty="0" err="1"/>
              <a:t>int</a:t>
            </a:r>
            <a:r>
              <a:rPr lang="en-GB" sz="1600" dirty="0"/>
              <a:t>, </a:t>
            </a:r>
            <a:endParaRPr lang="es-ES" sz="1600" dirty="0"/>
          </a:p>
          <a:p>
            <a:r>
              <a:rPr lang="en-GB" sz="1600" dirty="0"/>
              <a:t>   	</a:t>
            </a:r>
            <a:r>
              <a:rPr lang="en-GB" sz="1600" dirty="0" err="1"/>
              <a:t>cyclist_name</a:t>
            </a:r>
            <a:r>
              <a:rPr lang="en-GB" sz="1600" dirty="0"/>
              <a:t> FROZEN&lt;</a:t>
            </a:r>
            <a:r>
              <a:rPr lang="en-GB" sz="1600" dirty="0" err="1"/>
              <a:t>fullname</a:t>
            </a:r>
            <a:r>
              <a:rPr lang="en-GB" sz="1600" dirty="0"/>
              <a:t>&gt;, </a:t>
            </a:r>
            <a:endParaRPr lang="es-ES" sz="1600" dirty="0"/>
          </a:p>
          <a:p>
            <a:r>
              <a:rPr lang="en-GB" sz="1600" dirty="0"/>
              <a:t>  	</a:t>
            </a:r>
            <a:r>
              <a:rPr lang="en-GB" sz="1600" dirty="0" smtClean="0"/>
              <a:t>PRIMARY </a:t>
            </a:r>
            <a:r>
              <a:rPr lang="en-GB" sz="1600" dirty="0"/>
              <a:t>KEY (</a:t>
            </a:r>
            <a:r>
              <a:rPr lang="en-GB" sz="1600" dirty="0" err="1"/>
              <a:t>race_name</a:t>
            </a:r>
            <a:r>
              <a:rPr lang="en-GB" sz="1600" dirty="0"/>
              <a:t>, </a:t>
            </a:r>
            <a:r>
              <a:rPr lang="en-GB" sz="1600" dirty="0" err="1"/>
              <a:t>race_position</a:t>
            </a:r>
            <a:r>
              <a:rPr lang="en-GB" sz="1600" dirty="0"/>
              <a:t>));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59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354227"/>
            <a:ext cx="8915399" cy="823784"/>
          </a:xfrm>
        </p:spPr>
        <p:txBody>
          <a:bodyPr/>
          <a:lstStyle/>
          <a:p>
            <a:r>
              <a:rPr lang="es-ES" dirty="0" smtClean="0"/>
              <a:t>Lenguaje CQL. Insertar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60821" y="1622854"/>
            <a:ext cx="5807676" cy="2372497"/>
          </a:xfrm>
        </p:spPr>
        <p:txBody>
          <a:bodyPr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-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</a:rPr>
              <a:t>Insertar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INSERT INTO [</a:t>
            </a:r>
            <a:r>
              <a:rPr lang="en-GB" sz="1600" dirty="0" err="1">
                <a:solidFill>
                  <a:schemeClr val="tx1"/>
                </a:solidFill>
              </a:rPr>
              <a:t>keyspace_name</a:t>
            </a:r>
            <a:r>
              <a:rPr lang="en-GB" sz="1600" dirty="0">
                <a:solidFill>
                  <a:schemeClr val="tx1"/>
                </a:solidFill>
              </a:rPr>
              <a:t>.] </a:t>
            </a:r>
            <a:r>
              <a:rPr lang="en-GB" sz="1600" dirty="0" err="1">
                <a:solidFill>
                  <a:schemeClr val="tx1"/>
                </a:solidFill>
              </a:rPr>
              <a:t>table_name</a:t>
            </a:r>
            <a:r>
              <a:rPr lang="en-GB" sz="1600" dirty="0">
                <a:solidFill>
                  <a:schemeClr val="tx1"/>
                </a:solidFill>
              </a:rPr>
              <a:t> (</a:t>
            </a:r>
            <a:r>
              <a:rPr lang="en-GB" sz="1600" dirty="0" err="1">
                <a:solidFill>
                  <a:schemeClr val="tx1"/>
                </a:solidFill>
              </a:rPr>
              <a:t>column_list</a:t>
            </a:r>
            <a:r>
              <a:rPr lang="en-GB" sz="1600" dirty="0">
                <a:solidFill>
                  <a:schemeClr val="tx1"/>
                </a:solidFill>
              </a:rPr>
              <a:t>) 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VALUES (</a:t>
            </a:r>
            <a:r>
              <a:rPr lang="en-GB" sz="1600" dirty="0" err="1">
                <a:solidFill>
                  <a:schemeClr val="tx1"/>
                </a:solidFill>
              </a:rPr>
              <a:t>column_values</a:t>
            </a:r>
            <a:r>
              <a:rPr lang="en-GB" sz="1600" dirty="0">
                <a:solidFill>
                  <a:schemeClr val="tx1"/>
                </a:solidFill>
              </a:rPr>
              <a:t>) [IF NOT EXISTS][USING TTL seconds | TIMESTAMP </a:t>
            </a:r>
            <a:r>
              <a:rPr lang="en-GB" sz="1600" dirty="0" err="1">
                <a:solidFill>
                  <a:schemeClr val="tx1"/>
                </a:solidFill>
              </a:rPr>
              <a:t>epoch_in_microseconds</a:t>
            </a:r>
            <a:r>
              <a:rPr lang="en-GB" sz="1600" dirty="0">
                <a:solidFill>
                  <a:schemeClr val="tx1"/>
                </a:solidFill>
              </a:rPr>
              <a:t>]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68497" y="3090050"/>
            <a:ext cx="3036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USING TTL </a:t>
            </a:r>
            <a:r>
              <a:rPr lang="es-ES" sz="1600" dirty="0"/>
              <a:t>es para borrarlo tras una cantidad de </a:t>
            </a:r>
            <a:r>
              <a:rPr lang="es-ES" sz="1600" dirty="0" smtClean="0"/>
              <a:t>segundos </a:t>
            </a:r>
            <a:r>
              <a:rPr lang="es-ES" sz="1600" dirty="0"/>
              <a:t>y </a:t>
            </a:r>
            <a:r>
              <a:rPr lang="es-ES" sz="1600" i="1" dirty="0"/>
              <a:t>TIMESTAMP</a:t>
            </a:r>
            <a:r>
              <a:rPr lang="es-ES" sz="1600" dirty="0"/>
              <a:t> es para que </a:t>
            </a:r>
            <a:r>
              <a:rPr lang="es-ES" sz="1600" dirty="0" smtClean="0"/>
              <a:t>marque </a:t>
            </a:r>
            <a:r>
              <a:rPr lang="es-ES" sz="1600" dirty="0"/>
              <a:t>el dato con una marca de tiempo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dirty="0"/>
              <a:t>Todas las claves primarias tienen que </a:t>
            </a:r>
            <a:r>
              <a:rPr lang="es-ES" sz="1600" dirty="0" smtClean="0"/>
              <a:t>aparecer y </a:t>
            </a:r>
            <a:r>
              <a:rPr lang="es-ES" sz="1600" dirty="0"/>
              <a:t>se insertará </a:t>
            </a:r>
            <a:r>
              <a:rPr lang="es-ES" sz="1600" dirty="0" err="1" smtClean="0"/>
              <a:t>null</a:t>
            </a:r>
            <a:r>
              <a:rPr lang="es-ES" sz="1600" dirty="0" smtClean="0"/>
              <a:t> </a:t>
            </a:r>
            <a:r>
              <a:rPr lang="es-ES" sz="1600" dirty="0"/>
              <a:t>en las columnas excluidas.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660821" y="4105712"/>
            <a:ext cx="58076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Ejemplo</a:t>
            </a:r>
            <a:r>
              <a:rPr lang="es-ES" sz="1600" dirty="0" smtClean="0"/>
              <a:t>:</a:t>
            </a:r>
          </a:p>
          <a:p>
            <a:endParaRPr lang="es-ES" sz="1600" dirty="0"/>
          </a:p>
          <a:p>
            <a:r>
              <a:rPr lang="en-GB" sz="1600" dirty="0"/>
              <a:t>INSERT INTO </a:t>
            </a:r>
            <a:r>
              <a:rPr lang="en-GB" sz="1600" dirty="0" err="1"/>
              <a:t>cycling.cyclist_categories</a:t>
            </a:r>
            <a:r>
              <a:rPr lang="en-GB" sz="1600" dirty="0"/>
              <a:t> (</a:t>
            </a:r>
            <a:r>
              <a:rPr lang="en-GB" sz="1600" dirty="0" err="1"/>
              <a:t>id</a:t>
            </a:r>
            <a:r>
              <a:rPr lang="en-GB" sz="1600" b="1" dirty="0" err="1"/>
              <a:t>,</a:t>
            </a:r>
            <a:r>
              <a:rPr lang="en-GB" sz="1600" dirty="0" err="1"/>
              <a:t>lastname,categories</a:t>
            </a:r>
            <a:r>
              <a:rPr lang="en-GB" sz="1600" dirty="0"/>
              <a:t>)</a:t>
            </a:r>
            <a:endParaRPr lang="es-ES" sz="1600" dirty="0"/>
          </a:p>
          <a:p>
            <a:r>
              <a:rPr lang="en-GB" sz="1600" dirty="0"/>
              <a:t>  </a:t>
            </a:r>
            <a:r>
              <a:rPr lang="es-ES" sz="1600" dirty="0"/>
              <a:t>VALUES(</a:t>
            </a:r>
          </a:p>
          <a:p>
            <a:r>
              <a:rPr lang="es-ES" sz="1600" dirty="0"/>
              <a:t>    '6ab09bec-e68e-48d9-a5f8-97e6fb4c9b47', </a:t>
            </a:r>
          </a:p>
          <a:p>
            <a:r>
              <a:rPr lang="es-ES" sz="1600" dirty="0"/>
              <a:t>    </a:t>
            </a:r>
            <a:r>
              <a:rPr lang="en-GB" sz="1600" dirty="0"/>
              <a:t>'KRUIJSWIJK', </a:t>
            </a:r>
            <a:endParaRPr lang="es-ES" sz="1600" dirty="0"/>
          </a:p>
          <a:p>
            <a:r>
              <a:rPr lang="en-GB" sz="1600" dirty="0"/>
              <a:t>    {'GC', 'Time-trial', 'Sprint'});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229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354227"/>
            <a:ext cx="8915399" cy="823784"/>
          </a:xfrm>
        </p:spPr>
        <p:txBody>
          <a:bodyPr/>
          <a:lstStyle/>
          <a:p>
            <a:r>
              <a:rPr lang="es-ES" dirty="0" smtClean="0"/>
              <a:t>Lenguaje CQL.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285103"/>
            <a:ext cx="5807676" cy="3016725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GB" sz="1600" b="1" dirty="0">
                <a:solidFill>
                  <a:schemeClr val="tx1"/>
                </a:solidFill>
              </a:rPr>
              <a:t>Drop </a:t>
            </a:r>
            <a:r>
              <a:rPr lang="en-GB" sz="1600" b="1" dirty="0">
                <a:solidFill>
                  <a:schemeClr val="tx1"/>
                </a:solidFill>
              </a:rPr>
              <a:t>table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</a:p>
          <a:p>
            <a:r>
              <a:rPr lang="en-GB" sz="1600" dirty="0">
                <a:solidFill>
                  <a:schemeClr val="tx1"/>
                </a:solidFill>
              </a:rPr>
              <a:t>	DROP TABLE [IF EXISTS] </a:t>
            </a:r>
            <a:r>
              <a:rPr lang="en-GB" sz="1600" dirty="0" err="1">
                <a:solidFill>
                  <a:schemeClr val="tx1"/>
                </a:solidFill>
              </a:rPr>
              <a:t>keyspace_name.table_name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b="1" dirty="0" smtClean="0">
                <a:solidFill>
                  <a:schemeClr val="tx1"/>
                </a:solidFill>
              </a:rPr>
              <a:t>Delete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DELETE [</a:t>
            </a:r>
            <a:r>
              <a:rPr lang="en-US" sz="1600" dirty="0" err="1">
                <a:solidFill>
                  <a:schemeClr val="tx1"/>
                </a:solidFill>
              </a:rPr>
              <a:t>column_name</a:t>
            </a:r>
            <a:r>
              <a:rPr lang="en-US" sz="1600" dirty="0">
                <a:solidFill>
                  <a:schemeClr val="tx1"/>
                </a:solidFill>
              </a:rPr>
              <a:t> (term)][, ...]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FROM [</a:t>
            </a:r>
            <a:r>
              <a:rPr lang="en-US" sz="1600" dirty="0" err="1">
                <a:solidFill>
                  <a:schemeClr val="tx1"/>
                </a:solidFill>
              </a:rPr>
              <a:t>keyspace_name</a:t>
            </a:r>
            <a:r>
              <a:rPr lang="en-US" sz="1600" dirty="0">
                <a:solidFill>
                  <a:schemeClr val="tx1"/>
                </a:solidFill>
              </a:rPr>
              <a:t>.] </a:t>
            </a:r>
            <a:r>
              <a:rPr lang="en-US" sz="1600" dirty="0" err="1">
                <a:solidFill>
                  <a:schemeClr val="tx1"/>
                </a:solidFill>
              </a:rPr>
              <a:t>table_name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</a:rPr>
              <a:t>USING TIMESTAMP </a:t>
            </a:r>
            <a:r>
              <a:rPr lang="en-US" sz="1600" dirty="0" err="1">
                <a:solidFill>
                  <a:schemeClr val="tx1"/>
                </a:solidFill>
              </a:rPr>
              <a:t>timestamp_value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WHERE </a:t>
            </a:r>
            <a:r>
              <a:rPr lang="en-US" sz="1600" dirty="0" err="1">
                <a:solidFill>
                  <a:schemeClr val="tx1"/>
                </a:solidFill>
              </a:rPr>
              <a:t>PK_column_conditions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 dirty="0" err="1">
                <a:solidFill>
                  <a:schemeClr val="tx1"/>
                </a:solidFill>
              </a:rPr>
              <a:t>static_column_conditions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89212" y="4539909"/>
            <a:ext cx="7072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Borra </a:t>
            </a:r>
            <a:r>
              <a:rPr lang="es-ES" sz="1600" dirty="0"/>
              <a:t>los datos de </a:t>
            </a:r>
            <a:r>
              <a:rPr lang="es-ES" sz="1600" dirty="0" smtClean="0"/>
              <a:t>la </a:t>
            </a:r>
            <a:r>
              <a:rPr lang="es-ES" sz="1600" dirty="0"/>
              <a:t>columna especificada de las filas especificadas, poniendo </a:t>
            </a:r>
            <a:r>
              <a:rPr lang="es-ES" sz="1600" dirty="0" err="1" smtClean="0"/>
              <a:t>null</a:t>
            </a:r>
            <a:r>
              <a:rPr lang="es-ES" sz="1600" dirty="0" smtClean="0"/>
              <a:t>, </a:t>
            </a:r>
            <a:r>
              <a:rPr lang="es-ES" sz="1600" dirty="0"/>
              <a:t>o la fila si no se especifica columna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dirty="0" smtClean="0"/>
              <a:t>La </a:t>
            </a:r>
            <a:r>
              <a:rPr lang="es-ES" sz="1600" dirty="0"/>
              <a:t>estructura </a:t>
            </a:r>
            <a:r>
              <a:rPr lang="es-ES" sz="1600" dirty="0" smtClean="0"/>
              <a:t>es la siguiente: las </a:t>
            </a:r>
            <a:r>
              <a:rPr lang="es-ES" sz="1600" dirty="0"/>
              <a:t>columnas que se quieren borrar con su tipo, para las </a:t>
            </a:r>
            <a:r>
              <a:rPr lang="es-ES" sz="1600" dirty="0" smtClean="0"/>
              <a:t>colecciones; de qué tabla son; </a:t>
            </a:r>
            <a:r>
              <a:rPr lang="es-ES" sz="1600" dirty="0"/>
              <a:t>el </a:t>
            </a:r>
            <a:r>
              <a:rPr lang="es-ES" sz="1600" i="1" dirty="0"/>
              <a:t>USING TIMESTAP </a:t>
            </a:r>
            <a:r>
              <a:rPr lang="es-ES" sz="1600" dirty="0"/>
              <a:t>si se quiere borrar datos </a:t>
            </a:r>
            <a:r>
              <a:rPr lang="es-ES" sz="1600" dirty="0" smtClean="0"/>
              <a:t>más </a:t>
            </a:r>
            <a:r>
              <a:rPr lang="es-ES" sz="1600" dirty="0"/>
              <a:t>antiguos que la fecha que se ponga; </a:t>
            </a:r>
            <a:r>
              <a:rPr lang="es-ES" sz="1600" dirty="0" smtClean="0"/>
              <a:t>el </a:t>
            </a:r>
            <a:r>
              <a:rPr lang="es-ES" sz="1600" i="1" dirty="0"/>
              <a:t>WHERE </a:t>
            </a:r>
            <a:r>
              <a:rPr lang="es-ES" sz="1600" dirty="0"/>
              <a:t>con las </a:t>
            </a:r>
            <a:r>
              <a:rPr lang="es-ES" sz="1600" dirty="0" smtClean="0"/>
              <a:t>condiciones </a:t>
            </a:r>
            <a:r>
              <a:rPr lang="es-ES" sz="1600" dirty="0"/>
              <a:t>que tiene que cumplir la clave </a:t>
            </a:r>
            <a:r>
              <a:rPr lang="es-ES" sz="1600" dirty="0" smtClean="0"/>
              <a:t>primaria y </a:t>
            </a:r>
            <a:r>
              <a:rPr lang="es-ES" sz="1600" dirty="0"/>
              <a:t>el </a:t>
            </a:r>
            <a:r>
              <a:rPr lang="es-ES" sz="1600" i="1" dirty="0" smtClean="0"/>
              <a:t>IF</a:t>
            </a:r>
            <a:r>
              <a:rPr lang="es-ES" sz="1600" dirty="0" smtClean="0"/>
              <a:t> </a:t>
            </a:r>
            <a:r>
              <a:rPr lang="es-ES" sz="1600" dirty="0"/>
              <a:t>para condiciones de los campos </a:t>
            </a:r>
            <a:r>
              <a:rPr lang="es-ES" sz="1600" dirty="0" smtClean="0"/>
              <a:t>estáticos.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777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354227"/>
            <a:ext cx="8915399" cy="823784"/>
          </a:xfrm>
        </p:spPr>
        <p:txBody>
          <a:bodyPr/>
          <a:lstStyle/>
          <a:p>
            <a:r>
              <a:rPr lang="es-ES" dirty="0" smtClean="0"/>
              <a:t>Lenguaje CQL. </a:t>
            </a:r>
            <a:r>
              <a:rPr lang="es-ES" dirty="0" err="1" smtClean="0"/>
              <a:t>Select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2" y="1458097"/>
            <a:ext cx="5807676" cy="2621309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GB" sz="1600" b="1" dirty="0" smtClean="0">
                <a:solidFill>
                  <a:schemeClr val="tx1"/>
                </a:solidFill>
              </a:rPr>
              <a:t>Select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SELECT * | </a:t>
            </a:r>
            <a:r>
              <a:rPr lang="en-US" sz="1600" dirty="0" err="1">
                <a:solidFill>
                  <a:schemeClr val="tx1"/>
                </a:solidFill>
              </a:rPr>
              <a:t>select_expression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FROM [</a:t>
            </a:r>
            <a:r>
              <a:rPr lang="en-US" sz="1600" dirty="0" err="1">
                <a:solidFill>
                  <a:schemeClr val="tx1"/>
                </a:solidFill>
              </a:rPr>
              <a:t>keyspace_name</a:t>
            </a:r>
            <a:r>
              <a:rPr lang="en-US" sz="1600" dirty="0">
                <a:solidFill>
                  <a:schemeClr val="tx1"/>
                </a:solidFill>
              </a:rPr>
              <a:t>.] </a:t>
            </a:r>
            <a:r>
              <a:rPr lang="en-US" sz="1600" dirty="0" err="1">
                <a:solidFill>
                  <a:schemeClr val="tx1"/>
                </a:solidFill>
              </a:rPr>
              <a:t>table_name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</a:rPr>
              <a:t>WHERE </a:t>
            </a:r>
            <a:r>
              <a:rPr lang="en-US" sz="1600" dirty="0" err="1">
                <a:solidFill>
                  <a:schemeClr val="tx1"/>
                </a:solidFill>
              </a:rPr>
              <a:t>partition_value</a:t>
            </a:r>
            <a:r>
              <a:rPr lang="en-US" sz="1600" dirty="0">
                <a:solidFill>
                  <a:schemeClr val="tx1"/>
                </a:solidFill>
              </a:rPr>
              <a:t>]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</a:rPr>
              <a:t>ORDER BY </a:t>
            </a:r>
            <a:r>
              <a:rPr lang="en-US" sz="1600" dirty="0" err="1">
                <a:solidFill>
                  <a:schemeClr val="tx1"/>
                </a:solidFill>
              </a:rPr>
              <a:t>PK_column_name</a:t>
            </a:r>
            <a:r>
              <a:rPr lang="en-US" sz="1600" dirty="0">
                <a:solidFill>
                  <a:schemeClr val="tx1"/>
                </a:solidFill>
              </a:rPr>
              <a:t> ASC|DESC]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[</a:t>
            </a:r>
            <a:r>
              <a:rPr lang="en-US" sz="1600" dirty="0">
                <a:solidFill>
                  <a:schemeClr val="tx1"/>
                </a:solidFill>
              </a:rPr>
              <a:t>LIMIT N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89212" y="4539909"/>
            <a:ext cx="7072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S</a:t>
            </a:r>
            <a:r>
              <a:rPr lang="es-ES" sz="1600" i="1" dirty="0" err="1" smtClean="0"/>
              <a:t>elect</a:t>
            </a:r>
            <a:r>
              <a:rPr lang="es-ES" sz="1600" i="1" dirty="0" smtClean="0"/>
              <a:t> </a:t>
            </a:r>
            <a:r>
              <a:rPr lang="es-ES" sz="1600" i="1" dirty="0"/>
              <a:t>* </a:t>
            </a:r>
            <a:r>
              <a:rPr lang="es-ES" sz="1600" dirty="0"/>
              <a:t>muestra todas las </a:t>
            </a:r>
            <a:r>
              <a:rPr lang="es-ES" sz="1600" dirty="0" smtClean="0"/>
              <a:t>columnas (o especifica cuales). </a:t>
            </a:r>
            <a:r>
              <a:rPr lang="es-ES" sz="1600" i="1" dirty="0"/>
              <a:t>FROM</a:t>
            </a:r>
            <a:r>
              <a:rPr lang="es-ES" sz="1600" dirty="0"/>
              <a:t> </a:t>
            </a:r>
            <a:r>
              <a:rPr lang="es-ES" sz="1600" dirty="0" smtClean="0"/>
              <a:t>para saber de qué tabla es, </a:t>
            </a:r>
            <a:r>
              <a:rPr lang="es-ES" sz="1600" i="1" dirty="0"/>
              <a:t>WHERE</a:t>
            </a:r>
            <a:r>
              <a:rPr lang="es-ES" sz="1600" dirty="0"/>
              <a:t> si se quiere poner condiciones para que se muestre una fila, </a:t>
            </a:r>
            <a:r>
              <a:rPr lang="es-ES" sz="1600" i="1" dirty="0" smtClean="0"/>
              <a:t>ORDER </a:t>
            </a:r>
            <a:r>
              <a:rPr lang="es-ES" sz="1600" i="1" dirty="0"/>
              <a:t>BY</a:t>
            </a:r>
            <a:r>
              <a:rPr lang="es-ES" sz="1600" dirty="0"/>
              <a:t> si se quiere un </a:t>
            </a:r>
            <a:r>
              <a:rPr lang="es-ES" sz="1600" dirty="0" smtClean="0"/>
              <a:t>orden </a:t>
            </a:r>
            <a:r>
              <a:rPr lang="es-ES" sz="1600" dirty="0"/>
              <a:t>y </a:t>
            </a:r>
            <a:r>
              <a:rPr lang="es-ES" sz="1600" i="1" dirty="0"/>
              <a:t>LIMIT</a:t>
            </a:r>
            <a:r>
              <a:rPr lang="es-ES" sz="1600" dirty="0"/>
              <a:t> para que solo muestre los </a:t>
            </a:r>
            <a:r>
              <a:rPr lang="es-ES" sz="1600" i="1" dirty="0"/>
              <a:t>N</a:t>
            </a:r>
            <a:r>
              <a:rPr lang="es-ES" sz="1600" dirty="0"/>
              <a:t> primeros resultados</a:t>
            </a:r>
            <a:r>
              <a:rPr lang="es-ES" sz="1600" dirty="0" smtClean="0"/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543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2060"/>
      </a:hlink>
      <a:folHlink>
        <a:srgbClr val="E7871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710</Words>
  <Application>Microsoft Office PowerPoint</Application>
  <PresentationFormat>Panorámica</PresentationFormat>
  <Paragraphs>95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Base de datos NoSQL Cassandra</vt:lpstr>
      <vt:lpstr>Introducción</vt:lpstr>
      <vt:lpstr>Origen</vt:lpstr>
      <vt:lpstr>Características</vt:lpstr>
      <vt:lpstr>Ejemplos de uso</vt:lpstr>
      <vt:lpstr>Lenguaje CQL. Crear tabla</vt:lpstr>
      <vt:lpstr>Lenguaje CQL. Insertar</vt:lpstr>
      <vt:lpstr>Lenguaje CQL. Drop table</vt:lpstr>
      <vt:lpstr>Lenguaje CQL. Select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NoSQL Cassandra</dc:title>
  <dc:creator>Marina Jiménez</dc:creator>
  <cp:lastModifiedBy>Marina Jiménez</cp:lastModifiedBy>
  <cp:revision>16</cp:revision>
  <dcterms:created xsi:type="dcterms:W3CDTF">2019-05-12T11:37:28Z</dcterms:created>
  <dcterms:modified xsi:type="dcterms:W3CDTF">2019-05-12T12:48:24Z</dcterms:modified>
</cp:coreProperties>
</file>