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33"/>
  </p:notesMasterIdLst>
  <p:sldIdLst>
    <p:sldId id="256" r:id="rId6"/>
    <p:sldId id="556" r:id="rId7"/>
    <p:sldId id="595" r:id="rId8"/>
    <p:sldId id="597" r:id="rId9"/>
    <p:sldId id="586" r:id="rId10"/>
    <p:sldId id="600" r:id="rId11"/>
    <p:sldId id="601" r:id="rId12"/>
    <p:sldId id="588" r:id="rId13"/>
    <p:sldId id="589" r:id="rId14"/>
    <p:sldId id="590" r:id="rId15"/>
    <p:sldId id="591" r:id="rId16"/>
    <p:sldId id="592" r:id="rId17"/>
    <p:sldId id="598" r:id="rId18"/>
    <p:sldId id="566" r:id="rId19"/>
    <p:sldId id="567" r:id="rId20"/>
    <p:sldId id="573" r:id="rId21"/>
    <p:sldId id="569" r:id="rId22"/>
    <p:sldId id="599" r:id="rId23"/>
    <p:sldId id="561" r:id="rId24"/>
    <p:sldId id="575" r:id="rId25"/>
    <p:sldId id="576" r:id="rId26"/>
    <p:sldId id="578" r:id="rId27"/>
    <p:sldId id="579" r:id="rId28"/>
    <p:sldId id="594" r:id="rId29"/>
    <p:sldId id="580" r:id="rId30"/>
    <p:sldId id="581" r:id="rId31"/>
    <p:sldId id="582" r:id="rId3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FFFFFF"/>
    <a:srgbClr val="006600"/>
    <a:srgbClr val="33CC33"/>
    <a:srgbClr val="0000FF"/>
    <a:srgbClr val="E4EEF8"/>
    <a:srgbClr val="CEEAB0"/>
    <a:srgbClr val="9ED561"/>
    <a:srgbClr val="B5CFE9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894" autoAdjust="0"/>
  </p:normalViewPr>
  <p:slideViewPr>
    <p:cSldViewPr>
      <p:cViewPr varScale="1">
        <p:scale>
          <a:sx n="109" d="100"/>
          <a:sy n="109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1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0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8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7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0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4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6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0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6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0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2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2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3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10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13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63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2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60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99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9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67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09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47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96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26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319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70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98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24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615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23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75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55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139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15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62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22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3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31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906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6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85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2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은행 거래 관리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ko-KR" altLang="en-US" sz="2000" dirty="0" smtClean="0"/>
              <a:t>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 구</a:t>
            </a:r>
            <a:endParaRPr lang="ko-KR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752981"/>
            <a:ext cx="9113195" cy="5075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4626932" y="2755706"/>
            <a:ext cx="4320479" cy="1390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905" y="2351609"/>
            <a:ext cx="4167317" cy="305437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11181" y="904997"/>
            <a:ext cx="3380362" cy="13132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57185" y="43305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App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31295" y="904997"/>
            <a:ext cx="303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App() //APP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클래스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default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생성자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65306" y="1241776"/>
            <a:ext cx="2441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load_user_file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load_transaction_log_file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load_loan_list_file</a:t>
            </a:r>
            <a:r>
              <a:rPr lang="en-US" altLang="ko-KR" sz="1200" dirty="0"/>
              <a:t>();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99420" y="245595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App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객체배</a:t>
            </a:r>
            <a:r>
              <a:rPr lang="ko-KR" altLang="en-US" sz="1400" b="1" dirty="0">
                <a:solidFill>
                  <a:prstClr val="black"/>
                </a:solidFill>
              </a:rPr>
              <a:t>열</a:t>
            </a:r>
          </a:p>
        </p:txBody>
      </p:sp>
      <p:sp>
        <p:nvSpPr>
          <p:cNvPr id="264" name="직사각형 263"/>
          <p:cNvSpPr/>
          <p:nvPr/>
        </p:nvSpPr>
        <p:spPr>
          <a:xfrm>
            <a:off x="99716" y="74817"/>
            <a:ext cx="1540666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16519" y="82107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파일 로드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109" y="2794303"/>
            <a:ext cx="321490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 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fstream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ifs.open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en-US" altLang="ko-KR" sz="1100" dirty="0" smtClean="0"/>
              <a:t>users.</a:t>
            </a:r>
            <a:r>
              <a:rPr lang="en-US" altLang="ko-KR" sz="1100" dirty="0" smtClean="0">
                <a:solidFill>
                  <a:prstClr val="black"/>
                </a:solidFill>
              </a:rPr>
              <a:t>txt)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while (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eof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ifs </a:t>
            </a:r>
            <a:r>
              <a:rPr lang="en-US" altLang="ko-KR" sz="1100" dirty="0"/>
              <a:t>&gt;&gt; _id &gt;&gt; _password &gt;&gt; _name </a:t>
            </a:r>
            <a:r>
              <a:rPr lang="en-US" altLang="ko-KR" sz="1100" dirty="0" smtClean="0"/>
              <a:t>&gt;&gt; </a:t>
            </a:r>
            <a:r>
              <a:rPr lang="en-US" altLang="ko-KR" sz="1100" dirty="0" smtClean="0">
                <a:solidFill>
                  <a:prstClr val="black"/>
                </a:solidFill>
              </a:rPr>
              <a:t>...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users[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idx</a:t>
            </a:r>
            <a:r>
              <a:rPr lang="en-US" altLang="ko-KR" sz="1100" dirty="0" smtClean="0">
                <a:solidFill>
                  <a:prstClr val="black"/>
                </a:solidFill>
              </a:rPr>
              <a:t>].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setUser</a:t>
            </a:r>
            <a:r>
              <a:rPr lang="en-US" altLang="ko-KR" sz="1100" dirty="0" smtClean="0">
                <a:solidFill>
                  <a:prstClr val="black"/>
                </a:solidFill>
              </a:rPr>
              <a:t>(id, pw, name, …)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fstream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ifs.open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en-US" altLang="ko-KR" sz="1100" dirty="0" smtClean="0"/>
              <a:t>transactions.</a:t>
            </a:r>
            <a:r>
              <a:rPr lang="en-US" altLang="ko-KR" sz="1100" dirty="0" smtClean="0">
                <a:solidFill>
                  <a:prstClr val="black"/>
                </a:solidFill>
              </a:rPr>
              <a:t>txt)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while (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eof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user</a:t>
            </a:r>
            <a:r>
              <a:rPr lang="ko-KR" altLang="en-US" sz="1100" dirty="0" smtClean="0">
                <a:solidFill>
                  <a:prstClr val="black"/>
                </a:solidFill>
              </a:rPr>
              <a:t>와 유사하게 진행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fstream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ifs.open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en-US" altLang="ko-KR" sz="1100" dirty="0" smtClean="0"/>
              <a:t>loans.</a:t>
            </a:r>
            <a:r>
              <a:rPr lang="en-US" altLang="ko-KR" sz="1100" dirty="0" smtClean="0">
                <a:solidFill>
                  <a:prstClr val="black"/>
                </a:solidFill>
              </a:rPr>
              <a:t>txt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while (</a:t>
            </a:r>
            <a:r>
              <a:rPr lang="en-US" altLang="ko-KR" sz="1100" dirty="0" err="1">
                <a:solidFill>
                  <a:prstClr val="black"/>
                </a:solidFill>
              </a:rPr>
              <a:t>eof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user</a:t>
            </a:r>
            <a:r>
              <a:rPr lang="ko-KR" altLang="en-US" sz="1100" dirty="0">
                <a:solidFill>
                  <a:prstClr val="black"/>
                </a:solidFill>
              </a:rPr>
              <a:t>와 유사하게 진행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cxnSp>
        <p:nvCxnSpPr>
          <p:cNvPr id="256" name="꺾인 연결선 255"/>
          <p:cNvCxnSpPr>
            <a:endCxn id="102" idx="1"/>
          </p:cNvCxnSpPr>
          <p:nvPr/>
        </p:nvCxnSpPr>
        <p:spPr>
          <a:xfrm>
            <a:off x="3602727" y="3290929"/>
            <a:ext cx="1210392" cy="74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566856" y="2442821"/>
            <a:ext cx="950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File Load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28366"/>
              </p:ext>
            </p:extLst>
          </p:nvPr>
        </p:nvGraphicFramePr>
        <p:xfrm>
          <a:off x="4813119" y="3243502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912636" y="3240288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User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user_List</a:t>
            </a:r>
            <a:r>
              <a:rPr lang="en-US" altLang="ko-KR" sz="1200" dirty="0" smtClean="0">
                <a:solidFill>
                  <a:prstClr val="black"/>
                </a:solidFill>
              </a:rPr>
              <a:t>[20]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4822" y="3568046"/>
            <a:ext cx="12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loan loans[100]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5154"/>
              </p:ext>
            </p:extLst>
          </p:nvPr>
        </p:nvGraphicFramePr>
        <p:xfrm>
          <a:off x="4814012" y="3590670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51246"/>
              </p:ext>
            </p:extLst>
          </p:nvPr>
        </p:nvGraphicFramePr>
        <p:xfrm>
          <a:off x="4813119" y="291574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912636" y="2912530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transaction transactions[20]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6" name="꺾인 연결선 115"/>
          <p:cNvCxnSpPr>
            <a:endCxn id="108" idx="1"/>
          </p:cNvCxnSpPr>
          <p:nvPr/>
        </p:nvCxnSpPr>
        <p:spPr>
          <a:xfrm flipV="1">
            <a:off x="3137819" y="3037664"/>
            <a:ext cx="1675300" cy="874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endCxn id="107" idx="1"/>
          </p:cNvCxnSpPr>
          <p:nvPr/>
        </p:nvCxnSpPr>
        <p:spPr>
          <a:xfrm flipV="1">
            <a:off x="3023717" y="3712590"/>
            <a:ext cx="1790295" cy="780241"/>
          </a:xfrm>
          <a:prstGeom prst="bentConnector3">
            <a:avLst>
              <a:gd name="adj1" fmla="val 787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그룹 252"/>
          <p:cNvGrpSpPr/>
          <p:nvPr/>
        </p:nvGrpSpPr>
        <p:grpSpPr>
          <a:xfrm>
            <a:off x="670244" y="905510"/>
            <a:ext cx="7790188" cy="4975430"/>
            <a:chOff x="107503" y="961084"/>
            <a:chExt cx="7790188" cy="4915565"/>
          </a:xfrm>
        </p:grpSpPr>
        <p:sp>
          <p:nvSpPr>
            <p:cNvPr id="56" name="타원 55"/>
            <p:cNvSpPr/>
            <p:nvPr/>
          </p:nvSpPr>
          <p:spPr>
            <a:xfrm>
              <a:off x="107503" y="961084"/>
              <a:ext cx="3541715" cy="20091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98832" y="1158833"/>
              <a:ext cx="635110" cy="364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</a:rPr>
                <a:t>App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038338" y="2026657"/>
              <a:ext cx="1938351" cy="273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User* login(id, password)</a:t>
              </a:r>
              <a:endParaRPr lang="en-US" altLang="ko-KR" sz="12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038338" y="1678839"/>
              <a:ext cx="1561646" cy="273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User* </a:t>
              </a:r>
              <a:r>
                <a:rPr lang="en-US" altLang="ko-KR" sz="1200" b="1" dirty="0" err="1">
                  <a:solidFill>
                    <a:prstClr val="black"/>
                  </a:solidFill>
                  <a:ea typeface="굴림" panose="020B0600000101010101" pitchFamily="50" charset="-127"/>
                </a:rPr>
                <a:t>logined_user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93" name="꺾인 연결선 192"/>
            <p:cNvCxnSpPr>
              <a:stCxn id="155" idx="1"/>
              <a:endCxn id="192" idx="1"/>
            </p:cNvCxnSpPr>
            <p:nvPr/>
          </p:nvCxnSpPr>
          <p:spPr>
            <a:xfrm rot="10800000">
              <a:off x="1038338" y="1815672"/>
              <a:ext cx="12700" cy="34781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/>
            <p:cNvSpPr/>
            <p:nvPr/>
          </p:nvSpPr>
          <p:spPr>
            <a:xfrm>
              <a:off x="4009259" y="2801707"/>
              <a:ext cx="3888432" cy="2189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black"/>
                  </a:solidFill>
                </a:rPr>
                <a:t>User*</a:t>
              </a:r>
              <a:r>
                <a:rPr lang="ko-KR" altLang="en-US" sz="16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/>
                  </a:solidFill>
                </a:rPr>
                <a:t>login(id, password) </a:t>
              </a:r>
            </a:p>
            <a:p>
              <a:endParaRPr lang="en-US" altLang="ko-KR" sz="1600" b="1" dirty="0" smtClean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Users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를 검색하여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입력 값과 같은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ID, Password</a:t>
              </a:r>
              <a:r>
                <a:rPr lang="ko-KR" altLang="en-US" sz="1200" dirty="0">
                  <a:solidFill>
                    <a:prstClr val="black"/>
                  </a:solidFill>
                  <a:ea typeface="굴림" panose="020B0600000101010101" pitchFamily="50" charset="-127"/>
                </a:rPr>
                <a:t>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데이터를 발견한다면 해당하는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User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의 주소 값을 반환한다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.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해당하는 데이터가 없을 경우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NULL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값을 반환한다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.</a:t>
              </a:r>
            </a:p>
            <a:p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반환된 데이터는 </a:t>
              </a:r>
              <a:r>
                <a:rPr lang="en-US" altLang="ko-KR" sz="1200" dirty="0" err="1" smtClean="0">
                  <a:solidFill>
                    <a:prstClr val="black"/>
                  </a:solidFill>
                  <a:ea typeface="굴림" panose="020B0600000101010101" pitchFamily="50" charset="-127"/>
                </a:rPr>
                <a:t>logined_user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에 저장된다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. </a:t>
              </a:r>
              <a:r>
                <a:rPr lang="en-US" altLang="ko-KR" sz="1200" dirty="0" err="1">
                  <a:solidFill>
                    <a:prstClr val="black"/>
                  </a:solidFill>
                  <a:ea typeface="굴림" panose="020B0600000101010101" pitchFamily="50" charset="-127"/>
                </a:rPr>
                <a:t>logined_user</a:t>
              </a:r>
              <a:r>
                <a:rPr lang="en-US" altLang="ko-KR" sz="1200" dirty="0">
                  <a:solidFill>
                    <a:prstClr val="black"/>
                  </a:solidFill>
                  <a:ea typeface="굴림" panose="020B0600000101010101" pitchFamily="50" charset="-127"/>
                </a:rPr>
                <a:t>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객체가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NULL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일 경우 </a:t>
              </a:r>
              <a:r>
                <a:rPr lang="ko-KR" altLang="en-US" sz="1200" dirty="0" err="1" smtClean="0">
                  <a:solidFill>
                    <a:prstClr val="black"/>
                  </a:solidFill>
                  <a:ea typeface="굴림" panose="020B0600000101010101" pitchFamily="50" charset="-127"/>
                </a:rPr>
                <a:t>로그인이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 불가하다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.</a:t>
              </a:r>
            </a:p>
            <a:p>
              <a:endParaRPr lang="en-US" altLang="ko-KR" sz="12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로그인 성공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패스워드 실패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, 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아이디 검색 실패 시 각각에 대하여 예외처리 메시지 출력하고 처리할 것</a:t>
              </a:r>
              <a:endParaRPr lang="en-US" altLang="ko-KR" sz="12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endParaRPr lang="en-US" altLang="ko-KR" sz="10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90815" y="2341681"/>
              <a:ext cx="1734770" cy="273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transaction* cache[10]</a:t>
              </a:r>
              <a:endParaRPr lang="en-US" altLang="ko-KR" sz="1200" dirty="0">
                <a:solidFill>
                  <a:prstClr val="black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009259" y="4842800"/>
              <a:ext cx="3840952" cy="1033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600" b="1" dirty="0" smtClean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로그인 성공 시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, app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에 </a:t>
              </a:r>
              <a:r>
                <a:rPr lang="ko-KR" altLang="en-US" sz="1200" dirty="0" err="1" smtClean="0">
                  <a:solidFill>
                    <a:prstClr val="black"/>
                  </a:solidFill>
                  <a:ea typeface="굴림" panose="020B0600000101010101" pitchFamily="50" charset="-127"/>
                </a:rPr>
                <a:t>업로드된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 모든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transaction </a:t>
              </a:r>
              <a:b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</a:b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데이터에서 현재 로그인한 유저의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transaction</a:t>
              </a:r>
              <a:r>
                <a:rPr lang="ko-KR" altLang="en-US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들을 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</a:br>
              <a:r>
                <a:rPr lang="ko-KR" altLang="en-US" sz="1200" dirty="0" err="1" smtClean="0">
                  <a:solidFill>
                    <a:prstClr val="black"/>
                  </a:solidFill>
                  <a:ea typeface="굴림" panose="020B0600000101010101" pitchFamily="50" charset="-127"/>
                </a:rPr>
                <a:t>캐싱함</a:t>
              </a:r>
              <a:r>
                <a:rPr lang="en-US" altLang="ko-KR" sz="1200" dirty="0" smtClean="0">
                  <a:solidFill>
                    <a:prstClr val="black"/>
                  </a:solidFill>
                  <a:ea typeface="굴림" panose="020B0600000101010101" pitchFamily="50" charset="-127"/>
                </a:rPr>
                <a:t> </a:t>
              </a:r>
              <a:endParaRPr lang="en-US" altLang="ko-KR" sz="12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  <a:p>
              <a:endParaRPr lang="en-US" altLang="ko-KR" sz="1000" dirty="0">
                <a:solidFill>
                  <a:prstClr val="black"/>
                </a:solidFill>
                <a:ea typeface="굴림" panose="020B0600000101010101" pitchFamily="50" charset="-127"/>
              </a:endParaRPr>
            </a:p>
          </p:txBody>
        </p:sp>
      </p:grpSp>
      <p:cxnSp>
        <p:nvCxnSpPr>
          <p:cNvPr id="91" name="꺾인 연결선 90"/>
          <p:cNvCxnSpPr>
            <a:stCxn id="5" idx="3"/>
            <a:endCxn id="56" idx="6"/>
          </p:cNvCxnSpPr>
          <p:nvPr/>
        </p:nvCxnSpPr>
        <p:spPr>
          <a:xfrm flipV="1">
            <a:off x="3762914" y="1922325"/>
            <a:ext cx="449045" cy="2170104"/>
          </a:xfrm>
          <a:prstGeom prst="bentConnector3">
            <a:avLst>
              <a:gd name="adj1" fmla="val 150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316051" y="8210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로그</a:t>
            </a:r>
            <a:r>
              <a:rPr lang="ko-KR" altLang="en-US" sz="2400" dirty="0">
                <a:solidFill>
                  <a:prstClr val="black"/>
                </a:solidFill>
              </a:rPr>
              <a:t>인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9716" y="74817"/>
            <a:ext cx="1540666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21" y="17915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return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061" y="3135792"/>
            <a:ext cx="3391853" cy="1574719"/>
            <a:chOff x="316051" y="3798497"/>
            <a:chExt cx="3391853" cy="1574719"/>
          </a:xfrm>
        </p:grpSpPr>
        <p:sp>
          <p:nvSpPr>
            <p:cNvPr id="5" name="직사각형 4"/>
            <p:cNvSpPr/>
            <p:nvPr/>
          </p:nvSpPr>
          <p:spPr>
            <a:xfrm>
              <a:off x="316051" y="4137051"/>
              <a:ext cx="3391853" cy="1236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31699" y="3798497"/>
              <a:ext cx="2240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black"/>
                  </a:solidFill>
                </a:rPr>
                <a:t>App :: User users[20]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9443" y="4315225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8965" y="4293096"/>
              <a:ext cx="33855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pw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68615" y="4305255"/>
              <a:ext cx="477454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LCJ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552658" y="4317413"/>
              <a:ext cx="591337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1005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57055" y="4317413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5383" y="4599590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53538" y="4621090"/>
              <a:ext cx="41943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11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55454" y="4587372"/>
              <a:ext cx="591337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1006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58705" y="4587261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00397" y="4612086"/>
              <a:ext cx="247624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0426" y="4898423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3</a:t>
              </a:r>
              <a:endParaRPr lang="en-US" altLang="ko-KR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7811" y="4900254"/>
              <a:ext cx="425884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p2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52517" y="4894323"/>
              <a:ext cx="591337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9979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55325" y="4882768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9611" y="4333971"/>
              <a:ext cx="3093905" cy="24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8615" y="4598698"/>
              <a:ext cx="509684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YBS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68615" y="4902940"/>
              <a:ext cx="599931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KHW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32443" y="4317413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34093" y="4587261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30713" y="4882768"/>
              <a:ext cx="333486" cy="337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802821" y="5187912"/>
            <a:ext cx="2472747" cy="9053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29464" y="539475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24134" y="5408384"/>
            <a:ext cx="352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43608" y="5619491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  3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486402" y="5640604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 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11892" y="5423358"/>
            <a:ext cx="2035458" cy="1834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85318" y="5408383"/>
            <a:ext cx="5608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5000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894025" y="5643430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10000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3265" y="4797758"/>
            <a:ext cx="3567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App :: transaction transactions[20]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09" name="꺾인 연결선 108"/>
          <p:cNvCxnSpPr>
            <a:stCxn id="86" idx="3"/>
            <a:endCxn id="56" idx="6"/>
          </p:cNvCxnSpPr>
          <p:nvPr/>
        </p:nvCxnSpPr>
        <p:spPr>
          <a:xfrm flipV="1">
            <a:off x="3275568" y="1922325"/>
            <a:ext cx="936391" cy="3718279"/>
          </a:xfrm>
          <a:prstGeom prst="bentConnector3">
            <a:avLst>
              <a:gd name="adj1" fmla="val 1244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28976" y="1069950"/>
            <a:ext cx="4135333" cy="17194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8301" y="6586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App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9378" y="74118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입금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출금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송금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715" y="74817"/>
            <a:ext cx="2708579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97650" y="337627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transaction transactions[100]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021" y="1200528"/>
            <a:ext cx="39807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sendMoney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toAccount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_amount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/>
              <a:t>bool</a:t>
            </a:r>
            <a:r>
              <a:rPr lang="en-US" altLang="ko-KR" sz="1400" dirty="0"/>
              <a:t> deposit(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_amount); </a:t>
            </a:r>
            <a:endParaRPr lang="ko-KR" altLang="en-US" sz="1400" dirty="0"/>
          </a:p>
          <a:p>
            <a:r>
              <a:rPr lang="en-US" altLang="ko-KR" sz="1400" dirty="0" err="1"/>
              <a:t>bool</a:t>
            </a:r>
            <a:r>
              <a:rPr lang="en-US" altLang="ko-KR" sz="1400" dirty="0"/>
              <a:t> withdraw(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_amount); 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95354" y="658696"/>
            <a:ext cx="4536504" cy="6010664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5487" y="882741"/>
            <a:ext cx="4068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 smtClean="0">
                <a:solidFill>
                  <a:prstClr val="black"/>
                </a:solidFill>
              </a:rPr>
              <a:t>	</a:t>
            </a:r>
            <a:r>
              <a:rPr lang="en-US" altLang="ko-KR" u="sng" dirty="0" err="1" smtClean="0">
                <a:solidFill>
                  <a:prstClr val="black"/>
                </a:solidFill>
              </a:rPr>
              <a:t>fromID</a:t>
            </a:r>
            <a:r>
              <a:rPr lang="en-US" altLang="ko-KR" u="sng" dirty="0" smtClean="0">
                <a:solidFill>
                  <a:prstClr val="black"/>
                </a:solidFill>
              </a:rPr>
              <a:t>	 </a:t>
            </a:r>
            <a:r>
              <a:rPr lang="en-US" altLang="ko-KR" u="sng" dirty="0" err="1" smtClean="0">
                <a:solidFill>
                  <a:prstClr val="black"/>
                </a:solidFill>
              </a:rPr>
              <a:t>toId</a:t>
            </a:r>
            <a:r>
              <a:rPr lang="en-US" altLang="ko-KR" u="sng" dirty="0">
                <a:solidFill>
                  <a:prstClr val="black"/>
                </a:solidFill>
              </a:rPr>
              <a:t>	</a:t>
            </a:r>
            <a:r>
              <a:rPr lang="en-US" altLang="ko-KR" u="sng" dirty="0" smtClean="0">
                <a:solidFill>
                  <a:prstClr val="black"/>
                </a:solidFill>
              </a:rPr>
              <a:t>  amount  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	   1	   2	   5000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5217" y="2143050"/>
            <a:ext cx="4161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prstClr val="black"/>
                </a:solidFill>
              </a:rPr>
              <a:t>	</a:t>
            </a:r>
            <a:r>
              <a:rPr lang="en-US" altLang="ko-KR" u="sng" dirty="0" err="1">
                <a:solidFill>
                  <a:prstClr val="black"/>
                </a:solidFill>
              </a:rPr>
              <a:t>fromID</a:t>
            </a:r>
            <a:r>
              <a:rPr lang="en-US" altLang="ko-KR" u="sng" dirty="0">
                <a:solidFill>
                  <a:prstClr val="black"/>
                </a:solidFill>
              </a:rPr>
              <a:t>	 </a:t>
            </a:r>
            <a:r>
              <a:rPr lang="en-US" altLang="ko-KR" u="sng" dirty="0" err="1">
                <a:solidFill>
                  <a:prstClr val="black"/>
                </a:solidFill>
              </a:rPr>
              <a:t>toId</a:t>
            </a:r>
            <a:r>
              <a:rPr lang="en-US" altLang="ko-KR" u="sng" dirty="0">
                <a:solidFill>
                  <a:prstClr val="black"/>
                </a:solidFill>
              </a:rPr>
              <a:t>	  amount  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	   2	   </a:t>
            </a:r>
            <a:r>
              <a:rPr lang="en-US" altLang="ko-KR" dirty="0" smtClean="0"/>
              <a:t>1</a:t>
            </a:r>
            <a:r>
              <a:rPr lang="en-US" altLang="ko-KR" dirty="0" smtClean="0">
                <a:solidFill>
                  <a:prstClr val="black"/>
                </a:solidFill>
              </a:rPr>
              <a:t>	   10000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11960" y="1377720"/>
            <a:ext cx="547772" cy="1027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871669" y="2870383"/>
            <a:ext cx="406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송금시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계좌번호를 </a:t>
            </a:r>
            <a:r>
              <a:rPr lang="ko-KR" altLang="en-US" sz="1400" b="1" dirty="0" err="1" smtClean="0">
                <a:solidFill>
                  <a:prstClr val="black"/>
                </a:solidFill>
                <a:ea typeface="굴림" panose="020B0600000101010101" pitchFamily="50" charset="-127"/>
              </a:rPr>
              <a:t>입력받아</a:t>
            </a:r>
            <a:r>
              <a:rPr lang="en-US" altLang="ko-KR" sz="1400" b="1" dirty="0">
                <a:solidFill>
                  <a:prstClr val="black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사용자를 검색하고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,</a:t>
            </a:r>
            <a:b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거래 내역에는 사용자의 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ID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를 입력한다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217" y="3912435"/>
            <a:ext cx="4161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prstClr val="black"/>
                </a:solidFill>
              </a:rPr>
              <a:t>	</a:t>
            </a:r>
            <a:r>
              <a:rPr lang="en-US" altLang="ko-KR" u="sng" dirty="0" err="1">
                <a:solidFill>
                  <a:prstClr val="black"/>
                </a:solidFill>
              </a:rPr>
              <a:t>fromID</a:t>
            </a:r>
            <a:r>
              <a:rPr lang="en-US" altLang="ko-KR" u="sng" dirty="0">
                <a:solidFill>
                  <a:prstClr val="black"/>
                </a:solidFill>
              </a:rPr>
              <a:t>	 </a:t>
            </a:r>
            <a:r>
              <a:rPr lang="en-US" altLang="ko-KR" u="sng" dirty="0" err="1">
                <a:solidFill>
                  <a:prstClr val="black"/>
                </a:solidFill>
              </a:rPr>
              <a:t>toId</a:t>
            </a:r>
            <a:r>
              <a:rPr lang="en-US" altLang="ko-KR" u="sng" dirty="0">
                <a:solidFill>
                  <a:prstClr val="black"/>
                </a:solidFill>
              </a:rPr>
              <a:t>	  amount  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	  -1	   </a:t>
            </a:r>
            <a:r>
              <a:rPr lang="en-US" altLang="ko-KR" dirty="0" smtClean="0"/>
              <a:t>1</a:t>
            </a:r>
            <a:r>
              <a:rPr lang="en-US" altLang="ko-KR" dirty="0" smtClean="0">
                <a:solidFill>
                  <a:prstClr val="black"/>
                </a:solidFill>
              </a:rPr>
              <a:t>	   10000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15217" y="4879835"/>
            <a:ext cx="4161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prstClr val="black"/>
                </a:solidFill>
              </a:rPr>
              <a:t>	</a:t>
            </a:r>
            <a:r>
              <a:rPr lang="en-US" altLang="ko-KR" u="sng" dirty="0" err="1">
                <a:solidFill>
                  <a:prstClr val="black"/>
                </a:solidFill>
              </a:rPr>
              <a:t>fromID</a:t>
            </a:r>
            <a:r>
              <a:rPr lang="en-US" altLang="ko-KR" u="sng" dirty="0">
                <a:solidFill>
                  <a:prstClr val="black"/>
                </a:solidFill>
              </a:rPr>
              <a:t>	 </a:t>
            </a:r>
            <a:r>
              <a:rPr lang="en-US" altLang="ko-KR" u="sng" dirty="0" err="1">
                <a:solidFill>
                  <a:prstClr val="black"/>
                </a:solidFill>
              </a:rPr>
              <a:t>toId</a:t>
            </a:r>
            <a:r>
              <a:rPr lang="en-US" altLang="ko-KR" u="sng" dirty="0">
                <a:solidFill>
                  <a:prstClr val="black"/>
                </a:solidFill>
              </a:rPr>
              <a:t>	  amount  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	  1	   -</a:t>
            </a:r>
            <a:r>
              <a:rPr lang="en-US" altLang="ko-KR" dirty="0" smtClean="0"/>
              <a:t>1</a:t>
            </a:r>
            <a:r>
              <a:rPr lang="en-US" altLang="ko-KR" dirty="0" smtClean="0">
                <a:solidFill>
                  <a:prstClr val="black"/>
                </a:solidFill>
              </a:rPr>
              <a:t>	   10000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71669" y="5786100"/>
            <a:ext cx="406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입금 및 출금 시 상대 사용자가 없음을 표현할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방법이 필요하다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948674" y="2330905"/>
            <a:ext cx="1811058" cy="189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27699" y="417204"/>
            <a:ext cx="4536504" cy="3443843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976" y="1069950"/>
            <a:ext cx="4135333" cy="17194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7331" y="104904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App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97650" y="4098558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transaction transactions[100]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021" y="1200528"/>
            <a:ext cx="411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loan_money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_amount,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</a:t>
            </a:r>
            <a:r>
              <a:rPr lang="en-US" altLang="ko-KR" sz="1400" dirty="0" err="1"/>
              <a:t>repayment_priod_month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/>
              <a:t>bool</a:t>
            </a:r>
            <a:r>
              <a:rPr lang="en-US" altLang="ko-KR" sz="1400" dirty="0"/>
              <a:t> repayment();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95354" y="4437112"/>
            <a:ext cx="4536504" cy="2232248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5487" y="882741"/>
            <a:ext cx="4068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 err="1" smtClean="0">
                <a:solidFill>
                  <a:prstClr val="black"/>
                </a:solidFill>
              </a:rPr>
              <a:t>userID</a:t>
            </a:r>
            <a:r>
              <a:rPr lang="en-US" altLang="ko-KR" u="sng" dirty="0" smtClean="0">
                <a:solidFill>
                  <a:prstClr val="black"/>
                </a:solidFill>
              </a:rPr>
              <a:t>	amount	 </a:t>
            </a:r>
            <a:r>
              <a:rPr lang="en-US" altLang="ko-KR" u="sng" dirty="0" err="1" smtClean="0"/>
              <a:t>repayment_priod</a:t>
            </a:r>
            <a:endParaRPr lang="en-US" altLang="ko-KR" u="sng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1	  5000	           5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5217" y="2143050"/>
            <a:ext cx="4161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 err="1">
                <a:solidFill>
                  <a:prstClr val="black"/>
                </a:solidFill>
              </a:rPr>
              <a:t>userID</a:t>
            </a:r>
            <a:r>
              <a:rPr lang="en-US" altLang="ko-KR" u="sng" dirty="0">
                <a:solidFill>
                  <a:prstClr val="black"/>
                </a:solidFill>
              </a:rPr>
              <a:t>	amount	 </a:t>
            </a:r>
            <a:r>
              <a:rPr lang="en-US" altLang="ko-KR" u="sng" dirty="0" err="1"/>
              <a:t>repayment_priod</a:t>
            </a:r>
            <a:endParaRPr lang="en-US" altLang="ko-KR" u="sng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 1	 10000	          </a:t>
            </a:r>
            <a:r>
              <a:rPr lang="en-US" altLang="ko-KR" dirty="0" smtClean="0"/>
              <a:t>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943531" y="2405102"/>
            <a:ext cx="602549" cy="384279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852457" y="1185581"/>
            <a:ext cx="602549" cy="384279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153731" y="1628800"/>
            <a:ext cx="0" cy="5142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381805" y="1706322"/>
            <a:ext cx="3739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같은 사용자가 두 번 대출할 수 없다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71669" y="2870383"/>
            <a:ext cx="406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반환 기간은 사용자의 신용등급에 따라 상한선을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설정한다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15217" y="4879835"/>
            <a:ext cx="4161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prstClr val="black"/>
                </a:solidFill>
              </a:rPr>
              <a:t>	</a:t>
            </a:r>
            <a:r>
              <a:rPr lang="en-US" altLang="ko-KR" u="sng" dirty="0" err="1">
                <a:solidFill>
                  <a:prstClr val="black"/>
                </a:solidFill>
              </a:rPr>
              <a:t>fromID</a:t>
            </a:r>
            <a:r>
              <a:rPr lang="en-US" altLang="ko-KR" u="sng" dirty="0">
                <a:solidFill>
                  <a:prstClr val="black"/>
                </a:solidFill>
              </a:rPr>
              <a:t>	 </a:t>
            </a:r>
            <a:r>
              <a:rPr lang="en-US" altLang="ko-KR" u="sng" dirty="0" err="1">
                <a:solidFill>
                  <a:prstClr val="black"/>
                </a:solidFill>
              </a:rPr>
              <a:t>toId</a:t>
            </a:r>
            <a:r>
              <a:rPr lang="en-US" altLang="ko-KR" u="sng" dirty="0">
                <a:solidFill>
                  <a:prstClr val="black"/>
                </a:solidFill>
              </a:rPr>
              <a:t>	  amount  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	  1	   -</a:t>
            </a:r>
            <a:r>
              <a:rPr lang="en-US" altLang="ko-KR" dirty="0" smtClean="0"/>
              <a:t>1</a:t>
            </a:r>
            <a:r>
              <a:rPr lang="en-US" altLang="ko-KR" dirty="0" smtClean="0">
                <a:solidFill>
                  <a:prstClr val="black"/>
                </a:solidFill>
              </a:rPr>
              <a:t>	   10000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64225" y="5661248"/>
            <a:ext cx="406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대출금 상환은 출금과 같은 형식으로 거래 내역을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작성한다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  <a:endParaRPr lang="en-US" altLang="ko-KR" sz="1400" b="1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357" y="4573081"/>
            <a:ext cx="4470570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대출금 상환은 한 달이 지났다고 가정하고 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매번 실행 할 때 마다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,</a:t>
            </a: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잔여 대출금 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/ 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남은 상환기간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의 몫을 상환함</a:t>
            </a:r>
            <a:endParaRPr lang="en-US" altLang="ko-KR" sz="1400" b="1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잔여 대출금 갱신</a:t>
            </a:r>
            <a:endParaRPr lang="en-US" altLang="ko-KR" sz="1400" b="1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남은 상환기간이 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씩 감소함</a:t>
            </a:r>
            <a:endParaRPr lang="en-US" altLang="ko-KR" sz="1400" b="1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상환기간 마지막 달은 모든 금액을 상환함</a:t>
            </a:r>
            <a:endParaRPr lang="en-US" altLang="ko-KR" sz="1400" b="1" dirty="0" smtClean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대출금 상환 시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잔금이 모자라 상환하지 못하면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,</a:t>
            </a:r>
            <a:b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상환하지 않고 신용등급을 강등한다</a:t>
            </a:r>
            <a:r>
              <a:rPr lang="en-US" altLang="ko-KR" sz="1400" b="1" dirty="0" smtClean="0">
                <a:solidFill>
                  <a:prstClr val="black"/>
                </a:solidFill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6539" y="82107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대출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상환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716" y="74817"/>
            <a:ext cx="1540666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7650" y="41807"/>
            <a:ext cx="1689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loan loans[100]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덧셈 기호 3"/>
          <p:cNvSpPr/>
          <p:nvPr/>
        </p:nvSpPr>
        <p:spPr>
          <a:xfrm rot="2700000">
            <a:off x="4889665" y="1627114"/>
            <a:ext cx="515642" cy="51564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0643" y="2852936"/>
            <a:ext cx="4135333" cy="17194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647" y="3020760"/>
            <a:ext cx="41982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loan_money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_amount,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</a:t>
            </a:r>
            <a:r>
              <a:rPr lang="en-US" altLang="ko-KR" sz="1400" dirty="0" err="1" smtClean="0"/>
              <a:t>repayment_priod_month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        </a:t>
            </a:r>
            <a:r>
              <a:rPr lang="en-US" altLang="ko-KR" sz="1400" dirty="0" smtClean="0"/>
              <a:t>       User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    transaction</a:t>
            </a:r>
            <a:r>
              <a:rPr lang="en-US" altLang="ko-KR" sz="1400" dirty="0"/>
              <a:t>* trans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repayment(User*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transaction* trans);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7331" y="2915676"/>
            <a:ext cx="70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Loan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3612006" y="4425285"/>
            <a:ext cx="1133522" cy="46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226692" y="3127511"/>
            <a:ext cx="559115" cy="9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021" y="2212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0021" y="29428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4802" y="2267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536" y="1187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4821" y="4067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3" name="꺾인 연결선 12"/>
          <p:cNvCxnSpPr>
            <a:stCxn id="37" idx="1"/>
            <a:endCxn id="42" idx="1"/>
          </p:cNvCxnSpPr>
          <p:nvPr/>
        </p:nvCxnSpPr>
        <p:spPr>
          <a:xfrm rot="10800000" flipV="1">
            <a:off x="354821" y="2397360"/>
            <a:ext cx="5200" cy="1855085"/>
          </a:xfrm>
          <a:prstGeom prst="bentConnector3">
            <a:avLst>
              <a:gd name="adj1" fmla="val 5333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0" idx="1"/>
            <a:endCxn id="38" idx="1"/>
          </p:cNvCxnSpPr>
          <p:nvPr/>
        </p:nvCxnSpPr>
        <p:spPr>
          <a:xfrm rot="10800000" flipV="1">
            <a:off x="360022" y="1372125"/>
            <a:ext cx="35515" cy="1755385"/>
          </a:xfrm>
          <a:prstGeom prst="bentConnector3">
            <a:avLst>
              <a:gd name="adj1" fmla="val 7436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679" y="1995772"/>
            <a:ext cx="139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Loan</a:t>
            </a:r>
            <a:r>
              <a:rPr lang="ko-KR" altLang="en-US" sz="1200" dirty="0" smtClean="0"/>
              <a:t>의 함수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2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smtClean="0"/>
              <a:t>Class App(1/2)</a:t>
            </a:r>
            <a:endParaRPr 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 bwMode="auto">
          <a:xfrm>
            <a:off x="683568" y="1556792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App()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파일 로드 및 변수 초기화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load_user_file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/ 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load_transaction_log_file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load_loan_list_file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파일 로드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saveFiles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파일 저장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run()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시작 화면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User* login(string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user_id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string password) / void logout()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marL="0" lvl="1" indent="0">
              <a:buNone/>
            </a:pP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      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로그인 및 로그아웃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sendMoney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toAccount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_amount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송금 </a:t>
            </a:r>
            <a:endParaRPr lang="en-US" altLang="ko-KR" sz="2000" kern="0" dirty="0" smtClean="0">
              <a:solidFill>
                <a:srgbClr val="C00000"/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deposit(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_amount)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입금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withdraw(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_amount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출금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966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App(2/2)</a:t>
            </a:r>
            <a:endParaRPr lang="en-US" sz="24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0441" y="1591558"/>
            <a:ext cx="8212039" cy="36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loan_money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_amount,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repayment_priod_month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대출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repayment()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대출금 상환</a:t>
            </a:r>
            <a:endParaRPr lang="en-US" altLang="ko-KR" sz="200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98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User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8820472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아이디 리턴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string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getPW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비밀번호 리턴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string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getName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이름 리턴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getAccountNumber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계좌번호 리턴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getBalance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잔금 리턴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getCreditRating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신용등급 리턴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getTrasCache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(transaction*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transDB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APP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Transaction DB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가 일치하는 거래내역을 가져옴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setUser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id, string password, …)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사용자 정보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입력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262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transaction</a:t>
            </a:r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69751" y="1593351"/>
            <a:ext cx="8078713" cy="36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getFromId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getToId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이전에 수강한 강의 목록 출력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getAmount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수강 가능한 강의 목록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setTransaction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isCalculated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fromId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…)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거래 정보 입력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oid print()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거래 정보 출력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796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loan</a:t>
            </a:r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69751" y="1593351"/>
            <a:ext cx="8078713" cy="36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getUserId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아이디 반환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getAmount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대출 잔금 반환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getRepayment_Priod_Month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잔여 상환 기간 반환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setLoan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id,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amount, …)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대출정보 입력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FF0000"/>
                </a:solidFill>
                <a:ea typeface="HY동녘B" panose="02030600000101010101"/>
              </a:rPr>
              <a:t>bool</a:t>
            </a:r>
            <a:r>
              <a:rPr lang="en-US" altLang="ko-KR" sz="2000" kern="0" dirty="0">
                <a:solidFill>
                  <a:srgbClr val="FF0000"/>
                </a:solidFill>
                <a:ea typeface="HY동녘B" panose="02030600000101010101"/>
              </a:rPr>
              <a:t> </a:t>
            </a:r>
            <a:r>
              <a:rPr lang="en-US" altLang="ko-KR" sz="2000" kern="0" dirty="0" err="1" smtClean="0">
                <a:solidFill>
                  <a:srgbClr val="FF0000"/>
                </a:solidFill>
                <a:ea typeface="HY동녘B" panose="02030600000101010101"/>
              </a:rPr>
              <a:t>loan_money</a:t>
            </a:r>
            <a:r>
              <a:rPr lang="en-US" altLang="ko-KR" sz="2000" kern="0" dirty="0" smtClean="0">
                <a:solidFill>
                  <a:srgbClr val="FF0000"/>
                </a:solidFill>
                <a:ea typeface="HY동녘B" panose="02030600000101010101"/>
              </a:rPr>
              <a:t>(User</a:t>
            </a:r>
            <a:r>
              <a:rPr lang="en-US" altLang="ko-KR" sz="2000" kern="0" dirty="0">
                <a:solidFill>
                  <a:srgbClr val="FF0000"/>
                </a:solidFill>
                <a:ea typeface="HY동녘B" panose="02030600000101010101"/>
              </a:rPr>
              <a:t>* </a:t>
            </a:r>
            <a:r>
              <a:rPr lang="en-US" altLang="ko-KR" sz="2000" kern="0" dirty="0" err="1" smtClean="0">
                <a:solidFill>
                  <a:srgbClr val="FF0000"/>
                </a:solidFill>
                <a:ea typeface="HY동녘B" panose="02030600000101010101"/>
              </a:rPr>
              <a:t>logined_user</a:t>
            </a:r>
            <a:r>
              <a:rPr lang="en-US" altLang="ko-KR" sz="2000" kern="0" dirty="0" smtClean="0">
                <a:solidFill>
                  <a:srgbClr val="FF0000"/>
                </a:solidFill>
                <a:ea typeface="HY동녘B" panose="02030600000101010101"/>
              </a:rPr>
              <a:t>, transaction* trans);</a:t>
            </a:r>
            <a:br>
              <a:rPr lang="en-US" altLang="ko-KR" sz="2000" kern="0" dirty="0" smtClean="0">
                <a:solidFill>
                  <a:srgbClr val="FF0000"/>
                </a:solidFill>
                <a:ea typeface="HY동녘B" panose="02030600000101010101"/>
              </a:rPr>
            </a:br>
            <a:r>
              <a:rPr lang="en-US" altLang="ko-KR" sz="2000" kern="0" dirty="0" smtClean="0">
                <a:solidFill>
                  <a:srgbClr val="002060"/>
                </a:solidFill>
              </a:rPr>
              <a:t>// </a:t>
            </a:r>
            <a:r>
              <a:rPr lang="ko-KR" altLang="en-US" sz="2000" kern="0" dirty="0" smtClean="0">
                <a:solidFill>
                  <a:srgbClr val="002060"/>
                </a:solidFill>
              </a:rPr>
              <a:t>대출 받은 만큼 현재 유저의 잔액을 갱신하고</a:t>
            </a:r>
            <a:r>
              <a:rPr lang="en-US" altLang="ko-KR" sz="2000" kern="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kern="0" smtClean="0">
                <a:solidFill>
                  <a:srgbClr val="002060"/>
                </a:solidFill>
              </a:rPr>
              <a:t>거래내역을 추가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  <a:ea typeface="HY동녘B" panose="02030600000101010101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FF0000"/>
                </a:solidFill>
                <a:ea typeface="HY동녘B" panose="02030600000101010101"/>
              </a:rPr>
              <a:t>bool</a:t>
            </a:r>
            <a:r>
              <a:rPr lang="en-US" altLang="ko-KR" sz="2000" kern="0" dirty="0">
                <a:solidFill>
                  <a:srgbClr val="FF0000"/>
                </a:solidFill>
                <a:ea typeface="HY동녘B" panose="02030600000101010101"/>
              </a:rPr>
              <a:t> repayment(User* </a:t>
            </a:r>
            <a:r>
              <a:rPr lang="en-US" altLang="ko-KR" sz="2000" kern="0" dirty="0" err="1">
                <a:solidFill>
                  <a:srgbClr val="FF0000"/>
                </a:solidFill>
                <a:ea typeface="HY동녘B" panose="02030600000101010101"/>
              </a:rPr>
              <a:t>logined_user</a:t>
            </a:r>
            <a:r>
              <a:rPr lang="en-US" altLang="ko-KR" sz="2000" kern="0" dirty="0">
                <a:solidFill>
                  <a:srgbClr val="FF0000"/>
                </a:solidFill>
                <a:ea typeface="HY동녘B" panose="02030600000101010101"/>
              </a:rPr>
              <a:t>, transaction* </a:t>
            </a:r>
            <a:r>
              <a:rPr lang="en-US" altLang="ko-KR" sz="2000" kern="0" dirty="0" smtClean="0">
                <a:solidFill>
                  <a:srgbClr val="FF0000"/>
                </a:solidFill>
                <a:ea typeface="HY동녘B" panose="02030600000101010101"/>
              </a:rPr>
              <a:t>trans);</a:t>
            </a:r>
            <a:br>
              <a:rPr lang="en-US" altLang="ko-KR" sz="2000" kern="0" dirty="0" smtClean="0">
                <a:solidFill>
                  <a:srgbClr val="FF0000"/>
                </a:solidFill>
                <a:ea typeface="HY동녘B" panose="02030600000101010101"/>
              </a:rPr>
            </a:br>
            <a:r>
              <a:rPr lang="en-US" altLang="ko-KR" sz="2000" kern="0" dirty="0">
                <a:solidFill>
                  <a:srgbClr val="002060"/>
                </a:solidFill>
              </a:rPr>
              <a:t>// </a:t>
            </a:r>
            <a:r>
              <a:rPr lang="ko-KR" altLang="en-US" sz="2000" kern="0" dirty="0" smtClean="0">
                <a:solidFill>
                  <a:srgbClr val="002060"/>
                </a:solidFill>
              </a:rPr>
              <a:t>상환한 금액 </a:t>
            </a:r>
            <a:r>
              <a:rPr lang="ko-KR" altLang="en-US" sz="2000" kern="0" dirty="0">
                <a:solidFill>
                  <a:srgbClr val="002060"/>
                </a:solidFill>
              </a:rPr>
              <a:t>만큼 현재 유저의 잔액을 갱신하고</a:t>
            </a:r>
            <a:r>
              <a:rPr lang="en-US" altLang="ko-KR" sz="2000" kern="0" dirty="0">
                <a:solidFill>
                  <a:srgbClr val="002060"/>
                </a:solidFill>
              </a:rPr>
              <a:t>, </a:t>
            </a:r>
            <a:r>
              <a:rPr lang="ko-KR" altLang="en-US" sz="2000" kern="0" dirty="0">
                <a:solidFill>
                  <a:srgbClr val="002060"/>
                </a:solidFill>
              </a:rPr>
              <a:t>거래내역을 추가</a:t>
            </a:r>
            <a:endParaRPr lang="en-US" altLang="ko-KR" sz="2000" kern="0" dirty="0">
              <a:solidFill>
                <a:srgbClr val="002060"/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print()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대출 정보 출력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8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User, transaction, loan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600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 정보 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App::App()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</a:t>
            </a:r>
            <a:r>
              <a:rPr lang="en-US" altLang="ko-KR" sz="1400" dirty="0" smtClean="0"/>
              <a:t>oid App::</a:t>
            </a:r>
            <a:r>
              <a:rPr lang="en-US" altLang="ko-KR" sz="1400" dirty="0" err="1" smtClean="0"/>
              <a:t>load_user_file</a:t>
            </a:r>
            <a:r>
              <a:rPr lang="en-US" altLang="ko-KR" sz="1400" dirty="0" smtClean="0"/>
              <a:t>()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void </a:t>
            </a:r>
            <a:r>
              <a:rPr lang="en-US" altLang="ko-KR" sz="1400" dirty="0" smtClean="0"/>
              <a:t>App::</a:t>
            </a:r>
            <a:r>
              <a:rPr lang="en-US" altLang="ko-KR" sz="1400" dirty="0" err="1"/>
              <a:t>load_transaction_log_file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void App</a:t>
            </a:r>
            <a:r>
              <a:rPr lang="en-US" altLang="ko-KR" sz="1400" dirty="0" smtClean="0"/>
              <a:t>::</a:t>
            </a:r>
            <a:r>
              <a:rPr lang="en-US" altLang="ko-KR" sz="1400" dirty="0" err="1"/>
              <a:t>load_loan_list_file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9899" y="1236589"/>
            <a:ext cx="4095750" cy="139065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467906" y="1231826"/>
            <a:ext cx="3334385" cy="140017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581525" y="2779203"/>
            <a:ext cx="2476500" cy="15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75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20482" y="3794267"/>
            <a:ext cx="2630127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정보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사용자의 거래내역 </a:t>
            </a:r>
            <a:r>
              <a:rPr lang="ko-KR" altLang="en-US" sz="15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캐싱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정보 리턴</a:t>
            </a:r>
            <a:r>
              <a:rPr lang="en-US" altLang="ko-KR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06212" y="1038771"/>
            <a:ext cx="2198024" cy="150829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로드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저장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기능 총괄</a:t>
            </a: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04248" y="3794267"/>
            <a:ext cx="1784870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 내역 관리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ounded Rectangle 6"/>
          <p:cNvSpPr/>
          <p:nvPr/>
        </p:nvSpPr>
        <p:spPr>
          <a:xfrm>
            <a:off x="3015060" y="3401249"/>
            <a:ext cx="3428201" cy="2218804"/>
          </a:xfrm>
          <a:prstGeom prst="roundRect">
            <a:avLst>
              <a:gd name="adj" fmla="val 2743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0119" y="3394810"/>
            <a:ext cx="69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loan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191449" y="3394810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175183" y="630880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</a:t>
            </a:r>
            <a:endParaRPr lang="en-US" sz="1600" b="1" dirty="0"/>
          </a:p>
        </p:txBody>
      </p:sp>
      <p:sp>
        <p:nvSpPr>
          <p:cNvPr id="68" name="위쪽/아래쪽 화살표 67"/>
          <p:cNvSpPr/>
          <p:nvPr/>
        </p:nvSpPr>
        <p:spPr bwMode="auto">
          <a:xfrm rot="7755840">
            <a:off x="6139068" y="2369589"/>
            <a:ext cx="394189" cy="156847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원통 49"/>
          <p:cNvSpPr/>
          <p:nvPr/>
        </p:nvSpPr>
        <p:spPr bwMode="auto">
          <a:xfrm>
            <a:off x="3138229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user.txt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위쪽/아래쪽 화살표 18"/>
          <p:cNvSpPr/>
          <p:nvPr/>
        </p:nvSpPr>
        <p:spPr bwMode="auto">
          <a:xfrm rot="10800000">
            <a:off x="3541723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1840" y="3589999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User List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 rot="10800000">
            <a:off x="3923928" y="2547067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위쪽/아래쪽 화살표 24"/>
          <p:cNvSpPr/>
          <p:nvPr/>
        </p:nvSpPr>
        <p:spPr bwMode="auto">
          <a:xfrm rot="10800000">
            <a:off x="5188020" y="2547095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8078" y="2697173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App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의 객체배열에 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로드 및 저장 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9" name="원통 28"/>
          <p:cNvSpPr/>
          <p:nvPr/>
        </p:nvSpPr>
        <p:spPr bwMode="auto">
          <a:xfrm>
            <a:off x="4221026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transaction.txt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위쪽/아래쪽 화살표 29"/>
          <p:cNvSpPr/>
          <p:nvPr/>
        </p:nvSpPr>
        <p:spPr bwMode="auto">
          <a:xfrm rot="10800000">
            <a:off x="4624520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14637" y="3589999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Transaction</a:t>
            </a:r>
            <a:b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</a:p>
        </p:txBody>
      </p:sp>
      <p:sp>
        <p:nvSpPr>
          <p:cNvPr id="32" name="원통 31"/>
          <p:cNvSpPr/>
          <p:nvPr/>
        </p:nvSpPr>
        <p:spPr bwMode="auto">
          <a:xfrm>
            <a:off x="5310212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loan.txt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위쪽/아래쪽 화살표 32"/>
          <p:cNvSpPr/>
          <p:nvPr/>
        </p:nvSpPr>
        <p:spPr bwMode="auto">
          <a:xfrm rot="10800000">
            <a:off x="5713706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03823" y="3589999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loan List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04248" y="982497"/>
            <a:ext cx="1784870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 내역 관리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 정보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94456" y="610315"/>
            <a:ext cx="150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Transaction</a:t>
            </a:r>
            <a:endParaRPr lang="en-US" sz="1600" b="1" dirty="0"/>
          </a:p>
        </p:txBody>
      </p:sp>
      <p:sp>
        <p:nvSpPr>
          <p:cNvPr id="37" name="위쪽/아래쪽 화살표 36"/>
          <p:cNvSpPr/>
          <p:nvPr/>
        </p:nvSpPr>
        <p:spPr bwMode="auto">
          <a:xfrm rot="13500000">
            <a:off x="2413958" y="2410600"/>
            <a:ext cx="394189" cy="156847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위쪽/아래쪽 화살표 37"/>
          <p:cNvSpPr/>
          <p:nvPr/>
        </p:nvSpPr>
        <p:spPr bwMode="auto">
          <a:xfrm rot="5400000">
            <a:off x="6017660" y="1330567"/>
            <a:ext cx="394189" cy="101853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/>
              <a:t>User* App::login(string </a:t>
            </a:r>
            <a:r>
              <a:rPr lang="en-US" altLang="ko-KR" dirty="0" err="1"/>
              <a:t>input_id</a:t>
            </a:r>
            <a:r>
              <a:rPr lang="en-US" altLang="ko-KR" dirty="0"/>
              <a:t>, string </a:t>
            </a:r>
            <a:r>
              <a:rPr lang="en-US" altLang="ko-KR" dirty="0" err="1"/>
              <a:t>input_password</a:t>
            </a:r>
            <a:r>
              <a:rPr lang="en-US" altLang="ko-KR" dirty="0" smtClean="0"/>
              <a:t>)</a:t>
            </a:r>
          </a:p>
          <a:p>
            <a:pPr marL="685338" lvl="2" indent="-288925"/>
            <a:r>
              <a:rPr lang="ko-KR" altLang="en-US" dirty="0" smtClean="0"/>
              <a:t>사용자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매칭하여 로그인 완료 후 다시 </a:t>
            </a:r>
            <a:r>
              <a:rPr lang="en-US" altLang="ko-KR" dirty="0" smtClean="0"/>
              <a:t>App Class</a:t>
            </a:r>
            <a:r>
              <a:rPr lang="ko-KR" altLang="en-US" dirty="0" smtClean="0"/>
              <a:t>로 리턴 </a:t>
            </a:r>
            <a:endParaRPr lang="en-US" altLang="ko-KR" dirty="0" smtClean="0"/>
          </a:p>
          <a:p>
            <a:pPr marL="685338" lvl="2" indent="-288925"/>
            <a:r>
              <a:rPr lang="ko-KR" altLang="en-US" dirty="0" smtClean="0"/>
              <a:t>현재 로그인 사용자를 </a:t>
            </a:r>
            <a:r>
              <a:rPr lang="en-US" altLang="ko-KR" dirty="0" smtClean="0"/>
              <a:t>User* </a:t>
            </a:r>
            <a:r>
              <a:rPr lang="ko-KR" altLang="en-US" dirty="0" smtClean="0"/>
              <a:t>형태로 </a:t>
            </a:r>
            <a:r>
              <a:rPr lang="en-US" altLang="ko-KR" dirty="0" err="1" smtClean="0"/>
              <a:t>logined_user</a:t>
            </a:r>
            <a:r>
              <a:rPr lang="ko-KR" altLang="en-US" dirty="0" smtClean="0"/>
              <a:t>멤버변수에 저장</a:t>
            </a:r>
            <a:endParaRPr lang="en-US" altLang="ko-KR" dirty="0"/>
          </a:p>
          <a:p>
            <a:pPr marL="541338" lvl="1" indent="-288925"/>
            <a:endParaRPr lang="en-US" altLang="ko-KR" dirty="0" smtClean="0"/>
          </a:p>
        </p:txBody>
      </p:sp>
      <p:sp>
        <p:nvSpPr>
          <p:cNvPr id="7" name="위쪽/아래쪽 화살표 6"/>
          <p:cNvSpPr/>
          <p:nvPr/>
        </p:nvSpPr>
        <p:spPr bwMode="auto">
          <a:xfrm rot="5400000">
            <a:off x="4527424" y="1835442"/>
            <a:ext cx="403474" cy="815690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8746" y="1412776"/>
            <a:ext cx="3888105" cy="187642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51471" y="1412776"/>
            <a:ext cx="3362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5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  <a:endParaRPr lang="en-US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: </a:t>
            </a:r>
            <a:r>
              <a:rPr lang="en-US" altLang="ko-KR" dirty="0"/>
              <a:t>void App</a:t>
            </a:r>
            <a:r>
              <a:rPr lang="en-US" altLang="ko-KR" dirty="0" smtClean="0"/>
              <a:t>::</a:t>
            </a:r>
            <a:r>
              <a:rPr lang="en-US" altLang="ko-KR" dirty="0" err="1" smtClean="0">
                <a:solidFill>
                  <a:srgbClr val="FF0000"/>
                </a:solidFill>
              </a:rPr>
              <a:t>print_deposit_withdraw_menu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en-US" altLang="ko-KR" dirty="0" smtClean="0">
              <a:solidFill>
                <a:srgbClr val="33CC33"/>
              </a:solidFill>
            </a:endParaRPr>
          </a:p>
          <a:p>
            <a:pPr marL="541338" lvl="1" indent="-288925"/>
            <a:r>
              <a:rPr lang="ko-KR" altLang="en-US" dirty="0" smtClean="0"/>
              <a:t>송금 </a:t>
            </a:r>
            <a:r>
              <a:rPr lang="en-US" altLang="ko-KR" dirty="0"/>
              <a:t>: void App</a:t>
            </a:r>
            <a:r>
              <a:rPr lang="en-US" altLang="ko-KR" dirty="0" smtClean="0"/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print_send_money_menu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41338" lvl="1" indent="-288925"/>
            <a:r>
              <a:rPr lang="ko-KR" altLang="en-US" dirty="0" smtClean="0"/>
              <a:t>대출 </a:t>
            </a:r>
            <a:r>
              <a:rPr lang="en-US" altLang="ko-KR" dirty="0" smtClean="0"/>
              <a:t>: </a:t>
            </a:r>
            <a:r>
              <a:rPr lang="en-US" altLang="ko-KR" dirty="0"/>
              <a:t>void App</a:t>
            </a:r>
            <a:r>
              <a:rPr lang="en-US" altLang="ko-KR" dirty="0" smtClean="0"/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print_loan_menu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41338" lvl="1" indent="-288925"/>
            <a:r>
              <a:rPr lang="ko-KR" altLang="en-US" dirty="0" smtClean="0"/>
              <a:t>대출금 반환 </a:t>
            </a:r>
            <a:r>
              <a:rPr lang="en-US" altLang="ko-KR" dirty="0"/>
              <a:t>: </a:t>
            </a:r>
            <a:r>
              <a:rPr lang="en-US" altLang="ko-KR" dirty="0" smtClean="0"/>
              <a:t>void </a:t>
            </a:r>
            <a:r>
              <a:rPr lang="en-US" altLang="ko-KR" dirty="0"/>
              <a:t>App</a:t>
            </a:r>
            <a:r>
              <a:rPr lang="en-US" altLang="ko-KR" dirty="0" smtClean="0"/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print_repayment_menu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</a:p>
          <a:p>
            <a:pPr marL="541338" lvl="1" indent="-288925"/>
            <a:r>
              <a:rPr lang="ko-KR" altLang="en-US" dirty="0" smtClean="0"/>
              <a:t>거래내역 조회 </a:t>
            </a:r>
            <a:r>
              <a:rPr lang="en-US" altLang="ko-KR" dirty="0" smtClean="0"/>
              <a:t>: void </a:t>
            </a:r>
            <a:r>
              <a:rPr lang="en-US" altLang="ko-KR" dirty="0"/>
              <a:t>App::</a:t>
            </a:r>
            <a:r>
              <a:rPr lang="en-US" altLang="ko-KR" dirty="0" err="1">
                <a:solidFill>
                  <a:srgbClr val="FF0000"/>
                </a:solidFill>
              </a:rPr>
              <a:t>print_logined_user_transanctions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335880"/>
            <a:ext cx="4009098" cy="24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/>
              <a:t>void App</a:t>
            </a:r>
            <a:r>
              <a:rPr lang="en-US" altLang="ko-KR" dirty="0" smtClean="0"/>
              <a:t>::</a:t>
            </a:r>
            <a:r>
              <a:rPr lang="en-US" altLang="ko-KR" dirty="0">
                <a:solidFill>
                  <a:srgbClr val="FF0000"/>
                </a:solidFill>
              </a:rPr>
              <a:t>deposit(amount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</a:p>
          <a:p>
            <a:pPr marL="541338" lvl="1" indent="-288925"/>
            <a:r>
              <a:rPr lang="en-US" altLang="ko-KR" dirty="0"/>
              <a:t>void Subject</a:t>
            </a:r>
            <a:r>
              <a:rPr lang="en-US" altLang="ko-KR" dirty="0" smtClean="0"/>
              <a:t>::</a:t>
            </a:r>
            <a:r>
              <a:rPr lang="en-US" altLang="ko-KR" dirty="0">
                <a:solidFill>
                  <a:srgbClr val="FF0000"/>
                </a:solidFill>
              </a:rPr>
              <a:t>withdraw(amount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381375" cy="200025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1412776"/>
            <a:ext cx="3697432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송금</a:t>
            </a:r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/>
              <a:t>void App</a:t>
            </a:r>
            <a:r>
              <a:rPr lang="en-US" altLang="ko-KR" dirty="0" smtClean="0"/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sendMoney</a:t>
            </a:r>
            <a:r>
              <a:rPr lang="en-US" altLang="ko-KR" dirty="0">
                <a:solidFill>
                  <a:srgbClr val="FF0000"/>
                </a:solidFill>
              </a:rPr>
              <a:t>(account, amount)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41338" lvl="1" indent="-288925"/>
            <a:r>
              <a:rPr lang="ko-KR" altLang="en-US" dirty="0" smtClean="0"/>
              <a:t>송금할 사람의 계좌번호를 입력 받음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송금할 금액을 입력 받음</a:t>
            </a:r>
            <a:endParaRPr lang="en-US" altLang="ko-KR" dirty="0" smtClean="0"/>
          </a:p>
          <a:p>
            <a:pPr marL="541338" lvl="1" indent="-288925"/>
            <a:r>
              <a:rPr lang="en-US" altLang="ko-KR" dirty="0"/>
              <a:t>App::</a:t>
            </a:r>
            <a:r>
              <a:rPr lang="en-US" altLang="ko-KR" dirty="0" err="1">
                <a:solidFill>
                  <a:srgbClr val="FF0000"/>
                </a:solidFill>
              </a:rPr>
              <a:t>sendMoney</a:t>
            </a:r>
            <a:r>
              <a:rPr lang="en-US" altLang="ko-KR" dirty="0">
                <a:solidFill>
                  <a:srgbClr val="FF0000"/>
                </a:solidFill>
              </a:rPr>
              <a:t>(account, amount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/>
              <a:t>내에서는 입력 받은 계좌번호를 통해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 아이디를 검색하여 거래내역 추가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040560" cy="19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3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대출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smtClean="0"/>
              <a:t>App::</a:t>
            </a:r>
            <a:r>
              <a:rPr lang="en-US" altLang="ko-KR" dirty="0" err="1">
                <a:solidFill>
                  <a:srgbClr val="FF0000"/>
                </a:solidFill>
              </a:rPr>
              <a:t>loan_money</a:t>
            </a:r>
            <a:r>
              <a:rPr lang="en-US" altLang="ko-KR" dirty="0">
                <a:solidFill>
                  <a:srgbClr val="FF0000"/>
                </a:solidFill>
              </a:rPr>
              <a:t>(amount, </a:t>
            </a:r>
            <a:r>
              <a:rPr lang="en-US" altLang="ko-KR" dirty="0" err="1">
                <a:solidFill>
                  <a:srgbClr val="FF0000"/>
                </a:solidFill>
              </a:rPr>
              <a:t>repayment_period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541338" lvl="1" indent="-288925"/>
            <a:r>
              <a:rPr lang="ko-KR" altLang="en-US" dirty="0" smtClean="0"/>
              <a:t>대출 받을 금액을 입력 받음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반환할 기간을 입력 받음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로그인한 사용자의 신용등급에 따라 대출 받을 수 있는 금액의 상한선 설정</a:t>
            </a: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5" y="1340768"/>
            <a:ext cx="511928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63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600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541338" lvl="1" indent="-288925"/>
            <a:r>
              <a:rPr lang="en-US" altLang="ko-KR" dirty="0"/>
              <a:t>void App</a:t>
            </a:r>
            <a:r>
              <a:rPr lang="en-US" altLang="ko-KR" dirty="0" smtClean="0"/>
              <a:t>::</a:t>
            </a:r>
            <a:r>
              <a:rPr lang="en-US" altLang="ko-KR" dirty="0" smtClean="0">
                <a:solidFill>
                  <a:srgbClr val="FF0000"/>
                </a:solidFill>
              </a:rPr>
              <a:t>repayment()</a:t>
            </a:r>
          </a:p>
          <a:p>
            <a:pPr marL="541338" lvl="1" indent="-288925"/>
            <a:r>
              <a:rPr lang="ko-KR" altLang="en-US" dirty="0" smtClean="0"/>
              <a:t>한번 상환할 때 마다 한 달씩 지난 것으로 가정</a:t>
            </a:r>
            <a:endParaRPr lang="en-US" altLang="ko-KR" dirty="0"/>
          </a:p>
          <a:p>
            <a:pPr marL="541338" lvl="1" indent="-288925"/>
            <a:r>
              <a:rPr lang="en-US" altLang="ko-KR" dirty="0" smtClean="0"/>
              <a:t>(</a:t>
            </a:r>
            <a:r>
              <a:rPr lang="ko-KR" altLang="en-US" dirty="0" smtClean="0"/>
              <a:t>남은 대출금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남은 상환 기간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몫을 상환함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거래 내역에서 출금 항목으로 거래 내역 추가</a:t>
            </a: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5112568" cy="28740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1179" y="2469951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상환은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후 로그인 된 유저의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캐시를 갱신할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747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거래내역 조회</a:t>
            </a:r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/>
              <a:t>void App</a:t>
            </a:r>
            <a:r>
              <a:rPr lang="en-US" altLang="ko-KR" dirty="0" smtClean="0"/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print_logined_user_transanctions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송금한 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사람이 나에게 송금한 돈을 출력</a:t>
            </a:r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로그인 한 </a:t>
            </a:r>
            <a:r>
              <a:rPr lang="ko-KR" altLang="en-US" dirty="0" smtClean="0">
                <a:solidFill>
                  <a:srgbClr val="FF0000"/>
                </a:solidFill>
              </a:rPr>
              <a:t>사용자 객체에 저장된 캐시</a:t>
            </a:r>
            <a:r>
              <a:rPr lang="ko-KR" altLang="en-US" dirty="0" smtClean="0"/>
              <a:t>에서 검색할 것</a:t>
            </a:r>
            <a:endParaRPr lang="en-US" altLang="ko-KR" dirty="0" smtClean="0"/>
          </a:p>
          <a:p>
            <a:pPr marL="541338" lvl="1" indent="-288925"/>
            <a:endParaRPr lang="en-US" altLang="ko-KR" dirty="0" smtClean="0">
              <a:solidFill>
                <a:srgbClr val="FF0000"/>
              </a:solidFill>
            </a:endParaRPr>
          </a:p>
          <a:p>
            <a:pPr marL="252413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40768"/>
            <a:ext cx="453650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46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252413" lvl="1" indent="0">
              <a:buNone/>
            </a:pPr>
            <a:r>
              <a:rPr lang="en-US" altLang="ko-KR" dirty="0" smtClean="0"/>
              <a:t>	</a:t>
            </a:r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ko-KR" altLang="en-US" dirty="0" smtClean="0"/>
              <a:t>어플리케이션 종료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변경내역을 파일에 저장</a:t>
            </a:r>
            <a:endParaRPr lang="en-US" altLang="ko-KR" dirty="0" smtClean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99" y="1306136"/>
            <a:ext cx="3132024" cy="1224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04490"/>
            <a:ext cx="3159888" cy="12549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4362845" y="1772816"/>
            <a:ext cx="693105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80927"/>
            <a:ext cx="3775243" cy="116366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 bwMode="auto">
          <a:xfrm>
            <a:off x="4362846" y="3182738"/>
            <a:ext cx="693105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36" y="2780927"/>
            <a:ext cx="4064264" cy="12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27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027" y="40"/>
            <a:ext cx="8829675" cy="600075"/>
          </a:xfrm>
        </p:spPr>
        <p:txBody>
          <a:bodyPr/>
          <a:lstStyle/>
          <a:p>
            <a:r>
              <a:rPr lang="en-US" altLang="ko-KR" dirty="0" smtClean="0"/>
              <a:t>Component Diagram</a:t>
            </a:r>
            <a:endParaRPr lang="ko-KR" altLang="en-US" dirty="0"/>
          </a:p>
        </p:txBody>
      </p:sp>
      <p:cxnSp>
        <p:nvCxnSpPr>
          <p:cNvPr id="14" name="꺾인 연결선 13"/>
          <p:cNvCxnSpPr>
            <a:endCxn id="19" idx="3"/>
          </p:cNvCxnSpPr>
          <p:nvPr/>
        </p:nvCxnSpPr>
        <p:spPr bwMode="auto">
          <a:xfrm rot="10800000" flipV="1">
            <a:off x="2397988" y="1322637"/>
            <a:ext cx="617822" cy="1264641"/>
          </a:xfrm>
          <a:prstGeom prst="bentConnector3">
            <a:avLst>
              <a:gd name="adj1" fmla="val 4718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2735243" y="4991536"/>
            <a:ext cx="3227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/>
          <p:cNvGrpSpPr/>
          <p:nvPr/>
        </p:nvGrpSpPr>
        <p:grpSpPr>
          <a:xfrm>
            <a:off x="395537" y="2322427"/>
            <a:ext cx="2167649" cy="2177407"/>
            <a:chOff x="395537" y="2322427"/>
            <a:chExt cx="2167649" cy="2177407"/>
          </a:xfrm>
        </p:grpSpPr>
        <p:sp>
          <p:nvSpPr>
            <p:cNvPr id="19" name="직사각형 18"/>
            <p:cNvSpPr/>
            <p:nvPr/>
          </p:nvSpPr>
          <p:spPr>
            <a:xfrm>
              <a:off x="1331341" y="2322427"/>
              <a:ext cx="1066646" cy="5297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App</a:t>
              </a:r>
              <a:endParaRPr lang="ko-KR" altLang="ko-KR" sz="11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66142" y="4234024"/>
              <a:ext cx="1397044" cy="2658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0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User* </a:t>
              </a:r>
              <a:r>
                <a:rPr lang="en-US" altLang="ko-KR" sz="1000" b="1" kern="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logined_user</a:t>
              </a:r>
              <a:endParaRPr lang="ko-KR" altLang="ko-KR" sz="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5537" y="2999255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users[20]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5537" y="3856638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loan loans[100]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5537" y="3427255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transaction transactions[20]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15810" y="548681"/>
            <a:ext cx="5761413" cy="2160240"/>
            <a:chOff x="3015810" y="548681"/>
            <a:chExt cx="5761413" cy="216024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015810" y="548681"/>
              <a:ext cx="5761413" cy="2160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44208" y="1295182"/>
              <a:ext cx="226100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b="1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캐싱될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있는 거래 내역의 </a:t>
              </a:r>
              <a:r>
                <a:rPr lang="ko-KR" altLang="en-US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endPara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058037" y="628063"/>
              <a:ext cx="5474403" cy="1994308"/>
              <a:chOff x="3043574" y="4192039"/>
              <a:chExt cx="5474403" cy="1994308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User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332637" y="4192039"/>
                <a:ext cx="188108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id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32637" y="4540378"/>
                <a:ext cx="188108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password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332637" y="4881099"/>
                <a:ext cx="188108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name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332637" y="5232706"/>
                <a:ext cx="188108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accountNumber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332637" y="5584313"/>
                <a:ext cx="188108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balance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332637" y="5935920"/>
                <a:ext cx="188108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creditRating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500528" y="4192039"/>
                <a:ext cx="201744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transaction*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transCache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[10]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501753" y="4540378"/>
                <a:ext cx="201622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cacheSize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2" name="직사각형 71"/>
          <p:cNvSpPr/>
          <p:nvPr/>
        </p:nvSpPr>
        <p:spPr bwMode="auto">
          <a:xfrm>
            <a:off x="3015810" y="4509120"/>
            <a:ext cx="5761413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058037" y="4741109"/>
            <a:ext cx="3170147" cy="1027449"/>
            <a:chOff x="3043574" y="4192039"/>
            <a:chExt cx="3170147" cy="1027449"/>
          </a:xfrm>
        </p:grpSpPr>
        <p:sp>
          <p:nvSpPr>
            <p:cNvPr id="62" name="직사각형 61"/>
            <p:cNvSpPr/>
            <p:nvPr/>
          </p:nvSpPr>
          <p:spPr>
            <a:xfrm>
              <a:off x="3043574" y="4192039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loan</a:t>
              </a:r>
              <a:endParaRPr lang="ko-KR" altLang="ko-KR" sz="1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32637" y="4192039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userId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332637" y="4594195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amount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32637" y="4969061"/>
              <a:ext cx="1881084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repayment_priod_month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253984" y="5794980"/>
            <a:ext cx="2261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상환 기한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015810" y="2803302"/>
            <a:ext cx="5761413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58037" y="3035291"/>
            <a:ext cx="1074264" cy="5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transaction</a:t>
            </a:r>
            <a:endParaRPr lang="ko-KR" altLang="ko-KR" sz="1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47100" y="3463438"/>
            <a:ext cx="1881084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toId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47100" y="3861083"/>
            <a:ext cx="1881084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amount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347100" y="3074208"/>
            <a:ext cx="1881084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fromId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꺾인 연결선 88"/>
          <p:cNvCxnSpPr>
            <a:endCxn id="19" idx="3"/>
          </p:cNvCxnSpPr>
          <p:nvPr/>
        </p:nvCxnSpPr>
        <p:spPr bwMode="auto">
          <a:xfrm rot="16200000" flipV="1">
            <a:off x="1363492" y="3621773"/>
            <a:ext cx="2399142" cy="33015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97905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7603" y="2420888"/>
            <a:ext cx="2952328" cy="1292662"/>
            <a:chOff x="2627784" y="3573016"/>
            <a:chExt cx="2952328" cy="1292662"/>
          </a:xfrm>
          <a:solidFill>
            <a:schemeClr val="accent5"/>
          </a:solidFill>
        </p:grpSpPr>
        <p:sp>
          <p:nvSpPr>
            <p:cNvPr id="4" name="TextBox 3"/>
            <p:cNvSpPr txBox="1"/>
            <p:nvPr/>
          </p:nvSpPr>
          <p:spPr>
            <a:xfrm>
              <a:off x="2627784" y="3573016"/>
              <a:ext cx="2952328" cy="12926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App</a:t>
              </a:r>
            </a:p>
            <a:p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User users[20]</a:t>
              </a:r>
            </a:p>
            <a:p>
              <a:r>
                <a:rPr lang="en-US" altLang="ko-KR" sz="1200" dirty="0" smtClean="0"/>
                <a:t> transaction transactions[100]</a:t>
              </a:r>
            </a:p>
            <a:p>
              <a:r>
                <a:rPr lang="en-US" altLang="ko-KR" sz="1200" dirty="0" smtClean="0"/>
                <a:t> loan loans[100];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User* </a:t>
              </a:r>
              <a:r>
                <a:rPr lang="en-US" altLang="ko-KR" sz="1200" dirty="0" err="1" smtClean="0"/>
                <a:t>loginedUser</a:t>
              </a:r>
              <a:endParaRPr lang="en-US" altLang="ko-KR" sz="1200" dirty="0" smtClean="0"/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2627784" y="3933056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5436096" y="2793589"/>
            <a:ext cx="2952328" cy="1107996"/>
            <a:chOff x="2843808" y="1124744"/>
            <a:chExt cx="2952328" cy="1107996"/>
          </a:xfrm>
          <a:solidFill>
            <a:schemeClr val="accent5"/>
          </a:solidFill>
        </p:grpSpPr>
        <p:sp>
          <p:nvSpPr>
            <p:cNvPr id="7" name="TextBox 6"/>
            <p:cNvSpPr txBox="1"/>
            <p:nvPr/>
          </p:nvSpPr>
          <p:spPr>
            <a:xfrm>
              <a:off x="2843808" y="1124744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transaction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fromId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toId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amount</a:t>
              </a: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그룹 10"/>
          <p:cNvGrpSpPr/>
          <p:nvPr/>
        </p:nvGrpSpPr>
        <p:grpSpPr>
          <a:xfrm>
            <a:off x="5436096" y="665286"/>
            <a:ext cx="2952328" cy="1938992"/>
            <a:chOff x="2843808" y="1124744"/>
            <a:chExt cx="2952328" cy="1938992"/>
          </a:xfrm>
          <a:solidFill>
            <a:srgbClr val="00B0F0"/>
          </a:solidFill>
        </p:grpSpPr>
        <p:sp>
          <p:nvSpPr>
            <p:cNvPr id="12" name="TextBox 11"/>
            <p:cNvSpPr txBox="1"/>
            <p:nvPr/>
          </p:nvSpPr>
          <p:spPr>
            <a:xfrm>
              <a:off x="2843808" y="1124744"/>
              <a:ext cx="2952328" cy="193899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User</a:t>
              </a:r>
            </a:p>
            <a:p>
              <a:r>
                <a:rPr lang="en-US" altLang="ko-KR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id</a:t>
              </a:r>
            </a:p>
            <a:p>
              <a:r>
                <a:rPr lang="en-US" altLang="ko-KR" sz="1200" dirty="0" smtClean="0"/>
                <a:t> string  password</a:t>
              </a:r>
              <a:endParaRPr lang="en-US" altLang="ko-KR" sz="1200" dirty="0"/>
            </a:p>
            <a:p>
              <a:r>
                <a:rPr lang="en-US" altLang="ko-KR" sz="1200" dirty="0" smtClean="0"/>
                <a:t> string  name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accountNumber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balance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creditRating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cacheSize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transaction*  </a:t>
              </a:r>
              <a:r>
                <a:rPr lang="en-US" altLang="ko-KR" sz="1200" dirty="0" err="1" smtClean="0"/>
                <a:t>transCache</a:t>
              </a:r>
              <a:r>
                <a:rPr lang="en-US" altLang="ko-KR" sz="1200" dirty="0" smtClean="0"/>
                <a:t>[10]</a:t>
              </a: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꺾인 연결선 13"/>
          <p:cNvCxnSpPr>
            <a:stCxn id="7" idx="1"/>
            <a:endCxn id="4" idx="3"/>
          </p:cNvCxnSpPr>
          <p:nvPr/>
        </p:nvCxnSpPr>
        <p:spPr bwMode="auto">
          <a:xfrm rot="10800000">
            <a:off x="3299932" y="3067219"/>
            <a:ext cx="2136165" cy="280368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꺾인 연결선 16"/>
          <p:cNvCxnSpPr>
            <a:stCxn id="12" idx="1"/>
            <a:endCxn id="4" idx="3"/>
          </p:cNvCxnSpPr>
          <p:nvPr/>
        </p:nvCxnSpPr>
        <p:spPr bwMode="auto">
          <a:xfrm rot="10800000" flipV="1">
            <a:off x="3299932" y="1634781"/>
            <a:ext cx="2136165" cy="14324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5436096" y="4293096"/>
            <a:ext cx="2952328" cy="1107996"/>
            <a:chOff x="2843808" y="1124744"/>
            <a:chExt cx="2952328" cy="1107996"/>
          </a:xfrm>
          <a:solidFill>
            <a:schemeClr val="accent5"/>
          </a:solidFill>
        </p:grpSpPr>
        <p:sp>
          <p:nvSpPr>
            <p:cNvPr id="16" name="TextBox 15"/>
            <p:cNvSpPr txBox="1"/>
            <p:nvPr/>
          </p:nvSpPr>
          <p:spPr>
            <a:xfrm>
              <a:off x="2843808" y="1124744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loan</a:t>
              </a:r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userId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amount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repayment_priod_month</a:t>
              </a:r>
              <a:endParaRPr lang="en-US" altLang="ko-KR" sz="1200" dirty="0" smtClean="0"/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꺾인 연결선 18"/>
          <p:cNvCxnSpPr>
            <a:stCxn id="16" idx="1"/>
            <a:endCxn id="4" idx="3"/>
          </p:cNvCxnSpPr>
          <p:nvPr/>
        </p:nvCxnSpPr>
        <p:spPr bwMode="auto">
          <a:xfrm rot="10800000">
            <a:off x="3299932" y="3067220"/>
            <a:ext cx="2136165" cy="1779875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489406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047241" y="2278287"/>
            <a:ext cx="4953821" cy="2810112"/>
          </a:xfrm>
          <a:prstGeom prst="rect">
            <a:avLst/>
          </a:prstGeom>
          <a:solidFill>
            <a:srgbClr val="DDD9C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20516"/>
              </p:ext>
            </p:extLst>
          </p:nvPr>
        </p:nvGraphicFramePr>
        <p:xfrm>
          <a:off x="2627389" y="329694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985666" y="221863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App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63837" y="3284000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User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user_List</a:t>
            </a:r>
            <a:r>
              <a:rPr lang="en-US" altLang="ko-KR" sz="1200" dirty="0" smtClean="0">
                <a:solidFill>
                  <a:prstClr val="black"/>
                </a:solidFill>
              </a:rPr>
              <a:t>[20]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3258" y="3621449"/>
            <a:ext cx="12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loan loans[100]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3568"/>
              </p:ext>
            </p:extLst>
          </p:nvPr>
        </p:nvGraphicFramePr>
        <p:xfrm>
          <a:off x="2628282" y="3644116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직사각형 155"/>
          <p:cNvSpPr/>
          <p:nvPr/>
        </p:nvSpPr>
        <p:spPr>
          <a:xfrm>
            <a:off x="2480935" y="3959432"/>
            <a:ext cx="20681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User* login(ID , password)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69" name="꺾인 연결선 168"/>
          <p:cNvCxnSpPr>
            <a:stCxn id="83" idx="1"/>
            <a:endCxn id="45" idx="3"/>
          </p:cNvCxnSpPr>
          <p:nvPr/>
        </p:nvCxnSpPr>
        <p:spPr>
          <a:xfrm rot="16200000" flipV="1">
            <a:off x="6104478" y="3671445"/>
            <a:ext cx="1517663" cy="16946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2480935" y="4166389"/>
            <a:ext cx="3352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bool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/>
              <a:t>sendMoney</a:t>
            </a:r>
            <a:r>
              <a:rPr lang="en-US" altLang="ko-KR" sz="1200" dirty="0"/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toAccount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amount);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492733" y="436897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bool</a:t>
            </a:r>
            <a:r>
              <a:rPr lang="en-US" altLang="ko-KR" sz="1200" dirty="0"/>
              <a:t> deposit(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_amount);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5935828" y="121371"/>
            <a:ext cx="2861492" cy="1177652"/>
            <a:chOff x="5801640" y="155371"/>
            <a:chExt cx="2601356" cy="1177652"/>
          </a:xfrm>
        </p:grpSpPr>
        <p:sp>
          <p:nvSpPr>
            <p:cNvPr id="80" name="타원 79"/>
            <p:cNvSpPr/>
            <p:nvPr/>
          </p:nvSpPr>
          <p:spPr>
            <a:xfrm>
              <a:off x="5801640" y="158513"/>
              <a:ext cx="2601356" cy="117451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03537" y="155371"/>
              <a:ext cx="127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</a:rPr>
                <a:t>transaction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132880" y="842134"/>
              <a:ext cx="8027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prstClr val="black"/>
                  </a:solidFill>
                </a:rPr>
                <a:t>fromId</a:t>
              </a:r>
              <a:endParaRPr lang="en-US" altLang="ko-KR" sz="12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9" name="꺾인 연결선 88"/>
          <p:cNvCxnSpPr>
            <a:stCxn id="80" idx="2"/>
          </p:cNvCxnSpPr>
          <p:nvPr/>
        </p:nvCxnSpPr>
        <p:spPr>
          <a:xfrm flipH="1">
            <a:off x="4964361" y="711768"/>
            <a:ext cx="971467" cy="22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08259" y="0"/>
            <a:ext cx="4147101" cy="2213863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34226" y="16280"/>
            <a:ext cx="6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User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39313" y="344743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    id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38525" y="560640"/>
            <a:ext cx="12923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string password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>
            <a:stCxn id="195" idx="1"/>
            <a:endCxn id="150" idx="1"/>
          </p:cNvCxnSpPr>
          <p:nvPr/>
        </p:nvCxnSpPr>
        <p:spPr>
          <a:xfrm rot="10800000">
            <a:off x="1080387" y="1549042"/>
            <a:ext cx="1547002" cy="1542069"/>
          </a:xfrm>
          <a:prstGeom prst="bentConnector3">
            <a:avLst>
              <a:gd name="adj1" fmla="val 11477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12" idx="1"/>
            <a:endCxn id="33" idx="1"/>
          </p:cNvCxnSpPr>
          <p:nvPr/>
        </p:nvCxnSpPr>
        <p:spPr>
          <a:xfrm rot="10800000" flipH="1">
            <a:off x="1376973" y="3418868"/>
            <a:ext cx="1250415" cy="2620546"/>
          </a:xfrm>
          <a:prstGeom prst="bentConnector3">
            <a:avLst>
              <a:gd name="adj1" fmla="val -182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241724" y="763616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string name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46607" y="943019"/>
            <a:ext cx="1758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</a:rPr>
              <a:t>i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200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accountNumber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79413" y="605093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</a:rPr>
              <a:t>i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200" dirty="0" smtClean="0">
                <a:solidFill>
                  <a:prstClr val="black"/>
                </a:solidFill>
              </a:rPr>
              <a:t> amount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277207" y="5223846"/>
            <a:ext cx="2460002" cy="1453004"/>
            <a:chOff x="673907" y="4558716"/>
            <a:chExt cx="3415525" cy="2017385"/>
          </a:xfrm>
        </p:grpSpPr>
        <p:sp>
          <p:nvSpPr>
            <p:cNvPr id="111" name="원통 110"/>
            <p:cNvSpPr/>
            <p:nvPr/>
          </p:nvSpPr>
          <p:spPr bwMode="auto">
            <a:xfrm>
              <a:off x="673907" y="4558716"/>
              <a:ext cx="3415525" cy="2017385"/>
            </a:xfrm>
            <a:prstGeom prst="can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</a:rPr>
                <a:t>ID PW Name account# balance </a:t>
              </a:r>
              <a:r>
                <a:rPr lang="en-US" altLang="ko-KR" sz="900" dirty="0" err="1" smtClean="0">
                  <a:solidFill>
                    <a:prstClr val="black"/>
                  </a:solidFill>
                </a:rPr>
                <a:t>creditRate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algn="ctr"/>
              <a:endParaRPr lang="en-US" altLang="ko-KR" sz="900" dirty="0">
                <a:solidFill>
                  <a:prstClr val="black"/>
                </a:solidFill>
              </a:endParaRPr>
            </a:p>
            <a:p>
              <a:pPr algn="ctr"/>
              <a:endParaRPr lang="en-US" altLang="ko-KR" sz="900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</a:rPr>
                <a:t> </a:t>
              </a:r>
              <a:endParaRPr lang="ko-KR" altLang="en-US" sz="900" dirty="0" smtClean="0">
                <a:solidFill>
                  <a:prstClr val="black"/>
                </a:solidFill>
              </a:endParaRPr>
            </a:p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12426" y="5530824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050161" y="5509819"/>
              <a:ext cx="421092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err="1" smtClean="0">
                  <a:solidFill>
                    <a:prstClr val="black"/>
                  </a:solidFill>
                </a:rPr>
                <a:t>ps</a:t>
              </a:r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370892" y="5521360"/>
              <a:ext cx="49454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LCJ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872257" y="5532901"/>
              <a:ext cx="612498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1005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601861" y="5532901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18579" y="5800746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44540" y="5821154"/>
              <a:ext cx="434446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11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75153" y="5789149"/>
              <a:ext cx="612498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1006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603570" y="5789043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957489" y="5812608"/>
              <a:ext cx="256485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9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723622" y="4621090"/>
              <a:ext cx="1162234" cy="427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User.txt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13444" y="6084402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3</a:t>
              </a:r>
              <a:endParaRPr lang="en-US" altLang="ko-KR" sz="900" dirty="0">
                <a:solidFill>
                  <a:prstClr val="black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38608" y="6086140"/>
              <a:ext cx="441124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p2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872111" y="6080510"/>
              <a:ext cx="612498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9979</a:t>
              </a: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600069" y="6069542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40095" y="5548618"/>
              <a:ext cx="3204621" cy="23692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370892" y="5799900"/>
              <a:ext cx="527923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YBS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370892" y="6088689"/>
              <a:ext cx="62140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KHW</a:t>
              </a: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301418" y="5532901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303127" y="5789043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299626" y="6069542"/>
              <a:ext cx="345420" cy="320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6516216" y="5277612"/>
            <a:ext cx="2388855" cy="1295763"/>
            <a:chOff x="5951592" y="4962671"/>
            <a:chExt cx="3045894" cy="1652154"/>
          </a:xfrm>
        </p:grpSpPr>
        <p:sp>
          <p:nvSpPr>
            <p:cNvPr id="83" name="원통 82"/>
            <p:cNvSpPr/>
            <p:nvPr/>
          </p:nvSpPr>
          <p:spPr bwMode="auto">
            <a:xfrm>
              <a:off x="5951592" y="4962671"/>
              <a:ext cx="3045894" cy="1652154"/>
            </a:xfrm>
            <a:prstGeom prst="can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prstClr val="black"/>
                  </a:solidFill>
                </a:rPr>
                <a:t>Id  amount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repayment_prioid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pPr algn="ctr"/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endParaRPr lang="ko-KR" altLang="en-US" sz="1100" dirty="0" smtClean="0">
                <a:solidFill>
                  <a:prstClr val="black"/>
                </a:solidFill>
              </a:endParaRPr>
            </a:p>
            <a:p>
              <a:pPr algn="ctr"/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208960" y="5839523"/>
              <a:ext cx="1131171" cy="33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78868" y="5844550"/>
              <a:ext cx="824100" cy="333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800000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821178" y="5844550"/>
              <a:ext cx="449954" cy="33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8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788494" y="4990644"/>
              <a:ext cx="1168211" cy="392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loans.txt</a:t>
              </a: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207330" y="6113781"/>
              <a:ext cx="1126762" cy="33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486071" y="6150167"/>
              <a:ext cx="922207" cy="333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1000000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815139" y="6131751"/>
              <a:ext cx="431671" cy="333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10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057117" y="5868273"/>
              <a:ext cx="2802982" cy="2634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0458"/>
              </p:ext>
            </p:extLst>
          </p:nvPr>
        </p:nvGraphicFramePr>
        <p:xfrm>
          <a:off x="2297126" y="1444400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1080387" y="1410541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transCache</a:t>
            </a:r>
            <a:r>
              <a:rPr lang="en-US" altLang="ko-KR" sz="1200" dirty="0" smtClean="0">
                <a:solidFill>
                  <a:prstClr val="black"/>
                </a:solidFill>
              </a:rPr>
              <a:t>[10]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7516789" y="798416"/>
            <a:ext cx="699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</a:rPr>
              <a:t>i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toId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633639" y="4369430"/>
            <a:ext cx="21611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withdraw(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_amount</a:t>
            </a:r>
            <a:r>
              <a:rPr lang="en-US" altLang="ko-KR" sz="1200" dirty="0" smtClean="0"/>
              <a:t>);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973666" y="5277615"/>
            <a:ext cx="2388855" cy="1295764"/>
            <a:chOff x="5514329" y="4623908"/>
            <a:chExt cx="3045894" cy="1652154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514329" y="4623908"/>
              <a:ext cx="3045894" cy="1652154"/>
              <a:chOff x="5951592" y="4962671"/>
              <a:chExt cx="3045894" cy="1652154"/>
            </a:xfrm>
          </p:grpSpPr>
          <p:sp>
            <p:nvSpPr>
              <p:cNvPr id="175" name="원통 174"/>
              <p:cNvSpPr/>
              <p:nvPr/>
            </p:nvSpPr>
            <p:spPr bwMode="auto">
              <a:xfrm>
                <a:off x="5951592" y="4962671"/>
                <a:ext cx="3045894" cy="1652154"/>
              </a:xfrm>
              <a:prstGeom prst="can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1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100" dirty="0" err="1" smtClean="0">
                    <a:solidFill>
                      <a:prstClr val="black"/>
                    </a:solidFill>
                  </a:rPr>
                  <a:t>fromId</a:t>
                </a:r>
                <a:r>
                  <a:rPr lang="en-US" altLang="ko-KR" sz="11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100" dirty="0" err="1" smtClean="0">
                    <a:solidFill>
                      <a:prstClr val="black"/>
                    </a:solidFill>
                  </a:rPr>
                  <a:t>toId</a:t>
                </a:r>
                <a:r>
                  <a:rPr lang="en-US" altLang="ko-KR" sz="1100" dirty="0" smtClean="0">
                    <a:solidFill>
                      <a:prstClr val="black"/>
                    </a:solidFill>
                  </a:rPr>
                  <a:t> amount  </a:t>
                </a:r>
              </a:p>
              <a:p>
                <a:pPr algn="ctr"/>
                <a:endParaRPr lang="en-US" altLang="ko-KR" sz="11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prstClr val="black"/>
                    </a:solidFill>
                  </a:rPr>
                  <a:t>  </a:t>
                </a:r>
                <a:endParaRPr lang="ko-KR" altLang="en-US" sz="1100" dirty="0" smtClean="0">
                  <a:solidFill>
                    <a:prstClr val="black"/>
                  </a:solidFill>
                </a:endParaRPr>
              </a:p>
              <a:p>
                <a:pPr algn="ctr"/>
                <a:endParaRPr lang="ko-KR" alt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6823964" y="5831804"/>
                <a:ext cx="333564" cy="333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7327185" y="5849182"/>
                <a:ext cx="449954" cy="333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6653037" y="4990644"/>
                <a:ext cx="1812692" cy="39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prstClr val="black"/>
                    </a:solidFill>
                  </a:rPr>
                  <a:t>transaction.txt</a:t>
                </a: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6714494" y="6118352"/>
                <a:ext cx="460286" cy="333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prstClr val="black"/>
                    </a:solidFill>
                  </a:rPr>
                  <a:t>  3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279075" y="6145272"/>
                <a:ext cx="396926" cy="333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prstClr val="black"/>
                    </a:solidFill>
                  </a:rPr>
                  <a:t> 2</a:t>
                </a: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6208960" y="5868274"/>
                <a:ext cx="2411284" cy="26347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직사각형 172"/>
            <p:cNvSpPr/>
            <p:nvPr/>
          </p:nvSpPr>
          <p:spPr>
            <a:xfrm>
              <a:off x="7350448" y="5510414"/>
              <a:ext cx="715129" cy="33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5000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7361550" y="5810109"/>
              <a:ext cx="725993" cy="333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10000</a:t>
              </a: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3023427" y="344743"/>
            <a:ext cx="1171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    balance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3023427" y="588439"/>
            <a:ext cx="14777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creditRating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023427" y="863111"/>
            <a:ext cx="130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cacheSize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20516"/>
              </p:ext>
            </p:extLst>
          </p:nvPr>
        </p:nvGraphicFramePr>
        <p:xfrm>
          <a:off x="2627389" y="2969190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6" name="TextBox 195"/>
          <p:cNvSpPr txBox="1"/>
          <p:nvPr/>
        </p:nvSpPr>
        <p:spPr>
          <a:xfrm>
            <a:off x="4726906" y="2965976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transaction transactions[20]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97" name="꺾인 연결선 196"/>
          <p:cNvCxnSpPr>
            <a:stCxn id="175" idx="1"/>
            <a:endCxn id="196" idx="3"/>
          </p:cNvCxnSpPr>
          <p:nvPr/>
        </p:nvCxnSpPr>
        <p:spPr>
          <a:xfrm rot="5400000" flipH="1" flipV="1">
            <a:off x="4916668" y="3355903"/>
            <a:ext cx="2173139" cy="1670287"/>
          </a:xfrm>
          <a:prstGeom prst="bentConnector4">
            <a:avLst>
              <a:gd name="adj1" fmla="val 2331"/>
              <a:gd name="adj2" fmla="val 1277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5935828" y="1456167"/>
            <a:ext cx="2861492" cy="1174510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069804" y="1487313"/>
            <a:ext cx="67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loan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6300192" y="1929293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</a:rPr>
              <a:t>i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userId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6300192" y="2139788"/>
            <a:ext cx="2123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repayment_priod_month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7508664" y="1925894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</a:rPr>
              <a:t>i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200" dirty="0" smtClean="0">
                <a:solidFill>
                  <a:prstClr val="black"/>
                </a:solidFill>
              </a:rPr>
              <a:t> amount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12" name="꺾인 연결선 88"/>
          <p:cNvCxnSpPr>
            <a:stCxn id="206" idx="4"/>
          </p:cNvCxnSpPr>
          <p:nvPr/>
        </p:nvCxnSpPr>
        <p:spPr>
          <a:xfrm flipH="1">
            <a:off x="5967837" y="2630677"/>
            <a:ext cx="1398737" cy="1027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2483768" y="4572471"/>
            <a:ext cx="4456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loan_money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_amount,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repayment_priod_month</a:t>
            </a:r>
            <a:r>
              <a:rPr lang="en-US" altLang="ko-KR" sz="1200" dirty="0"/>
              <a:t>);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2492733" y="4797073"/>
            <a:ext cx="1422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bool</a:t>
            </a:r>
            <a:r>
              <a:rPr lang="en-US" altLang="ko-KR" sz="1200" dirty="0"/>
              <a:t> repayment</a:t>
            </a:r>
            <a:r>
              <a:rPr lang="en-US" altLang="ko-KR" sz="1200" dirty="0" smtClean="0"/>
              <a:t>();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User, transaction, loan </a:t>
            </a:r>
            <a:r>
              <a:rPr lang="ko-KR" altLang="en-US" dirty="0" smtClean="0"/>
              <a:t>등 데이터 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없는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코드의 유지 보수가 어려워 짐</a:t>
            </a:r>
            <a:endParaRPr lang="en-US" altLang="ko-KR" dirty="0"/>
          </a:p>
          <a:p>
            <a:pPr lvl="1"/>
            <a:r>
              <a:rPr lang="en-US" altLang="ko-KR" sz="1600" dirty="0"/>
              <a:t>User, transaction, loan</a:t>
            </a:r>
            <a:r>
              <a:rPr lang="ko-KR" altLang="en-US" sz="1600" dirty="0"/>
              <a:t>등에 필드가 추가 되면 새로운 배열을 생성하고 관리해야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새로 추가된 필드를 사용하는 모든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다시 작성해야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다른 개발자가 코드를 이해하기 어려움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0218" y="1422068"/>
            <a:ext cx="4953821" cy="3015044"/>
          </a:xfrm>
          <a:prstGeom prst="rect">
            <a:avLst/>
          </a:prstGeom>
          <a:solidFill>
            <a:srgbClr val="DDD9C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83334"/>
              </p:ext>
            </p:extLst>
          </p:nvPr>
        </p:nvGraphicFramePr>
        <p:xfrm>
          <a:off x="626242" y="1484784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87128" y="1479962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Users_id</a:t>
            </a:r>
            <a:r>
              <a:rPr lang="en-US" altLang="ko-KR" sz="1200" dirty="0" smtClean="0">
                <a:solidFill>
                  <a:prstClr val="black"/>
                </a:solidFill>
              </a:rPr>
              <a:t>[20]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77796"/>
              </p:ext>
            </p:extLst>
          </p:nvPr>
        </p:nvGraphicFramePr>
        <p:xfrm>
          <a:off x="626242" y="1788671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7128" y="1783849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string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Users_passwords</a:t>
            </a:r>
            <a:r>
              <a:rPr lang="en-US" altLang="ko-KR" sz="1200" dirty="0" smtClean="0">
                <a:solidFill>
                  <a:prstClr val="black"/>
                </a:solidFill>
              </a:rPr>
              <a:t>[20]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66853"/>
              </p:ext>
            </p:extLst>
          </p:nvPr>
        </p:nvGraphicFramePr>
        <p:xfrm>
          <a:off x="626242" y="2497718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87128" y="2492896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transactions_isCalculated</a:t>
            </a:r>
            <a:r>
              <a:rPr lang="en-US" altLang="ko-KR" sz="1200" dirty="0" smtClean="0">
                <a:solidFill>
                  <a:prstClr val="black"/>
                </a:solidFill>
              </a:rPr>
              <a:t>[100]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59590"/>
              </p:ext>
            </p:extLst>
          </p:nvPr>
        </p:nvGraphicFramePr>
        <p:xfrm>
          <a:off x="626242" y="2825065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87128" y="2820243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transactions_amount</a:t>
            </a:r>
            <a:r>
              <a:rPr lang="en-US" altLang="ko-KR" sz="1200" dirty="0" smtClean="0">
                <a:solidFill>
                  <a:prstClr val="black"/>
                </a:solidFill>
              </a:rPr>
              <a:t>[100]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74622"/>
              </p:ext>
            </p:extLst>
          </p:nvPr>
        </p:nvGraphicFramePr>
        <p:xfrm>
          <a:off x="626242" y="3516863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87128" y="3512041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loans_userId</a:t>
            </a:r>
            <a:r>
              <a:rPr lang="en-US" altLang="ko-KR" sz="1200" dirty="0" smtClean="0">
                <a:solidFill>
                  <a:prstClr val="black"/>
                </a:solidFill>
              </a:rPr>
              <a:t>[100]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2016" y="19753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82016" y="30204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08156"/>
              </p:ext>
            </p:extLst>
          </p:nvPr>
        </p:nvGraphicFramePr>
        <p:xfrm>
          <a:off x="626242" y="3876903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87128" y="3872081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loans_amount</a:t>
            </a:r>
            <a:r>
              <a:rPr lang="en-US" altLang="ko-KR" sz="1200" dirty="0" smtClean="0">
                <a:solidFill>
                  <a:prstClr val="black"/>
                </a:solidFill>
              </a:rPr>
              <a:t>[100]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2016" y="40356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0258" y="105273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App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1259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대출 클래스를 만들지 않고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클래스에서 관리하면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800" dirty="0"/>
              <a:t>재사용이 매우 </a:t>
            </a:r>
            <a:r>
              <a:rPr lang="ko-KR" altLang="en-US" sz="1800" dirty="0" smtClean="0"/>
              <a:t>어려워짐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많은 기능이 결합 의존적이므로</a:t>
            </a:r>
            <a:endParaRPr lang="en-US" altLang="ko-KR" sz="1600" dirty="0" smtClean="0"/>
          </a:p>
          <a:p>
            <a:pPr marL="2520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다른 프로그램에서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클래스를 사용하기 어려움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또한 새로운 대출 상품이 생기거나</a:t>
            </a:r>
            <a:endParaRPr lang="en-US" altLang="ko-KR" sz="1600" dirty="0" smtClean="0"/>
          </a:p>
          <a:p>
            <a:pPr marL="2520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대출 상품에 대한 정보가 바뀌면</a:t>
            </a:r>
            <a:endParaRPr lang="en-US" altLang="ko-KR" sz="1600" dirty="0" smtClean="0"/>
          </a:p>
          <a:p>
            <a:pPr marL="2520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user</a:t>
            </a:r>
            <a:r>
              <a:rPr lang="ko-KR" altLang="en-US" sz="1600" dirty="0" smtClean="0"/>
              <a:t>클래스의 수정이 일어남</a:t>
            </a:r>
            <a:endParaRPr lang="en-US" altLang="ko-KR" sz="16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95" y="2271520"/>
            <a:ext cx="4170025" cy="22435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9792" y="4230281"/>
            <a:ext cx="2123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repayment_priod_month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8264" y="4016387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nt</a:t>
            </a:r>
            <a:r>
              <a:rPr lang="en-US" altLang="ko-KR" sz="1200" dirty="0" smtClean="0">
                <a:solidFill>
                  <a:srgbClr val="FF0000"/>
                </a:solidFill>
              </a:rPr>
              <a:t> amount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394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FileLoad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users.txt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User users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                 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  <a:p>
            <a:pPr marL="36000" indent="0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transactions.txt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transaction transactions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388" y="1385961"/>
            <a:ext cx="533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load_user_file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호출하여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선언된 멤버변수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6337" y="3820398"/>
            <a:ext cx="4754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load_transaction_log_file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호출하여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선언된 멤버변수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307" y="2795602"/>
            <a:ext cx="61039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패스워드 이름 계좌번호 잔금 신용등급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414422"/>
            <a:ext cx="3696756" cy="13515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8" y="3727400"/>
            <a:ext cx="3314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53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FileLoad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loans.txt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 loan loans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                 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  <a:p>
            <a:pPr marL="36000" indent="0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07735" y="1375421"/>
            <a:ext cx="533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load_loan_list_file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호출하여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loan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선언된 멤버변수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loans[]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593" y="2938315"/>
            <a:ext cx="61039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금액 남은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63593" y="1250028"/>
            <a:ext cx="2476500" cy="15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22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25156</TotalTime>
  <Words>1285</Words>
  <Application>Microsoft Office PowerPoint</Application>
  <PresentationFormat>화면 슬라이드 쇼(4:3)</PresentationFormat>
  <Paragraphs>499</Paragraphs>
  <Slides>27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HY동녘B</vt:lpstr>
      <vt:lpstr>굴림</vt:lpstr>
      <vt:lpstr>맑은 고딕</vt:lpstr>
      <vt:lpstr>Arial</vt:lpstr>
      <vt:lpstr>Times New Roman</vt:lpstr>
      <vt:lpstr>Wingdings</vt:lpstr>
      <vt:lpstr>CT테마</vt:lpstr>
      <vt:lpstr>1_Office 테마</vt:lpstr>
      <vt:lpstr>Office 테마</vt:lpstr>
      <vt:lpstr>2_Office 테마</vt:lpstr>
      <vt:lpstr>3_Office 테마</vt:lpstr>
      <vt:lpstr>은행 거래 관리 프로그램</vt:lpstr>
      <vt:lpstr>Processing Diagram</vt:lpstr>
      <vt:lpstr>Component Diagram</vt:lpstr>
      <vt:lpstr>Class Diagram</vt:lpstr>
      <vt:lpstr>PowerPoint 프레젠테이션</vt:lpstr>
      <vt:lpstr>Counter Example</vt:lpstr>
      <vt:lpstr>Counter Example</vt:lpstr>
      <vt:lpstr>FileLoad(1/2)</vt:lpstr>
      <vt:lpstr>FileLoad(2/2)</vt:lpstr>
      <vt:lpstr>PowerPoint 프레젠테이션</vt:lpstr>
      <vt:lpstr>PowerPoint 프레젠테이션</vt:lpstr>
      <vt:lpstr>PowerPoint 프레젠테이션</vt:lpstr>
      <vt:lpstr>PowerPoint 프레젠테이션</vt:lpstr>
      <vt:lpstr>Functions</vt:lpstr>
      <vt:lpstr>Functions</vt:lpstr>
      <vt:lpstr>Functions</vt:lpstr>
      <vt:lpstr>Functions</vt:lpstr>
      <vt:lpstr>Functions</vt:lpstr>
      <vt:lpstr>Demo Scenario</vt:lpstr>
      <vt:lpstr>Demo Scenario</vt:lpstr>
      <vt:lpstr>Demo Scenario</vt:lpstr>
      <vt:lpstr>Demo Scenario</vt:lpstr>
      <vt:lpstr>Demo Scenario</vt:lpstr>
      <vt:lpstr>Demo Scenario</vt:lpstr>
      <vt:lpstr>Demo Scenario</vt:lpstr>
      <vt:lpstr>Demo Scenario</vt:lpstr>
      <vt:lpstr>Demo Scenario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LCJ</cp:lastModifiedBy>
  <cp:revision>916</cp:revision>
  <dcterms:created xsi:type="dcterms:W3CDTF">2009-05-29T08:22:21Z</dcterms:created>
  <dcterms:modified xsi:type="dcterms:W3CDTF">2016-03-11T03:27:39Z</dcterms:modified>
</cp:coreProperties>
</file>