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  <p:sldMasterId id="2147483708" r:id="rId4"/>
  </p:sldMasterIdLst>
  <p:notesMasterIdLst>
    <p:notesMasterId r:id="rId39"/>
  </p:notesMasterIdLst>
  <p:sldIdLst>
    <p:sldId id="256" r:id="rId5"/>
    <p:sldId id="616" r:id="rId6"/>
    <p:sldId id="556" r:id="rId7"/>
    <p:sldId id="595" r:id="rId8"/>
    <p:sldId id="597" r:id="rId9"/>
    <p:sldId id="602" r:id="rId10"/>
    <p:sldId id="603" r:id="rId11"/>
    <p:sldId id="605" r:id="rId12"/>
    <p:sldId id="604" r:id="rId13"/>
    <p:sldId id="617" r:id="rId14"/>
    <p:sldId id="618" r:id="rId15"/>
    <p:sldId id="586" r:id="rId16"/>
    <p:sldId id="588" r:id="rId17"/>
    <p:sldId id="589" r:id="rId18"/>
    <p:sldId id="590" r:id="rId19"/>
    <p:sldId id="610" r:id="rId20"/>
    <p:sldId id="611" r:id="rId21"/>
    <p:sldId id="591" r:id="rId22"/>
    <p:sldId id="607" r:id="rId23"/>
    <p:sldId id="608" r:id="rId24"/>
    <p:sldId id="609" r:id="rId25"/>
    <p:sldId id="566" r:id="rId26"/>
    <p:sldId id="614" r:id="rId27"/>
    <p:sldId id="573" r:id="rId28"/>
    <p:sldId id="612" r:id="rId29"/>
    <p:sldId id="613" r:id="rId30"/>
    <p:sldId id="569" r:id="rId31"/>
    <p:sldId id="599" r:id="rId32"/>
    <p:sldId id="561" r:id="rId33"/>
    <p:sldId id="575" r:id="rId34"/>
    <p:sldId id="576" r:id="rId35"/>
    <p:sldId id="578" r:id="rId36"/>
    <p:sldId id="615" r:id="rId37"/>
    <p:sldId id="579" r:id="rId3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FFFFFF"/>
    <a:srgbClr val="006600"/>
    <a:srgbClr val="33CC33"/>
    <a:srgbClr val="0000FF"/>
    <a:srgbClr val="E4EEF8"/>
    <a:srgbClr val="CEEAB0"/>
    <a:srgbClr val="9ED561"/>
    <a:srgbClr val="B5CFE9"/>
    <a:srgbClr val="CAE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3894" autoAdjust="0"/>
  </p:normalViewPr>
  <p:slideViewPr>
    <p:cSldViewPr>
      <p:cViewPr varScale="1">
        <p:scale>
          <a:sx n="105" d="100"/>
          <a:sy n="105" d="100"/>
        </p:scale>
        <p:origin x="16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8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34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77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1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0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9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8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7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1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3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1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63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05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66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0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22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2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38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7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10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13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63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21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60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994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391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67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0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47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47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96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927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267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31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770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980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247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6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505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237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1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757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0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720" r:id="rId11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smtClean="0"/>
              <a:t>우편물 배송 관리 프로그램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ko-KR" altLang="en-US" sz="2000" dirty="0" smtClean="0"/>
              <a:t>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용 구</a:t>
            </a:r>
            <a:endParaRPr lang="ko-KR" altLang="en-U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최단경로 </a:t>
            </a:r>
            <a:r>
              <a:rPr lang="ko-KR" altLang="en-US" dirty="0" smtClean="0"/>
              <a:t>알고리즘 함수 제공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914444"/>
          </a:xfrm>
        </p:spPr>
        <p:txBody>
          <a:bodyPr/>
          <a:lstStyle/>
          <a:p>
            <a:r>
              <a:rPr lang="ko-KR" altLang="en-US" dirty="0" smtClean="0"/>
              <a:t>프로젝트의 난이도를 고려하여 아래와 같은 최단 경로 알고리즘을 이용한 다음 </a:t>
            </a:r>
            <a:r>
              <a:rPr lang="ko-KR" altLang="en-US" dirty="0" err="1" smtClean="0"/>
              <a:t>우편집중국</a:t>
            </a:r>
            <a:r>
              <a:rPr lang="ko-KR" altLang="en-US" dirty="0" smtClean="0"/>
              <a:t> 선택 함수를 제공함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339752" y="2492896"/>
            <a:ext cx="4680520" cy="17281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최단경로 알고리즘</a:t>
            </a:r>
            <a:endParaRPr lang="ko-KR" altLang="en-US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2060848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i</a:t>
            </a:r>
            <a:r>
              <a:rPr lang="en-US" altLang="ko-KR" sz="1400" dirty="0" err="1" smtClean="0"/>
              <a:t>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GentNextMailCenterID</a:t>
            </a:r>
            <a:r>
              <a:rPr lang="en-US" altLang="ko-KR" sz="1400" dirty="0" smtClean="0"/>
              <a:t> 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출발 메일센터 </a:t>
            </a:r>
            <a:r>
              <a:rPr lang="en-US" altLang="ko-KR" sz="1400" dirty="0" smtClean="0"/>
              <a:t>ID, </a:t>
            </a:r>
            <a:r>
              <a:rPr lang="ko-KR" altLang="en-US" sz="1400" dirty="0" smtClean="0"/>
              <a:t>도착 메일센터 </a:t>
            </a:r>
            <a:r>
              <a:rPr lang="en-US" altLang="ko-KR" sz="1400" dirty="0" smtClean="0"/>
              <a:t>ID)</a:t>
            </a:r>
            <a:endParaRPr lang="ko-KR" altLang="en-US" sz="1400" dirty="0"/>
          </a:p>
        </p:txBody>
      </p:sp>
      <p:sp>
        <p:nvSpPr>
          <p:cNvPr id="6" name="아래쪽 화살표 5"/>
          <p:cNvSpPr/>
          <p:nvPr/>
        </p:nvSpPr>
        <p:spPr bwMode="auto">
          <a:xfrm>
            <a:off x="4499992" y="4365104"/>
            <a:ext cx="504056" cy="648072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16699" y="450447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return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87653" y="5035374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다음 메일센터 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836687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최단경로 알고리즘 함수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842436"/>
          </a:xfrm>
        </p:spPr>
        <p:txBody>
          <a:bodyPr/>
          <a:lstStyle/>
          <a:p>
            <a:r>
              <a:rPr lang="ko-KR" altLang="en-US" dirty="0" smtClean="0"/>
              <a:t>서울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제주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314324" y="2646494"/>
            <a:ext cx="3537596" cy="10705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dirty="0" smtClean="0"/>
              <a:t>최단경로알고리즘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        </a:t>
            </a:r>
            <a:endParaRPr lang="en-US" altLang="ko-KR" sz="1600" dirty="0" smtClean="0"/>
          </a:p>
          <a:p>
            <a:r>
              <a:rPr lang="ko-KR" altLang="en-US" sz="1600" dirty="0" smtClean="0"/>
              <a:t>서울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대전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광주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여수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제주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323" y="2037182"/>
            <a:ext cx="382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서울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우편집중국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GentNextMailCenterID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서울 </a:t>
            </a:r>
            <a:r>
              <a:rPr lang="en-US" altLang="ko-KR" sz="1400" dirty="0" smtClean="0"/>
              <a:t>ID, </a:t>
            </a:r>
            <a:r>
              <a:rPr lang="ko-KR" altLang="en-US" sz="1400" dirty="0" smtClean="0"/>
              <a:t>제주 </a:t>
            </a:r>
            <a:r>
              <a:rPr lang="en-US" altLang="ko-KR" sz="1400" dirty="0" smtClean="0"/>
              <a:t>ID)</a:t>
            </a:r>
            <a:endParaRPr lang="ko-KR" altLang="en-US" sz="1400" dirty="0"/>
          </a:p>
        </p:txBody>
      </p:sp>
      <p:sp>
        <p:nvSpPr>
          <p:cNvPr id="6" name="아래쪽 화살표 5"/>
          <p:cNvSpPr/>
          <p:nvPr/>
        </p:nvSpPr>
        <p:spPr bwMode="auto">
          <a:xfrm>
            <a:off x="1619672" y="3834626"/>
            <a:ext cx="504056" cy="648072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36379" y="3973996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return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8534" y="4482698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대전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ID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4572000" y="2646494"/>
            <a:ext cx="3528392" cy="10705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dirty="0" smtClean="0"/>
              <a:t>최단경로알고리즘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        </a:t>
            </a:r>
            <a:endParaRPr lang="en-US" altLang="ko-KR" sz="1600" dirty="0" smtClean="0"/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대전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광주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여수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제주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4230" y="2005679"/>
            <a:ext cx="398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대전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우편집중국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GentNextMailCenterID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대전 </a:t>
            </a:r>
            <a:r>
              <a:rPr lang="en-US" altLang="ko-KR" sz="1400" dirty="0" smtClean="0"/>
              <a:t>ID, </a:t>
            </a:r>
            <a:r>
              <a:rPr lang="ko-KR" altLang="en-US" sz="1400" dirty="0" smtClean="0"/>
              <a:t>제주 </a:t>
            </a:r>
            <a:r>
              <a:rPr lang="en-US" altLang="ko-KR" sz="1400" dirty="0" smtClean="0"/>
              <a:t>ID)</a:t>
            </a:r>
            <a:endParaRPr lang="ko-KR" altLang="en-US" sz="1400" dirty="0"/>
          </a:p>
        </p:txBody>
      </p:sp>
      <p:sp>
        <p:nvSpPr>
          <p:cNvPr id="12" name="아래쪽 화살표 11"/>
          <p:cNvSpPr/>
          <p:nvPr/>
        </p:nvSpPr>
        <p:spPr bwMode="auto">
          <a:xfrm>
            <a:off x="6012160" y="3834626"/>
            <a:ext cx="504056" cy="648072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28867" y="3973996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return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941022" y="4482698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광주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ID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 bwMode="auto">
          <a:xfrm rot="16200000">
            <a:off x="3959932" y="2930075"/>
            <a:ext cx="504056" cy="503375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 bwMode="auto">
          <a:xfrm rot="16200000">
            <a:off x="8208404" y="2929333"/>
            <a:ext cx="504056" cy="503375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90475" y="29963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850529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3277175" y="1124743"/>
            <a:ext cx="3985913" cy="2418913"/>
          </a:xfrm>
          <a:prstGeom prst="rect">
            <a:avLst/>
          </a:prstGeom>
          <a:solidFill>
            <a:srgbClr val="DDD9C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200771"/>
              </p:ext>
            </p:extLst>
          </p:nvPr>
        </p:nvGraphicFramePr>
        <p:xfrm>
          <a:off x="3515284" y="1512964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5675524" y="1507927"/>
            <a:ext cx="10214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User </a:t>
            </a:r>
            <a:r>
              <a:rPr kumimoji="0" lang="en-US" altLang="ko-KR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user_List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62171"/>
              </p:ext>
            </p:extLst>
          </p:nvPr>
        </p:nvGraphicFramePr>
        <p:xfrm>
          <a:off x="3515285" y="1892084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직사각형 94"/>
          <p:cNvSpPr/>
          <p:nvPr/>
        </p:nvSpPr>
        <p:spPr>
          <a:xfrm>
            <a:off x="5675524" y="1873373"/>
            <a:ext cx="16562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MailCenter</a:t>
            </a: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mcenter_List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09977"/>
              </p:ext>
            </p:extLst>
          </p:nvPr>
        </p:nvGraphicFramePr>
        <p:xfrm>
          <a:off x="5050684" y="2224583"/>
          <a:ext cx="62484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</a:tblGrid>
              <a:tr h="15917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159179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159179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9" name="직사각형 98"/>
          <p:cNvSpPr/>
          <p:nvPr/>
        </p:nvSpPr>
        <p:spPr>
          <a:xfrm>
            <a:off x="5675524" y="2180264"/>
            <a:ext cx="8803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kern="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050" kern="0" dirty="0" smtClean="0">
                <a:solidFill>
                  <a:prstClr val="black"/>
                </a:solidFill>
              </a:rPr>
              <a:t>** router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97601" y="112474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App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01" name="원통 100"/>
          <p:cNvSpPr/>
          <p:nvPr/>
        </p:nvSpPr>
        <p:spPr bwMode="auto">
          <a:xfrm>
            <a:off x="395536" y="4311096"/>
            <a:ext cx="4104455" cy="1450622"/>
          </a:xfrm>
          <a:prstGeom prst="can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 smtClean="0">
              <a:solidFill>
                <a:prstClr val="black"/>
              </a:solidFill>
            </a:endParaRPr>
          </a:p>
          <a:p>
            <a:r>
              <a:rPr lang="en-US" altLang="ko-KR" sz="1000" dirty="0" err="1" smtClean="0">
                <a:solidFill>
                  <a:prstClr val="black"/>
                </a:solidFill>
              </a:rPr>
              <a:t>UserType</a:t>
            </a:r>
            <a:r>
              <a:rPr lang="en-US" altLang="ko-KR" sz="1000" dirty="0" smtClean="0">
                <a:solidFill>
                  <a:prstClr val="black"/>
                </a:solidFill>
              </a:rPr>
              <a:t>   ID    PW     Name    Address</a:t>
            </a: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0           1     ads    </a:t>
            </a:r>
            <a:r>
              <a:rPr lang="ko-KR" altLang="en-US" sz="1000" dirty="0" smtClean="0">
                <a:solidFill>
                  <a:prstClr val="black"/>
                </a:solidFill>
              </a:rPr>
              <a:t>홍길동    서울시 관악구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청림</a:t>
            </a:r>
            <a:r>
              <a:rPr lang="en-US" altLang="ko-KR" sz="1000" dirty="0" smtClean="0">
                <a:solidFill>
                  <a:prstClr val="black"/>
                </a:solidFill>
              </a:rPr>
              <a:t>3</a:t>
            </a:r>
            <a:r>
              <a:rPr lang="ko-KR" altLang="en-US" sz="1000" dirty="0" smtClean="0">
                <a:solidFill>
                  <a:prstClr val="black"/>
                </a:solidFill>
              </a:rPr>
              <a:t>마길 </a:t>
            </a:r>
            <a:r>
              <a:rPr lang="en-US" altLang="ko-KR" sz="1000" dirty="0" smtClean="0">
                <a:solidFill>
                  <a:prstClr val="black"/>
                </a:solidFill>
              </a:rPr>
              <a:t>100</a:t>
            </a: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0           2     ass    </a:t>
            </a:r>
            <a:r>
              <a:rPr lang="ko-KR" altLang="en-US" sz="1000" dirty="0" smtClean="0">
                <a:solidFill>
                  <a:prstClr val="black"/>
                </a:solidFill>
              </a:rPr>
              <a:t>김철수    부산시 </a:t>
            </a:r>
            <a:r>
              <a:rPr lang="ko-KR" altLang="en-US" sz="1000" dirty="0">
                <a:solidFill>
                  <a:prstClr val="black"/>
                </a:solidFill>
              </a:rPr>
              <a:t>해운대구 윗반송로 </a:t>
            </a:r>
            <a:r>
              <a:rPr lang="en-US" altLang="ko-KR" sz="1000" dirty="0">
                <a:solidFill>
                  <a:prstClr val="black"/>
                </a:solidFill>
              </a:rPr>
              <a:t>100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900" dirty="0" smtClean="0">
                <a:solidFill>
                  <a:prstClr val="black"/>
                </a:solidFill>
              </a:rPr>
              <a:t>    1           101   admin  </a:t>
            </a:r>
            <a:r>
              <a:rPr lang="en-US" altLang="ko-KR" sz="900" dirty="0" err="1" smtClean="0">
                <a:solidFill>
                  <a:prstClr val="black"/>
                </a:solidFill>
              </a:rPr>
              <a:t>adminPW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….</a:t>
            </a:r>
            <a:endParaRPr lang="ko-KR" altLang="en-US" sz="900" dirty="0" smtClean="0">
              <a:solidFill>
                <a:prstClr val="black"/>
              </a:solidFill>
            </a:endParaRPr>
          </a:p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151585" y="4356020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User.txt</a:t>
            </a:r>
          </a:p>
        </p:txBody>
      </p:sp>
      <p:sp>
        <p:nvSpPr>
          <p:cNvPr id="108" name="원통 107"/>
          <p:cNvSpPr/>
          <p:nvPr/>
        </p:nvSpPr>
        <p:spPr bwMode="auto">
          <a:xfrm>
            <a:off x="6696957" y="4268967"/>
            <a:ext cx="2185145" cy="1450622"/>
          </a:xfrm>
          <a:prstGeom prst="can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349310" y="4286249"/>
            <a:ext cx="979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router.txt</a:t>
            </a: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30829"/>
              </p:ext>
            </p:extLst>
          </p:nvPr>
        </p:nvGraphicFramePr>
        <p:xfrm>
          <a:off x="7195492" y="4613360"/>
          <a:ext cx="1395954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659"/>
                <a:gridCol w="232659"/>
                <a:gridCol w="232659"/>
                <a:gridCol w="232659"/>
                <a:gridCol w="232659"/>
                <a:gridCol w="232659"/>
              </a:tblGrid>
              <a:tr h="2097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0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0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0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0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0" name="꺾인 연결선 119"/>
          <p:cNvCxnSpPr>
            <a:stCxn id="101" idx="2"/>
            <a:endCxn id="90" idx="1"/>
          </p:cNvCxnSpPr>
          <p:nvPr/>
        </p:nvCxnSpPr>
        <p:spPr>
          <a:xfrm rot="10800000" flipH="1">
            <a:off x="395536" y="1634885"/>
            <a:ext cx="3119748" cy="3401523"/>
          </a:xfrm>
          <a:prstGeom prst="bentConnector3">
            <a:avLst>
              <a:gd name="adj1" fmla="val -732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108" idx="2"/>
            <a:endCxn id="98" idx="3"/>
          </p:cNvCxnSpPr>
          <p:nvPr/>
        </p:nvCxnSpPr>
        <p:spPr>
          <a:xfrm rot="10800000">
            <a:off x="5675525" y="2521764"/>
            <a:ext cx="1021433" cy="2472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원통 123"/>
          <p:cNvSpPr/>
          <p:nvPr/>
        </p:nvSpPr>
        <p:spPr bwMode="auto">
          <a:xfrm>
            <a:off x="729921" y="2435162"/>
            <a:ext cx="2185145" cy="1450622"/>
          </a:xfrm>
          <a:prstGeom prst="can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148302" y="2452444"/>
            <a:ext cx="1348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mcenterID.txt</a:t>
            </a:r>
          </a:p>
        </p:txBody>
      </p:sp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65238"/>
              </p:ext>
            </p:extLst>
          </p:nvPr>
        </p:nvGraphicFramePr>
        <p:xfrm>
          <a:off x="1148302" y="2813466"/>
          <a:ext cx="122025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863"/>
                <a:gridCol w="737387"/>
              </a:tblGrid>
              <a:tr h="15171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 smtClean="0"/>
                        <a:t>ID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err="1" smtClean="0"/>
                        <a:t>우편집중국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171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 smtClean="0"/>
                        <a:t>0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/>
                        <a:t>서울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171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 smtClean="0"/>
                        <a:t>1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/>
                        <a:t>인천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171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 smtClean="0"/>
                        <a:t>2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/>
                        <a:t>원주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171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 smtClean="0"/>
                        <a:t>3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/>
                        <a:t>강릉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34" name="꺾인 연결선 133"/>
          <p:cNvCxnSpPr>
            <a:stCxn id="124" idx="1"/>
            <a:endCxn id="92" idx="1"/>
          </p:cNvCxnSpPr>
          <p:nvPr/>
        </p:nvCxnSpPr>
        <p:spPr>
          <a:xfrm rot="5400000" flipH="1" flipV="1">
            <a:off x="2458310" y="1378188"/>
            <a:ext cx="421158" cy="169279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98" idx="1"/>
            <a:endCxn id="92" idx="1"/>
          </p:cNvCxnSpPr>
          <p:nvPr/>
        </p:nvCxnSpPr>
        <p:spPr>
          <a:xfrm rot="10800000">
            <a:off x="3515286" y="2014005"/>
            <a:ext cx="1535399" cy="507759"/>
          </a:xfrm>
          <a:prstGeom prst="bentConnector3">
            <a:avLst>
              <a:gd name="adj1" fmla="val 1097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368121" y="2556272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각 우편집중국은 이웃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ko-KR" altLang="en-US" sz="1200" dirty="0" err="1" smtClean="0">
                <a:solidFill>
                  <a:srgbClr val="FF0000"/>
                </a:solidFill>
              </a:rPr>
              <a:t>우편집중국의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ID</a:t>
            </a:r>
            <a:r>
              <a:rPr lang="ko-KR" altLang="en-US" sz="1200" dirty="0" smtClean="0">
                <a:solidFill>
                  <a:srgbClr val="FF0000"/>
                </a:solidFill>
              </a:rPr>
              <a:t>를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ko-KR" altLang="en-US" sz="1200" dirty="0" smtClean="0">
                <a:solidFill>
                  <a:srgbClr val="FF0000"/>
                </a:solidFill>
              </a:rPr>
              <a:t>알고 있음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3445" y="23638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로드 전체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9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FileLoad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users.txt </a:t>
            </a:r>
            <a:r>
              <a:rPr lang="en-US" altLang="ko-KR" sz="1800" dirty="0">
                <a:solidFill>
                  <a:srgbClr val="0070C0"/>
                </a:solidFill>
              </a:rPr>
              <a:t>: </a:t>
            </a:r>
            <a:r>
              <a:rPr lang="en-US" altLang="ko-KR" sz="1800" dirty="0" smtClean="0">
                <a:solidFill>
                  <a:srgbClr val="0070C0"/>
                </a:solidFill>
              </a:rPr>
              <a:t>User users </a:t>
            </a:r>
            <a:r>
              <a:rPr lang="ko-KR" altLang="en-US" sz="1800" dirty="0" smtClean="0">
                <a:solidFill>
                  <a:srgbClr val="0070C0"/>
                </a:solidFill>
              </a:rPr>
              <a:t>배열에 저장</a:t>
            </a:r>
            <a:r>
              <a:rPr lang="en-US" altLang="ko-KR" sz="1800" dirty="0" smtClean="0">
                <a:solidFill>
                  <a:srgbClr val="0070C0"/>
                </a:solidFill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                 </a:t>
            </a:r>
          </a:p>
          <a:p>
            <a:pPr lvl="1">
              <a:lnSpc>
                <a:spcPct val="150000"/>
              </a:lnSpc>
            </a:pPr>
            <a:endParaRPr lang="en-US" sz="2200" dirty="0" smtClean="0"/>
          </a:p>
          <a:p>
            <a:pPr marL="36000" indent="0">
              <a:lnSpc>
                <a:spcPct val="150000"/>
              </a:lnSpc>
              <a:buNone/>
            </a:pPr>
            <a:r>
              <a:rPr lang="en-US" sz="2400" dirty="0" smtClean="0"/>
              <a:t>	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MailcenterID.txt 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MailCenter</a:t>
            </a:r>
            <a:r>
              <a:rPr lang="en-US" altLang="ko-KR" sz="1800" dirty="0" smtClean="0">
                <a:solidFill>
                  <a:srgbClr val="0070C0"/>
                </a:solidFill>
              </a:rPr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배열에 저장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627063" lvl="1" indent="-374650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1247727"/>
            <a:ext cx="5336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load_user_file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호출하여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선언된 멤버변수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users[]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4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0277" y="3738439"/>
            <a:ext cx="4754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load_mailcenter_file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호출하여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MailCenter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선언된 멤버변수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MailCenters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0307" y="2795602"/>
            <a:ext cx="61039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타입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0: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사용자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타입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타입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      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타입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07" y="1243027"/>
            <a:ext cx="4781550" cy="1552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7" y="3732966"/>
            <a:ext cx="16573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532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FileLoad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Router.txt </a:t>
            </a:r>
            <a:r>
              <a:rPr lang="en-US" altLang="ko-KR" sz="1800" dirty="0">
                <a:solidFill>
                  <a:srgbClr val="0070C0"/>
                </a:solidFill>
              </a:rPr>
              <a:t>: </a:t>
            </a:r>
            <a:r>
              <a:rPr lang="en-US" altLang="ko-KR" sz="1800" dirty="0" smtClean="0">
                <a:solidFill>
                  <a:srgbClr val="0070C0"/>
                </a:solidFill>
              </a:rPr>
              <a:t>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int</a:t>
            </a:r>
            <a:r>
              <a:rPr lang="ko-KR" altLang="en-US" sz="1800" dirty="0" smtClean="0">
                <a:solidFill>
                  <a:srgbClr val="0070C0"/>
                </a:solidFill>
              </a:rPr>
              <a:t>형 </a:t>
            </a:r>
            <a:r>
              <a:rPr lang="en-US" altLang="ko-KR" sz="1800" dirty="0" smtClean="0">
                <a:solidFill>
                  <a:srgbClr val="0070C0"/>
                </a:solidFill>
              </a:rPr>
              <a:t>2</a:t>
            </a:r>
            <a:r>
              <a:rPr lang="ko-KR" altLang="en-US" sz="1800" dirty="0" smtClean="0">
                <a:solidFill>
                  <a:srgbClr val="0070C0"/>
                </a:solidFill>
              </a:rPr>
              <a:t>차원</a:t>
            </a:r>
            <a:r>
              <a:rPr lang="en-US" altLang="ko-KR" sz="1800" dirty="0" smtClean="0">
                <a:solidFill>
                  <a:srgbClr val="0070C0"/>
                </a:solidFill>
              </a:rPr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배열에 저장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                 </a:t>
            </a:r>
          </a:p>
          <a:p>
            <a:pPr lvl="1">
              <a:lnSpc>
                <a:spcPct val="150000"/>
              </a:lnSpc>
            </a:pPr>
            <a:endParaRPr lang="en-US" sz="2200" dirty="0" smtClean="0"/>
          </a:p>
          <a:p>
            <a:pPr marL="36000" indent="0">
              <a:lnSpc>
                <a:spcPct val="150000"/>
              </a:lnSpc>
              <a:buNone/>
            </a:pPr>
            <a:r>
              <a:rPr lang="en-US" sz="2400" dirty="0" smtClean="0"/>
              <a:t>	</a:t>
            </a:r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97214" y="1273641"/>
            <a:ext cx="533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load_Router_file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호출하여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배열에 저장한다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14" y="1268760"/>
            <a:ext cx="19812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422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340442" y="4079086"/>
            <a:ext cx="3380362" cy="208621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60556" y="4079087"/>
            <a:ext cx="535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App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99716" y="74817"/>
            <a:ext cx="2417528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116519" y="82107"/>
            <a:ext cx="2446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</a:rPr>
              <a:t>파일 로드 </a:t>
            </a:r>
            <a:r>
              <a:rPr lang="en-US" altLang="ko-KR" sz="2400" dirty="0" smtClean="0">
                <a:solidFill>
                  <a:prstClr val="black"/>
                </a:solidFill>
              </a:rPr>
              <a:t>(User)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02981"/>
              </p:ext>
            </p:extLst>
          </p:nvPr>
        </p:nvGraphicFramePr>
        <p:xfrm>
          <a:off x="1466294" y="4396228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62770" y="4391191"/>
            <a:ext cx="10214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User </a:t>
            </a:r>
            <a:r>
              <a:rPr kumimoji="0" lang="en-US" altLang="ko-KR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user_List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원통 25"/>
          <p:cNvSpPr/>
          <p:nvPr/>
        </p:nvSpPr>
        <p:spPr bwMode="auto">
          <a:xfrm>
            <a:off x="145779" y="1302310"/>
            <a:ext cx="4188404" cy="1800200"/>
          </a:xfrm>
          <a:prstGeom prst="can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 smtClean="0">
              <a:solidFill>
                <a:prstClr val="black"/>
              </a:solidFill>
            </a:endParaRPr>
          </a:p>
          <a:p>
            <a:r>
              <a:rPr lang="en-US" altLang="ko-KR" sz="1000" dirty="0" err="1" smtClean="0">
                <a:solidFill>
                  <a:prstClr val="black"/>
                </a:solidFill>
              </a:rPr>
              <a:t>UserType</a:t>
            </a:r>
            <a:r>
              <a:rPr lang="en-US" altLang="ko-KR" sz="1000" dirty="0" smtClean="0">
                <a:solidFill>
                  <a:prstClr val="black"/>
                </a:solidFill>
              </a:rPr>
              <a:t>   ID    PW     Name    Address</a:t>
            </a: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0           1     ads    </a:t>
            </a:r>
            <a:r>
              <a:rPr lang="ko-KR" altLang="en-US" sz="1000" dirty="0" smtClean="0">
                <a:solidFill>
                  <a:prstClr val="black"/>
                </a:solidFill>
              </a:rPr>
              <a:t>홍길동    서울시 관악구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청림</a:t>
            </a:r>
            <a:r>
              <a:rPr lang="en-US" altLang="ko-KR" sz="1000" dirty="0" smtClean="0">
                <a:solidFill>
                  <a:prstClr val="black"/>
                </a:solidFill>
              </a:rPr>
              <a:t>3</a:t>
            </a:r>
            <a:r>
              <a:rPr lang="ko-KR" altLang="en-US" sz="1000" dirty="0" smtClean="0">
                <a:solidFill>
                  <a:prstClr val="black"/>
                </a:solidFill>
              </a:rPr>
              <a:t>마길 </a:t>
            </a:r>
            <a:r>
              <a:rPr lang="en-US" altLang="ko-KR" sz="1000" dirty="0" smtClean="0">
                <a:solidFill>
                  <a:prstClr val="black"/>
                </a:solidFill>
              </a:rPr>
              <a:t>100</a:t>
            </a:r>
          </a:p>
          <a:p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0           2     ass    </a:t>
            </a:r>
            <a:r>
              <a:rPr lang="ko-KR" altLang="en-US" sz="1000" dirty="0" smtClean="0">
                <a:solidFill>
                  <a:prstClr val="black"/>
                </a:solidFill>
              </a:rPr>
              <a:t>김철수    부산시 </a:t>
            </a:r>
            <a:r>
              <a:rPr lang="ko-KR" altLang="en-US" sz="1000" dirty="0">
                <a:solidFill>
                  <a:prstClr val="black"/>
                </a:solidFill>
              </a:rPr>
              <a:t>해운대구 윗반송로 </a:t>
            </a:r>
            <a:r>
              <a:rPr lang="en-US" altLang="ko-KR" sz="1000" dirty="0" smtClean="0">
                <a:solidFill>
                  <a:prstClr val="black"/>
                </a:solidFill>
              </a:rPr>
              <a:t>100</a:t>
            </a:r>
          </a:p>
          <a:p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900" dirty="0" smtClean="0">
                <a:solidFill>
                  <a:prstClr val="black"/>
                </a:solidFill>
              </a:rPr>
              <a:t>    1           101   admin  </a:t>
            </a:r>
            <a:r>
              <a:rPr lang="en-US" altLang="ko-KR" sz="900" dirty="0" err="1" smtClean="0">
                <a:solidFill>
                  <a:prstClr val="black"/>
                </a:solidFill>
              </a:rPr>
              <a:t>adminPW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….</a:t>
            </a:r>
            <a:endParaRPr lang="ko-KR" altLang="en-US" sz="900" dirty="0" smtClean="0">
              <a:solidFill>
                <a:prstClr val="black"/>
              </a:solidFill>
            </a:endParaRPr>
          </a:p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01828" y="1347234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User.txt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0442" y="2238414"/>
            <a:ext cx="359263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97171" y="2189843"/>
            <a:ext cx="4167317" cy="3054377"/>
            <a:chOff x="4545150" y="904997"/>
            <a:chExt cx="4167317" cy="3054377"/>
          </a:xfrm>
        </p:grpSpPr>
        <p:sp>
          <p:nvSpPr>
            <p:cNvPr id="29" name="직사각형 28"/>
            <p:cNvSpPr/>
            <p:nvPr/>
          </p:nvSpPr>
          <p:spPr>
            <a:xfrm>
              <a:off x="4545150" y="904997"/>
              <a:ext cx="4167317" cy="3054377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21354" y="1347691"/>
              <a:ext cx="321490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fstream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ifs.open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(</a:t>
              </a:r>
              <a:r>
                <a:rPr lang="en-US" altLang="ko-KR" sz="1100" dirty="0" smtClean="0"/>
                <a:t>users.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txt)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while (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eof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ifs &gt;&gt; _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userType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if(_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userType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== 0) {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  ifs &gt;&gt; _id &gt;&gt; _pw &gt;&gt; _address;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 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user_list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[n] = new Client();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  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user_list</a:t>
              </a:r>
              <a:r>
                <a:rPr lang="en-US" altLang="ko-KR" sz="1100" dirty="0">
                  <a:solidFill>
                    <a:prstClr val="black"/>
                  </a:solidFill>
                </a:rPr>
                <a:t>[n] -&gt;set(_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id,_pw,_address</a:t>
              </a:r>
              <a:r>
                <a:rPr lang="en-US" altLang="ko-KR" sz="1100" dirty="0">
                  <a:solidFill>
                    <a:prstClr val="black"/>
                  </a:solidFill>
                </a:rPr>
                <a:t>);</a:t>
              </a:r>
              <a:endParaRPr lang="en-US" altLang="ko-KR" sz="1100" dirty="0" smtClean="0">
                <a:solidFill>
                  <a:prstClr val="black"/>
                </a:solidFill>
              </a:endParaRP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}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elseif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(_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userType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== 1) {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  if &gt;&gt; _id &gt;&gt; _pw;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   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user_list</a:t>
              </a:r>
              <a:r>
                <a:rPr lang="en-US" altLang="ko-KR" sz="1100" dirty="0">
                  <a:solidFill>
                    <a:prstClr val="black"/>
                  </a:solidFill>
                </a:rPr>
                <a:t>[n] = new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Manager();</a:t>
              </a:r>
              <a:endParaRPr lang="en-US" altLang="ko-KR" sz="1100" dirty="0">
                <a:solidFill>
                  <a:prstClr val="black"/>
                </a:solidFill>
              </a:endParaRP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  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user_list</a:t>
              </a:r>
              <a:r>
                <a:rPr lang="en-US" altLang="ko-KR" sz="1100" dirty="0">
                  <a:solidFill>
                    <a:prstClr val="black"/>
                  </a:solidFill>
                </a:rPr>
                <a:t>[n] -&gt;set(_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id,_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pw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}</a:t>
              </a:r>
              <a:endParaRPr lang="en-US" altLang="ko-KR" sz="1100" dirty="0">
                <a:solidFill>
                  <a:prstClr val="black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80101" y="996209"/>
              <a:ext cx="9503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>
                  <a:solidFill>
                    <a:prstClr val="black"/>
                  </a:solidFill>
                </a:rPr>
                <a:t>File Load</a:t>
              </a:r>
              <a:endParaRPr lang="en-US" altLang="ko-KR" sz="140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7" name="직선 화살표 연결선 6"/>
          <p:cNvCxnSpPr>
            <a:stCxn id="3" idx="3"/>
          </p:cNvCxnSpPr>
          <p:nvPr/>
        </p:nvCxnSpPr>
        <p:spPr>
          <a:xfrm>
            <a:off x="3933075" y="2346426"/>
            <a:ext cx="1503021" cy="110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40442" y="2501389"/>
            <a:ext cx="359263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5" idx="3"/>
          </p:cNvCxnSpPr>
          <p:nvPr/>
        </p:nvCxnSpPr>
        <p:spPr>
          <a:xfrm>
            <a:off x="3933075" y="2609401"/>
            <a:ext cx="1477475" cy="146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475656" y="4900175"/>
            <a:ext cx="955549" cy="68808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31023" y="4900174"/>
            <a:ext cx="676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Client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10870" y="4900175"/>
            <a:ext cx="955549" cy="68808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66237" y="4900174"/>
            <a:ext cx="944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Manager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547664" y="4645107"/>
            <a:ext cx="0" cy="25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699792" y="4645107"/>
            <a:ext cx="0" cy="25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514897" y="4644643"/>
            <a:ext cx="516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new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87360" y="4644643"/>
            <a:ext cx="516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new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7" name="직선 화살표 연결선 56"/>
          <p:cNvCxnSpPr>
            <a:stCxn id="43" idx="0"/>
          </p:cNvCxnSpPr>
          <p:nvPr/>
        </p:nvCxnSpPr>
        <p:spPr>
          <a:xfrm flipV="1">
            <a:off x="1953431" y="3629632"/>
            <a:ext cx="3482665" cy="127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432587" y="4303477"/>
            <a:ext cx="1996531" cy="101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395536" y="2492896"/>
            <a:ext cx="3380362" cy="208621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15650" y="2492897"/>
            <a:ext cx="535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App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99716" y="74817"/>
            <a:ext cx="2672084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116519" y="82107"/>
            <a:ext cx="2740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</a:rPr>
              <a:t>파일 로드 </a:t>
            </a:r>
            <a:r>
              <a:rPr lang="en-US" altLang="ko-KR" sz="2400" dirty="0" smtClean="0">
                <a:solidFill>
                  <a:prstClr val="black"/>
                </a:solidFill>
              </a:rPr>
              <a:t>(Router)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77127"/>
              </p:ext>
            </p:extLst>
          </p:nvPr>
        </p:nvGraphicFramePr>
        <p:xfrm>
          <a:off x="1521388" y="2810038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17864" y="2805001"/>
            <a:ext cx="8803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kern="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050" kern="0" dirty="0" smtClean="0">
                <a:solidFill>
                  <a:prstClr val="black"/>
                </a:solidFill>
              </a:rPr>
              <a:t>** router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96908"/>
              </p:ext>
            </p:extLst>
          </p:nvPr>
        </p:nvGraphicFramePr>
        <p:xfrm>
          <a:off x="1521388" y="3058917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41163"/>
              </p:ext>
            </p:extLst>
          </p:nvPr>
        </p:nvGraphicFramePr>
        <p:xfrm>
          <a:off x="1521388" y="3322123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50545"/>
              </p:ext>
            </p:extLst>
          </p:nvPr>
        </p:nvGraphicFramePr>
        <p:xfrm>
          <a:off x="1521388" y="3571002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050435"/>
              </p:ext>
            </p:extLst>
          </p:nvPr>
        </p:nvGraphicFramePr>
        <p:xfrm>
          <a:off x="1521388" y="3826179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53437"/>
              </p:ext>
            </p:extLst>
          </p:nvPr>
        </p:nvGraphicFramePr>
        <p:xfrm>
          <a:off x="1521388" y="4075058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700808"/>
            <a:ext cx="3251005" cy="38478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64088" y="2420888"/>
            <a:ext cx="310698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1"/>
            <a:endCxn id="23" idx="3"/>
          </p:cNvCxnSpPr>
          <p:nvPr/>
        </p:nvCxnSpPr>
        <p:spPr>
          <a:xfrm flipH="1">
            <a:off x="3681628" y="2564904"/>
            <a:ext cx="1682460" cy="3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364088" y="2715934"/>
            <a:ext cx="310698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49" idx="1"/>
          </p:cNvCxnSpPr>
          <p:nvPr/>
        </p:nvCxnSpPr>
        <p:spPr>
          <a:xfrm flipH="1">
            <a:off x="3681628" y="2859950"/>
            <a:ext cx="1682460" cy="3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364088" y="2971470"/>
            <a:ext cx="310698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51" idx="1"/>
          </p:cNvCxnSpPr>
          <p:nvPr/>
        </p:nvCxnSpPr>
        <p:spPr>
          <a:xfrm flipH="1">
            <a:off x="3681628" y="3115486"/>
            <a:ext cx="1682460" cy="3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357301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7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395536" y="2132856"/>
            <a:ext cx="8280920" cy="26584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39552" y="2204864"/>
            <a:ext cx="535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App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99715" y="74817"/>
            <a:ext cx="3348805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116519" y="82107"/>
            <a:ext cx="3332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</a:rPr>
              <a:t>파일 로드 </a:t>
            </a:r>
            <a:r>
              <a:rPr lang="en-US" altLang="ko-KR" sz="2400" dirty="0" smtClean="0">
                <a:solidFill>
                  <a:prstClr val="black"/>
                </a:solidFill>
              </a:rPr>
              <a:t>(</a:t>
            </a:r>
            <a:r>
              <a:rPr lang="en-US" altLang="ko-KR" sz="2400" dirty="0" err="1" smtClean="0">
                <a:solidFill>
                  <a:prstClr val="black"/>
                </a:solidFill>
              </a:rPr>
              <a:t>MailCenter</a:t>
            </a:r>
            <a:r>
              <a:rPr lang="en-US" altLang="ko-KR" sz="2400" dirty="0" smtClean="0">
                <a:solidFill>
                  <a:prstClr val="black"/>
                </a:solidFill>
              </a:rPr>
              <a:t>)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12970"/>
              </p:ext>
            </p:extLst>
          </p:nvPr>
        </p:nvGraphicFramePr>
        <p:xfrm>
          <a:off x="5985884" y="3146005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882360" y="3140968"/>
            <a:ext cx="8803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kern="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050" kern="0" dirty="0" smtClean="0">
                <a:solidFill>
                  <a:prstClr val="black"/>
                </a:solidFill>
              </a:rPr>
              <a:t>** router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03025"/>
              </p:ext>
            </p:extLst>
          </p:nvPr>
        </p:nvGraphicFramePr>
        <p:xfrm>
          <a:off x="5985884" y="3394884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08209"/>
              </p:ext>
            </p:extLst>
          </p:nvPr>
        </p:nvGraphicFramePr>
        <p:xfrm>
          <a:off x="5985884" y="3658090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99917"/>
              </p:ext>
            </p:extLst>
          </p:nvPr>
        </p:nvGraphicFramePr>
        <p:xfrm>
          <a:off x="5985884" y="3906969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14534"/>
              </p:ext>
            </p:extLst>
          </p:nvPr>
        </p:nvGraphicFramePr>
        <p:xfrm>
          <a:off x="5985884" y="4162146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22320"/>
              </p:ext>
            </p:extLst>
          </p:nvPr>
        </p:nvGraphicFramePr>
        <p:xfrm>
          <a:off x="5985884" y="4411025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44408" y="362095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100392" y="221190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35091" y="3140968"/>
            <a:ext cx="17620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kern="0" noProof="0" dirty="0" err="1" smtClean="0">
                <a:solidFill>
                  <a:prstClr val="black"/>
                </a:solidFill>
              </a:rPr>
              <a:t>MailCenter</a:t>
            </a:r>
            <a:r>
              <a:rPr lang="en-US" altLang="ko-KR" sz="1050" kern="0" noProof="0" dirty="0" smtClean="0">
                <a:solidFill>
                  <a:prstClr val="black"/>
                </a:solidFill>
              </a:rPr>
              <a:t> </a:t>
            </a:r>
            <a:r>
              <a:rPr lang="en-US" altLang="ko-KR" sz="1050" kern="0" noProof="0" dirty="0" err="1" smtClean="0">
                <a:solidFill>
                  <a:prstClr val="black"/>
                </a:solidFill>
              </a:rPr>
              <a:t>MailCenterList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01976"/>
              </p:ext>
            </p:extLst>
          </p:nvPr>
        </p:nvGraphicFramePr>
        <p:xfrm>
          <a:off x="683568" y="3401184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2051720" y="620688"/>
            <a:ext cx="4167317" cy="2333846"/>
            <a:chOff x="4545150" y="904997"/>
            <a:chExt cx="4167317" cy="3054377"/>
          </a:xfrm>
        </p:grpSpPr>
        <p:sp>
          <p:nvSpPr>
            <p:cNvPr id="37" name="직사각형 36"/>
            <p:cNvSpPr/>
            <p:nvPr/>
          </p:nvSpPr>
          <p:spPr>
            <a:xfrm>
              <a:off x="4545150" y="904997"/>
              <a:ext cx="4167317" cy="3054377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021354" y="1347691"/>
              <a:ext cx="3352834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fstream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ifs.open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(</a:t>
              </a:r>
              <a:r>
                <a:rPr lang="en-US" altLang="ko-KR" sz="1100" dirty="0" smtClean="0"/>
                <a:t>MailCenterId.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txt)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while (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eof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ifs &gt;&gt; _id &gt;&gt; _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cityName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MailCenterList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[n].set(_id, _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cityName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);</a:t>
              </a:r>
            </a:p>
            <a:p>
              <a:endParaRPr lang="en-US" altLang="ko-KR" sz="1100" dirty="0">
                <a:solidFill>
                  <a:prstClr val="black"/>
                </a:solidFill>
              </a:endParaRP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MailCenterList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[n].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setNeighborMailCenter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(router)</a:t>
              </a:r>
              <a:endParaRPr lang="en-US" altLang="ko-KR" sz="1100" dirty="0">
                <a:solidFill>
                  <a:prstClr val="black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980101" y="996209"/>
              <a:ext cx="9503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>
                  <a:solidFill>
                    <a:prstClr val="black"/>
                  </a:solidFill>
                </a:rPr>
                <a:t>File Load</a:t>
              </a:r>
              <a:endParaRPr lang="en-US" altLang="ko-KR" sz="140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 flipV="1">
            <a:off x="5436096" y="2060848"/>
            <a:ext cx="72008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5091" y="4881103"/>
            <a:ext cx="57824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App </a:t>
            </a:r>
            <a:r>
              <a:rPr lang="ko-KR" altLang="en-US" dirty="0" smtClean="0">
                <a:solidFill>
                  <a:srgbClr val="FF0000"/>
                </a:solidFill>
              </a:rPr>
              <a:t>클래스의 </a:t>
            </a:r>
            <a:r>
              <a:rPr lang="ko-KR" altLang="en-US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dirty="0" err="1" smtClean="0">
                <a:solidFill>
                  <a:srgbClr val="FF0000"/>
                </a:solidFill>
              </a:rPr>
              <a:t>에서</a:t>
            </a:r>
            <a:r>
              <a:rPr lang="ko-KR" altLang="en-US" dirty="0" smtClean="0">
                <a:solidFill>
                  <a:srgbClr val="FF0000"/>
                </a:solidFill>
              </a:rPr>
              <a:t> 수행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/>
              <a:t>MailCenter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 객체를 초기화 및 생성하는데 </a:t>
            </a:r>
            <a:r>
              <a:rPr lang="ko-KR" altLang="en-US" sz="1200" dirty="0" smtClean="0"/>
              <a:t>두 가지 단계가 필요함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파일입출력을 통해 </a:t>
            </a:r>
            <a:r>
              <a:rPr lang="en-US" altLang="ko-KR" sz="1200" dirty="0" err="1" smtClean="0"/>
              <a:t>MailCenter</a:t>
            </a:r>
            <a:r>
              <a:rPr lang="ko-KR" altLang="en-US" sz="1200" dirty="0" smtClean="0"/>
              <a:t>의 아이디와 도시 이름을 읽어옴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** router</a:t>
            </a:r>
            <a:r>
              <a:rPr lang="ko-KR" altLang="en-US" sz="1200" dirty="0" smtClean="0"/>
              <a:t>에 저장된 정보를 통해 </a:t>
            </a:r>
            <a:r>
              <a:rPr lang="ko-KR" altLang="en-US" sz="1200" dirty="0"/>
              <a:t>인접 </a:t>
            </a:r>
            <a:r>
              <a:rPr lang="en-US" altLang="ko-KR" sz="1200" dirty="0" err="1"/>
              <a:t>MailCenter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아이디를 가져와 저장함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인접 </a:t>
            </a:r>
            <a:r>
              <a:rPr lang="en-US" altLang="ko-KR" sz="1200" dirty="0" err="1" smtClean="0"/>
              <a:t>MailCenter</a:t>
            </a:r>
            <a:r>
              <a:rPr lang="ko-KR" altLang="en-US" sz="1200" dirty="0" smtClean="0"/>
              <a:t>의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개수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을 </a:t>
            </a:r>
            <a:r>
              <a:rPr lang="ko-KR" altLang="en-US" sz="1200" dirty="0" smtClean="0"/>
              <a:t>카운트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인접 </a:t>
            </a:r>
            <a:r>
              <a:rPr lang="en-US" altLang="ko-KR" sz="1200" dirty="0" err="1" smtClean="0"/>
              <a:t>MailCenter</a:t>
            </a:r>
            <a:r>
              <a:rPr lang="ko-KR" altLang="en-US" sz="1200" dirty="0" smtClean="0"/>
              <a:t>의 </a:t>
            </a:r>
            <a:r>
              <a:rPr lang="en-US" altLang="ko-KR" sz="1200" dirty="0" err="1"/>
              <a:t>n</a:t>
            </a:r>
            <a:r>
              <a:rPr lang="ko-KR" altLang="en-US" sz="1200" dirty="0" smtClean="0"/>
              <a:t>개 </a:t>
            </a:r>
            <a:r>
              <a:rPr lang="ko-KR" altLang="en-US" sz="1200" dirty="0" smtClean="0"/>
              <a:t>만큼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배열을 동적 할당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할당된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배열에 인접 </a:t>
            </a:r>
            <a:r>
              <a:rPr lang="en-US" altLang="ko-KR" sz="1200" dirty="0" err="1" smtClean="0"/>
              <a:t>MailCenter</a:t>
            </a:r>
            <a:r>
              <a:rPr lang="ko-KR" altLang="en-US" sz="1200" dirty="0" smtClean="0"/>
              <a:t>의 아이디들을 </a:t>
            </a:r>
            <a:r>
              <a:rPr lang="ko-KR" altLang="en-US" sz="1200" dirty="0" smtClean="0"/>
              <a:t>저장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- Mail </a:t>
            </a:r>
            <a:r>
              <a:rPr lang="ko-KR" altLang="en-US" sz="1200" dirty="0" smtClean="0"/>
              <a:t>형의 </a:t>
            </a:r>
            <a:r>
              <a:rPr lang="en-US" altLang="ko-KR" sz="1200" dirty="0" smtClean="0"/>
              <a:t>n * 10</a:t>
            </a:r>
            <a:r>
              <a:rPr lang="ko-KR" altLang="en-US" sz="1200" dirty="0" smtClean="0"/>
              <a:t>의 이차원 배열을 동적 할당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ko-KR" altLang="en-US" sz="1200" dirty="0" smtClean="0"/>
              <a:t>위 작업을 수행하기 전에 </a:t>
            </a:r>
            <a:r>
              <a:rPr lang="en-US" altLang="ko-KR" sz="1200" dirty="0" smtClean="0"/>
              <a:t>router</a:t>
            </a:r>
            <a:r>
              <a:rPr lang="ko-KR" altLang="en-US" sz="1200" dirty="0" smtClean="0"/>
              <a:t>가 먼저 파일에서 읽어져 있어야 함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527924" y="2060848"/>
            <a:ext cx="675924" cy="120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362" y="28683"/>
            <a:ext cx="1332234" cy="1860533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H="1">
            <a:off x="4788024" y="620689"/>
            <a:ext cx="2480337" cy="48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그룹 252"/>
          <p:cNvGrpSpPr/>
          <p:nvPr/>
        </p:nvGrpSpPr>
        <p:grpSpPr>
          <a:xfrm>
            <a:off x="670244" y="905510"/>
            <a:ext cx="8394681" cy="4318174"/>
            <a:chOff x="107503" y="961084"/>
            <a:chExt cx="8394681" cy="4266217"/>
          </a:xfrm>
        </p:grpSpPr>
        <p:sp>
          <p:nvSpPr>
            <p:cNvPr id="56" name="타원 55"/>
            <p:cNvSpPr/>
            <p:nvPr/>
          </p:nvSpPr>
          <p:spPr>
            <a:xfrm>
              <a:off x="107503" y="961084"/>
              <a:ext cx="4045772" cy="200916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98832" y="1158833"/>
              <a:ext cx="1824538" cy="364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prstClr val="black"/>
                  </a:solidFill>
                </a:rPr>
                <a:t>Client (Sender)</a:t>
              </a:r>
              <a:endParaRPr lang="ko-KR" alt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613752" y="3950192"/>
              <a:ext cx="3888432" cy="1277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black"/>
                  </a:solidFill>
                </a:rPr>
                <a:t>Client::send(Mail*) </a:t>
              </a:r>
            </a:p>
            <a:p>
              <a:endParaRPr lang="en-US" altLang="ko-KR" sz="1600" b="1" dirty="0" smtClean="0">
                <a:solidFill>
                  <a:prstClr val="black"/>
                </a:solidFill>
                <a:ea typeface="굴림" panose="020B0600000101010101" pitchFamily="50" charset="-127"/>
              </a:endParaRPr>
            </a:p>
            <a:p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Client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가 가지고 있는 자신의 주소를 통해 도시 이름을 알아낸다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. 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알아낸 도시 이름을 통해 우편물을 보낼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/>
              </a:r>
              <a:b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</a:br>
              <a:r>
                <a:rPr lang="ko-KR" altLang="en-US" sz="1200" dirty="0" err="1" smtClean="0">
                  <a:solidFill>
                    <a:prstClr val="black"/>
                  </a:solidFill>
                  <a:ea typeface="굴림" panose="020B0600000101010101" pitchFamily="50" charset="-127"/>
                </a:rPr>
                <a:t>우편집중국을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 알아낸다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.</a:t>
              </a:r>
              <a:endParaRPr lang="en-US" altLang="ko-KR" sz="1200" dirty="0">
                <a:solidFill>
                  <a:prstClr val="black"/>
                </a:solidFill>
                <a:ea typeface="굴림" panose="020B0600000101010101" pitchFamily="50" charset="-127"/>
              </a:endParaRPr>
            </a:p>
            <a:p>
              <a:endParaRPr lang="en-US" altLang="ko-KR" sz="1000" dirty="0">
                <a:solidFill>
                  <a:prstClr val="black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159" name="직사각형 158"/>
          <p:cNvSpPr/>
          <p:nvPr/>
        </p:nvSpPr>
        <p:spPr>
          <a:xfrm>
            <a:off x="316051" y="82107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Client::send()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99716" y="74817"/>
            <a:ext cx="2181938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9" name="꺾인 연결선 108"/>
          <p:cNvCxnSpPr>
            <a:stCxn id="48" idx="3"/>
            <a:endCxn id="65" idx="3"/>
          </p:cNvCxnSpPr>
          <p:nvPr/>
        </p:nvCxnSpPr>
        <p:spPr>
          <a:xfrm>
            <a:off x="4540060" y="1681934"/>
            <a:ext cx="96957" cy="3150180"/>
          </a:xfrm>
          <a:prstGeom prst="bentConnector3">
            <a:avLst>
              <a:gd name="adj1" fmla="val 5333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18377"/>
              </p:ext>
            </p:extLst>
          </p:nvPr>
        </p:nvGraphicFramePr>
        <p:xfrm>
          <a:off x="2379820" y="1560014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>
          <a:xfrm>
            <a:off x="2384381" y="1533151"/>
            <a:ext cx="769555" cy="297565"/>
          </a:xfrm>
          <a:prstGeom prst="roundRect">
            <a:avLst>
              <a:gd name="adj" fmla="val 4453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Mail </a:t>
            </a:r>
            <a:r>
              <a:rPr lang="en-US" altLang="ko-KR" sz="600" dirty="0" smtClean="0">
                <a:solidFill>
                  <a:prstClr val="black"/>
                </a:solidFill>
              </a:rPr>
              <a:t>1</a:t>
            </a:r>
            <a:endParaRPr lang="en-US" altLang="ko-KR" sz="6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Address: </a:t>
            </a:r>
            <a:endParaRPr lang="en-US" altLang="ko-KR" sz="600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600" dirty="0" smtClean="0">
                <a:solidFill>
                  <a:prstClr val="black"/>
                </a:solidFill>
              </a:rPr>
              <a:t>서울</a:t>
            </a:r>
            <a:endParaRPr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1456" y="1522939"/>
            <a:ext cx="1452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Mail </a:t>
            </a:r>
            <a:r>
              <a:rPr lang="en-US" altLang="ko-KR" sz="1200" dirty="0">
                <a:solidFill>
                  <a:prstClr val="black"/>
                </a:solidFill>
              </a:rPr>
              <a:t>*</a:t>
            </a:r>
            <a:r>
              <a:rPr lang="en-US" altLang="ko-KR" sz="1200" dirty="0" err="1">
                <a:solidFill>
                  <a:prstClr val="black"/>
                </a:solidFill>
              </a:rPr>
              <a:t>sentMailList</a:t>
            </a:r>
            <a:r>
              <a:rPr lang="en-US" altLang="ko-KR" sz="1200" dirty="0">
                <a:solidFill>
                  <a:prstClr val="black"/>
                </a:solidFill>
              </a:rPr>
              <a:t>;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0244" y="3757468"/>
            <a:ext cx="4045772" cy="255185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prstClr val="black"/>
                </a:solidFill>
              </a:rPr>
              <a:t>MailCenter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 (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서울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)</a:t>
            </a: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66556"/>
              </p:ext>
            </p:extLst>
          </p:nvPr>
        </p:nvGraphicFramePr>
        <p:xfrm>
          <a:off x="2476777" y="4710194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>
          <a:xfrm>
            <a:off x="2481338" y="4683331"/>
            <a:ext cx="769555" cy="297565"/>
          </a:xfrm>
          <a:prstGeom prst="roundRect">
            <a:avLst>
              <a:gd name="adj" fmla="val 4453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Mail </a:t>
            </a:r>
            <a:r>
              <a:rPr lang="en-US" altLang="ko-KR" sz="600" dirty="0" smtClean="0">
                <a:solidFill>
                  <a:prstClr val="black"/>
                </a:solidFill>
              </a:rPr>
              <a:t>1</a:t>
            </a:r>
            <a:endParaRPr lang="en-US" altLang="ko-KR" sz="6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Address: </a:t>
            </a:r>
            <a:endParaRPr lang="en-US" altLang="ko-KR" sz="600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600" dirty="0" smtClean="0">
                <a:solidFill>
                  <a:prstClr val="black"/>
                </a:solidFill>
              </a:rPr>
              <a:t>서울</a:t>
            </a:r>
            <a:endParaRPr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18826" y="4703897"/>
            <a:ext cx="1742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Mail *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receivedMailList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169023" y="2849001"/>
            <a:ext cx="1098352" cy="595129"/>
          </a:xfrm>
          <a:prstGeom prst="roundRect">
            <a:avLst>
              <a:gd name="adj" fmla="val 4453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dirty="0">
                <a:solidFill>
                  <a:prstClr val="black"/>
                </a:solidFill>
              </a:rPr>
              <a:t>Mail </a:t>
            </a:r>
            <a:r>
              <a:rPr lang="en-US" altLang="ko-KR" sz="1100" dirty="0" smtClean="0">
                <a:solidFill>
                  <a:prstClr val="black"/>
                </a:solidFill>
              </a:rPr>
              <a:t>1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1100" dirty="0">
                <a:solidFill>
                  <a:prstClr val="black"/>
                </a:solidFill>
              </a:rPr>
              <a:t>Address: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1100" dirty="0" smtClean="0">
                <a:solidFill>
                  <a:prstClr val="black"/>
                </a:solidFill>
              </a:rPr>
              <a:t>서울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51456" y="1810904"/>
            <a:ext cx="1224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string Address;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8826" y="50851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string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cityName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타원 55"/>
          <p:cNvSpPr/>
          <p:nvPr/>
        </p:nvSpPr>
        <p:spPr>
          <a:xfrm>
            <a:off x="179512" y="904362"/>
            <a:ext cx="4045772" cy="2033630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70841" y="1104519"/>
            <a:ext cx="197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Client (Receiver)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52566" y="4437112"/>
            <a:ext cx="388843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</a:rPr>
              <a:t>Manager::send(Mail*) </a:t>
            </a:r>
          </a:p>
          <a:p>
            <a:endParaRPr lang="en-US" altLang="ko-KR" sz="1600" b="1" dirty="0" smtClean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현재 </a:t>
            </a:r>
            <a:r>
              <a:rPr lang="ko-KR" altLang="en-US" sz="1200" dirty="0" err="1" smtClean="0">
                <a:solidFill>
                  <a:prstClr val="black"/>
                </a:solidFill>
                <a:ea typeface="굴림" panose="020B0600000101010101" pitchFamily="50" charset="-127"/>
              </a:rPr>
              <a:t>우편집중국의</a:t>
            </a: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ea typeface="굴림" panose="020B0600000101010101" pitchFamily="50" charset="-127"/>
              </a:rPr>
              <a:t>localMailList</a:t>
            </a: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를 확인하여 서울에 </a:t>
            </a:r>
            <a:r>
              <a:rPr lang="en-US" altLang="ko-KR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ea typeface="굴림" panose="020B0600000101010101" pitchFamily="50" charset="-127"/>
              </a:rPr>
            </a:b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살고 있는 </a:t>
            </a:r>
            <a:r>
              <a:rPr lang="en-US" altLang="ko-KR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Client</a:t>
            </a: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에게 우편물을 전달한다</a:t>
            </a:r>
            <a:r>
              <a:rPr lang="en-US" altLang="ko-KR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현재 </a:t>
            </a:r>
            <a:r>
              <a:rPr lang="ko-KR" altLang="en-US" sz="1200" dirty="0" err="1" smtClean="0">
                <a:solidFill>
                  <a:prstClr val="black"/>
                </a:solidFill>
                <a:ea typeface="굴림" panose="020B0600000101010101" pitchFamily="50" charset="-127"/>
              </a:rPr>
              <a:t>우편집중국의</a:t>
            </a: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ea typeface="굴림" panose="020B0600000101010101" pitchFamily="50" charset="-127"/>
              </a:rPr>
              <a:t>externalMailList</a:t>
            </a: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를 확인하여 우편물을 다른 </a:t>
            </a:r>
            <a:r>
              <a:rPr lang="ko-KR" altLang="en-US" sz="1200" dirty="0" err="1" smtClean="0">
                <a:solidFill>
                  <a:prstClr val="black"/>
                </a:solidFill>
                <a:ea typeface="굴림" panose="020B0600000101010101" pitchFamily="50" charset="-127"/>
              </a:rPr>
              <a:t>우편집중국으로</a:t>
            </a: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 전달한다</a:t>
            </a:r>
            <a:r>
              <a:rPr lang="en-US" altLang="ko-KR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. </a:t>
            </a:r>
            <a:br>
              <a:rPr lang="en-US" altLang="ko-KR" sz="1200" dirty="0" smtClean="0">
                <a:solidFill>
                  <a:prstClr val="black"/>
                </a:solidFill>
                <a:ea typeface="굴림" panose="020B0600000101010101" pitchFamily="50" charset="-127"/>
              </a:rPr>
            </a:b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전달할 우편집중국은 주어진 함수로 탐색한다</a:t>
            </a:r>
            <a:r>
              <a:rPr lang="en-US" altLang="ko-KR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.</a:t>
            </a:r>
            <a:endParaRPr lang="en-US" altLang="ko-KR" sz="1200" dirty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16051" y="82107"/>
            <a:ext cx="2424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Manager::send()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99715" y="74817"/>
            <a:ext cx="2640973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75849"/>
              </p:ext>
            </p:extLst>
          </p:nvPr>
        </p:nvGraphicFramePr>
        <p:xfrm>
          <a:off x="1889088" y="1558866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>
          <a:xfrm>
            <a:off x="1893649" y="1532003"/>
            <a:ext cx="769555" cy="297565"/>
          </a:xfrm>
          <a:prstGeom prst="roundRect">
            <a:avLst>
              <a:gd name="adj" fmla="val 4453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Mail </a:t>
            </a:r>
            <a:r>
              <a:rPr lang="en-US" altLang="ko-KR" sz="600" dirty="0" smtClean="0">
                <a:solidFill>
                  <a:prstClr val="black"/>
                </a:solidFill>
              </a:rPr>
              <a:t>1</a:t>
            </a:r>
            <a:endParaRPr lang="en-US" altLang="ko-KR" sz="6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Address: </a:t>
            </a:r>
            <a:endParaRPr lang="en-US" altLang="ko-KR" sz="600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600" dirty="0" smtClean="0">
                <a:solidFill>
                  <a:prstClr val="black"/>
                </a:solidFill>
              </a:rPr>
              <a:t>서울</a:t>
            </a:r>
            <a:endParaRPr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0724" y="1521791"/>
            <a:ext cx="1452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Mail </a:t>
            </a:r>
            <a:r>
              <a:rPr lang="en-US" altLang="ko-KR" sz="1200" dirty="0">
                <a:solidFill>
                  <a:prstClr val="black"/>
                </a:solidFill>
              </a:rPr>
              <a:t>*</a:t>
            </a:r>
            <a:r>
              <a:rPr lang="en-US" altLang="ko-KR" sz="1200" dirty="0" err="1">
                <a:solidFill>
                  <a:prstClr val="black"/>
                </a:solidFill>
              </a:rPr>
              <a:t>sentMailList</a:t>
            </a:r>
            <a:r>
              <a:rPr lang="en-US" altLang="ko-KR" sz="1200" dirty="0">
                <a:solidFill>
                  <a:prstClr val="black"/>
                </a:solidFill>
              </a:rPr>
              <a:t>;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925378" y="645250"/>
            <a:ext cx="4045772" cy="357583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prstClr val="black"/>
                </a:solidFill>
              </a:rPr>
              <a:t>MailCenter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 (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서울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)</a:t>
            </a: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42627"/>
              </p:ext>
            </p:extLst>
          </p:nvPr>
        </p:nvGraphicFramePr>
        <p:xfrm>
          <a:off x="6731911" y="1597977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>
          <a:xfrm>
            <a:off x="6736472" y="1571114"/>
            <a:ext cx="769555" cy="297565"/>
          </a:xfrm>
          <a:prstGeom prst="roundRect">
            <a:avLst>
              <a:gd name="adj" fmla="val 4453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Mail </a:t>
            </a:r>
            <a:r>
              <a:rPr lang="en-US" altLang="ko-KR" sz="600" dirty="0" smtClean="0">
                <a:solidFill>
                  <a:prstClr val="black"/>
                </a:solidFill>
              </a:rPr>
              <a:t>1</a:t>
            </a:r>
            <a:endParaRPr lang="en-US" altLang="ko-KR" sz="6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Address: </a:t>
            </a:r>
            <a:endParaRPr lang="en-US" altLang="ko-KR" sz="600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600" dirty="0" smtClean="0">
                <a:solidFill>
                  <a:prstClr val="black"/>
                </a:solidFill>
              </a:rPr>
              <a:t>서울</a:t>
            </a:r>
            <a:endParaRPr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73960" y="1591680"/>
            <a:ext cx="1455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Mail </a:t>
            </a:r>
            <a:r>
              <a:rPr lang="en-US" altLang="ko-KR" sz="1200" dirty="0" smtClean="0">
                <a:solidFill>
                  <a:prstClr val="black"/>
                </a:solidFill>
              </a:rPr>
              <a:t>*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localMailList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026155" y="1025830"/>
            <a:ext cx="1098352" cy="595129"/>
          </a:xfrm>
          <a:prstGeom prst="roundRect">
            <a:avLst>
              <a:gd name="adj" fmla="val 4453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dirty="0">
                <a:solidFill>
                  <a:prstClr val="black"/>
                </a:solidFill>
              </a:rPr>
              <a:t>Mail </a:t>
            </a:r>
            <a:r>
              <a:rPr lang="en-US" altLang="ko-KR" sz="1100" dirty="0" smtClean="0">
                <a:solidFill>
                  <a:prstClr val="black"/>
                </a:solidFill>
              </a:rPr>
              <a:t>1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1100" dirty="0">
                <a:solidFill>
                  <a:prstClr val="black"/>
                </a:solidFill>
              </a:rPr>
              <a:t>Address: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1100" dirty="0" smtClean="0">
                <a:solidFill>
                  <a:prstClr val="black"/>
                </a:solidFill>
              </a:rPr>
              <a:t>서울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0724" y="1809756"/>
            <a:ext cx="1224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string Address;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73960" y="1972967"/>
            <a:ext cx="1749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Mail**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externalMailList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4" name="직선 화살표 연결선 13"/>
          <p:cNvCxnSpPr>
            <a:endCxn id="48" idx="3"/>
          </p:cNvCxnSpPr>
          <p:nvPr/>
        </p:nvCxnSpPr>
        <p:spPr>
          <a:xfrm flipH="1">
            <a:off x="4049328" y="1680785"/>
            <a:ext cx="8760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53523"/>
              </p:ext>
            </p:extLst>
          </p:nvPr>
        </p:nvGraphicFramePr>
        <p:xfrm>
          <a:off x="6731911" y="1946051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80771"/>
              </p:ext>
            </p:extLst>
          </p:nvPr>
        </p:nvGraphicFramePr>
        <p:xfrm>
          <a:off x="6963415" y="2297912"/>
          <a:ext cx="20828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직선 화살표 연결선 28"/>
          <p:cNvCxnSpPr/>
          <p:nvPr/>
        </p:nvCxnSpPr>
        <p:spPr>
          <a:xfrm>
            <a:off x="7057853" y="2086755"/>
            <a:ext cx="0" cy="28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80771"/>
              </p:ext>
            </p:extLst>
          </p:nvPr>
        </p:nvGraphicFramePr>
        <p:xfrm>
          <a:off x="6739984" y="2297912"/>
          <a:ext cx="20828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>
            <a:off x="6834422" y="2086755"/>
            <a:ext cx="0" cy="28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6668317" y="2404878"/>
            <a:ext cx="325186" cy="917023"/>
          </a:xfrm>
          <a:prstGeom prst="roundRect">
            <a:avLst>
              <a:gd name="adj" fmla="val 445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/>
            <a:r>
              <a:rPr lang="en-US" altLang="ko-KR" sz="800" dirty="0">
                <a:solidFill>
                  <a:prstClr val="black"/>
                </a:solidFill>
              </a:rPr>
              <a:t>Mail 2</a:t>
            </a:r>
          </a:p>
          <a:p>
            <a:pPr lvl="0" algn="ctr"/>
            <a:r>
              <a:rPr lang="en-US" altLang="ko-KR" sz="800" dirty="0">
                <a:solidFill>
                  <a:prstClr val="black"/>
                </a:solidFill>
              </a:rPr>
              <a:t>Address: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800" dirty="0" smtClean="0">
                <a:solidFill>
                  <a:prstClr val="black"/>
                </a:solidFill>
              </a:rPr>
              <a:t>대전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93597" y="2678723"/>
            <a:ext cx="6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934622" y="4786937"/>
            <a:ext cx="4045772" cy="166310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prstClr val="black"/>
                </a:solidFill>
              </a:rPr>
              <a:t>MailCenter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 (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대전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)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42627"/>
              </p:ext>
            </p:extLst>
          </p:nvPr>
        </p:nvGraphicFramePr>
        <p:xfrm>
          <a:off x="6731911" y="5305392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모서리가 둥근 직사각형 76"/>
          <p:cNvSpPr/>
          <p:nvPr/>
        </p:nvSpPr>
        <p:spPr>
          <a:xfrm>
            <a:off x="6736472" y="5278529"/>
            <a:ext cx="769555" cy="297565"/>
          </a:xfrm>
          <a:prstGeom prst="roundRect">
            <a:avLst>
              <a:gd name="adj" fmla="val 445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Mail </a:t>
            </a:r>
            <a:r>
              <a:rPr lang="en-US" altLang="ko-KR" sz="600" dirty="0" smtClean="0">
                <a:solidFill>
                  <a:prstClr val="black"/>
                </a:solidFill>
              </a:rPr>
              <a:t>2</a:t>
            </a:r>
            <a:endParaRPr lang="en-US" altLang="ko-KR" sz="6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Address: </a:t>
            </a:r>
            <a:endParaRPr lang="en-US" altLang="ko-KR" sz="600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600" dirty="0" smtClean="0">
                <a:solidFill>
                  <a:prstClr val="black"/>
                </a:solidFill>
              </a:rPr>
              <a:t>대전</a:t>
            </a:r>
            <a:endParaRPr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973960" y="5299095"/>
            <a:ext cx="17091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Mail </a:t>
            </a:r>
            <a:r>
              <a:rPr lang="en-US" altLang="ko-KR" sz="1200" dirty="0" smtClean="0">
                <a:solidFill>
                  <a:prstClr val="black"/>
                </a:solidFill>
              </a:rPr>
              <a:t>*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receivedMailList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9" name="직선 화살표 연결선 78"/>
          <p:cNvCxnSpPr>
            <a:stCxn id="41" idx="2"/>
            <a:endCxn id="77" idx="0"/>
          </p:cNvCxnSpPr>
          <p:nvPr/>
        </p:nvCxnSpPr>
        <p:spPr>
          <a:xfrm>
            <a:off x="6830910" y="3321901"/>
            <a:ext cx="290340" cy="1956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6568" y="4143734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350" b="1" dirty="0" smtClean="0"/>
              <a:t>Client</a:t>
            </a:r>
            <a:r>
              <a:rPr lang="ko-KR" altLang="en-US" sz="1350" b="1" dirty="0" smtClean="0"/>
              <a:t>는 우편물을 같은 </a:t>
            </a:r>
            <a:r>
              <a:rPr lang="ko-KR" altLang="en-US" sz="1350" b="1" dirty="0" err="1" smtClean="0"/>
              <a:t>우편집중국</a:t>
            </a:r>
            <a:r>
              <a:rPr lang="ko-KR" altLang="en-US" sz="1350" b="1" dirty="0" smtClean="0"/>
              <a:t> 지역 내로 보낼 수 있음</a:t>
            </a:r>
            <a:endParaRPr lang="en-US" altLang="ko-KR" sz="1350" b="1" dirty="0" smtClean="0"/>
          </a:p>
          <a:p>
            <a:pPr marL="285750" indent="-285750">
              <a:buFontTx/>
              <a:buChar char="-"/>
            </a:pPr>
            <a:r>
              <a:rPr lang="en-US" altLang="ko-KR" sz="1350" b="1" dirty="0" smtClean="0"/>
              <a:t>Client</a:t>
            </a:r>
            <a:r>
              <a:rPr lang="ko-KR" altLang="en-US" sz="1350" b="1" dirty="0" smtClean="0"/>
              <a:t>는 우편물을 다른 </a:t>
            </a:r>
            <a:r>
              <a:rPr lang="ko-KR" altLang="en-US" sz="1350" b="1" dirty="0" err="1" smtClean="0"/>
              <a:t>우편집중국</a:t>
            </a:r>
            <a:r>
              <a:rPr lang="ko-KR" altLang="en-US" sz="1350" b="1" dirty="0" smtClean="0"/>
              <a:t> 지역으로 보낼 수 있음</a:t>
            </a:r>
            <a:endParaRPr lang="en-US" altLang="ko-KR" sz="1350" b="1" dirty="0" smtClean="0"/>
          </a:p>
          <a:p>
            <a:pPr marL="285750" indent="-285750">
              <a:buFontTx/>
              <a:buChar char="-"/>
            </a:pPr>
            <a:r>
              <a:rPr lang="ko-KR" altLang="en-US" sz="1350" b="1" dirty="0" smtClean="0"/>
              <a:t>우편물은 </a:t>
            </a:r>
            <a:r>
              <a:rPr lang="ko-KR" altLang="en-US" sz="1350" b="1" dirty="0"/>
              <a:t>반드시 받는 사람의 이름이 아닌 주소를 통해서 받는 사람에게 전달되어야 함</a:t>
            </a:r>
          </a:p>
        </p:txBody>
      </p:sp>
      <p:sp>
        <p:nvSpPr>
          <p:cNvPr id="27" name="제목 1"/>
          <p:cNvSpPr txBox="1">
            <a:spLocks/>
          </p:cNvSpPr>
          <p:nvPr/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ko-KR" altLang="en-US" kern="0" dirty="0" smtClean="0"/>
              <a:t>우편물 </a:t>
            </a:r>
            <a:r>
              <a:rPr lang="ko-KR" altLang="en-US" kern="0" dirty="0"/>
              <a:t>배송 전체 </a:t>
            </a:r>
            <a:r>
              <a:rPr lang="ko-KR" altLang="en-US" kern="0" dirty="0" smtClean="0"/>
              <a:t>구조</a:t>
            </a:r>
            <a:endParaRPr lang="ko-KR" altLang="en-US" kern="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6263303" y="2204864"/>
            <a:ext cx="2880320" cy="3853868"/>
            <a:chOff x="2027236" y="959134"/>
            <a:chExt cx="4632325" cy="5422334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7236" y="959134"/>
              <a:ext cx="4632325" cy="5422334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5575034" y="4092436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부산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935263" y="3581401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울산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210966" y="3373968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대구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678762" y="5820835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제주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945464" y="4062803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광주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352127" y="3081869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대전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076696" y="1752603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서울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547793" y="2092453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인천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5430835" y="1550886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강릉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4813032" y="1934006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원주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3479795" y="4475273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목포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627295" y="4519402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여수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/>
            <p:cNvCxnSpPr>
              <a:stCxn id="38" idx="7"/>
              <a:endCxn id="52" idx="3"/>
            </p:cNvCxnSpPr>
            <p:nvPr/>
          </p:nvCxnSpPr>
          <p:spPr>
            <a:xfrm flipV="1">
              <a:off x="4018420" y="4873512"/>
              <a:ext cx="667151" cy="100807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51" idx="6"/>
              <a:endCxn id="52" idx="2"/>
            </p:cNvCxnSpPr>
            <p:nvPr/>
          </p:nvCxnSpPr>
          <p:spPr>
            <a:xfrm>
              <a:off x="3877729" y="4682706"/>
              <a:ext cx="749566" cy="4412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52" idx="6"/>
              <a:endCxn id="33" idx="3"/>
            </p:cNvCxnSpPr>
            <p:nvPr/>
          </p:nvCxnSpPr>
          <p:spPr>
            <a:xfrm flipV="1">
              <a:off x="5025229" y="4446546"/>
              <a:ext cx="608081" cy="28028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35" idx="3"/>
              <a:endCxn id="33" idx="7"/>
            </p:cNvCxnSpPr>
            <p:nvPr/>
          </p:nvCxnSpPr>
          <p:spPr>
            <a:xfrm flipH="1">
              <a:off x="5914692" y="3935511"/>
              <a:ext cx="78847" cy="217681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39" idx="2"/>
              <a:endCxn id="51" idx="0"/>
            </p:cNvCxnSpPr>
            <p:nvPr/>
          </p:nvCxnSpPr>
          <p:spPr>
            <a:xfrm flipH="1">
              <a:off x="3678762" y="4270236"/>
              <a:ext cx="266702" cy="205037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33" idx="1"/>
              <a:endCxn id="36" idx="4"/>
            </p:cNvCxnSpPr>
            <p:nvPr/>
          </p:nvCxnSpPr>
          <p:spPr>
            <a:xfrm flipH="1" flipV="1">
              <a:off x="5409933" y="3788834"/>
              <a:ext cx="223377" cy="364358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35" idx="1"/>
              <a:endCxn id="36" idx="6"/>
            </p:cNvCxnSpPr>
            <p:nvPr/>
          </p:nvCxnSpPr>
          <p:spPr>
            <a:xfrm flipH="1" flipV="1">
              <a:off x="5608900" y="3581401"/>
              <a:ext cx="384639" cy="6075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52" idx="1"/>
              <a:endCxn id="39" idx="6"/>
            </p:cNvCxnSpPr>
            <p:nvPr/>
          </p:nvCxnSpPr>
          <p:spPr>
            <a:xfrm flipH="1" flipV="1">
              <a:off x="4343398" y="4270236"/>
              <a:ext cx="342173" cy="30992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0" idx="3"/>
              <a:endCxn id="39" idx="0"/>
            </p:cNvCxnSpPr>
            <p:nvPr/>
          </p:nvCxnSpPr>
          <p:spPr>
            <a:xfrm flipH="1">
              <a:off x="4144431" y="3435979"/>
              <a:ext cx="265972" cy="626824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40" idx="5"/>
              <a:endCxn id="36" idx="2"/>
            </p:cNvCxnSpPr>
            <p:nvPr/>
          </p:nvCxnSpPr>
          <p:spPr>
            <a:xfrm>
              <a:off x="4691785" y="3435979"/>
              <a:ext cx="519181" cy="14542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40" idx="0"/>
              <a:endCxn id="48" idx="4"/>
            </p:cNvCxnSpPr>
            <p:nvPr/>
          </p:nvCxnSpPr>
          <p:spPr>
            <a:xfrm flipV="1">
              <a:off x="4551094" y="2348872"/>
              <a:ext cx="460905" cy="732997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48" idx="7"/>
              <a:endCxn id="46" idx="3"/>
            </p:cNvCxnSpPr>
            <p:nvPr/>
          </p:nvCxnSpPr>
          <p:spPr>
            <a:xfrm flipV="1">
              <a:off x="5152690" y="1904996"/>
              <a:ext cx="336421" cy="8976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48" idx="1"/>
              <a:endCxn id="41" idx="6"/>
            </p:cNvCxnSpPr>
            <p:nvPr/>
          </p:nvCxnSpPr>
          <p:spPr>
            <a:xfrm flipH="1" flipV="1">
              <a:off x="4474630" y="1960036"/>
              <a:ext cx="396678" cy="3472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41" idx="3"/>
              <a:endCxn id="43" idx="6"/>
            </p:cNvCxnSpPr>
            <p:nvPr/>
          </p:nvCxnSpPr>
          <p:spPr>
            <a:xfrm flipH="1">
              <a:off x="3945727" y="2106713"/>
              <a:ext cx="189245" cy="19317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40" idx="0"/>
              <a:endCxn id="41" idx="4"/>
            </p:cNvCxnSpPr>
            <p:nvPr/>
          </p:nvCxnSpPr>
          <p:spPr>
            <a:xfrm flipH="1" flipV="1">
              <a:off x="4275663" y="2167469"/>
              <a:ext cx="275431" cy="91440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1" y="626873"/>
            <a:ext cx="6883449" cy="25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그룹 252"/>
          <p:cNvGrpSpPr/>
          <p:nvPr/>
        </p:nvGrpSpPr>
        <p:grpSpPr>
          <a:xfrm>
            <a:off x="670244" y="905510"/>
            <a:ext cx="4405812" cy="5400328"/>
            <a:chOff x="107503" y="961084"/>
            <a:chExt cx="4405812" cy="5335350"/>
          </a:xfrm>
        </p:grpSpPr>
        <p:sp>
          <p:nvSpPr>
            <p:cNvPr id="56" name="타원 55"/>
            <p:cNvSpPr/>
            <p:nvPr/>
          </p:nvSpPr>
          <p:spPr>
            <a:xfrm>
              <a:off x="107503" y="961084"/>
              <a:ext cx="4045772" cy="200916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98832" y="1158833"/>
              <a:ext cx="1977657" cy="364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prstClr val="black"/>
                  </a:solidFill>
                </a:rPr>
                <a:t>Client (Receiver)</a:t>
              </a:r>
              <a:endParaRPr lang="ko-KR" alt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70317" y="5019326"/>
              <a:ext cx="4142998" cy="12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black"/>
                  </a:solidFill>
                </a:rPr>
                <a:t>Client::receive() </a:t>
              </a:r>
            </a:p>
            <a:p>
              <a:endParaRPr lang="en-US" altLang="ko-KR" sz="1600" b="1" dirty="0" smtClean="0">
                <a:solidFill>
                  <a:prstClr val="black"/>
                </a:solidFill>
                <a:ea typeface="굴림" panose="020B0600000101010101" pitchFamily="50" charset="-127"/>
              </a:endParaRPr>
            </a:p>
            <a:p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Client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가 받은 우편물 목록인 </a:t>
              </a:r>
              <a:r>
                <a:rPr lang="en-US" altLang="ko-KR" sz="1200" dirty="0" err="1" smtClean="0">
                  <a:solidFill>
                    <a:prstClr val="black"/>
                  </a:solidFill>
                </a:rPr>
                <a:t>receivedMailList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에 저장된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/>
              </a:r>
              <a:br>
                <a:rPr lang="en-US" altLang="ko-KR" sz="1200" dirty="0" smtClean="0">
                  <a:solidFill>
                    <a:prstClr val="black"/>
                  </a:solidFill>
                </a:rPr>
              </a:br>
              <a:r>
                <a:rPr lang="ko-KR" altLang="en-US" sz="1200" dirty="0" smtClean="0">
                  <a:solidFill>
                    <a:prstClr val="black"/>
                  </a:solidFill>
                </a:rPr>
                <a:t>모든 우편물들의 정보를 출력한 뒤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, </a:t>
              </a:r>
              <a:r>
                <a:rPr lang="en-US" altLang="ko-KR" sz="1200" dirty="0" err="1" smtClean="0">
                  <a:solidFill>
                    <a:prstClr val="black"/>
                  </a:solidFill>
                </a:rPr>
                <a:t>receivedMailList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를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/>
              </a:r>
              <a:br>
                <a:rPr lang="en-US" altLang="ko-KR" sz="1200" dirty="0" smtClean="0">
                  <a:solidFill>
                    <a:prstClr val="black"/>
                  </a:solidFill>
                </a:rPr>
              </a:br>
              <a:r>
                <a:rPr lang="ko-KR" altLang="en-US" sz="1200" dirty="0" smtClean="0">
                  <a:solidFill>
                    <a:prstClr val="black"/>
                  </a:solidFill>
                </a:rPr>
                <a:t>비움</a:t>
              </a:r>
              <a:endParaRPr lang="en-US" altLang="ko-KR" sz="1200" dirty="0">
                <a:solidFill>
                  <a:prstClr val="black"/>
                </a:solidFill>
                <a:ea typeface="굴림" panose="020B0600000101010101" pitchFamily="50" charset="-127"/>
              </a:endParaRPr>
            </a:p>
            <a:p>
              <a:endParaRPr lang="en-US" altLang="ko-KR" sz="1000" dirty="0">
                <a:solidFill>
                  <a:prstClr val="black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159" name="직사각형 158"/>
          <p:cNvSpPr/>
          <p:nvPr/>
        </p:nvSpPr>
        <p:spPr>
          <a:xfrm>
            <a:off x="316051" y="82107"/>
            <a:ext cx="2273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Client::receive()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99715" y="74817"/>
            <a:ext cx="2489843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2379820" y="1560014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>
          <a:xfrm>
            <a:off x="2384381" y="1533151"/>
            <a:ext cx="769555" cy="297565"/>
          </a:xfrm>
          <a:prstGeom prst="roundRect">
            <a:avLst>
              <a:gd name="adj" fmla="val 4453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Mail </a:t>
            </a:r>
            <a:r>
              <a:rPr lang="en-US" altLang="ko-KR" sz="600" dirty="0" smtClean="0">
                <a:solidFill>
                  <a:prstClr val="black"/>
                </a:solidFill>
              </a:rPr>
              <a:t>1</a:t>
            </a:r>
            <a:endParaRPr lang="en-US" altLang="ko-KR" sz="6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Address: </a:t>
            </a:r>
            <a:endParaRPr lang="en-US" altLang="ko-KR" sz="600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600" dirty="0" smtClean="0">
                <a:solidFill>
                  <a:prstClr val="black"/>
                </a:solidFill>
              </a:rPr>
              <a:t>서울</a:t>
            </a:r>
            <a:endParaRPr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2400" y="1543433"/>
            <a:ext cx="1742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Mail *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receivedMailList</a:t>
            </a:r>
            <a:r>
              <a:rPr lang="en-US" altLang="ko-KR" sz="1200" dirty="0">
                <a:solidFill>
                  <a:prstClr val="black"/>
                </a:solidFill>
              </a:rPr>
              <a:t>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59411" y="1533151"/>
            <a:ext cx="769555" cy="297565"/>
          </a:xfrm>
          <a:prstGeom prst="roundRect">
            <a:avLst>
              <a:gd name="adj" fmla="val 4453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Mail </a:t>
            </a:r>
            <a:r>
              <a:rPr lang="en-US" altLang="ko-KR" sz="600" dirty="0" smtClean="0">
                <a:solidFill>
                  <a:prstClr val="black"/>
                </a:solidFill>
              </a:rPr>
              <a:t>2</a:t>
            </a:r>
            <a:endParaRPr lang="en-US" altLang="ko-KR" sz="6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Address: </a:t>
            </a:r>
            <a:endParaRPr lang="en-US" altLang="ko-KR" sz="600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600" dirty="0" smtClean="0">
                <a:solidFill>
                  <a:prstClr val="black"/>
                </a:solidFill>
              </a:rPr>
              <a:t>서울</a:t>
            </a:r>
            <a:endParaRPr lang="ko-KR" altLang="en-US" sz="600" dirty="0">
              <a:solidFill>
                <a:prstClr val="black"/>
              </a:solidFill>
            </a:endParaRPr>
          </a:p>
        </p:txBody>
      </p:sp>
      <p:cxnSp>
        <p:nvCxnSpPr>
          <p:cNvPr id="3" name="직선 화살표 연결선 2"/>
          <p:cNvCxnSpPr>
            <a:stCxn id="19" idx="2"/>
          </p:cNvCxnSpPr>
          <p:nvPr/>
        </p:nvCxnSpPr>
        <p:spPr>
          <a:xfrm>
            <a:off x="3644189" y="1830716"/>
            <a:ext cx="1359859" cy="145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21491" y="2492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2050" name="Picture 2" descr="http://winaero.com/blog/wp-content/uploads/2015/09/console-cmd-icon-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36" y="2708920"/>
            <a:ext cx="2555302" cy="25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/>
          <p:cNvSpPr/>
          <p:nvPr/>
        </p:nvSpPr>
        <p:spPr>
          <a:xfrm>
            <a:off x="352565" y="4437112"/>
            <a:ext cx="637725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</a:rPr>
              <a:t>Manager</a:t>
            </a:r>
            <a:r>
              <a:rPr lang="en-US" altLang="ko-KR" sz="1600" b="1" dirty="0">
                <a:solidFill>
                  <a:prstClr val="black"/>
                </a:solidFill>
              </a:rPr>
              <a:t>::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receive() </a:t>
            </a:r>
          </a:p>
          <a:p>
            <a:endParaRPr lang="en-US" altLang="ko-KR" sz="1600" b="1" dirty="0" smtClean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현재 </a:t>
            </a:r>
            <a:r>
              <a:rPr lang="ko-KR" altLang="en-US" sz="1200" dirty="0" err="1" smtClean="0">
                <a:solidFill>
                  <a:prstClr val="black"/>
                </a:solidFill>
                <a:ea typeface="굴림" panose="020B0600000101010101" pitchFamily="50" charset="-127"/>
              </a:rPr>
              <a:t>우편집중국의</a:t>
            </a: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receivedMailList</a:t>
            </a: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를 확인하여 현재 </a:t>
            </a:r>
            <a:r>
              <a:rPr lang="ko-KR" altLang="en-US" sz="1200" dirty="0" err="1" smtClean="0">
                <a:solidFill>
                  <a:prstClr val="black"/>
                </a:solidFill>
                <a:ea typeface="굴림" panose="020B0600000101010101" pitchFamily="50" charset="-127"/>
              </a:rPr>
              <a:t>우편집중국이</a:t>
            </a: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 위치한 지역으로 </a:t>
            </a:r>
            <a:r>
              <a:rPr lang="en-US" altLang="ko-KR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ea typeface="굴림" panose="020B0600000101010101" pitchFamily="50" charset="-127"/>
              </a:rPr>
            </a:b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보내는 우편물은 </a:t>
            </a:r>
            <a:r>
              <a:rPr lang="en-US" altLang="ko-KR" sz="1200" dirty="0" err="1" smtClean="0">
                <a:solidFill>
                  <a:prstClr val="black"/>
                </a:solidFill>
                <a:ea typeface="굴림" panose="020B0600000101010101" pitchFamily="50" charset="-127"/>
              </a:rPr>
              <a:t>localMailList</a:t>
            </a: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에 옮겨 저장</a:t>
            </a:r>
            <a:endParaRPr lang="en-US" altLang="ko-KR" sz="1200" dirty="0" smtClean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endParaRPr lang="en-US" altLang="ko-KR" sz="1200" dirty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r>
              <a:rPr lang="ko-KR" altLang="en-US" sz="1200" dirty="0">
                <a:solidFill>
                  <a:prstClr val="black"/>
                </a:solidFill>
                <a:ea typeface="굴림" panose="020B0600000101010101" pitchFamily="50" charset="-127"/>
              </a:rPr>
              <a:t>현재 </a:t>
            </a:r>
            <a:r>
              <a:rPr lang="ko-KR" altLang="en-US" sz="1200" dirty="0" err="1">
                <a:solidFill>
                  <a:prstClr val="black"/>
                </a:solidFill>
                <a:ea typeface="굴림" panose="020B0600000101010101" pitchFamily="50" charset="-127"/>
              </a:rPr>
              <a:t>우편집중국의</a:t>
            </a:r>
            <a:r>
              <a:rPr lang="ko-KR" altLang="en-US" sz="1200" dirty="0">
                <a:solidFill>
                  <a:prstClr val="black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</a:rPr>
              <a:t>receivedMailList</a:t>
            </a:r>
            <a:r>
              <a:rPr lang="ko-KR" altLang="en-US" sz="1200" dirty="0">
                <a:solidFill>
                  <a:prstClr val="black"/>
                </a:solidFill>
                <a:ea typeface="굴림" panose="020B0600000101010101" pitchFamily="50" charset="-127"/>
              </a:rPr>
              <a:t>를 확인하여 </a:t>
            </a:r>
            <a:r>
              <a:rPr lang="ko-KR" altLang="en-US" sz="1200" dirty="0">
                <a:solidFill>
                  <a:srgbClr val="FF0000"/>
                </a:solidFill>
                <a:ea typeface="굴림" panose="020B0600000101010101" pitchFamily="50" charset="-127"/>
              </a:rPr>
              <a:t>현재 </a:t>
            </a:r>
            <a:r>
              <a:rPr lang="ko-KR" altLang="en-US" sz="12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우편집중국의</a:t>
            </a:r>
            <a:r>
              <a:rPr lang="ko-KR" altLang="en-US" sz="12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지역</a:t>
            </a: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과 </a:t>
            </a:r>
            <a:r>
              <a:rPr lang="ko-KR" altLang="en-US" sz="12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최종 목적지</a:t>
            </a: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가 다른 우편물은 제공된 함수를 통해 </a:t>
            </a:r>
            <a:r>
              <a:rPr lang="ko-KR" altLang="en-US" sz="12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다음 목적지</a:t>
            </a: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를 반환 받아 </a:t>
            </a:r>
            <a:r>
              <a:rPr lang="en-US" altLang="ko-KR" sz="1200" dirty="0" err="1" smtClean="0">
                <a:solidFill>
                  <a:prstClr val="black"/>
                </a:solidFill>
                <a:ea typeface="굴림" panose="020B0600000101010101" pitchFamily="50" charset="-127"/>
              </a:rPr>
              <a:t>externalMailList</a:t>
            </a:r>
            <a:r>
              <a:rPr lang="ko-KR" altLang="en-US" sz="1200" dirty="0" smtClean="0">
                <a:solidFill>
                  <a:prstClr val="black"/>
                </a:solidFill>
                <a:ea typeface="굴림" panose="020B0600000101010101" pitchFamily="50" charset="-127"/>
              </a:rPr>
              <a:t>에 옮겨 저장</a:t>
            </a:r>
            <a:endParaRPr lang="en-US" altLang="ko-KR" sz="1000" dirty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16051" y="82107"/>
            <a:ext cx="273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Manager::receive()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99715" y="74817"/>
            <a:ext cx="2948879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5727" y="645250"/>
            <a:ext cx="4045772" cy="357583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prstClr val="black"/>
                </a:solidFill>
              </a:rPr>
              <a:t>MailCenter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 (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서울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)</a:t>
            </a: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81141"/>
              </p:ext>
            </p:extLst>
          </p:nvPr>
        </p:nvGraphicFramePr>
        <p:xfrm>
          <a:off x="1982260" y="1597977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>
          <a:xfrm>
            <a:off x="1986821" y="1571114"/>
            <a:ext cx="769555" cy="297565"/>
          </a:xfrm>
          <a:prstGeom prst="roundRect">
            <a:avLst>
              <a:gd name="adj" fmla="val 4453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Mail </a:t>
            </a:r>
            <a:r>
              <a:rPr lang="en-US" altLang="ko-KR" sz="600" dirty="0" smtClean="0">
                <a:solidFill>
                  <a:prstClr val="black"/>
                </a:solidFill>
              </a:rPr>
              <a:t>1</a:t>
            </a:r>
            <a:endParaRPr lang="en-US" altLang="ko-KR" sz="6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Address: </a:t>
            </a:r>
            <a:endParaRPr lang="en-US" altLang="ko-KR" sz="600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600" dirty="0" smtClean="0">
                <a:solidFill>
                  <a:prstClr val="black"/>
                </a:solidFill>
              </a:rPr>
              <a:t>서울</a:t>
            </a:r>
            <a:endParaRPr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24309" y="1591680"/>
            <a:ext cx="1763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Mail * </a:t>
            </a:r>
            <a:r>
              <a:rPr lang="en-US" altLang="ko-KR" sz="1200" dirty="0" err="1">
                <a:solidFill>
                  <a:prstClr val="black"/>
                </a:solidFill>
              </a:rPr>
              <a:t>receivedMailList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4309" y="2543975"/>
            <a:ext cx="1749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Mail**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externalMailList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39875"/>
              </p:ext>
            </p:extLst>
          </p:nvPr>
        </p:nvGraphicFramePr>
        <p:xfrm>
          <a:off x="1982260" y="2517059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59770"/>
              </p:ext>
            </p:extLst>
          </p:nvPr>
        </p:nvGraphicFramePr>
        <p:xfrm>
          <a:off x="2213764" y="2868920"/>
          <a:ext cx="20828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직선 화살표 연결선 28"/>
          <p:cNvCxnSpPr/>
          <p:nvPr/>
        </p:nvCxnSpPr>
        <p:spPr>
          <a:xfrm>
            <a:off x="2308202" y="2657763"/>
            <a:ext cx="0" cy="28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7599"/>
              </p:ext>
            </p:extLst>
          </p:nvPr>
        </p:nvGraphicFramePr>
        <p:xfrm>
          <a:off x="1990333" y="2868920"/>
          <a:ext cx="20828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>
            <a:off x="2084771" y="2657763"/>
            <a:ext cx="0" cy="28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43946" y="3249731"/>
            <a:ext cx="6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932040" y="645250"/>
            <a:ext cx="4045772" cy="357583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prstClr val="black"/>
                </a:solidFill>
              </a:rPr>
              <a:t>MailCenter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 (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서울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)</a:t>
            </a: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81141"/>
              </p:ext>
            </p:extLst>
          </p:nvPr>
        </p:nvGraphicFramePr>
        <p:xfrm>
          <a:off x="6738573" y="1597977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980622" y="1591680"/>
            <a:ext cx="1455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Mail </a:t>
            </a:r>
            <a:r>
              <a:rPr lang="en-US" altLang="ko-KR" sz="1200" dirty="0" smtClean="0">
                <a:solidFill>
                  <a:prstClr val="black"/>
                </a:solidFill>
              </a:rPr>
              <a:t>*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localMailList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80622" y="2519812"/>
            <a:ext cx="1749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Mail**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externalMailList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17007"/>
              </p:ext>
            </p:extLst>
          </p:nvPr>
        </p:nvGraphicFramePr>
        <p:xfrm>
          <a:off x="6738573" y="2492896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87954"/>
              </p:ext>
            </p:extLst>
          </p:nvPr>
        </p:nvGraphicFramePr>
        <p:xfrm>
          <a:off x="6970077" y="2844757"/>
          <a:ext cx="20828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직선 화살표 연결선 38"/>
          <p:cNvCxnSpPr/>
          <p:nvPr/>
        </p:nvCxnSpPr>
        <p:spPr>
          <a:xfrm>
            <a:off x="7064515" y="2633600"/>
            <a:ext cx="0" cy="28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76450"/>
              </p:ext>
            </p:extLst>
          </p:nvPr>
        </p:nvGraphicFramePr>
        <p:xfrm>
          <a:off x="6746646" y="2844757"/>
          <a:ext cx="20828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>
            <a:off x="6841084" y="2633600"/>
            <a:ext cx="0" cy="28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6674979" y="2951723"/>
            <a:ext cx="325186" cy="917023"/>
          </a:xfrm>
          <a:prstGeom prst="roundRect">
            <a:avLst>
              <a:gd name="adj" fmla="val 445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/>
            <a:r>
              <a:rPr lang="en-US" altLang="ko-KR" sz="800" dirty="0">
                <a:solidFill>
                  <a:prstClr val="black"/>
                </a:solidFill>
              </a:rPr>
              <a:t>Mail 2</a:t>
            </a:r>
          </a:p>
          <a:p>
            <a:pPr lvl="0" algn="ctr"/>
            <a:r>
              <a:rPr lang="en-US" altLang="ko-KR" sz="800" dirty="0">
                <a:solidFill>
                  <a:prstClr val="black"/>
                </a:solidFill>
              </a:rPr>
              <a:t>Address: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800" dirty="0" smtClean="0">
                <a:solidFill>
                  <a:prstClr val="black"/>
                </a:solidFill>
              </a:rPr>
              <a:t>대전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00259" y="3225568"/>
            <a:ext cx="6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64" idx="3"/>
            <a:endCxn id="30" idx="1"/>
          </p:cNvCxnSpPr>
          <p:nvPr/>
        </p:nvCxnSpPr>
        <p:spPr>
          <a:xfrm>
            <a:off x="4221499" y="2433169"/>
            <a:ext cx="710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2862262" y="1553622"/>
            <a:ext cx="936829" cy="314570"/>
          </a:xfrm>
          <a:prstGeom prst="roundRect">
            <a:avLst>
              <a:gd name="adj" fmla="val 445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r>
              <a:rPr lang="en-US" altLang="ko-KR" sz="800" dirty="0">
                <a:solidFill>
                  <a:prstClr val="black"/>
                </a:solidFill>
              </a:rPr>
              <a:t>Mail 2</a:t>
            </a:r>
          </a:p>
          <a:p>
            <a:pPr lvl="0" algn="ctr"/>
            <a:r>
              <a:rPr lang="en-US" altLang="ko-KR" sz="800" dirty="0">
                <a:solidFill>
                  <a:prstClr val="black"/>
                </a:solidFill>
              </a:rPr>
              <a:t>Address: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800" dirty="0" smtClean="0">
                <a:solidFill>
                  <a:prstClr val="black"/>
                </a:solidFill>
              </a:rPr>
              <a:t>대전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93577"/>
              </p:ext>
            </p:extLst>
          </p:nvPr>
        </p:nvGraphicFramePr>
        <p:xfrm>
          <a:off x="2009471" y="2078178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51520" y="2071881"/>
            <a:ext cx="1455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Mail </a:t>
            </a:r>
            <a:r>
              <a:rPr lang="en-US" altLang="ko-KR" sz="1200" dirty="0" smtClean="0">
                <a:solidFill>
                  <a:prstClr val="black"/>
                </a:solidFill>
              </a:rPr>
              <a:t>*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localMailList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93577"/>
              </p:ext>
            </p:extLst>
          </p:nvPr>
        </p:nvGraphicFramePr>
        <p:xfrm>
          <a:off x="6738573" y="2078178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4980622" y="2071881"/>
            <a:ext cx="1455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Mail </a:t>
            </a:r>
            <a:r>
              <a:rPr lang="en-US" altLang="ko-KR" sz="1200" dirty="0" smtClean="0">
                <a:solidFill>
                  <a:prstClr val="black"/>
                </a:solidFill>
              </a:rPr>
              <a:t>*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localMailList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743134" y="2039780"/>
            <a:ext cx="769555" cy="297565"/>
          </a:xfrm>
          <a:prstGeom prst="roundRect">
            <a:avLst>
              <a:gd name="adj" fmla="val 4453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Mail </a:t>
            </a:r>
            <a:r>
              <a:rPr lang="en-US" altLang="ko-KR" sz="600" dirty="0" smtClean="0">
                <a:solidFill>
                  <a:prstClr val="black"/>
                </a:solidFill>
              </a:rPr>
              <a:t>1</a:t>
            </a:r>
            <a:endParaRPr lang="en-US" altLang="ko-KR" sz="6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600" dirty="0">
                <a:solidFill>
                  <a:prstClr val="black"/>
                </a:solidFill>
              </a:rPr>
              <a:t>Address: </a:t>
            </a:r>
            <a:endParaRPr lang="en-US" altLang="ko-KR" sz="600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600" dirty="0" smtClean="0">
                <a:solidFill>
                  <a:prstClr val="black"/>
                </a:solidFill>
              </a:rPr>
              <a:t>서울</a:t>
            </a:r>
            <a:endParaRPr lang="ko-KR" altLang="en-US" sz="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sz="2400" dirty="0" smtClean="0"/>
              <a:t>Class App</a:t>
            </a:r>
            <a:endParaRPr lang="en-US" dirty="0"/>
          </a:p>
        </p:txBody>
      </p:sp>
      <p:sp>
        <p:nvSpPr>
          <p:cNvPr id="45" name="내용 개체 틀 2"/>
          <p:cNvSpPr txBox="1">
            <a:spLocks/>
          </p:cNvSpPr>
          <p:nvPr/>
        </p:nvSpPr>
        <p:spPr bwMode="auto">
          <a:xfrm>
            <a:off x="683568" y="1556792"/>
            <a:ext cx="813690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App()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파일 로드 및 변수 초기화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load_user_file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/ 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load_router_file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b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load_mail_center_id_file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sz="2000" kern="0" dirty="0">
                <a:solidFill>
                  <a:schemeClr val="accent6">
                    <a:lumMod val="75000"/>
                  </a:schemeClr>
                </a:solidFill>
              </a:rPr>
              <a:t>파일 로드</a:t>
            </a:r>
            <a:endParaRPr lang="en-US" altLang="ko-KR" sz="2000" kern="0" dirty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saveFiles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() 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파일 저장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run()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시작 화면 출력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User* login(string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user_id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string password) / void logout()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</a:p>
          <a:p>
            <a:pPr marL="0" lvl="1" indent="0">
              <a:buNone/>
            </a:pP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      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사용자 로그인 및 로그아웃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printClientMenu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고객 메뉴 출력 </a:t>
            </a:r>
            <a:endParaRPr lang="en-US" altLang="ko-KR" sz="2000" kern="0" dirty="0" smtClean="0">
              <a:solidFill>
                <a:srgbClr val="C00000"/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printManagerMenu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관리자 메뉴 출력</a:t>
            </a:r>
            <a:endParaRPr lang="en-US" altLang="ko-KR" sz="20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9665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sz="2400" dirty="0" smtClean="0"/>
              <a:t>Class App</a:t>
            </a:r>
            <a:endParaRPr lang="en-US" dirty="0"/>
          </a:p>
        </p:txBody>
      </p:sp>
      <p:sp>
        <p:nvSpPr>
          <p:cNvPr id="45" name="내용 개체 틀 2"/>
          <p:cNvSpPr txBox="1">
            <a:spLocks/>
          </p:cNvSpPr>
          <p:nvPr/>
        </p:nvSpPr>
        <p:spPr bwMode="auto">
          <a:xfrm>
            <a:off x="683568" y="1556792"/>
            <a:ext cx="813690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getNextMailCenterId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currentPos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destinationId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b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현재 </a:t>
            </a:r>
            <a:r>
              <a:rPr lang="ko-KR" altLang="en-US" sz="2000" kern="0" dirty="0" err="1" smtClean="0">
                <a:solidFill>
                  <a:schemeClr val="accent6">
                    <a:lumMod val="75000"/>
                  </a:schemeClr>
                </a:solidFill>
              </a:rPr>
              <a:t>우편집중국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와 목적지 </a:t>
            </a:r>
            <a:r>
              <a:rPr lang="ko-KR" altLang="en-US" sz="2000" kern="0" dirty="0" err="1" smtClean="0">
                <a:solidFill>
                  <a:schemeClr val="accent6">
                    <a:lumMod val="75000"/>
                  </a:schemeClr>
                </a:solidFill>
              </a:rPr>
              <a:t>우편집중국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를 받아 다음으로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가야 할 </a:t>
            </a:r>
            <a:r>
              <a:rPr lang="ko-KR" altLang="en-US" sz="2000" kern="0" dirty="0" err="1" smtClean="0">
                <a:solidFill>
                  <a:schemeClr val="accent6">
                    <a:lumMod val="75000"/>
                  </a:schemeClr>
                </a:solidFill>
              </a:rPr>
              <a:t>우편집</a:t>
            </a:r>
            <a:r>
              <a:rPr lang="ko-KR" altLang="en-US" sz="2000" kern="0" dirty="0" err="1">
                <a:solidFill>
                  <a:schemeClr val="accent6">
                    <a:lumMod val="75000"/>
                  </a:schemeClr>
                </a:solidFill>
              </a:rPr>
              <a:t>중</a:t>
            </a:r>
            <a:r>
              <a:rPr lang="ko-KR" altLang="en-US" sz="2000" kern="0" dirty="0" err="1" smtClean="0">
                <a:solidFill>
                  <a:schemeClr val="accent6">
                    <a:lumMod val="75000"/>
                  </a:schemeClr>
                </a:solidFill>
              </a:rPr>
              <a:t>국의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를 반환해줌 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getTotalDistance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sourceId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destinationId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b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우편물을 배송하기 위해 이동하는 거리를 반환해줌</a:t>
            </a:r>
            <a:endParaRPr lang="en-US" altLang="ko-KR" sz="20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3389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Class User</a:t>
            </a:r>
            <a:endParaRPr 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75255" y="1527748"/>
            <a:ext cx="8820472" cy="427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각 변수의 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 </a:t>
            </a: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set </a:t>
            </a: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virtual 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printUserInfo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)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사용자 정보 출력</a:t>
            </a:r>
            <a:endParaRPr lang="en-US" altLang="ko-KR" sz="2000" kern="0" dirty="0" smtClean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virtual void send();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virtual void 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receive();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2627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Class Client</a:t>
            </a:r>
            <a:endParaRPr 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75255" y="1527748"/>
            <a:ext cx="8820472" cy="427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부모 클래스에 없는 추가적인 변수의 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 </a:t>
            </a: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set </a:t>
            </a: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printUserInfo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)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사용자 정보 출력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printSentMailList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(); 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>
                <a:solidFill>
                  <a:schemeClr val="accent6">
                    <a:lumMod val="75000"/>
                  </a:schemeClr>
                </a:solidFill>
              </a:rPr>
              <a:t>내가 보낸 우편물 정보 출력</a:t>
            </a:r>
            <a:endParaRPr lang="en-US" altLang="ko-KR" sz="2000" kern="0" dirty="0" smtClean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send();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다른 사용자에게 우편물 발송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receive(); 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내가 받은 우편물 확인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070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Class Manager</a:t>
            </a:r>
            <a:endParaRPr 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75255" y="1527748"/>
            <a:ext cx="7857185" cy="427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부모 클래스에 없는 추가적인 변수의 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 </a:t>
            </a: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set </a:t>
            </a: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printUserInfo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)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사용자 정보 출력</a:t>
            </a:r>
            <a:endParaRPr lang="en-US" altLang="ko-KR" sz="2000" kern="0" dirty="0" smtClean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send();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다른 </a:t>
            </a:r>
            <a:r>
              <a:rPr lang="ko-KR" altLang="en-US" sz="2000" kern="0" dirty="0" err="1" smtClean="0">
                <a:solidFill>
                  <a:schemeClr val="accent6">
                    <a:lumMod val="75000"/>
                  </a:schemeClr>
                </a:solidFill>
              </a:rPr>
              <a:t>우편집중국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 에게 우편물 발송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receive(); 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현재 </a:t>
            </a:r>
            <a:r>
              <a:rPr lang="ko-KR" altLang="en-US" sz="2000" kern="0" dirty="0" err="1" smtClean="0">
                <a:solidFill>
                  <a:schemeClr val="accent6">
                    <a:lumMod val="75000"/>
                  </a:schemeClr>
                </a:solidFill>
              </a:rPr>
              <a:t>우편집중국이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 받은 우편물들을 분류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8474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Class Mail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Class Letter 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Class Package</a:t>
            </a:r>
          </a:p>
          <a:p>
            <a:pPr marL="627063" lvl="1" indent="-374650">
              <a:lnSpc>
                <a:spcPct val="150000"/>
              </a:lnSpc>
            </a:pPr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89804" y="1340768"/>
            <a:ext cx="807871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ko-KR" altLang="en-US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각 변수의 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 </a:t>
            </a:r>
            <a:r>
              <a:rPr lang="ko-KR" altLang="en-US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set </a:t>
            </a: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virtual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calculateCost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우편물을 보내는데 드는 비용 계산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calculateCost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편지를 </a:t>
            </a:r>
            <a:r>
              <a:rPr lang="ko-KR" altLang="en-US" sz="2000" kern="0" dirty="0">
                <a:solidFill>
                  <a:schemeClr val="accent6">
                    <a:lumMod val="75000"/>
                  </a:schemeClr>
                </a:solidFill>
              </a:rPr>
              <a:t>보내는데 드는 비용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계산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부모 클래스에 없는 추가적인 변수의 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 </a:t>
            </a:r>
            <a:r>
              <a:rPr lang="ko-KR" altLang="en-US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set </a:t>
            </a: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calculateCost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소포를 </a:t>
            </a:r>
            <a:r>
              <a:rPr lang="ko-KR" altLang="en-US" sz="2000" kern="0" dirty="0">
                <a:solidFill>
                  <a:schemeClr val="accent6">
                    <a:lumMod val="75000"/>
                  </a:schemeClr>
                </a:solidFill>
              </a:rPr>
              <a:t>보내는데 드는 비용 계산</a:t>
            </a:r>
            <a:endParaRPr lang="en-US" altLang="ko-KR" sz="2000" kern="0" dirty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796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Class </a:t>
            </a:r>
            <a:r>
              <a:rPr lang="en-US" sz="2400" dirty="0" err="1" smtClean="0"/>
              <a:t>MailCenter</a:t>
            </a:r>
            <a:endParaRPr lang="en-US" sz="2400" dirty="0" smtClean="0"/>
          </a:p>
          <a:p>
            <a:pPr marL="627063" lvl="1" indent="-374650">
              <a:lnSpc>
                <a:spcPct val="150000"/>
              </a:lnSpc>
            </a:pPr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69751" y="1593351"/>
            <a:ext cx="8078713" cy="364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ko-KR" altLang="en-US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각 변수의 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 </a:t>
            </a:r>
            <a:r>
              <a:rPr lang="ko-KR" altLang="en-US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set </a:t>
            </a:r>
            <a:r>
              <a:rPr lang="ko-KR" altLang="en-US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setNeighborMailCenter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(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** router)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b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주변 </a:t>
            </a:r>
            <a:r>
              <a:rPr lang="ko-KR" altLang="en-US" sz="2000" kern="0" dirty="0" err="1" smtClean="0">
                <a:solidFill>
                  <a:schemeClr val="accent6">
                    <a:lumMod val="75000"/>
                  </a:schemeClr>
                </a:solidFill>
              </a:rPr>
              <a:t>우편집중국의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 아이디를 저장함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188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User, </a:t>
            </a:r>
            <a:r>
              <a:rPr lang="en-US" altLang="ko-KR" dirty="0" err="1" smtClean="0"/>
              <a:t>MailCenterID</a:t>
            </a:r>
            <a:r>
              <a:rPr lang="en-US" altLang="ko-KR" dirty="0" smtClean="0"/>
              <a:t>, Router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3600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기본 정보 로드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App::App()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v</a:t>
            </a:r>
            <a:r>
              <a:rPr lang="en-US" altLang="ko-KR" sz="1400" dirty="0" smtClean="0"/>
              <a:t>oid App::</a:t>
            </a:r>
            <a:r>
              <a:rPr lang="en-US" altLang="ko-KR" sz="1400" dirty="0" err="1" smtClean="0"/>
              <a:t>load_user_file</a:t>
            </a:r>
            <a:r>
              <a:rPr lang="en-US" altLang="ko-KR" sz="1400" dirty="0" smtClean="0"/>
              <a:t>()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void </a:t>
            </a:r>
            <a:r>
              <a:rPr lang="en-US" altLang="ko-KR" sz="1400" dirty="0" smtClean="0"/>
              <a:t>App</a:t>
            </a:r>
            <a:r>
              <a:rPr lang="en-US" altLang="ko-KR" sz="1400" dirty="0"/>
              <a:t>::</a:t>
            </a:r>
            <a:r>
              <a:rPr lang="en-US" altLang="ko-KR" sz="1400" dirty="0" err="1" smtClean="0"/>
              <a:t>load_router_file</a:t>
            </a:r>
            <a:r>
              <a:rPr lang="en-US" altLang="ko-KR" sz="1400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void </a:t>
            </a:r>
            <a:r>
              <a:rPr lang="en-US" altLang="ko-KR" sz="1400" dirty="0"/>
              <a:t>App::</a:t>
            </a:r>
            <a:r>
              <a:rPr lang="en-US" altLang="ko-KR" sz="1400" dirty="0" err="1"/>
              <a:t>load_mail_center_id_file</a:t>
            </a:r>
            <a:r>
              <a:rPr lang="en-US" altLang="ko-KR" sz="1400" dirty="0"/>
              <a:t>() </a:t>
            </a: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196752"/>
            <a:ext cx="4514850" cy="1285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175859"/>
            <a:ext cx="1638300" cy="2371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252" y="1175859"/>
            <a:ext cx="2016446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075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 bwMode="auto">
          <a:xfrm>
            <a:off x="113718" y="3401249"/>
            <a:ext cx="2797766" cy="255735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lg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13718" y="646796"/>
            <a:ext cx="2797766" cy="223943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lg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406212" y="1038771"/>
            <a:ext cx="2198024" cy="150829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 로드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 저장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메뉴 출력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모든 기능 총괄</a:t>
            </a:r>
            <a:endParaRPr lang="en-US" altLang="ko-KR" sz="15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5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ounded Rectangle 6"/>
          <p:cNvSpPr/>
          <p:nvPr/>
        </p:nvSpPr>
        <p:spPr>
          <a:xfrm>
            <a:off x="3015060" y="3401249"/>
            <a:ext cx="3501156" cy="2218804"/>
          </a:xfrm>
          <a:prstGeom prst="roundRect">
            <a:avLst>
              <a:gd name="adj" fmla="val 2743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91449" y="3394810"/>
            <a:ext cx="175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User</a:t>
            </a:r>
            <a:endParaRPr lang="en-US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175183" y="630880"/>
            <a:ext cx="175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App</a:t>
            </a:r>
            <a:endParaRPr lang="en-US" sz="1600" b="1" dirty="0"/>
          </a:p>
        </p:txBody>
      </p:sp>
      <p:sp>
        <p:nvSpPr>
          <p:cNvPr id="50" name="원통 49"/>
          <p:cNvSpPr/>
          <p:nvPr/>
        </p:nvSpPr>
        <p:spPr bwMode="auto">
          <a:xfrm>
            <a:off x="3138229" y="4380534"/>
            <a:ext cx="1006955" cy="853434"/>
          </a:xfrm>
          <a:prstGeom prst="can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user.txt</a:t>
            </a:r>
            <a:endParaRPr lang="ko-KR" altLang="en-US" sz="12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위쪽/아래쪽 화살표 18"/>
          <p:cNvSpPr/>
          <p:nvPr/>
        </p:nvSpPr>
        <p:spPr bwMode="auto">
          <a:xfrm rot="10800000">
            <a:off x="3541723" y="4093570"/>
            <a:ext cx="208436" cy="355666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1840" y="3589999"/>
            <a:ext cx="1006955" cy="48105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User List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위쪽/아래쪽 화살표 23"/>
          <p:cNvSpPr/>
          <p:nvPr/>
        </p:nvSpPr>
        <p:spPr bwMode="auto">
          <a:xfrm rot="10800000">
            <a:off x="3923928" y="2547067"/>
            <a:ext cx="208436" cy="949567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위쪽/아래쪽 화살표 24"/>
          <p:cNvSpPr/>
          <p:nvPr/>
        </p:nvSpPr>
        <p:spPr bwMode="auto">
          <a:xfrm rot="10800000">
            <a:off x="5188020" y="2547095"/>
            <a:ext cx="208436" cy="949567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58078" y="2697173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0000"/>
                </a:solidFill>
              </a:rPr>
              <a:t>App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의 객체배열에 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rgbClr val="FF0000"/>
                </a:solidFill>
              </a:rPr>
              <a:t>로드 및 저장 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29" name="원통 28"/>
          <p:cNvSpPr/>
          <p:nvPr/>
        </p:nvSpPr>
        <p:spPr bwMode="auto">
          <a:xfrm>
            <a:off x="4221026" y="4380534"/>
            <a:ext cx="1006955" cy="853434"/>
          </a:xfrm>
          <a:prstGeom prst="can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mcenterID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.txt</a:t>
            </a:r>
            <a:endParaRPr lang="ko-KR" altLang="en-US" sz="12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위쪽/아래쪽 화살표 29"/>
          <p:cNvSpPr/>
          <p:nvPr/>
        </p:nvSpPr>
        <p:spPr bwMode="auto">
          <a:xfrm rot="10800000">
            <a:off x="4624520" y="4093570"/>
            <a:ext cx="208436" cy="355666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14637" y="3589999"/>
            <a:ext cx="2129306" cy="48105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MailCenter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List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804248" y="982497"/>
            <a:ext cx="1784870" cy="171467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지역명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우편집중국으로</a:t>
            </a: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발송된 우편물 관리 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94456" y="610315"/>
            <a:ext cx="1501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</a:t>
            </a:r>
            <a:r>
              <a:rPr lang="en-US" sz="1600" b="1" dirty="0" err="1" smtClean="0"/>
              <a:t>MailCenter</a:t>
            </a:r>
            <a:endParaRPr lang="en-US" sz="1600" b="1" dirty="0"/>
          </a:p>
        </p:txBody>
      </p:sp>
      <p:sp>
        <p:nvSpPr>
          <p:cNvPr id="37" name="위쪽/아래쪽 화살표 36"/>
          <p:cNvSpPr/>
          <p:nvPr/>
        </p:nvSpPr>
        <p:spPr bwMode="auto">
          <a:xfrm rot="13500000">
            <a:off x="2413958" y="2410600"/>
            <a:ext cx="394189" cy="156847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위쪽/아래쪽 화살표 37"/>
          <p:cNvSpPr/>
          <p:nvPr/>
        </p:nvSpPr>
        <p:spPr bwMode="auto">
          <a:xfrm rot="5400000">
            <a:off x="6017660" y="1330567"/>
            <a:ext cx="394189" cy="1018536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0482" y="4380533"/>
            <a:ext cx="1183165" cy="123951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보낸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받은 우편 목록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우편물 보내기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받기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91680" y="4380533"/>
            <a:ext cx="1154612" cy="123952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우편집중국의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우편물 분류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우편집중국으로</a:t>
            </a:r>
            <a:r>
              <a:rPr lang="ko-KR" altLang="en-US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우편물 보내기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8282" y="5620053"/>
            <a:ext cx="84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Client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737469" y="5620053"/>
            <a:ext cx="106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Manager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57326" y="603837"/>
            <a:ext cx="175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Mail</a:t>
            </a:r>
            <a:endParaRPr lang="en-US" sz="1600" b="1" dirty="0"/>
          </a:p>
        </p:txBody>
      </p:sp>
      <p:sp>
        <p:nvSpPr>
          <p:cNvPr id="43" name="위쪽/아래쪽 화살표 42"/>
          <p:cNvSpPr/>
          <p:nvPr/>
        </p:nvSpPr>
        <p:spPr bwMode="auto">
          <a:xfrm rot="16200000">
            <a:off x="2924879" y="1501542"/>
            <a:ext cx="394189" cy="467226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1526" y="1836269"/>
            <a:ext cx="1183165" cy="76594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우편물 발송 가격 계산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42724" y="1836269"/>
            <a:ext cx="1154612" cy="7659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우편물 발송 가격 계산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9326" y="2602219"/>
            <a:ext cx="84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Letter</a:t>
            </a:r>
            <a:endParaRPr 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88513" y="2602219"/>
            <a:ext cx="106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Package</a:t>
            </a:r>
            <a:endParaRPr lang="en-US" sz="1600" b="1" dirty="0"/>
          </a:p>
        </p:txBody>
      </p:sp>
      <p:sp>
        <p:nvSpPr>
          <p:cNvPr id="51" name="직사각형 50"/>
          <p:cNvSpPr/>
          <p:nvPr/>
        </p:nvSpPr>
        <p:spPr>
          <a:xfrm>
            <a:off x="207456" y="3780109"/>
            <a:ext cx="2638836" cy="46183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ID,PW, </a:t>
            </a: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타입 관리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1526" y="978911"/>
            <a:ext cx="2625810" cy="76594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보내는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받는 사람 이름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보내는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받는 사람 주소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우편물 타입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배송가격 관리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원통 55"/>
          <p:cNvSpPr/>
          <p:nvPr/>
        </p:nvSpPr>
        <p:spPr bwMode="auto">
          <a:xfrm>
            <a:off x="5336988" y="4380534"/>
            <a:ext cx="1006955" cy="853434"/>
          </a:xfrm>
          <a:prstGeom prst="can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router.txt</a:t>
            </a:r>
            <a:endParaRPr lang="ko-KR" altLang="en-US" sz="12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위쪽/아래쪽 화살표 57"/>
          <p:cNvSpPr/>
          <p:nvPr/>
        </p:nvSpPr>
        <p:spPr bwMode="auto">
          <a:xfrm rot="10800000">
            <a:off x="5731827" y="4093570"/>
            <a:ext cx="208436" cy="355666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1437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endParaRPr lang="en-US" dirty="0" smtClean="0"/>
          </a:p>
          <a:p>
            <a:pPr marL="252413" lvl="1" indent="0">
              <a:buNone/>
            </a:pPr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r>
              <a:rPr lang="en-US" altLang="ko-KR" dirty="0"/>
              <a:t>User* App::</a:t>
            </a:r>
            <a:r>
              <a:rPr lang="en-US" altLang="ko-KR" dirty="0" smtClean="0"/>
              <a:t>login(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userType</a:t>
            </a:r>
            <a:r>
              <a:rPr lang="en-US" altLang="ko-KR" dirty="0" smtClean="0"/>
              <a:t>, string </a:t>
            </a:r>
            <a:r>
              <a:rPr lang="en-US" altLang="ko-KR" dirty="0" err="1"/>
              <a:t>input_id</a:t>
            </a:r>
            <a:r>
              <a:rPr lang="en-US" altLang="ko-KR" dirty="0"/>
              <a:t>, string </a:t>
            </a:r>
            <a:r>
              <a:rPr lang="en-US" altLang="ko-KR" dirty="0" err="1"/>
              <a:t>input_password</a:t>
            </a:r>
            <a:r>
              <a:rPr lang="en-US" altLang="ko-KR" dirty="0" smtClean="0"/>
              <a:t>)</a:t>
            </a:r>
          </a:p>
          <a:p>
            <a:pPr marL="685338" lvl="2" indent="-288925"/>
            <a:r>
              <a:rPr lang="ko-KR" altLang="en-US" dirty="0" smtClean="0"/>
              <a:t>사용자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매칭하여 로그인 완료 후 다시 </a:t>
            </a:r>
            <a:r>
              <a:rPr lang="en-US" altLang="ko-KR" dirty="0" smtClean="0"/>
              <a:t>App Class</a:t>
            </a:r>
            <a:r>
              <a:rPr lang="ko-KR" altLang="en-US" dirty="0" smtClean="0"/>
              <a:t>로 리턴 </a:t>
            </a:r>
            <a:endParaRPr lang="en-US" altLang="ko-KR" dirty="0" smtClean="0"/>
          </a:p>
          <a:p>
            <a:pPr marL="685338" lvl="2" indent="-288925"/>
            <a:r>
              <a:rPr lang="ko-KR" altLang="en-US" dirty="0" smtClean="0"/>
              <a:t>현재 로그인 사용자를 </a:t>
            </a:r>
            <a:r>
              <a:rPr lang="en-US" altLang="ko-KR" dirty="0" smtClean="0"/>
              <a:t>User* </a:t>
            </a:r>
            <a:r>
              <a:rPr lang="ko-KR" altLang="en-US" dirty="0" smtClean="0"/>
              <a:t>형태로 </a:t>
            </a:r>
            <a:r>
              <a:rPr lang="en-US" altLang="ko-KR" dirty="0" err="1" smtClean="0"/>
              <a:t>logined_user</a:t>
            </a:r>
            <a:r>
              <a:rPr lang="ko-KR" altLang="en-US" dirty="0" smtClean="0"/>
              <a:t>멤버변수에 저장</a:t>
            </a:r>
            <a:endParaRPr lang="en-US" altLang="ko-KR" dirty="0" smtClean="0"/>
          </a:p>
          <a:p>
            <a:pPr marL="685338" lvl="2" indent="-288925"/>
            <a:r>
              <a:rPr lang="ko-KR" altLang="en-US" dirty="0" smtClean="0"/>
              <a:t>사용자 타입에 따라 출력되는 메뉴가 다름</a:t>
            </a:r>
            <a:endParaRPr lang="en-US" altLang="ko-KR" dirty="0"/>
          </a:p>
          <a:p>
            <a:pPr marL="541338" lvl="1" indent="-288925"/>
            <a:endParaRPr lang="en-US" altLang="ko-KR" dirty="0" smtClean="0"/>
          </a:p>
        </p:txBody>
      </p:sp>
      <p:sp>
        <p:nvSpPr>
          <p:cNvPr id="7" name="위쪽/아래쪽 화살표 6"/>
          <p:cNvSpPr/>
          <p:nvPr/>
        </p:nvSpPr>
        <p:spPr bwMode="auto">
          <a:xfrm rot="5400000">
            <a:off x="4354835" y="1854740"/>
            <a:ext cx="403474" cy="815690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76" y="1268760"/>
            <a:ext cx="3671228" cy="2160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35" y="3004594"/>
            <a:ext cx="3705225" cy="1152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35" y="1268760"/>
            <a:ext cx="36385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550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사용자간 공통기능</a:t>
            </a:r>
            <a:endParaRPr lang="en-US" altLang="ko-KR" dirty="0" smtClean="0"/>
          </a:p>
          <a:p>
            <a:pPr marL="541338" lvl="1" indent="-288925"/>
            <a:r>
              <a:rPr lang="ko-KR" altLang="en-US" dirty="0" smtClean="0"/>
              <a:t>우편물 보내기</a:t>
            </a:r>
            <a:r>
              <a:rPr lang="en-US" altLang="ko-KR" dirty="0" smtClean="0"/>
              <a:t>: </a:t>
            </a:r>
            <a:r>
              <a:rPr lang="en-US" altLang="ko-KR" dirty="0"/>
              <a:t>void </a:t>
            </a:r>
            <a:r>
              <a:rPr lang="en-US" altLang="ko-KR" dirty="0" smtClean="0"/>
              <a:t>User::</a:t>
            </a:r>
            <a:r>
              <a:rPr lang="en-US" altLang="ko-KR" dirty="0" smtClean="0">
                <a:solidFill>
                  <a:srgbClr val="FF0000"/>
                </a:solidFill>
              </a:rPr>
              <a:t>send()</a:t>
            </a:r>
            <a:endParaRPr lang="en-US" altLang="ko-KR" dirty="0" smtClean="0">
              <a:solidFill>
                <a:srgbClr val="33CC33"/>
              </a:solidFill>
            </a:endParaRPr>
          </a:p>
          <a:p>
            <a:pPr marL="541338" lvl="1" indent="-288925"/>
            <a:r>
              <a:rPr lang="ko-KR" altLang="en-US" dirty="0" smtClean="0"/>
              <a:t>우편물 받기 </a:t>
            </a:r>
            <a:r>
              <a:rPr lang="en-US" altLang="ko-KR" dirty="0"/>
              <a:t>: void </a:t>
            </a:r>
            <a:r>
              <a:rPr lang="en-US" altLang="ko-KR" dirty="0" smtClean="0"/>
              <a:t>User::</a:t>
            </a:r>
            <a:r>
              <a:rPr lang="en-US" altLang="ko-KR" dirty="0" smtClean="0">
                <a:solidFill>
                  <a:srgbClr val="FF0000"/>
                </a:solidFill>
              </a:rPr>
              <a:t>receive()</a:t>
            </a:r>
          </a:p>
          <a:p>
            <a:pPr marL="361338" indent="-288925"/>
            <a:r>
              <a:rPr lang="ko-KR" altLang="en-US" dirty="0" smtClean="0"/>
              <a:t>고객 기능</a:t>
            </a:r>
            <a:endParaRPr lang="en-US" altLang="ko-KR" dirty="0" smtClean="0"/>
          </a:p>
          <a:p>
            <a:pPr marL="541338" lvl="1" indent="-288925"/>
            <a:r>
              <a:rPr lang="ko-KR" altLang="en-US" dirty="0" smtClean="0"/>
              <a:t>보낸 우편물 목록 </a:t>
            </a:r>
            <a:r>
              <a:rPr lang="en-US" altLang="ko-KR" dirty="0" smtClean="0"/>
              <a:t>: </a:t>
            </a:r>
            <a:r>
              <a:rPr lang="en-US" altLang="ko-KR" dirty="0"/>
              <a:t>void </a:t>
            </a:r>
            <a:r>
              <a:rPr lang="en-US" altLang="ko-KR" dirty="0" smtClean="0"/>
              <a:t>Client::</a:t>
            </a:r>
            <a:r>
              <a:rPr lang="en-US" altLang="ko-KR" dirty="0" err="1" smtClean="0">
                <a:solidFill>
                  <a:srgbClr val="FF0000"/>
                </a:solidFill>
              </a:rPr>
              <a:t>print_sended_mail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265934"/>
            <a:ext cx="4663583" cy="14506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" y="1285596"/>
            <a:ext cx="3762631" cy="1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500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고객 메뉴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우편물 보내기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우편물 받기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44" y="1772816"/>
            <a:ext cx="5467350" cy="895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4" y="3501008"/>
            <a:ext cx="539372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99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고객 메뉴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보낸 우편물 목록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5256584" cy="24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477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ko-KR" altLang="en-US" dirty="0" smtClean="0"/>
              <a:t>관리자 메뉴</a:t>
            </a:r>
            <a:endParaRPr lang="en-US" altLang="ko-KR" dirty="0"/>
          </a:p>
          <a:p>
            <a:pPr marL="541338" lvl="1" indent="-288925"/>
            <a:r>
              <a:rPr lang="ko-KR" altLang="en-US" dirty="0" smtClean="0"/>
              <a:t>우편물 보내기</a:t>
            </a:r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r>
              <a:rPr lang="ko-KR" altLang="en-US" dirty="0" smtClean="0"/>
              <a:t>우편물 받기</a:t>
            </a:r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45024"/>
            <a:ext cx="6454797" cy="1944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76983"/>
            <a:ext cx="6401140" cy="131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632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027" y="40"/>
            <a:ext cx="8829675" cy="600075"/>
          </a:xfrm>
        </p:spPr>
        <p:txBody>
          <a:bodyPr/>
          <a:lstStyle/>
          <a:p>
            <a:r>
              <a:rPr lang="en-US" altLang="ko-KR" dirty="0" smtClean="0"/>
              <a:t>Component Diagram</a:t>
            </a:r>
            <a:endParaRPr lang="ko-KR" altLang="en-US" dirty="0"/>
          </a:p>
        </p:txBody>
      </p:sp>
      <p:cxnSp>
        <p:nvCxnSpPr>
          <p:cNvPr id="14" name="꺾인 연결선 13"/>
          <p:cNvCxnSpPr>
            <a:endCxn id="19" idx="3"/>
          </p:cNvCxnSpPr>
          <p:nvPr/>
        </p:nvCxnSpPr>
        <p:spPr bwMode="auto">
          <a:xfrm rot="10800000" flipV="1">
            <a:off x="2037947" y="1322637"/>
            <a:ext cx="617822" cy="1264641"/>
          </a:xfrm>
          <a:prstGeom prst="bentConnector3">
            <a:avLst>
              <a:gd name="adj1" fmla="val 4718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2375202" y="5447407"/>
            <a:ext cx="32279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그룹 3"/>
          <p:cNvGrpSpPr/>
          <p:nvPr/>
        </p:nvGrpSpPr>
        <p:grpSpPr>
          <a:xfrm>
            <a:off x="35496" y="2322427"/>
            <a:ext cx="2160238" cy="1730231"/>
            <a:chOff x="395537" y="2322427"/>
            <a:chExt cx="2160238" cy="1730231"/>
          </a:xfrm>
        </p:grpSpPr>
        <p:sp>
          <p:nvSpPr>
            <p:cNvPr id="19" name="직사각형 18"/>
            <p:cNvSpPr/>
            <p:nvPr/>
          </p:nvSpPr>
          <p:spPr>
            <a:xfrm>
              <a:off x="1331341" y="2322427"/>
              <a:ext cx="1066646" cy="5297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400" b="1" kern="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App</a:t>
              </a:r>
              <a:endParaRPr lang="ko-KR" altLang="ko-KR" sz="11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58731" y="3786848"/>
              <a:ext cx="1397044" cy="2658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000" b="1" kern="1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User* </a:t>
              </a:r>
              <a:r>
                <a:rPr lang="en-US" altLang="ko-KR" sz="1000" b="1" kern="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logined_user</a:t>
              </a:r>
              <a:endParaRPr lang="ko-KR" altLang="ko-KR" sz="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95537" y="2999255"/>
              <a:ext cx="2160238" cy="250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 users[36]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5537" y="3427255"/>
              <a:ext cx="2160238" cy="250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MailCenter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mailCenters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[12]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655770" y="548681"/>
            <a:ext cx="2636310" cy="2160240"/>
            <a:chOff x="3015811" y="548681"/>
            <a:chExt cx="2636310" cy="2160240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3015811" y="548681"/>
              <a:ext cx="2636310" cy="21602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058037" y="628063"/>
              <a:ext cx="2450067" cy="939487"/>
              <a:chOff x="3043574" y="4192039"/>
              <a:chExt cx="2450067" cy="93948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3043574" y="4192039"/>
                <a:ext cx="1074264" cy="5154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b="1" kern="1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User</a:t>
                </a:r>
                <a:endParaRPr lang="ko-KR" altLang="ko-KR" sz="1400" b="1" kern="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332637" y="4192039"/>
                <a:ext cx="116100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 id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332637" y="4540378"/>
                <a:ext cx="116100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 password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332637" y="4881099"/>
                <a:ext cx="116100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userType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2" name="직사각형 71"/>
          <p:cNvSpPr/>
          <p:nvPr/>
        </p:nvSpPr>
        <p:spPr bwMode="auto">
          <a:xfrm>
            <a:off x="2655769" y="4911850"/>
            <a:ext cx="6389603" cy="18295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697996" y="5196980"/>
            <a:ext cx="4898341" cy="1429262"/>
            <a:chOff x="3043574" y="4192039"/>
            <a:chExt cx="4898341" cy="1429262"/>
          </a:xfrm>
        </p:grpSpPr>
        <p:sp>
          <p:nvSpPr>
            <p:cNvPr id="62" name="직사각형 61"/>
            <p:cNvSpPr/>
            <p:nvPr/>
          </p:nvSpPr>
          <p:spPr>
            <a:xfrm>
              <a:off x="3043574" y="4192039"/>
              <a:ext cx="1074264" cy="5154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kern="1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MailCenter</a:t>
              </a:r>
              <a:endParaRPr lang="ko-KR" altLang="ko-KR" sz="1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32637" y="4192039"/>
              <a:ext cx="1881084" cy="250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id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332637" y="5009406"/>
              <a:ext cx="1881084" cy="250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en-US" altLang="ko-KR" sz="1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neighborMailCenterId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64454" y="4192039"/>
              <a:ext cx="1577460" cy="250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Mail* </a:t>
              </a:r>
              <a:r>
                <a:rPr lang="en-US" altLang="ko-KR" sz="1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localMailList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364454" y="4988397"/>
              <a:ext cx="1577461" cy="250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Mail* </a:t>
              </a:r>
              <a:r>
                <a:rPr lang="en-US" altLang="ko-KR" sz="1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externalMailList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332637" y="4592378"/>
              <a:ext cx="1881084" cy="250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string </a:t>
              </a:r>
              <a:r>
                <a:rPr lang="en-US" altLang="ko-KR" sz="1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cityName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332637" y="5370874"/>
              <a:ext cx="1881084" cy="250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Mail* </a:t>
              </a:r>
              <a:r>
                <a:rPr lang="en-US" altLang="ko-KR" sz="1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recievedMailList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9" name="꺾인 연결선 88"/>
          <p:cNvCxnSpPr>
            <a:endCxn id="19" idx="3"/>
          </p:cNvCxnSpPr>
          <p:nvPr/>
        </p:nvCxnSpPr>
        <p:spPr bwMode="auto">
          <a:xfrm rot="16200000" flipV="1">
            <a:off x="776510" y="3848715"/>
            <a:ext cx="2860129" cy="33725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그룹 15"/>
          <p:cNvGrpSpPr/>
          <p:nvPr/>
        </p:nvGrpSpPr>
        <p:grpSpPr>
          <a:xfrm>
            <a:off x="5292080" y="548681"/>
            <a:ext cx="3800254" cy="1080119"/>
            <a:chOff x="5292080" y="548681"/>
            <a:chExt cx="3800254" cy="1080119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5292080" y="548681"/>
              <a:ext cx="3800254" cy="108011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5334306" y="628063"/>
              <a:ext cx="3711066" cy="689060"/>
              <a:chOff x="3043574" y="4192039"/>
              <a:chExt cx="3711066" cy="68906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043574" y="4192039"/>
                <a:ext cx="1074264" cy="5154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b="1" kern="1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Client</a:t>
                </a:r>
                <a:endParaRPr lang="ko-KR" altLang="ko-KR" sz="1400" b="1" kern="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332637" y="4192039"/>
                <a:ext cx="116100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 name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332637" y="4540378"/>
                <a:ext cx="116100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 address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593636" y="4533276"/>
                <a:ext cx="1161004" cy="34782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Mail*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recievedMails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593636" y="4192039"/>
                <a:ext cx="116100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Mail*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sentMails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0" name="직선 연결선 9"/>
            <p:cNvCxnSpPr>
              <a:stCxn id="51" idx="1"/>
            </p:cNvCxnSpPr>
            <p:nvPr/>
          </p:nvCxnSpPr>
          <p:spPr bwMode="auto">
            <a:xfrm flipV="1">
              <a:off x="5292080" y="1085409"/>
              <a:ext cx="21912" cy="33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8" name="그룹 77"/>
          <p:cNvGrpSpPr/>
          <p:nvPr/>
        </p:nvGrpSpPr>
        <p:grpSpPr>
          <a:xfrm>
            <a:off x="5292080" y="1628801"/>
            <a:ext cx="3800254" cy="1080119"/>
            <a:chOff x="5292080" y="548681"/>
            <a:chExt cx="3800254" cy="1080119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292080" y="548681"/>
              <a:ext cx="3800254" cy="108011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334306" y="628063"/>
              <a:ext cx="2694077" cy="515444"/>
              <a:chOff x="3043574" y="4192039"/>
              <a:chExt cx="2694077" cy="51544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3043574" y="4192039"/>
                <a:ext cx="1074264" cy="5154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b="1" kern="1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Manager</a:t>
                </a:r>
                <a:endParaRPr lang="ko-KR" altLang="ko-KR" sz="1400" b="1" kern="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332636" y="4192039"/>
                <a:ext cx="1405015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mailCenterID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82" name="직선 연결선 81"/>
            <p:cNvCxnSpPr>
              <a:stCxn id="79" idx="1"/>
            </p:cNvCxnSpPr>
            <p:nvPr/>
          </p:nvCxnSpPr>
          <p:spPr bwMode="auto">
            <a:xfrm flipV="1">
              <a:off x="5292080" y="1085409"/>
              <a:ext cx="21912" cy="33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3" name="그룹 92"/>
          <p:cNvGrpSpPr/>
          <p:nvPr/>
        </p:nvGrpSpPr>
        <p:grpSpPr>
          <a:xfrm>
            <a:off x="2655770" y="2741901"/>
            <a:ext cx="3068358" cy="2160240"/>
            <a:chOff x="3015811" y="548681"/>
            <a:chExt cx="2636310" cy="2160240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3015811" y="548681"/>
              <a:ext cx="2636310" cy="21602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058037" y="628063"/>
              <a:ext cx="2547121" cy="1902660"/>
              <a:chOff x="3043574" y="4192039"/>
              <a:chExt cx="2547121" cy="1902660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3043574" y="4192039"/>
                <a:ext cx="1074264" cy="5154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b="1" kern="1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Mail</a:t>
                </a:r>
                <a:endParaRPr lang="ko-KR" altLang="ko-KR" sz="1400" b="1" kern="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33496" y="4192039"/>
                <a:ext cx="1357199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senderName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4233496" y="4540378"/>
                <a:ext cx="1357199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recieverName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4233496" y="4861823"/>
                <a:ext cx="1357199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senderAddr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4233496" y="5182174"/>
                <a:ext cx="1357199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recieverAddr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4233496" y="5495451"/>
                <a:ext cx="1357199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mailType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233496" y="5844272"/>
                <a:ext cx="1357199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cost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20" name="그룹 119"/>
          <p:cNvGrpSpPr/>
          <p:nvPr/>
        </p:nvGrpSpPr>
        <p:grpSpPr>
          <a:xfrm>
            <a:off x="5724128" y="2741901"/>
            <a:ext cx="3321244" cy="1080119"/>
            <a:chOff x="5292080" y="548681"/>
            <a:chExt cx="3800254" cy="1080119"/>
          </a:xfrm>
        </p:grpSpPr>
        <p:sp>
          <p:nvSpPr>
            <p:cNvPr id="121" name="직사각형 120"/>
            <p:cNvSpPr/>
            <p:nvPr/>
          </p:nvSpPr>
          <p:spPr bwMode="auto">
            <a:xfrm>
              <a:off x="5292080" y="548681"/>
              <a:ext cx="3800254" cy="108011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334307" y="628063"/>
              <a:ext cx="1074264" cy="5154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400" b="1" kern="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Letter</a:t>
              </a:r>
              <a:endParaRPr lang="ko-KR" altLang="ko-KR" sz="14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23" name="직선 연결선 122"/>
            <p:cNvCxnSpPr>
              <a:stCxn id="121" idx="1"/>
            </p:cNvCxnSpPr>
            <p:nvPr/>
          </p:nvCxnSpPr>
          <p:spPr bwMode="auto">
            <a:xfrm flipV="1">
              <a:off x="5292080" y="1085409"/>
              <a:ext cx="21912" cy="33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그룹 125"/>
          <p:cNvGrpSpPr/>
          <p:nvPr/>
        </p:nvGrpSpPr>
        <p:grpSpPr>
          <a:xfrm>
            <a:off x="5724128" y="3822021"/>
            <a:ext cx="3321244" cy="1080119"/>
            <a:chOff x="5292080" y="548681"/>
            <a:chExt cx="3800254" cy="1080119"/>
          </a:xfrm>
        </p:grpSpPr>
        <p:sp>
          <p:nvSpPr>
            <p:cNvPr id="127" name="직사각형 126"/>
            <p:cNvSpPr/>
            <p:nvPr/>
          </p:nvSpPr>
          <p:spPr bwMode="auto">
            <a:xfrm>
              <a:off x="5292080" y="548681"/>
              <a:ext cx="3800254" cy="108011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334307" y="628063"/>
              <a:ext cx="1074264" cy="5154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400" b="1" kern="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Package</a:t>
              </a:r>
              <a:endParaRPr lang="ko-KR" altLang="ko-KR" sz="14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29" name="직선 연결선 128"/>
            <p:cNvCxnSpPr>
              <a:stCxn id="127" idx="1"/>
            </p:cNvCxnSpPr>
            <p:nvPr/>
          </p:nvCxnSpPr>
          <p:spPr bwMode="auto">
            <a:xfrm flipV="1">
              <a:off x="5292080" y="1085409"/>
              <a:ext cx="21912" cy="33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0" name="직사각형 129"/>
          <p:cNvSpPr/>
          <p:nvPr/>
        </p:nvSpPr>
        <p:spPr>
          <a:xfrm>
            <a:off x="6754549" y="3906539"/>
            <a:ext cx="841788" cy="2504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weight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39882" y="5867014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인접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우편집중국으로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ko-KR" altLang="en-US" sz="1200" dirty="0" smtClean="0">
                <a:solidFill>
                  <a:srgbClr val="FF0000"/>
                </a:solidFill>
              </a:rPr>
              <a:t>보낼 우편물들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604953" y="5180763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현재 지역 내의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Client</a:t>
            </a:r>
            <a:r>
              <a:rPr lang="ko-KR" altLang="en-US" sz="1200" dirty="0" smtClean="0">
                <a:solidFill>
                  <a:srgbClr val="FF0000"/>
                </a:solidFill>
              </a:rPr>
              <a:t>들에게 보낼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ko-KR" altLang="en-US" sz="1200" dirty="0" smtClean="0">
                <a:solidFill>
                  <a:srgbClr val="FF0000"/>
                </a:solidFill>
              </a:rPr>
              <a:t>우편물들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057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클래</a:t>
            </a:r>
            <a:r>
              <a:rPr lang="ko-KR" altLang="en-US" dirty="0" smtClean="0"/>
              <a:t>스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1477" y="647489"/>
            <a:ext cx="2952328" cy="1107996"/>
            <a:chOff x="2627784" y="3573016"/>
            <a:chExt cx="2952328" cy="1107996"/>
          </a:xfrm>
          <a:solidFill>
            <a:schemeClr val="accent5"/>
          </a:solidFill>
        </p:grpSpPr>
        <p:sp>
          <p:nvSpPr>
            <p:cNvPr id="4" name="TextBox 3"/>
            <p:cNvSpPr txBox="1"/>
            <p:nvPr/>
          </p:nvSpPr>
          <p:spPr>
            <a:xfrm>
              <a:off x="2627784" y="3573016"/>
              <a:ext cx="2952328" cy="11079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App</a:t>
              </a:r>
            </a:p>
            <a:p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User users[36]</a:t>
              </a:r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/>
                <a:t>MailCenter</a:t>
              </a:r>
              <a:r>
                <a:rPr lang="en-US" altLang="ko-KR" sz="1200" dirty="0"/>
                <a:t> </a:t>
              </a:r>
              <a:r>
                <a:rPr lang="en-US" altLang="ko-KR" sz="1200" dirty="0" err="1" smtClean="0"/>
                <a:t>mailCenters</a:t>
              </a:r>
              <a:r>
                <a:rPr lang="en-US" altLang="ko-KR" sz="1200" dirty="0" smtClean="0"/>
                <a:t>[12]</a:t>
              </a:r>
            </a:p>
            <a:p>
              <a:r>
                <a:rPr lang="en-US" altLang="ko-KR" sz="1200" dirty="0" smtClean="0"/>
                <a:t> User* </a:t>
              </a:r>
              <a:r>
                <a:rPr lang="en-US" altLang="ko-KR" sz="1200" dirty="0" err="1" smtClean="0"/>
                <a:t>loginedUser</a:t>
              </a:r>
              <a:endParaRPr lang="en-US" altLang="ko-KR" sz="1200" dirty="0" smtClean="0"/>
            </a:p>
          </p:txBody>
        </p:sp>
        <p:cxnSp>
          <p:nvCxnSpPr>
            <p:cNvPr id="6" name="직선 연결선 5"/>
            <p:cNvCxnSpPr/>
            <p:nvPr/>
          </p:nvCxnSpPr>
          <p:spPr bwMode="auto">
            <a:xfrm>
              <a:off x="2627784" y="3933056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그룹 8"/>
          <p:cNvGrpSpPr/>
          <p:nvPr/>
        </p:nvGrpSpPr>
        <p:grpSpPr>
          <a:xfrm>
            <a:off x="4139952" y="3436819"/>
            <a:ext cx="3096344" cy="1107996"/>
            <a:chOff x="2843808" y="1124744"/>
            <a:chExt cx="2952328" cy="1107996"/>
          </a:xfrm>
          <a:solidFill>
            <a:schemeClr val="accent5"/>
          </a:solidFill>
        </p:grpSpPr>
        <p:sp>
          <p:nvSpPr>
            <p:cNvPr id="7" name="TextBox 6"/>
            <p:cNvSpPr txBox="1"/>
            <p:nvPr/>
          </p:nvSpPr>
          <p:spPr>
            <a:xfrm>
              <a:off x="2843808" y="1124744"/>
              <a:ext cx="2952328" cy="11079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Mail</a:t>
              </a:r>
            </a:p>
            <a:p>
              <a:r>
                <a:rPr lang="en-US" altLang="ko-KR" sz="1200" dirty="0" smtClean="0"/>
                <a:t> </a:t>
              </a:r>
            </a:p>
            <a:p>
              <a:r>
                <a:rPr lang="en-US" altLang="ko-KR" sz="1200" dirty="0" smtClean="0"/>
                <a:t> string </a:t>
              </a:r>
              <a:r>
                <a:rPr lang="en-US" altLang="ko-KR" sz="1200" dirty="0" err="1" smtClean="0"/>
                <a:t>senderName</a:t>
              </a:r>
              <a:r>
                <a:rPr lang="en-US" altLang="ko-KR" sz="1200" dirty="0" smtClean="0"/>
                <a:t>   string </a:t>
              </a:r>
              <a:r>
                <a:rPr lang="en-US" altLang="ko-KR" sz="1200" dirty="0" err="1" smtClean="0"/>
                <a:t>recieverName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string </a:t>
              </a:r>
              <a:r>
                <a:rPr lang="en-US" altLang="ko-KR" sz="1200" dirty="0" err="1" smtClean="0"/>
                <a:t>senderAddr</a:t>
              </a:r>
              <a:r>
                <a:rPr lang="en-US" altLang="ko-KR" sz="1200" dirty="0" smtClean="0"/>
                <a:t>     string </a:t>
              </a:r>
              <a:r>
                <a:rPr lang="en-US" altLang="ko-KR" sz="1200" dirty="0" err="1" smtClean="0"/>
                <a:t>recieverAddr</a:t>
              </a:r>
              <a:endParaRPr lang="en-US" altLang="ko-KR" sz="1200" dirty="0"/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mailType</a:t>
              </a:r>
              <a:r>
                <a:rPr lang="en-US" altLang="ko-KR" sz="1200" dirty="0" smtClean="0"/>
                <a:t>            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cost</a:t>
              </a:r>
            </a:p>
          </p:txBody>
        </p:sp>
        <p:cxnSp>
          <p:nvCxnSpPr>
            <p:cNvPr id="8" name="직선 연결선 7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그룹 10"/>
          <p:cNvGrpSpPr/>
          <p:nvPr/>
        </p:nvGrpSpPr>
        <p:grpSpPr>
          <a:xfrm>
            <a:off x="4139952" y="693656"/>
            <a:ext cx="1512168" cy="1015663"/>
            <a:chOff x="2843808" y="1124744"/>
            <a:chExt cx="2952328" cy="1015663"/>
          </a:xfrm>
          <a:solidFill>
            <a:srgbClr val="00B0F0"/>
          </a:solidFill>
        </p:grpSpPr>
        <p:sp>
          <p:nvSpPr>
            <p:cNvPr id="12" name="TextBox 11"/>
            <p:cNvSpPr txBox="1"/>
            <p:nvPr/>
          </p:nvSpPr>
          <p:spPr>
            <a:xfrm>
              <a:off x="2843808" y="1124744"/>
              <a:ext cx="2952328" cy="101566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User</a:t>
              </a:r>
            </a:p>
            <a:p>
              <a:r>
                <a:rPr lang="en-US" altLang="ko-KR" dirty="0" smtClean="0"/>
                <a:t> </a:t>
              </a:r>
              <a:r>
                <a:rPr lang="en-US" altLang="ko-KR" sz="1200" dirty="0" smtClean="0"/>
                <a:t>string  id</a:t>
              </a:r>
            </a:p>
            <a:p>
              <a:r>
                <a:rPr lang="en-US" altLang="ko-KR" sz="1200" dirty="0" smtClean="0"/>
                <a:t> string  password</a:t>
              </a:r>
              <a:endParaRPr lang="en-US" altLang="ko-KR" sz="1200" dirty="0"/>
            </a:p>
            <a:p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userType</a:t>
              </a:r>
              <a:endParaRPr lang="en-US" altLang="ko-KR" sz="1200" dirty="0"/>
            </a:p>
          </p:txBody>
        </p:sp>
        <p:cxnSp>
          <p:nvCxnSpPr>
            <p:cNvPr id="13" name="직선 연결선 12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꺾인 연결선 13"/>
          <p:cNvCxnSpPr>
            <a:stCxn id="7" idx="1"/>
            <a:endCxn id="4" idx="3"/>
          </p:cNvCxnSpPr>
          <p:nvPr/>
        </p:nvCxnSpPr>
        <p:spPr bwMode="auto">
          <a:xfrm rot="10800000">
            <a:off x="3273806" y="1201487"/>
            <a:ext cx="866147" cy="278933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꺾인 연결선 16"/>
          <p:cNvCxnSpPr>
            <a:stCxn id="12" idx="1"/>
            <a:endCxn id="4" idx="3"/>
          </p:cNvCxnSpPr>
          <p:nvPr/>
        </p:nvCxnSpPr>
        <p:spPr bwMode="auto">
          <a:xfrm rot="10800000">
            <a:off x="3273806" y="1201488"/>
            <a:ext cx="866147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321477" y="4143650"/>
            <a:ext cx="2952328" cy="1477328"/>
            <a:chOff x="2843808" y="1124744"/>
            <a:chExt cx="2952328" cy="1477328"/>
          </a:xfrm>
          <a:solidFill>
            <a:schemeClr val="accent5"/>
          </a:solidFill>
        </p:grpSpPr>
        <p:sp>
          <p:nvSpPr>
            <p:cNvPr id="16" name="TextBox 15"/>
            <p:cNvSpPr txBox="1"/>
            <p:nvPr/>
          </p:nvSpPr>
          <p:spPr>
            <a:xfrm>
              <a:off x="2843808" y="1124744"/>
              <a:ext cx="2952328" cy="14773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</a:t>
              </a:r>
              <a:r>
                <a:rPr lang="en-US" altLang="ko-KR" dirty="0" err="1" smtClean="0"/>
                <a:t>MailCenter</a:t>
              </a:r>
              <a:endParaRPr lang="en-US" altLang="ko-KR" dirty="0" smtClean="0"/>
            </a:p>
            <a:p>
              <a:r>
                <a:rPr lang="en-US" altLang="ko-KR" sz="1200" dirty="0" smtClean="0"/>
                <a:t> </a:t>
              </a:r>
            </a:p>
            <a:p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id</a:t>
              </a:r>
            </a:p>
            <a:p>
              <a:r>
                <a:rPr lang="en-US" altLang="ko-KR" sz="1200" dirty="0" err="1" smtClean="0"/>
                <a:t>stirng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cityName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Mail* </a:t>
              </a:r>
              <a:r>
                <a:rPr lang="en-US" altLang="ko-KR" sz="1200" dirty="0" err="1" smtClean="0"/>
                <a:t>recievedMailList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Mail* </a:t>
              </a:r>
              <a:r>
                <a:rPr lang="en-US" altLang="ko-KR" sz="1200" dirty="0" err="1" smtClean="0"/>
                <a:t>localMailList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Mail* </a:t>
              </a:r>
              <a:r>
                <a:rPr lang="en-US" altLang="ko-KR" sz="1200" dirty="0" err="1" smtClean="0"/>
                <a:t>externalMailList</a:t>
              </a:r>
              <a:endParaRPr lang="en-US" altLang="ko-KR" sz="1200" dirty="0" smtClean="0"/>
            </a:p>
          </p:txBody>
        </p:sp>
        <p:cxnSp>
          <p:nvCxnSpPr>
            <p:cNvPr id="18" name="직선 연결선 17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꺾인 연결선 18"/>
          <p:cNvCxnSpPr>
            <a:stCxn id="16" idx="0"/>
            <a:endCxn id="4" idx="3"/>
          </p:cNvCxnSpPr>
          <p:nvPr/>
        </p:nvCxnSpPr>
        <p:spPr bwMode="auto">
          <a:xfrm rot="5400000" flipH="1" flipV="1">
            <a:off x="1064642" y="1934487"/>
            <a:ext cx="2942163" cy="1476164"/>
          </a:xfrm>
          <a:prstGeom prst="bentConnector4">
            <a:avLst>
              <a:gd name="adj1" fmla="val 40585"/>
              <a:gd name="adj2" fmla="val 129645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" name="그룹 19"/>
          <p:cNvGrpSpPr/>
          <p:nvPr/>
        </p:nvGrpSpPr>
        <p:grpSpPr>
          <a:xfrm>
            <a:off x="4139952" y="1911803"/>
            <a:ext cx="1512168" cy="1292662"/>
            <a:chOff x="2843808" y="1124744"/>
            <a:chExt cx="2952328" cy="1292662"/>
          </a:xfrm>
          <a:solidFill>
            <a:srgbClr val="00B0F0"/>
          </a:solidFill>
        </p:grpSpPr>
        <p:sp>
          <p:nvSpPr>
            <p:cNvPr id="21" name="TextBox 20"/>
            <p:cNvSpPr txBox="1"/>
            <p:nvPr/>
          </p:nvSpPr>
          <p:spPr>
            <a:xfrm>
              <a:off x="2843808" y="1124744"/>
              <a:ext cx="2952328" cy="129266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Client</a:t>
              </a:r>
              <a:endParaRPr lang="en-US" altLang="ko-KR" dirty="0"/>
            </a:p>
            <a:p>
              <a:pPr algn="ctr"/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string  name</a:t>
              </a:r>
            </a:p>
            <a:p>
              <a:r>
                <a:rPr lang="en-US" altLang="ko-KR" sz="1200" dirty="0" smtClean="0"/>
                <a:t> string  address</a:t>
              </a:r>
              <a:endParaRPr lang="en-US" altLang="ko-KR" sz="1200" dirty="0"/>
            </a:p>
            <a:p>
              <a:r>
                <a:rPr lang="en-US" altLang="ko-KR" sz="1200" dirty="0" smtClean="0"/>
                <a:t> Mail* </a:t>
              </a:r>
              <a:r>
                <a:rPr lang="en-US" altLang="ko-KR" sz="1200" dirty="0" err="1" smtClean="0"/>
                <a:t>sentMail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Mail* </a:t>
              </a:r>
              <a:r>
                <a:rPr lang="en-US" altLang="ko-KR" sz="1200" dirty="0" err="1" smtClean="0"/>
                <a:t>recievedMail</a:t>
              </a:r>
              <a:endParaRPr lang="en-US" altLang="ko-KR" sz="1200" dirty="0"/>
            </a:p>
          </p:txBody>
        </p:sp>
        <p:cxnSp>
          <p:nvCxnSpPr>
            <p:cNvPr id="22" name="직선 연결선 21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그룹 22"/>
          <p:cNvGrpSpPr/>
          <p:nvPr/>
        </p:nvGrpSpPr>
        <p:grpSpPr>
          <a:xfrm>
            <a:off x="5724128" y="1911803"/>
            <a:ext cx="1800200" cy="941133"/>
            <a:chOff x="2843808" y="1124744"/>
            <a:chExt cx="2952328" cy="923330"/>
          </a:xfrm>
          <a:solidFill>
            <a:srgbClr val="00B0F0"/>
          </a:solidFill>
        </p:grpSpPr>
        <p:sp>
          <p:nvSpPr>
            <p:cNvPr id="24" name="TextBox 23"/>
            <p:cNvSpPr txBox="1"/>
            <p:nvPr/>
          </p:nvSpPr>
          <p:spPr>
            <a:xfrm>
              <a:off x="2843808" y="1124744"/>
              <a:ext cx="2952328" cy="92333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Manager</a:t>
              </a:r>
              <a:endParaRPr lang="en-US" altLang="ko-KR" dirty="0"/>
            </a:p>
            <a:p>
              <a:pPr algn="ctr"/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string  </a:t>
              </a:r>
              <a:r>
                <a:rPr lang="en-US" altLang="ko-KR" sz="1200" dirty="0" err="1" smtClean="0"/>
                <a:t>mailCenterId</a:t>
              </a:r>
              <a:endParaRPr lang="en-US" altLang="ko-KR" sz="1200" dirty="0"/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" name="직선 화살표 연결선 4"/>
          <p:cNvCxnSpPr>
            <a:stCxn id="21" idx="0"/>
            <a:endCxn id="12" idx="2"/>
          </p:cNvCxnSpPr>
          <p:nvPr/>
        </p:nvCxnSpPr>
        <p:spPr bwMode="auto">
          <a:xfrm flipV="1">
            <a:off x="4896036" y="1709319"/>
            <a:ext cx="0" cy="20248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꺾인 연결선 26"/>
          <p:cNvCxnSpPr>
            <a:stCxn id="24" idx="0"/>
            <a:endCxn id="12" idx="3"/>
          </p:cNvCxnSpPr>
          <p:nvPr/>
        </p:nvCxnSpPr>
        <p:spPr bwMode="auto">
          <a:xfrm rot="16200000" flipV="1">
            <a:off x="5783017" y="1070592"/>
            <a:ext cx="710315" cy="972108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2" name="그룹 31"/>
          <p:cNvGrpSpPr/>
          <p:nvPr/>
        </p:nvGrpSpPr>
        <p:grpSpPr>
          <a:xfrm>
            <a:off x="4139952" y="4913292"/>
            <a:ext cx="1440160" cy="738664"/>
            <a:chOff x="2843808" y="1124744"/>
            <a:chExt cx="2952328" cy="738664"/>
          </a:xfrm>
          <a:solidFill>
            <a:schemeClr val="accent5"/>
          </a:solidFill>
        </p:grpSpPr>
        <p:sp>
          <p:nvSpPr>
            <p:cNvPr id="33" name="TextBox 32"/>
            <p:cNvSpPr txBox="1"/>
            <p:nvPr/>
          </p:nvSpPr>
          <p:spPr>
            <a:xfrm>
              <a:off x="2843808" y="1124744"/>
              <a:ext cx="2952328" cy="738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Letter</a:t>
              </a:r>
            </a:p>
            <a:p>
              <a:r>
                <a:rPr lang="en-US" altLang="ko-KR" sz="1200" dirty="0" smtClean="0"/>
                <a:t> </a:t>
              </a:r>
            </a:p>
            <a:p>
              <a:r>
                <a:rPr lang="en-US" altLang="ko-KR" sz="1200" dirty="0" smtClean="0"/>
                <a:t> </a:t>
              </a: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그룹 35"/>
          <p:cNvGrpSpPr/>
          <p:nvPr/>
        </p:nvGrpSpPr>
        <p:grpSpPr>
          <a:xfrm>
            <a:off x="5796136" y="4913292"/>
            <a:ext cx="1440160" cy="738664"/>
            <a:chOff x="2843808" y="1124744"/>
            <a:chExt cx="2952328" cy="738664"/>
          </a:xfrm>
          <a:solidFill>
            <a:schemeClr val="accent5"/>
          </a:solidFill>
        </p:grpSpPr>
        <p:sp>
          <p:nvSpPr>
            <p:cNvPr id="37" name="TextBox 36"/>
            <p:cNvSpPr txBox="1"/>
            <p:nvPr/>
          </p:nvSpPr>
          <p:spPr>
            <a:xfrm>
              <a:off x="2843808" y="1124744"/>
              <a:ext cx="2952328" cy="738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Package</a:t>
              </a:r>
            </a:p>
            <a:p>
              <a:r>
                <a:rPr lang="en-US" altLang="ko-KR" sz="1200" dirty="0" smtClean="0"/>
                <a:t> </a:t>
              </a:r>
              <a:endParaRPr lang="en-US" altLang="ko-KR" sz="1200" dirty="0"/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weight</a:t>
              </a:r>
              <a:endParaRPr lang="en-US" altLang="ko-KR" sz="1200" dirty="0"/>
            </a:p>
          </p:txBody>
        </p:sp>
        <p:cxnSp>
          <p:nvCxnSpPr>
            <p:cNvPr id="38" name="직선 연결선 37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9" name="직선 화살표 연결선 38"/>
          <p:cNvCxnSpPr>
            <a:stCxn id="33" idx="0"/>
          </p:cNvCxnSpPr>
          <p:nvPr/>
        </p:nvCxnSpPr>
        <p:spPr bwMode="auto">
          <a:xfrm flipV="1">
            <a:off x="4860032" y="4540597"/>
            <a:ext cx="0" cy="37269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 flipV="1">
            <a:off x="6508157" y="4540597"/>
            <a:ext cx="0" cy="37269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448940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관계 클래스 </a:t>
            </a:r>
            <a:r>
              <a:rPr lang="en-US" altLang="ko-KR" dirty="0" smtClean="0"/>
              <a:t>(</a:t>
            </a:r>
            <a:r>
              <a:rPr lang="en-US" altLang="ko-KR" dirty="0" smtClean="0"/>
              <a:t>Mail)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915816" y="980728"/>
            <a:ext cx="3096344" cy="1477328"/>
            <a:chOff x="2843808" y="1124744"/>
            <a:chExt cx="2952328" cy="1477328"/>
          </a:xfrm>
          <a:solidFill>
            <a:schemeClr val="accent5"/>
          </a:solidFill>
        </p:grpSpPr>
        <p:sp>
          <p:nvSpPr>
            <p:cNvPr id="7" name="TextBox 6"/>
            <p:cNvSpPr txBox="1"/>
            <p:nvPr/>
          </p:nvSpPr>
          <p:spPr>
            <a:xfrm>
              <a:off x="2843808" y="1124744"/>
              <a:ext cx="2952328" cy="14773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Mail</a:t>
              </a:r>
            </a:p>
            <a:p>
              <a:r>
                <a:rPr lang="en-US" altLang="ko-KR" sz="1200" dirty="0" smtClean="0"/>
                <a:t> </a:t>
              </a:r>
            </a:p>
            <a:p>
              <a:r>
                <a:rPr lang="en-US" altLang="ko-KR" sz="1200" dirty="0" smtClean="0"/>
                <a:t> string </a:t>
              </a:r>
              <a:r>
                <a:rPr lang="en-US" altLang="ko-KR" sz="1200" dirty="0" err="1" smtClean="0"/>
                <a:t>senderName</a:t>
              </a:r>
              <a:r>
                <a:rPr lang="en-US" altLang="ko-KR" sz="1200" dirty="0" smtClean="0"/>
                <a:t>   string </a:t>
              </a:r>
              <a:r>
                <a:rPr lang="en-US" altLang="ko-KR" sz="1200" dirty="0" err="1" smtClean="0"/>
                <a:t>recieverName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string </a:t>
              </a:r>
              <a:r>
                <a:rPr lang="en-US" altLang="ko-KR" sz="1200" dirty="0" err="1" smtClean="0"/>
                <a:t>senderAddr</a:t>
              </a:r>
              <a:r>
                <a:rPr lang="en-US" altLang="ko-KR" sz="1200" dirty="0" smtClean="0"/>
                <a:t>     string </a:t>
              </a:r>
              <a:r>
                <a:rPr lang="en-US" altLang="ko-KR" sz="1200" dirty="0" err="1" smtClean="0"/>
                <a:t>recieverAddr</a:t>
              </a:r>
              <a:endParaRPr lang="en-US" altLang="ko-KR" sz="1200" dirty="0"/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mailType</a:t>
              </a:r>
              <a:r>
                <a:rPr lang="en-US" altLang="ko-KR" sz="1200" dirty="0" smtClean="0"/>
                <a:t>            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cost</a:t>
              </a:r>
            </a:p>
            <a:p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virtual </a:t>
              </a:r>
              <a:r>
                <a:rPr lang="en-US" altLang="ko-KR" sz="1200" dirty="0" err="1" smtClean="0"/>
                <a:t>calculateCost</a:t>
              </a:r>
              <a:r>
                <a:rPr lang="en-US" altLang="ko-KR" sz="1200" dirty="0" smtClean="0"/>
                <a:t>() = </a:t>
              </a:r>
              <a:r>
                <a:rPr lang="en-US" altLang="ko-KR" sz="1200" dirty="0" smtClean="0"/>
                <a:t>0</a:t>
              </a:r>
              <a:endParaRPr lang="en-US" altLang="ko-KR" sz="1200" dirty="0" smtClean="0"/>
            </a:p>
          </p:txBody>
        </p:sp>
        <p:cxnSp>
          <p:nvCxnSpPr>
            <p:cNvPr id="8" name="직선 연결선 7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그룹 34"/>
          <p:cNvGrpSpPr/>
          <p:nvPr/>
        </p:nvGrpSpPr>
        <p:grpSpPr>
          <a:xfrm>
            <a:off x="1691680" y="3861048"/>
            <a:ext cx="2160240" cy="923330"/>
            <a:chOff x="1691680" y="3861048"/>
            <a:chExt cx="2160240" cy="1656184"/>
          </a:xfrm>
        </p:grpSpPr>
        <p:sp>
          <p:nvSpPr>
            <p:cNvPr id="33" name="TextBox 32"/>
            <p:cNvSpPr txBox="1"/>
            <p:nvPr/>
          </p:nvSpPr>
          <p:spPr>
            <a:xfrm>
              <a:off x="1691680" y="3861048"/>
              <a:ext cx="2160240" cy="165618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Letter</a:t>
              </a:r>
            </a:p>
            <a:p>
              <a:r>
                <a:rPr lang="en-US" altLang="ko-KR" sz="1200" dirty="0" smtClean="0"/>
                <a:t> </a:t>
              </a:r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calculateCost</a:t>
              </a:r>
              <a:r>
                <a:rPr lang="en-US" altLang="ko-KR" sz="1200" dirty="0" smtClean="0"/>
                <a:t>()</a:t>
              </a: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1691680" y="4636016"/>
              <a:ext cx="2160240" cy="0"/>
            </a:xfrm>
            <a:prstGeom prst="lin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0" name="꺾인 연결선 39"/>
          <p:cNvCxnSpPr>
            <a:stCxn id="33" idx="0"/>
            <a:endCxn id="7" idx="2"/>
          </p:cNvCxnSpPr>
          <p:nvPr/>
        </p:nvCxnSpPr>
        <p:spPr>
          <a:xfrm rot="5400000" flipH="1" flipV="1">
            <a:off x="2916398" y="2313458"/>
            <a:ext cx="1402992" cy="16921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5220072" y="3861048"/>
            <a:ext cx="2160240" cy="923330"/>
            <a:chOff x="1691680" y="3861048"/>
            <a:chExt cx="2160240" cy="923330"/>
          </a:xfrm>
        </p:grpSpPr>
        <p:sp>
          <p:nvSpPr>
            <p:cNvPr id="43" name="TextBox 42"/>
            <p:cNvSpPr txBox="1"/>
            <p:nvPr/>
          </p:nvSpPr>
          <p:spPr>
            <a:xfrm>
              <a:off x="1691680" y="3861048"/>
              <a:ext cx="2160240" cy="92333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Package</a:t>
              </a:r>
            </a:p>
            <a:p>
              <a:r>
                <a:rPr lang="en-US" altLang="ko-KR" sz="1200" dirty="0" smtClean="0"/>
                <a:t> </a:t>
              </a:r>
            </a:p>
            <a:p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weight </a:t>
              </a:r>
            </a:p>
            <a:p>
              <a:r>
                <a:rPr lang="en-US" altLang="ko-KR" sz="1200" dirty="0" err="1" smtClean="0"/>
                <a:t>calculateCost</a:t>
              </a:r>
              <a:r>
                <a:rPr lang="en-US" altLang="ko-KR" sz="1200" dirty="0" smtClean="0"/>
                <a:t>()</a:t>
              </a:r>
            </a:p>
          </p:txBody>
        </p:sp>
        <p:cxnSp>
          <p:nvCxnSpPr>
            <p:cNvPr id="44" name="직선 연결선 43"/>
            <p:cNvCxnSpPr/>
            <p:nvPr/>
          </p:nvCxnSpPr>
          <p:spPr bwMode="auto">
            <a:xfrm>
              <a:off x="1691680" y="4293096"/>
              <a:ext cx="2160240" cy="0"/>
            </a:xfrm>
            <a:prstGeom prst="lin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6" name="꺾인 연결선 45"/>
          <p:cNvCxnSpPr>
            <a:stCxn id="43" idx="0"/>
            <a:endCxn id="7" idx="2"/>
          </p:cNvCxnSpPr>
          <p:nvPr/>
        </p:nvCxnSpPr>
        <p:spPr>
          <a:xfrm rot="16200000" flipV="1">
            <a:off x="4680594" y="2241450"/>
            <a:ext cx="1402992" cy="18362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41788" y="4888055"/>
            <a:ext cx="9156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Overridding</a:t>
            </a:r>
            <a:endParaRPr lang="en-US" altLang="ko-KR" sz="1600" dirty="0" smtClean="0"/>
          </a:p>
          <a:p>
            <a:r>
              <a:rPr lang="en-US" altLang="ko-KR" sz="1600" dirty="0" smtClean="0"/>
              <a:t>-    Letter::</a:t>
            </a:r>
            <a:r>
              <a:rPr lang="en-US" altLang="ko-KR" sz="1600" dirty="0" err="1" smtClean="0"/>
              <a:t>calculateCost</a:t>
            </a:r>
            <a:r>
              <a:rPr lang="en-US" altLang="ko-KR" sz="1600" dirty="0" smtClean="0">
                <a:solidFill>
                  <a:schemeClr val="tx1"/>
                </a:solidFill>
              </a:rPr>
              <a:t>( );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우편집중국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1</a:t>
            </a:r>
            <a:r>
              <a:rPr lang="ko-KR" altLang="en-US" sz="1600" dirty="0" smtClean="0">
                <a:sym typeface="Wingdings" panose="05000000000000000000" pitchFamily="2" charset="2"/>
              </a:rPr>
              <a:t>홉 거리 당 </a:t>
            </a:r>
            <a:r>
              <a:rPr lang="en-US" altLang="ko-KR" sz="1600" dirty="0" smtClean="0">
                <a:sym typeface="Wingdings" panose="05000000000000000000" pitchFamily="2" charset="2"/>
              </a:rPr>
              <a:t>1000</a:t>
            </a:r>
            <a:r>
              <a:rPr lang="ko-KR" altLang="en-US" sz="1600" dirty="0" smtClean="0">
                <a:sym typeface="Wingdings" panose="05000000000000000000" pitchFamily="2" charset="2"/>
              </a:rPr>
              <a:t>원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</a:rPr>
              <a:t>Packet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calculateCost</a:t>
            </a:r>
            <a:r>
              <a:rPr lang="en-US" altLang="ko-KR" sz="1600" dirty="0" smtClean="0">
                <a:solidFill>
                  <a:schemeClr val="tx1"/>
                </a:solidFill>
              </a:rPr>
              <a:t>( );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우편집중국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홉 거리당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원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+ wei</a:t>
            </a:r>
            <a:r>
              <a:rPr lang="en-US" altLang="ko-KR" sz="1600" dirty="0" smtClean="0">
                <a:sym typeface="Wingdings" panose="05000000000000000000" pitchFamily="2" charset="2"/>
              </a:rPr>
              <a:t>ght 100</a:t>
            </a:r>
            <a:r>
              <a:rPr lang="ko-KR" altLang="en-US" sz="1600" dirty="0" smtClean="0">
                <a:sym typeface="Wingdings" panose="05000000000000000000" pitchFamily="2" charset="2"/>
              </a:rPr>
              <a:t>그램 당 </a:t>
            </a:r>
            <a:r>
              <a:rPr lang="en-US" altLang="ko-KR" sz="1600" dirty="0" smtClean="0">
                <a:sym typeface="Wingdings" panose="05000000000000000000" pitchFamily="2" charset="2"/>
              </a:rPr>
              <a:t>500</a:t>
            </a:r>
            <a:r>
              <a:rPr lang="ko-KR" altLang="en-US" sz="1600" dirty="0" smtClean="0">
                <a:sym typeface="Wingdings" panose="05000000000000000000" pitchFamily="2" charset="2"/>
              </a:rPr>
              <a:t>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438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상속관계 클래스 </a:t>
            </a:r>
            <a:r>
              <a:rPr lang="en-US" altLang="ko-KR" dirty="0" smtClean="0"/>
              <a:t>(</a:t>
            </a:r>
            <a:r>
              <a:rPr lang="en-US" altLang="ko-KR" dirty="0" smtClean="0"/>
              <a:t>User)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815916" y="693656"/>
            <a:ext cx="1512168" cy="1477328"/>
            <a:chOff x="2843808" y="1124744"/>
            <a:chExt cx="2952328" cy="1477328"/>
          </a:xfrm>
          <a:solidFill>
            <a:srgbClr val="00B0F0"/>
          </a:solidFill>
        </p:grpSpPr>
        <p:sp>
          <p:nvSpPr>
            <p:cNvPr id="16" name="TextBox 15"/>
            <p:cNvSpPr txBox="1"/>
            <p:nvPr/>
          </p:nvSpPr>
          <p:spPr>
            <a:xfrm>
              <a:off x="2843808" y="1124744"/>
              <a:ext cx="2952328" cy="147732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User</a:t>
              </a:r>
            </a:p>
            <a:p>
              <a:r>
                <a:rPr lang="en-US" altLang="ko-KR" sz="1200" dirty="0" smtClean="0"/>
                <a:t>string  </a:t>
              </a:r>
              <a:r>
                <a:rPr lang="en-US" altLang="ko-KR" sz="1200" dirty="0" smtClean="0"/>
                <a:t>id</a:t>
              </a:r>
            </a:p>
            <a:p>
              <a:r>
                <a:rPr lang="en-US" altLang="ko-KR" sz="1200" dirty="0" smtClean="0"/>
                <a:t>string  </a:t>
              </a:r>
              <a:r>
                <a:rPr lang="en-US" altLang="ko-KR" sz="1200" dirty="0" smtClean="0"/>
                <a:t>password</a:t>
              </a:r>
              <a:endParaRPr lang="en-US" altLang="ko-KR" sz="1200" dirty="0"/>
            </a:p>
            <a:p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userType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virtual send() = </a:t>
              </a:r>
              <a:r>
                <a:rPr lang="en-US" altLang="ko-KR" sz="1200" dirty="0" smtClean="0"/>
                <a:t>0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virtual receive() = </a:t>
              </a:r>
              <a:r>
                <a:rPr lang="en-US" altLang="ko-KR" sz="1200" dirty="0" smtClean="0"/>
                <a:t>0</a:t>
              </a:r>
              <a:endParaRPr lang="en-US" altLang="ko-KR" sz="1200" dirty="0" smtClean="0"/>
            </a:p>
            <a:p>
              <a:endParaRPr lang="en-US" altLang="ko-KR" sz="1200" dirty="0"/>
            </a:p>
          </p:txBody>
        </p:sp>
        <p:cxnSp>
          <p:nvCxnSpPr>
            <p:cNvPr id="17" name="직선 연결선 16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그룹 18"/>
          <p:cNvGrpSpPr/>
          <p:nvPr/>
        </p:nvGrpSpPr>
        <p:grpSpPr>
          <a:xfrm>
            <a:off x="2627784" y="2683403"/>
            <a:ext cx="1512168" cy="1661993"/>
            <a:chOff x="2843808" y="1124744"/>
            <a:chExt cx="2952328" cy="1661993"/>
          </a:xfrm>
          <a:solidFill>
            <a:srgbClr val="00B0F0"/>
          </a:solidFill>
        </p:grpSpPr>
        <p:sp>
          <p:nvSpPr>
            <p:cNvPr id="20" name="TextBox 19"/>
            <p:cNvSpPr txBox="1"/>
            <p:nvPr/>
          </p:nvSpPr>
          <p:spPr>
            <a:xfrm>
              <a:off x="2843808" y="1124744"/>
              <a:ext cx="2952328" cy="166199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Client</a:t>
              </a:r>
              <a:endParaRPr lang="en-US" altLang="ko-KR" dirty="0"/>
            </a:p>
            <a:p>
              <a:pPr algn="ctr"/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string  name</a:t>
              </a:r>
            </a:p>
            <a:p>
              <a:r>
                <a:rPr lang="en-US" altLang="ko-KR" sz="1200" dirty="0" smtClean="0"/>
                <a:t> string  address</a:t>
              </a:r>
              <a:endParaRPr lang="en-US" altLang="ko-KR" sz="1200" dirty="0"/>
            </a:p>
            <a:p>
              <a:r>
                <a:rPr lang="en-US" altLang="ko-KR" sz="1200" dirty="0" smtClean="0"/>
                <a:t> Mail* </a:t>
              </a:r>
              <a:r>
                <a:rPr lang="en-US" altLang="ko-KR" sz="1200" dirty="0" err="1" smtClean="0"/>
                <a:t>sentMail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Mail* </a:t>
              </a:r>
              <a:r>
                <a:rPr lang="en-US" altLang="ko-KR" sz="1200" dirty="0" err="1" smtClean="0"/>
                <a:t>recievedMail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send()</a:t>
              </a:r>
            </a:p>
            <a:p>
              <a:r>
                <a:rPr lang="en-US" altLang="ko-KR" sz="1200" dirty="0"/>
                <a:t> </a:t>
              </a:r>
              <a:r>
                <a:rPr lang="en-US" altLang="ko-KR" sz="1200" dirty="0" err="1" smtClean="0"/>
                <a:t>recive</a:t>
              </a:r>
              <a:r>
                <a:rPr lang="en-US" altLang="ko-KR" sz="1200" dirty="0" smtClean="0"/>
                <a:t>()</a:t>
              </a:r>
              <a:endParaRPr lang="en-US" altLang="ko-KR" sz="1200" dirty="0"/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그룹 21"/>
          <p:cNvGrpSpPr/>
          <p:nvPr/>
        </p:nvGrpSpPr>
        <p:grpSpPr>
          <a:xfrm>
            <a:off x="4932040" y="2683402"/>
            <a:ext cx="1800200" cy="1661993"/>
            <a:chOff x="2843808" y="1124744"/>
            <a:chExt cx="2952328" cy="1268209"/>
          </a:xfrm>
          <a:solidFill>
            <a:srgbClr val="00B0F0"/>
          </a:solidFill>
        </p:grpSpPr>
        <p:sp>
          <p:nvSpPr>
            <p:cNvPr id="23" name="TextBox 22"/>
            <p:cNvSpPr txBox="1"/>
            <p:nvPr/>
          </p:nvSpPr>
          <p:spPr>
            <a:xfrm>
              <a:off x="2843808" y="1124744"/>
              <a:ext cx="2952328" cy="126820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Manager</a:t>
              </a:r>
              <a:endParaRPr lang="en-US" altLang="ko-KR" dirty="0"/>
            </a:p>
            <a:p>
              <a:pPr algn="ctr"/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string  </a:t>
              </a:r>
              <a:r>
                <a:rPr lang="en-US" altLang="ko-KR" sz="1200" dirty="0" err="1" smtClean="0"/>
                <a:t>mailCenterId</a:t>
              </a:r>
              <a:endParaRPr lang="en-US" altLang="ko-KR" sz="1200" dirty="0" smtClean="0"/>
            </a:p>
            <a:p>
              <a:r>
                <a:rPr lang="en-US" altLang="ko-KR" sz="1200" dirty="0"/>
                <a:t> send()</a:t>
              </a:r>
            </a:p>
            <a:p>
              <a:r>
                <a:rPr lang="en-US" altLang="ko-KR" sz="1200" dirty="0"/>
                <a:t> </a:t>
              </a:r>
              <a:r>
                <a:rPr lang="en-US" altLang="ko-KR" sz="1200" dirty="0" err="1"/>
                <a:t>recive</a:t>
              </a:r>
              <a:r>
                <a:rPr lang="en-US" altLang="ko-KR" sz="1200" dirty="0"/>
                <a:t>()</a:t>
              </a:r>
            </a:p>
            <a:p>
              <a:endParaRPr lang="en-US" altLang="ko-KR" sz="1200" dirty="0"/>
            </a:p>
          </p:txBody>
        </p:sp>
        <p:cxnSp>
          <p:nvCxnSpPr>
            <p:cNvPr id="24" name="직선 연결선 23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7" name="꺾인 연결선 26"/>
          <p:cNvCxnSpPr>
            <a:stCxn id="20" idx="0"/>
            <a:endCxn id="16" idx="2"/>
          </p:cNvCxnSpPr>
          <p:nvPr/>
        </p:nvCxnSpPr>
        <p:spPr>
          <a:xfrm rot="5400000" flipH="1" flipV="1">
            <a:off x="3721725" y="1833128"/>
            <a:ext cx="512419" cy="11881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3" idx="0"/>
            <a:endCxn id="16" idx="2"/>
          </p:cNvCxnSpPr>
          <p:nvPr/>
        </p:nvCxnSpPr>
        <p:spPr>
          <a:xfrm rot="16200000" flipV="1">
            <a:off x="4945861" y="1797123"/>
            <a:ext cx="512418" cy="12601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07504" y="4345395"/>
            <a:ext cx="91565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Overridding</a:t>
            </a:r>
            <a:endParaRPr lang="en-US" altLang="ko-KR" sz="1600" dirty="0" smtClean="0"/>
          </a:p>
          <a:p>
            <a:r>
              <a:rPr lang="en-US" altLang="ko-KR" sz="1600" dirty="0" smtClean="0"/>
              <a:t>-    Client::s</a:t>
            </a:r>
            <a:r>
              <a:rPr lang="en-US" altLang="ko-KR" sz="1600" dirty="0" smtClean="0">
                <a:solidFill>
                  <a:schemeClr val="tx1"/>
                </a:solidFill>
              </a:rPr>
              <a:t>end( );         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고객이 우편물을 본인 지역의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우편집중국으로</a:t>
            </a:r>
            <a:r>
              <a:rPr lang="ko-KR" altLang="en-US" sz="1600" dirty="0" smtClean="0">
                <a:sym typeface="Wingdings" panose="05000000000000000000" pitchFamily="2" charset="2"/>
              </a:rPr>
              <a:t> 보내기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</a:rPr>
              <a:t>Mana</a:t>
            </a:r>
            <a:r>
              <a:rPr lang="en-US" altLang="ko-KR" sz="1600" dirty="0" smtClean="0"/>
              <a:t>ger::send</a:t>
            </a:r>
            <a:r>
              <a:rPr lang="en-US" altLang="ko-KR" sz="1600" dirty="0" smtClean="0">
                <a:solidFill>
                  <a:schemeClr val="tx1"/>
                </a:solidFill>
              </a:rPr>
              <a:t>( );    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매니저가 현재 우편 </a:t>
            </a:r>
            <a:r>
              <a:rPr lang="ko-KR" alt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집중국의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l</a:t>
            </a:r>
            <a:r>
              <a:rPr lang="en-US" altLang="ko-KR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ocal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MailList</a:t>
            </a:r>
            <a:r>
              <a:rPr lang="ko-KR" altLang="en-US" sz="1600" dirty="0" smtClean="0">
                <a:sym typeface="Wingdings" panose="05000000000000000000" pitchFamily="2" charset="2"/>
              </a:rPr>
              <a:t>와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e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xternalMailList</a:t>
            </a:r>
            <a:r>
              <a:rPr lang="ko-KR" altLang="en-US" sz="1600" dirty="0" smtClean="0">
                <a:sym typeface="Wingdings" panose="05000000000000000000" pitchFamily="2" charset="2"/>
              </a:rPr>
              <a:t>에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있는 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                                     </a:t>
            </a:r>
            <a:r>
              <a:rPr lang="ko-KR" altLang="en-US" sz="1600" dirty="0" smtClean="0">
                <a:sym typeface="Wingdings" panose="05000000000000000000" pitchFamily="2" charset="2"/>
              </a:rPr>
              <a:t>우편물을 현재 지역과 이웃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우편집중국에</a:t>
            </a:r>
            <a:r>
              <a:rPr lang="ko-KR" altLang="en-US" sz="1600" dirty="0" smtClean="0">
                <a:sym typeface="Wingdings" panose="05000000000000000000" pitchFamily="2" charset="2"/>
              </a:rPr>
              <a:t> 각각 보내기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</a:rPr>
              <a:t>Client::receive( );     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고객이 본인에게 온 우편물을 받기</a:t>
            </a:r>
            <a:endParaRPr lang="en-US" altLang="ko-KR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Manager::receive( );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매니저가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receivedMailList</a:t>
            </a:r>
            <a:r>
              <a:rPr lang="ko-KR" altLang="en-US" sz="1600" dirty="0" smtClean="0">
                <a:sym typeface="Wingdings" panose="05000000000000000000" pitchFamily="2" charset="2"/>
              </a:rPr>
              <a:t>의 우편물들을 주소를 보고 지역에 따라 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                                     </a:t>
            </a:r>
            <a:r>
              <a:rPr lang="ko-KR" altLang="en-US" sz="1600" dirty="0" smtClean="0">
                <a:sym typeface="Wingdings" panose="05000000000000000000" pitchFamily="2" charset="2"/>
              </a:rPr>
              <a:t>각각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l</a:t>
            </a:r>
            <a:r>
              <a:rPr lang="en-US" altLang="ko-KR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ocal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MailList</a:t>
            </a:r>
            <a:r>
              <a:rPr lang="ko-KR" altLang="en-US" sz="1600" dirty="0" smtClean="0">
                <a:sym typeface="Wingdings" panose="05000000000000000000" pitchFamily="2" charset="2"/>
              </a:rPr>
              <a:t>와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externalMailList</a:t>
            </a:r>
            <a:r>
              <a:rPr lang="ko-KR" altLang="en-US" sz="1600" dirty="0" smtClean="0">
                <a:sym typeface="Wingdings" panose="05000000000000000000" pitchFamily="2" charset="2"/>
              </a:rPr>
              <a:t>에 넣기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425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길찾기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우편물을 목적지로 배송 할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발송지와 목적지의 도시가 다를 경우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ko-KR" altLang="en-US" sz="1800" dirty="0" err="1" smtClean="0"/>
              <a:t>우편집중국으로</a:t>
            </a:r>
            <a:r>
              <a:rPr lang="ko-KR" altLang="en-US" sz="1800" dirty="0" smtClean="0"/>
              <a:t> 바로 배송 되지 않고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다른 </a:t>
            </a:r>
            <a:r>
              <a:rPr lang="ko-KR" altLang="en-US" sz="1800" dirty="0" err="1" smtClean="0"/>
              <a:t>우편집중국들을</a:t>
            </a:r>
            <a:r>
              <a:rPr lang="ko-KR" altLang="en-US" sz="1800" dirty="0" smtClean="0"/>
              <a:t> 거쳐서 배송됨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314324" y="1463554"/>
            <a:ext cx="3937193" cy="4608652"/>
            <a:chOff x="2027236" y="959134"/>
            <a:chExt cx="4632325" cy="54223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7236" y="959134"/>
              <a:ext cx="4632325" cy="5422334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5575034" y="4092436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부산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935263" y="3581401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울산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210966" y="3373968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대구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678762" y="5820835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제주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945464" y="4062803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광주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352127" y="3081869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대전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076696" y="1752603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서울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7793" y="2092453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인천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430835" y="1550886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강릉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813032" y="1934006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원주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479795" y="4475273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목포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627295" y="4519402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여수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8" idx="7"/>
              <a:endCxn id="16" idx="3"/>
            </p:cNvCxnSpPr>
            <p:nvPr/>
          </p:nvCxnSpPr>
          <p:spPr>
            <a:xfrm flipV="1">
              <a:off x="4018420" y="4873512"/>
              <a:ext cx="667151" cy="100807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5" idx="6"/>
              <a:endCxn id="16" idx="2"/>
            </p:cNvCxnSpPr>
            <p:nvPr/>
          </p:nvCxnSpPr>
          <p:spPr>
            <a:xfrm>
              <a:off x="3877729" y="4682706"/>
              <a:ext cx="749566" cy="4412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6" idx="6"/>
              <a:endCxn id="5" idx="3"/>
            </p:cNvCxnSpPr>
            <p:nvPr/>
          </p:nvCxnSpPr>
          <p:spPr>
            <a:xfrm flipV="1">
              <a:off x="5025229" y="4446546"/>
              <a:ext cx="608081" cy="28028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6" idx="3"/>
              <a:endCxn id="5" idx="7"/>
            </p:cNvCxnSpPr>
            <p:nvPr/>
          </p:nvCxnSpPr>
          <p:spPr>
            <a:xfrm flipH="1">
              <a:off x="5914692" y="3935511"/>
              <a:ext cx="78847" cy="217681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9" idx="2"/>
              <a:endCxn id="15" idx="0"/>
            </p:cNvCxnSpPr>
            <p:nvPr/>
          </p:nvCxnSpPr>
          <p:spPr>
            <a:xfrm flipH="1">
              <a:off x="3678762" y="4270236"/>
              <a:ext cx="266702" cy="205037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5" idx="1"/>
              <a:endCxn id="7" idx="4"/>
            </p:cNvCxnSpPr>
            <p:nvPr/>
          </p:nvCxnSpPr>
          <p:spPr>
            <a:xfrm flipH="1" flipV="1">
              <a:off x="5409933" y="3788834"/>
              <a:ext cx="223377" cy="364358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6" idx="1"/>
              <a:endCxn id="7" idx="6"/>
            </p:cNvCxnSpPr>
            <p:nvPr/>
          </p:nvCxnSpPr>
          <p:spPr>
            <a:xfrm flipH="1" flipV="1">
              <a:off x="5608900" y="3581401"/>
              <a:ext cx="384639" cy="6075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6" idx="1"/>
              <a:endCxn id="9" idx="6"/>
            </p:cNvCxnSpPr>
            <p:nvPr/>
          </p:nvCxnSpPr>
          <p:spPr>
            <a:xfrm flipH="1" flipV="1">
              <a:off x="4343398" y="4270236"/>
              <a:ext cx="342173" cy="30992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0" idx="3"/>
              <a:endCxn id="9" idx="0"/>
            </p:cNvCxnSpPr>
            <p:nvPr/>
          </p:nvCxnSpPr>
          <p:spPr>
            <a:xfrm flipH="1">
              <a:off x="4144431" y="3435979"/>
              <a:ext cx="265972" cy="626824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0" idx="5"/>
              <a:endCxn id="7" idx="2"/>
            </p:cNvCxnSpPr>
            <p:nvPr/>
          </p:nvCxnSpPr>
          <p:spPr>
            <a:xfrm>
              <a:off x="4691785" y="3435979"/>
              <a:ext cx="519181" cy="14542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" idx="0"/>
              <a:endCxn id="14" idx="4"/>
            </p:cNvCxnSpPr>
            <p:nvPr/>
          </p:nvCxnSpPr>
          <p:spPr>
            <a:xfrm flipV="1">
              <a:off x="4551094" y="2348872"/>
              <a:ext cx="460905" cy="732997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4" idx="7"/>
              <a:endCxn id="13" idx="3"/>
            </p:cNvCxnSpPr>
            <p:nvPr/>
          </p:nvCxnSpPr>
          <p:spPr>
            <a:xfrm flipV="1">
              <a:off x="5152690" y="1904996"/>
              <a:ext cx="336421" cy="8976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4" idx="1"/>
              <a:endCxn id="11" idx="6"/>
            </p:cNvCxnSpPr>
            <p:nvPr/>
          </p:nvCxnSpPr>
          <p:spPr>
            <a:xfrm flipH="1" flipV="1">
              <a:off x="4474630" y="1960036"/>
              <a:ext cx="396678" cy="3472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1" idx="3"/>
              <a:endCxn id="12" idx="6"/>
            </p:cNvCxnSpPr>
            <p:nvPr/>
          </p:nvCxnSpPr>
          <p:spPr>
            <a:xfrm flipH="1">
              <a:off x="3945727" y="2106713"/>
              <a:ext cx="189245" cy="19317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0" idx="0"/>
              <a:endCxn id="11" idx="4"/>
            </p:cNvCxnSpPr>
            <p:nvPr/>
          </p:nvCxnSpPr>
          <p:spPr>
            <a:xfrm flipH="1" flipV="1">
              <a:off x="4275663" y="2167469"/>
              <a:ext cx="275431" cy="91440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428046" y="3180011"/>
            <a:ext cx="41921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서울에서 제주로 우편물을 보낼 때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Sender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서울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대전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광주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여수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제주 </a:t>
            </a:r>
            <a:r>
              <a:rPr lang="en-US" altLang="ko-KR" dirty="0" smtClean="0">
                <a:sym typeface="Wingdings" panose="05000000000000000000" pitchFamily="2" charset="2"/>
              </a:rPr>
              <a:t> Receiver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서울 우편 집중국은 우편물을 어떤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우편집중국으로</a:t>
            </a:r>
            <a:r>
              <a:rPr lang="ko-KR" altLang="en-US" dirty="0" smtClean="0">
                <a:sym typeface="Wingdings" panose="05000000000000000000" pitchFamily="2" charset="2"/>
              </a:rPr>
              <a:t> 보내야 할까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ym typeface="Wingdings" panose="05000000000000000000" pitchFamily="2" charset="2"/>
              </a:rPr>
              <a:t>인천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대전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원주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서울에서 제주까지의 최단경로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대전</a:t>
            </a:r>
            <a:endParaRPr lang="en-US" altLang="ko-KR" dirty="0"/>
          </a:p>
        </p:txBody>
      </p:sp>
      <p:sp>
        <p:nvSpPr>
          <p:cNvPr id="34" name="TextBox 33"/>
          <p:cNvSpPr txBox="1"/>
          <p:nvPr/>
        </p:nvSpPr>
        <p:spPr>
          <a:xfrm>
            <a:off x="4432140" y="1628800"/>
            <a:ext cx="390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부산에서 부산으로 우편물을 </a:t>
            </a:r>
            <a:r>
              <a:rPr lang="ko-KR" altLang="en-US" dirty="0" err="1" smtClean="0"/>
              <a:t>보낼때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en-US" altLang="ko-KR" dirty="0"/>
              <a:t>Sender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Receiver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88482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최단경로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우편물을 어떤 길을 통해 보내야 목적지로 효율적으로 배송이 가능할까</a:t>
            </a:r>
            <a:endParaRPr lang="en-US" altLang="ko-KR" dirty="0" smtClean="0"/>
          </a:p>
          <a:p>
            <a:r>
              <a:rPr lang="ko-KR" altLang="en-US" dirty="0" smtClean="0"/>
              <a:t>최단경로 알고리즘이란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그래프에서 두 </a:t>
            </a:r>
            <a:r>
              <a:rPr lang="ko-KR" altLang="en-US" dirty="0" err="1" smtClean="0"/>
              <a:t>노드간의</a:t>
            </a:r>
            <a:r>
              <a:rPr lang="ko-KR" altLang="en-US" dirty="0" smtClean="0"/>
              <a:t> 최단 거리를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갖는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를 찾는 알고리즘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467544" y="2132856"/>
            <a:ext cx="3096344" cy="3651318"/>
            <a:chOff x="2027236" y="959134"/>
            <a:chExt cx="4632325" cy="542233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7236" y="959134"/>
              <a:ext cx="4632325" cy="5422334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5575034" y="4092436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부산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935263" y="3581401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울산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210966" y="3373968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대구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678762" y="5820835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제주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945464" y="4062803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광주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352127" y="3081869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대전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076696" y="1752603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서울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547793" y="2092453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인천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30835" y="1550886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강릉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813032" y="1934006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원주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479795" y="4475273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목포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627295" y="4519402"/>
              <a:ext cx="397934" cy="414866"/>
            </a:xfrm>
            <a:prstGeom prst="ellipse">
              <a:avLst/>
            </a:prstGeom>
            <a:solidFill>
              <a:srgbClr val="F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여수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0" idx="7"/>
              <a:endCxn id="18" idx="3"/>
            </p:cNvCxnSpPr>
            <p:nvPr/>
          </p:nvCxnSpPr>
          <p:spPr>
            <a:xfrm flipV="1">
              <a:off x="4018420" y="4873512"/>
              <a:ext cx="667151" cy="100807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7" idx="6"/>
              <a:endCxn id="18" idx="2"/>
            </p:cNvCxnSpPr>
            <p:nvPr/>
          </p:nvCxnSpPr>
          <p:spPr>
            <a:xfrm>
              <a:off x="3877729" y="4682706"/>
              <a:ext cx="749566" cy="4412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8" idx="6"/>
              <a:endCxn id="7" idx="3"/>
            </p:cNvCxnSpPr>
            <p:nvPr/>
          </p:nvCxnSpPr>
          <p:spPr>
            <a:xfrm flipV="1">
              <a:off x="5025229" y="4446546"/>
              <a:ext cx="608081" cy="28028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8" idx="3"/>
              <a:endCxn id="7" idx="7"/>
            </p:cNvCxnSpPr>
            <p:nvPr/>
          </p:nvCxnSpPr>
          <p:spPr>
            <a:xfrm flipH="1">
              <a:off x="5914692" y="3935511"/>
              <a:ext cx="78847" cy="217681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1" idx="2"/>
              <a:endCxn id="17" idx="0"/>
            </p:cNvCxnSpPr>
            <p:nvPr/>
          </p:nvCxnSpPr>
          <p:spPr>
            <a:xfrm flipH="1">
              <a:off x="3678762" y="4270236"/>
              <a:ext cx="266702" cy="205037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7" idx="1"/>
              <a:endCxn id="9" idx="4"/>
            </p:cNvCxnSpPr>
            <p:nvPr/>
          </p:nvCxnSpPr>
          <p:spPr>
            <a:xfrm flipH="1" flipV="1">
              <a:off x="5409933" y="3788834"/>
              <a:ext cx="223377" cy="364358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8" idx="1"/>
              <a:endCxn id="9" idx="6"/>
            </p:cNvCxnSpPr>
            <p:nvPr/>
          </p:nvCxnSpPr>
          <p:spPr>
            <a:xfrm flipH="1" flipV="1">
              <a:off x="5608900" y="3581401"/>
              <a:ext cx="384639" cy="6075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8" idx="1"/>
              <a:endCxn id="11" idx="6"/>
            </p:cNvCxnSpPr>
            <p:nvPr/>
          </p:nvCxnSpPr>
          <p:spPr>
            <a:xfrm flipH="1" flipV="1">
              <a:off x="4343398" y="4270236"/>
              <a:ext cx="342173" cy="30992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2" idx="3"/>
              <a:endCxn id="11" idx="0"/>
            </p:cNvCxnSpPr>
            <p:nvPr/>
          </p:nvCxnSpPr>
          <p:spPr>
            <a:xfrm flipH="1">
              <a:off x="4144431" y="3435979"/>
              <a:ext cx="265972" cy="626824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2" idx="5"/>
              <a:endCxn id="9" idx="2"/>
            </p:cNvCxnSpPr>
            <p:nvPr/>
          </p:nvCxnSpPr>
          <p:spPr>
            <a:xfrm>
              <a:off x="4691785" y="3435979"/>
              <a:ext cx="519181" cy="14542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2" idx="0"/>
              <a:endCxn id="16" idx="4"/>
            </p:cNvCxnSpPr>
            <p:nvPr/>
          </p:nvCxnSpPr>
          <p:spPr>
            <a:xfrm flipV="1">
              <a:off x="4551094" y="2348872"/>
              <a:ext cx="460905" cy="732997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6" idx="7"/>
              <a:endCxn id="15" idx="3"/>
            </p:cNvCxnSpPr>
            <p:nvPr/>
          </p:nvCxnSpPr>
          <p:spPr>
            <a:xfrm flipV="1">
              <a:off x="5152690" y="1904996"/>
              <a:ext cx="336421" cy="8976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6" idx="1"/>
              <a:endCxn id="13" idx="6"/>
            </p:cNvCxnSpPr>
            <p:nvPr/>
          </p:nvCxnSpPr>
          <p:spPr>
            <a:xfrm flipH="1" flipV="1">
              <a:off x="4474630" y="1960036"/>
              <a:ext cx="396678" cy="3472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3" idx="3"/>
              <a:endCxn id="14" idx="6"/>
            </p:cNvCxnSpPr>
            <p:nvPr/>
          </p:nvCxnSpPr>
          <p:spPr>
            <a:xfrm flipH="1">
              <a:off x="3945727" y="2106713"/>
              <a:ext cx="189245" cy="19317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0"/>
              <a:endCxn id="13" idx="4"/>
            </p:cNvCxnSpPr>
            <p:nvPr/>
          </p:nvCxnSpPr>
          <p:spPr>
            <a:xfrm flipH="1" flipV="1">
              <a:off x="4275663" y="2167469"/>
              <a:ext cx="275431" cy="91440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118820" y="2252051"/>
            <a:ext cx="480772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서울에서 제주까지의 최단경로는</a:t>
            </a:r>
            <a:r>
              <a:rPr lang="en-US" altLang="ko-KR" sz="1600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서울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대전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광주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여수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제주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ym typeface="Wingdings" panose="05000000000000000000" pitchFamily="2" charset="2"/>
              </a:rPr>
              <a:t>서울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인천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서울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원주 </a:t>
            </a:r>
            <a:r>
              <a:rPr lang="en-US" altLang="ko-KR" sz="1600" dirty="0" smtClean="0">
                <a:sym typeface="Wingdings" panose="05000000000000000000" pitchFamily="2" charset="2"/>
              </a:rPr>
              <a:t> ….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sym typeface="Wingdings" panose="05000000000000000000" pitchFamily="2" charset="2"/>
              </a:rPr>
              <a:t>서울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원주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대전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대구 </a:t>
            </a:r>
            <a:r>
              <a:rPr lang="en-US" altLang="ko-KR" sz="1600" dirty="0" smtClean="0">
                <a:sym typeface="Wingdings" panose="05000000000000000000" pitchFamily="2" charset="2"/>
              </a:rPr>
              <a:t> …</a:t>
            </a:r>
          </a:p>
          <a:p>
            <a:pPr marL="342900" indent="-342900">
              <a:buAutoNum type="arabicPeriod"/>
            </a:pP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- </a:t>
            </a:r>
            <a:r>
              <a:rPr lang="en-US" altLang="ko-KR" sz="1600" dirty="0" smtClean="0">
                <a:sym typeface="Wingdings" panose="05000000000000000000" pitchFamily="2" charset="2"/>
              </a:rPr>
              <a:t>  </a:t>
            </a:r>
            <a:r>
              <a:rPr lang="ko-KR" altLang="en-US" sz="1600" dirty="0" smtClean="0">
                <a:sym typeface="Wingdings" panose="05000000000000000000" pitchFamily="2" charset="2"/>
              </a:rPr>
              <a:t>서울에서 </a:t>
            </a:r>
            <a:r>
              <a:rPr lang="ko-KR" altLang="en-US" sz="1600" dirty="0">
                <a:sym typeface="Wingdings" panose="05000000000000000000" pitchFamily="2" charset="2"/>
              </a:rPr>
              <a:t>제주로 우편물을 보낼 때 최단경로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     알고리즘을 </a:t>
            </a:r>
            <a:r>
              <a:rPr lang="ko-KR" altLang="en-US" sz="1600" dirty="0">
                <a:sym typeface="Wingdings" panose="05000000000000000000" pitchFamily="2" charset="2"/>
              </a:rPr>
              <a:t>사용하여 </a:t>
            </a:r>
            <a:r>
              <a:rPr lang="en-US" altLang="ko-KR" sz="1600" dirty="0"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ym typeface="Wingdings" panose="05000000000000000000" pitchFamily="2" charset="2"/>
              </a:rPr>
              <a:t>번의 </a:t>
            </a:r>
            <a:r>
              <a:rPr lang="en-US" altLang="ko-KR" sz="1600" dirty="0">
                <a:sym typeface="Wingdings" panose="05000000000000000000" pitchFamily="2" charset="2"/>
              </a:rPr>
              <a:t>path</a:t>
            </a:r>
            <a:r>
              <a:rPr lang="ko-KR" altLang="en-US" sz="1600" dirty="0">
                <a:sym typeface="Wingdings" panose="05000000000000000000" pitchFamily="2" charset="2"/>
              </a:rPr>
              <a:t>를 얻음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ym typeface="Wingdings" panose="05000000000000000000" pitchFamily="2" charset="2"/>
              </a:rPr>
              <a:t>따라서 서울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우편집중국에서</a:t>
            </a:r>
            <a:r>
              <a:rPr lang="ko-KR" altLang="en-US" sz="1600" dirty="0" smtClean="0">
                <a:sym typeface="Wingdings" panose="05000000000000000000" pitchFamily="2" charset="2"/>
              </a:rPr>
              <a:t> 우편물을 대전으로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보내야함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ym typeface="Wingdings" panose="05000000000000000000" pitchFamily="2" charset="2"/>
              </a:rPr>
              <a:t>대전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우편집중국에서는</a:t>
            </a:r>
            <a:r>
              <a:rPr lang="ko-KR" altLang="en-US" sz="1600" dirty="0" smtClean="0">
                <a:sym typeface="Wingdings" panose="05000000000000000000" pitchFamily="2" charset="2"/>
              </a:rPr>
              <a:t> 대전에서 제주까지의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</a:t>
            </a:r>
            <a:r>
              <a:rPr lang="ko-KR" altLang="en-US" sz="1600" dirty="0" smtClean="0">
                <a:sym typeface="Wingdings" panose="05000000000000000000" pitchFamily="2" charset="2"/>
              </a:rPr>
              <a:t>최단 경로를 다시 계산함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(</a:t>
            </a:r>
            <a:r>
              <a:rPr lang="ko-KR" altLang="en-US" sz="1600" dirty="0" smtClean="0">
                <a:sym typeface="Wingdings" panose="05000000000000000000" pitchFamily="2" charset="2"/>
              </a:rPr>
              <a:t>대전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광주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여수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제주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ym typeface="Wingdings" panose="05000000000000000000" pitchFamily="2" charset="2"/>
              </a:rPr>
              <a:t>따라서 대전 우편집중국은 서울에서 받은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</a:t>
            </a:r>
            <a:r>
              <a:rPr lang="ko-KR" altLang="en-US" sz="1600" dirty="0" smtClean="0">
                <a:sym typeface="Wingdings" panose="05000000000000000000" pitchFamily="2" charset="2"/>
              </a:rPr>
              <a:t>우편물을 광주 우편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집중국으로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보내야함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                            …..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938497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25521</TotalTime>
  <Words>1747</Words>
  <Application>Microsoft Office PowerPoint</Application>
  <PresentationFormat>화면 슬라이드 쇼(4:3)</PresentationFormat>
  <Paragraphs>676</Paragraphs>
  <Slides>34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HY동녘B</vt:lpstr>
      <vt:lpstr>굴림</vt:lpstr>
      <vt:lpstr>맑은 고딕</vt:lpstr>
      <vt:lpstr>Arial</vt:lpstr>
      <vt:lpstr>Times New Roman</vt:lpstr>
      <vt:lpstr>Wingdings</vt:lpstr>
      <vt:lpstr>CT테마</vt:lpstr>
      <vt:lpstr>1_Office 테마</vt:lpstr>
      <vt:lpstr>Office 테마</vt:lpstr>
      <vt:lpstr>2_Office 테마</vt:lpstr>
      <vt:lpstr>우편물 배송 관리 프로그램</vt:lpstr>
      <vt:lpstr>PowerPoint 프레젠테이션</vt:lpstr>
      <vt:lpstr>Processing Diagram</vt:lpstr>
      <vt:lpstr>Component Diagram</vt:lpstr>
      <vt:lpstr>전체 클래스</vt:lpstr>
      <vt:lpstr>상속 관계 클래스 (Mail)</vt:lpstr>
      <vt:lpstr>상속관계 클래스 (User)</vt:lpstr>
      <vt:lpstr>길찾기</vt:lpstr>
      <vt:lpstr>최단경로 알고리즘</vt:lpstr>
      <vt:lpstr>최단경로 알고리즘 함수 제공</vt:lpstr>
      <vt:lpstr>최단경로 알고리즘 함수 예시</vt:lpstr>
      <vt:lpstr>PowerPoint 프레젠테이션</vt:lpstr>
      <vt:lpstr>FileLoad(1/2)</vt:lpstr>
      <vt:lpstr>FileLoad(2/2)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Demo Scenario</vt:lpstr>
      <vt:lpstr>Demo Scenario</vt:lpstr>
      <vt:lpstr>Demo Scenario</vt:lpstr>
      <vt:lpstr>Demo Scenario</vt:lpstr>
      <vt:lpstr>Demo Scenario</vt:lpstr>
      <vt:lpstr>Demo Scenario</vt:lpstr>
    </vt:vector>
  </TitlesOfParts>
  <Company>BlackEdition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DKE</cp:lastModifiedBy>
  <cp:revision>979</cp:revision>
  <dcterms:created xsi:type="dcterms:W3CDTF">2009-05-29T08:22:21Z</dcterms:created>
  <dcterms:modified xsi:type="dcterms:W3CDTF">2016-04-11T01:29:23Z</dcterms:modified>
</cp:coreProperties>
</file>