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</p:sldMasterIdLst>
  <p:notesMasterIdLst>
    <p:notesMasterId r:id="rId32"/>
  </p:notesMasterIdLst>
  <p:sldIdLst>
    <p:sldId id="256" r:id="rId5"/>
    <p:sldId id="556" r:id="rId6"/>
    <p:sldId id="595" r:id="rId7"/>
    <p:sldId id="597" r:id="rId8"/>
    <p:sldId id="602" r:id="rId9"/>
    <p:sldId id="603" r:id="rId10"/>
    <p:sldId id="586" r:id="rId11"/>
    <p:sldId id="590" r:id="rId12"/>
    <p:sldId id="617" r:id="rId13"/>
    <p:sldId id="621" r:id="rId14"/>
    <p:sldId id="591" r:id="rId15"/>
    <p:sldId id="620" r:id="rId16"/>
    <p:sldId id="619" r:id="rId17"/>
    <p:sldId id="618" r:id="rId18"/>
    <p:sldId id="588" r:id="rId19"/>
    <p:sldId id="566" r:id="rId20"/>
    <p:sldId id="614" r:id="rId21"/>
    <p:sldId id="573" r:id="rId22"/>
    <p:sldId id="612" r:id="rId23"/>
    <p:sldId id="613" r:id="rId24"/>
    <p:sldId id="569" r:id="rId25"/>
    <p:sldId id="561" r:id="rId26"/>
    <p:sldId id="575" r:id="rId27"/>
    <p:sldId id="576" r:id="rId28"/>
    <p:sldId id="578" r:id="rId29"/>
    <p:sldId id="622" r:id="rId30"/>
    <p:sldId id="615" r:id="rId3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FFFFFF"/>
    <a:srgbClr val="006600"/>
    <a:srgbClr val="33CC33"/>
    <a:srgbClr val="0000FF"/>
    <a:srgbClr val="E4EEF8"/>
    <a:srgbClr val="CEEAB0"/>
    <a:srgbClr val="9ED561"/>
    <a:srgbClr val="B5CFE9"/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3894" autoAdjust="0"/>
  </p:normalViewPr>
  <p:slideViewPr>
    <p:cSldViewPr>
      <p:cViewPr varScale="1">
        <p:scale>
          <a:sx n="121" d="100"/>
          <a:sy n="121" d="100"/>
        </p:scale>
        <p:origin x="12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8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3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7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0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9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1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8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36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6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0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66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0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22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2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3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10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13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63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2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60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99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39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672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09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478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96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92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26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319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770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98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24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615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237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1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75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0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방 추천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ko-KR" altLang="en-US" sz="2000" dirty="0" smtClean="0"/>
              <a:t>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 구</a:t>
            </a:r>
            <a:endParaRPr lang="ko-KR" alt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316051" y="82107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구매자의 최근 검색 내역</a:t>
            </a:r>
            <a:endParaRPr lang="en-US" altLang="ko-KR" sz="2400" dirty="0" smtClean="0">
              <a:solidFill>
                <a:prstClr val="black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9716" y="74817"/>
            <a:ext cx="3752204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27584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395536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691680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259632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555776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123728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419872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987824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283968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3851920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3646514" y="1716019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16216" y="1315329"/>
            <a:ext cx="1760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rooms[]</a:t>
            </a:r>
          </a:p>
          <a:p>
            <a:endParaRPr lang="en-US" altLang="ko-KR" dirty="0" smtClean="0"/>
          </a:p>
          <a:p>
            <a:r>
              <a:rPr lang="en-US" altLang="ko-KR" dirty="0" err="1"/>
              <a:t>minIndex</a:t>
            </a:r>
            <a:r>
              <a:rPr lang="en-US" altLang="ko-KR" dirty="0"/>
              <a:t> = </a:t>
            </a:r>
            <a:r>
              <a:rPr lang="en-US" altLang="ko-KR" dirty="0" smtClean="0"/>
              <a:t>6</a:t>
            </a:r>
            <a:endParaRPr lang="en-US" altLang="ko-KR" dirty="0"/>
          </a:p>
          <a:p>
            <a:r>
              <a:rPr lang="en-US" altLang="ko-KR" dirty="0" err="1"/>
              <a:t>maxIndex</a:t>
            </a:r>
            <a:r>
              <a:rPr lang="en-US" altLang="ko-KR" dirty="0"/>
              <a:t> = 10</a:t>
            </a:r>
            <a:endParaRPr lang="ko-KR" altLang="en-US" dirty="0"/>
          </a:p>
          <a:p>
            <a:endParaRPr lang="en-US" altLang="ko-KR" dirty="0" err="1" smtClean="0"/>
          </a:p>
        </p:txBody>
      </p:sp>
      <p:sp>
        <p:nvSpPr>
          <p:cNvPr id="71" name="TextBox 70"/>
          <p:cNvSpPr txBox="1"/>
          <p:nvPr/>
        </p:nvSpPr>
        <p:spPr>
          <a:xfrm>
            <a:off x="395536" y="5517232"/>
            <a:ext cx="880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탐색 목표가 현재 탐색 위치의 값 보다 작으면 배열의 왼쪽 반절의 가운데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</a:t>
            </a:r>
            <a:r>
              <a:rPr lang="ko-KR" altLang="en-US" dirty="0" smtClean="0"/>
              <a:t>크면 배열의 오른쪽을 반절의 가운데를 탐색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원하는 값을 찾거나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이상 탐색할 수 없을 때 까지 반복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071838" y="939147"/>
            <a:ext cx="0" cy="3292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38719" y="69269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탐색 목표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39384" y="2076059"/>
            <a:ext cx="360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탐색 위치 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minIndex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maxIndex</a:t>
            </a:r>
            <a:r>
              <a:rPr lang="en-US" altLang="ko-KR" sz="1400" dirty="0"/>
              <a:t>)/2)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716016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580112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5148064" y="128397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3564254" y="2477800"/>
            <a:ext cx="341241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27584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95536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91680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259632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2555776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2123728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419872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987824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283968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ko-KR" altLang="en-US" sz="1600" dirty="0"/>
          </a:p>
        </p:txBody>
      </p:sp>
      <p:sp>
        <p:nvSpPr>
          <p:cNvPr id="82" name="직사각형 81"/>
          <p:cNvSpPr/>
          <p:nvPr/>
        </p:nvSpPr>
        <p:spPr>
          <a:xfrm>
            <a:off x="3851920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4078562" y="431504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516216" y="3914358"/>
            <a:ext cx="1760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rooms[]</a:t>
            </a:r>
          </a:p>
          <a:p>
            <a:endParaRPr lang="en-US" altLang="ko-KR" dirty="0" smtClean="0"/>
          </a:p>
          <a:p>
            <a:r>
              <a:rPr lang="en-US" altLang="ko-KR" dirty="0" err="1"/>
              <a:t>minIndex</a:t>
            </a:r>
            <a:r>
              <a:rPr lang="en-US" altLang="ko-KR" dirty="0"/>
              <a:t> = </a:t>
            </a:r>
            <a:r>
              <a:rPr lang="en-US" altLang="ko-KR" dirty="0" smtClean="0"/>
              <a:t>9</a:t>
            </a:r>
            <a:endParaRPr lang="en-US" altLang="ko-KR" dirty="0"/>
          </a:p>
          <a:p>
            <a:r>
              <a:rPr lang="en-US" altLang="ko-KR" dirty="0" err="1"/>
              <a:t>maxIndex</a:t>
            </a:r>
            <a:r>
              <a:rPr lang="en-US" altLang="ko-KR" dirty="0"/>
              <a:t> = 10</a:t>
            </a:r>
            <a:endParaRPr lang="ko-KR" altLang="en-US" dirty="0"/>
          </a:p>
          <a:p>
            <a:endParaRPr lang="en-US" altLang="ko-KR" dirty="0" err="1" smtClean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4071838" y="3538176"/>
            <a:ext cx="0" cy="3292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38719" y="32917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탐색 목표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971432" y="4675088"/>
            <a:ext cx="360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탐색 위치 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minIndex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maxIndex</a:t>
            </a:r>
            <a:r>
              <a:rPr lang="en-US" altLang="ko-KR" sz="1400" dirty="0"/>
              <a:t>)/2)</a:t>
            </a:r>
            <a:endParaRPr lang="ko-KR" altLang="en-US" sz="1400" dirty="0"/>
          </a:p>
        </p:txBody>
      </p:sp>
      <p:sp>
        <p:nvSpPr>
          <p:cNvPr id="88" name="직사각형 87"/>
          <p:cNvSpPr/>
          <p:nvPr/>
        </p:nvSpPr>
        <p:spPr>
          <a:xfrm>
            <a:off x="4716016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5580112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0" name="직사각형 89"/>
          <p:cNvSpPr/>
          <p:nvPr/>
        </p:nvSpPr>
        <p:spPr>
          <a:xfrm>
            <a:off x="5148064" y="38830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6835" y="797030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minIndex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err="1" smtClean="0">
                <a:solidFill>
                  <a:srgbClr val="FF0000"/>
                </a:solidFill>
              </a:rPr>
              <a:t>maxIndex</a:t>
            </a:r>
            <a:r>
              <a:rPr lang="ko-KR" altLang="en-US" dirty="0" smtClean="0">
                <a:solidFill>
                  <a:srgbClr val="FF0000"/>
                </a:solidFill>
              </a:rPr>
              <a:t>를 갱신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16835" y="3388122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minIndex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err="1" smtClean="0">
                <a:solidFill>
                  <a:srgbClr val="FF0000"/>
                </a:solidFill>
              </a:rPr>
              <a:t>maxIndex</a:t>
            </a:r>
            <a:r>
              <a:rPr lang="ko-KR" altLang="en-US" dirty="0" smtClean="0">
                <a:solidFill>
                  <a:srgbClr val="FF0000"/>
                </a:solidFill>
              </a:rPr>
              <a:t>를 갱신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80029" y="1205827"/>
            <a:ext cx="2307995" cy="60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480029" y="860748"/>
            <a:ext cx="98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탐색 범위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3804661" y="3793137"/>
            <a:ext cx="983363" cy="60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010560" y="3420503"/>
            <a:ext cx="102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탐색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7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316051" y="82107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구매자 방 검색</a:t>
            </a:r>
            <a:endParaRPr lang="en-US" altLang="ko-KR" sz="2400" dirty="0" smtClean="0">
              <a:solidFill>
                <a:prstClr val="black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9715" y="74817"/>
            <a:ext cx="2465669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692696"/>
            <a:ext cx="4680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다음과 같은 방 검색 필터를 제공한다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주변 </a:t>
            </a:r>
            <a:r>
              <a:rPr lang="en-US" altLang="ko-KR" sz="1600" dirty="0" smtClean="0"/>
              <a:t>n </a:t>
            </a:r>
            <a:r>
              <a:rPr lang="ko-KR" altLang="en-US" sz="1600" dirty="0" smtClean="0"/>
              <a:t>미터 안의 방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입력 값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거리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상관없음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보증금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매매가의</a:t>
            </a:r>
            <a:r>
              <a:rPr lang="ko-KR" altLang="en-US" sz="1600" dirty="0" smtClean="0"/>
              <a:t> 범위 설정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검색어를</a:t>
            </a:r>
            <a:r>
              <a:rPr lang="ko-KR" altLang="en-US" sz="1600" dirty="0" smtClean="0">
                <a:solidFill>
                  <a:schemeClr val="tx1"/>
                </a:solidFill>
              </a:rPr>
              <a:t> 포함하는 방 이름을 가진 매물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55" y="1897843"/>
            <a:ext cx="3012868" cy="47076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92" y="1897843"/>
            <a:ext cx="3012868" cy="438424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724128" y="697495"/>
            <a:ext cx="3168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제공된 모든 조건들을 만족하는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매물들을 출력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32040" y="980728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316051" y="82107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구매자 방 검색 </a:t>
            </a:r>
            <a:endParaRPr lang="en-US" altLang="ko-KR" sz="2400" dirty="0" smtClean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692696"/>
            <a:ext cx="8136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단계 </a:t>
            </a:r>
            <a:r>
              <a:rPr lang="en-US" altLang="ko-KR" sz="1600" dirty="0" smtClean="0"/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로그인 된 사용자의 위치에서 반경 </a:t>
            </a:r>
            <a:r>
              <a:rPr lang="en-US" altLang="ko-KR" sz="1600" dirty="0" smtClean="0">
                <a:solidFill>
                  <a:schemeClr val="tx1"/>
                </a:solidFill>
              </a:rPr>
              <a:t>n</a:t>
            </a:r>
            <a:r>
              <a:rPr lang="ko-KR" altLang="en-US" sz="1600" dirty="0" smtClean="0">
                <a:solidFill>
                  <a:schemeClr val="tx1"/>
                </a:solidFill>
              </a:rPr>
              <a:t>미터 이내의 모든 방들을 </a:t>
            </a:r>
            <a:r>
              <a:rPr lang="ko-KR" altLang="en-US" sz="1600" dirty="0" smtClean="0"/>
              <a:t>검색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288" y="13002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428240" y="13002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384" y="13002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292336" y="13002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156432" y="13002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03649" y="1078476"/>
            <a:ext cx="1800200" cy="1728150"/>
            <a:chOff x="1403648" y="1078476"/>
            <a:chExt cx="2276895" cy="2185766"/>
          </a:xfrm>
        </p:grpSpPr>
        <p:pic>
          <p:nvPicPr>
            <p:cNvPr id="1026" name="Picture 2" descr="https://en.opensuse.org/images/0/0b/Icon-u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411" y="1615372"/>
              <a:ext cx="784498" cy="78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pixabay.com/static/uploads/photo/2013/07/12/12/56/home-146585_960_72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632" y="1422941"/>
              <a:ext cx="406777" cy="38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1494776" y="1078476"/>
              <a:ext cx="2185767" cy="21857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4" descr="https://pixabay.com/static/uploads/photo/2013/07/12/12/56/home-146585_960_72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425" y="2088717"/>
              <a:ext cx="406777" cy="38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pixabay.com/static/uploads/photo/2013/07/12/12/56/home-146585_960_72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250666"/>
              <a:ext cx="406777" cy="38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s://pixabay.com/static/uploads/photo/2013/07/12/12/56/home-146585_960_72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409" y="2433424"/>
              <a:ext cx="406777" cy="38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https://pixabay.com/static/uploads/photo/2013/07/12/12/56/home-146585_960_72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023" y="2784731"/>
              <a:ext cx="406777" cy="38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직사각형 34"/>
          <p:cNvSpPr/>
          <p:nvPr/>
        </p:nvSpPr>
        <p:spPr>
          <a:xfrm>
            <a:off x="7020272" y="13002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88224" y="13002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84368" y="13002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52320" y="13002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316416" y="1300289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7891230" y="2964121"/>
            <a:ext cx="216024" cy="299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60288" y="227687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428240" y="227687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24384" y="227687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292336" y="227687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156432" y="227687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020272" y="227687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588224" y="227687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520" y="2924944"/>
            <a:ext cx="8136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단계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설정된 보증금</a:t>
            </a:r>
            <a:r>
              <a:rPr lang="en-US" altLang="ko-KR" sz="1600" dirty="0"/>
              <a:t>, </a:t>
            </a:r>
            <a:r>
              <a:rPr lang="ko-KR" altLang="en-US" sz="1600" dirty="0"/>
              <a:t>월세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매매가의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범위의 방들을 임시 결과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에서 탐색 </a:t>
            </a:r>
            <a:r>
              <a:rPr lang="en-US" altLang="ko-KR" sz="1600" dirty="0" smtClean="0"/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24328" y="2317998"/>
            <a:ext cx="1304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임시 결과 </a:t>
            </a:r>
            <a:r>
              <a:rPr lang="en-US" altLang="ko-KR" sz="1600" dirty="0" smtClean="0"/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s://www.syncfusion.com/products/windows-forms/images/rangeslider/rangesli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58" y="2949997"/>
            <a:ext cx="4191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5724128" y="348459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292080" y="348459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88224" y="348459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156176" y="348459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524328" y="3525716"/>
            <a:ext cx="1304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임시 결과 </a:t>
            </a:r>
            <a:r>
              <a:rPr lang="en-US" altLang="ko-KR" sz="1600" dirty="0" smtClean="0"/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7891230" y="1828408"/>
            <a:ext cx="216024" cy="299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20272" y="348459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아래쪽 화살표 70"/>
          <p:cNvSpPr/>
          <p:nvPr/>
        </p:nvSpPr>
        <p:spPr>
          <a:xfrm>
            <a:off x="7891230" y="4370163"/>
            <a:ext cx="216024" cy="299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51520" y="4361766"/>
            <a:ext cx="8136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단계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검색어가 포함된 이름을 가진 방들을 임시 결과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에서 탐색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88224" y="492141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6156176" y="492141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7524328" y="4962538"/>
            <a:ext cx="1304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최종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020272" y="492141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2091620" y="5013176"/>
            <a:ext cx="28129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검색어</a:t>
            </a:r>
            <a:r>
              <a:rPr lang="en-US" altLang="ko-KR" sz="1600" dirty="0" smtClean="0"/>
              <a:t>: </a:t>
            </a:r>
            <a:r>
              <a:rPr lang="ko-KR" altLang="en-US" sz="1600" dirty="0" smtClean="0">
                <a:solidFill>
                  <a:srgbClr val="FF0000"/>
                </a:solidFill>
              </a:rPr>
              <a:t>경희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 smtClean="0"/>
              <a:t>결과</a:t>
            </a:r>
            <a:r>
              <a:rPr lang="en-US" altLang="ko-KR" sz="1600" dirty="0" smtClean="0"/>
              <a:t>:    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경희</a:t>
            </a:r>
            <a:r>
              <a:rPr lang="ko-KR" altLang="en-US" sz="1600" dirty="0" err="1" smtClean="0"/>
              <a:t>유니빌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경희</a:t>
            </a:r>
            <a:r>
              <a:rPr lang="ko-KR" altLang="en-US" sz="1600" dirty="0" err="1" smtClean="0"/>
              <a:t>오피스텔</a:t>
            </a:r>
            <a:r>
              <a:rPr lang="ko-KR" altLang="en-US" sz="1600" dirty="0" smtClean="0"/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776983" y="6464198"/>
            <a:ext cx="50272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각 단계는 설정에 따라 수행되지 않고 넘어갈 수 있음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043383" y="5395559"/>
            <a:ext cx="28178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검색된 최종 결과물 중에서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하나를 선택하여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구매의사를 물어봄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9715" y="74817"/>
            <a:ext cx="2465669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316051" y="82107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판매자 방 등록</a:t>
            </a:r>
            <a:endParaRPr lang="en-US" altLang="ko-KR" sz="2400" dirty="0" smtClean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692696"/>
            <a:ext cx="77048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판매자가 판매할 방을 등록 할 수 있음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App</a:t>
            </a:r>
            <a:r>
              <a:rPr lang="ko-KR" altLang="en-US" sz="1600" dirty="0"/>
              <a:t>의 </a:t>
            </a:r>
            <a:r>
              <a:rPr lang="en-US" altLang="ko-KR" sz="1600" dirty="0"/>
              <a:t>rooms[]</a:t>
            </a:r>
            <a:r>
              <a:rPr lang="ko-KR" altLang="en-US" sz="1600" dirty="0" smtClean="0"/>
              <a:t>에 추가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방의 아이디를 할당하는 규칙은 자유롭게 지정하되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다른 방들과 중복되지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않아야 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등록한 방의 아이디를 판매자가 관리하는 자신이 등록한 방 목록에 추가함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08142" y="2621891"/>
            <a:ext cx="6828153" cy="3975461"/>
            <a:chOff x="4125709" y="1826080"/>
            <a:chExt cx="4896544" cy="3054377"/>
          </a:xfrm>
        </p:grpSpPr>
        <p:sp>
          <p:nvSpPr>
            <p:cNvPr id="51" name="직사각형 50"/>
            <p:cNvSpPr/>
            <p:nvPr/>
          </p:nvSpPr>
          <p:spPr>
            <a:xfrm>
              <a:off x="4125709" y="1826080"/>
              <a:ext cx="4896544" cy="3054377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38316" y="1877051"/>
              <a:ext cx="16120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prstClr val="black"/>
                  </a:solidFill>
                </a:rPr>
                <a:t>App::</a:t>
              </a:r>
              <a:r>
                <a:rPr lang="en-US" altLang="ko-KR" sz="1400" b="1" dirty="0" err="1" smtClean="0">
                  <a:solidFill>
                    <a:prstClr val="black"/>
                  </a:solidFill>
                </a:rPr>
                <a:t>add_room</a:t>
              </a:r>
              <a:r>
                <a:rPr lang="en-US" altLang="ko-KR" sz="1400" b="1" dirty="0" smtClean="0">
                  <a:solidFill>
                    <a:prstClr val="black"/>
                  </a:solidFill>
                </a:rPr>
                <a:t>()</a:t>
              </a:r>
              <a:endParaRPr lang="en-US" altLang="ko-KR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225445" y="37170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3397" y="37170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9541" y="37170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57493" y="37170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953637" y="37170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21589" y="37170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17733" y="37170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85685" y="37170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681829" y="37170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249781" y="37170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93" y="374839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rooms[]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25445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93397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89541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657493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53637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521589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17733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385685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81829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4249781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342" y="4972526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rooms[]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953637" y="4293096"/>
            <a:ext cx="0" cy="391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113877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11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99715" y="74817"/>
            <a:ext cx="2465669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316051" y="82107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판매자 방 삭제</a:t>
            </a:r>
            <a:endParaRPr lang="en-US" altLang="ko-KR" sz="2400" dirty="0" smtClean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692696"/>
            <a:ext cx="770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판매자가 계약이 완료된 방을 목록에서 삭제할 수 있음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App</a:t>
            </a:r>
            <a:r>
              <a:rPr lang="ko-KR" altLang="en-US" sz="1600" dirty="0"/>
              <a:t>의 </a:t>
            </a:r>
            <a:r>
              <a:rPr lang="en-US" altLang="ko-KR" sz="1600" dirty="0"/>
              <a:t>rooms[]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삭제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한 후 배열의 빈 공간을 없애야 함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빈 공간을 없애지 않으면 이진 탐색을 통해 원하는 방을 찾을 수 없음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798" y="235097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0750" y="235097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16894" y="235097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84846" y="235097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80990" y="235097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8942" y="235097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45086" y="235097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13038" y="235097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09182" y="235097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3877134" y="2350977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5246" y="2382335"/>
            <a:ext cx="323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rooms[]      </a:t>
            </a:r>
            <a:r>
              <a:rPr lang="en-US" altLang="ko-KR" dirty="0" err="1" smtClean="0"/>
              <a:t>roomCount</a:t>
            </a:r>
            <a:r>
              <a:rPr lang="en-US" altLang="ko-KR" dirty="0" smtClean="0"/>
              <a:t> = 10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52798" y="357511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0750" y="357511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16894" y="357511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84846" y="357511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580990" y="357511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148942" y="357511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445086" y="357511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013038" y="357511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309182" y="357511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3877134" y="3575113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5246" y="3606471"/>
            <a:ext cx="311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rooms</a:t>
            </a:r>
            <a:r>
              <a:rPr lang="en-US" altLang="ko-KR" dirty="0"/>
              <a:t>[]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roomCount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52798" y="47971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20750" y="47971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84846" y="47971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309182" y="47971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48942" y="47971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716894" y="47971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013038" y="47971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580990" y="47971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877134" y="47971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3445086" y="47971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580990" y="2927041"/>
            <a:ext cx="0" cy="391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2580990" y="4221088"/>
            <a:ext cx="864096" cy="393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644886" y="3462455"/>
            <a:ext cx="316835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212838" y="4686944"/>
            <a:ext cx="316835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885246" y="4830607"/>
            <a:ext cx="311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rooms</a:t>
            </a:r>
            <a:r>
              <a:rPr lang="en-US" altLang="ko-KR" dirty="0"/>
              <a:t>[]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roomCount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99715" y="74817"/>
            <a:ext cx="2465669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FileLoad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User.txt </a:t>
            </a:r>
            <a:r>
              <a:rPr lang="en-US" altLang="ko-KR" sz="1800" dirty="0">
                <a:solidFill>
                  <a:srgbClr val="0070C0"/>
                </a:solidFill>
              </a:rPr>
              <a:t>: </a:t>
            </a:r>
            <a:r>
              <a:rPr lang="en-US" altLang="ko-KR" sz="1800" dirty="0" smtClean="0">
                <a:solidFill>
                  <a:srgbClr val="0070C0"/>
                </a:solidFill>
              </a:rPr>
              <a:t>User* users </a:t>
            </a:r>
            <a:r>
              <a:rPr lang="ko-KR" altLang="en-US" sz="1800" dirty="0" smtClean="0">
                <a:solidFill>
                  <a:srgbClr val="0070C0"/>
                </a:solidFill>
              </a:rPr>
              <a:t>배열에 저장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                 </a:t>
            </a:r>
          </a:p>
          <a:p>
            <a:pPr lvl="1">
              <a:lnSpc>
                <a:spcPct val="150000"/>
              </a:lnSpc>
            </a:pPr>
            <a:endParaRPr lang="en-US" sz="2200" dirty="0" smtClean="0"/>
          </a:p>
          <a:p>
            <a:pPr marL="36000" indent="0">
              <a:lnSpc>
                <a:spcPct val="150000"/>
              </a:lnSpc>
              <a:buNone/>
            </a:pPr>
            <a:r>
              <a:rPr lang="en-US" sz="2400" dirty="0" smtClean="0"/>
              <a:t>	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Room.txt 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altLang="ko-KR" sz="1800" dirty="0" smtClean="0">
                <a:solidFill>
                  <a:srgbClr val="0070C0"/>
                </a:solidFill>
              </a:rPr>
              <a:t>Room* rooms </a:t>
            </a:r>
            <a:r>
              <a:rPr lang="ko-KR" altLang="en-US" sz="1800" dirty="0" smtClean="0">
                <a:solidFill>
                  <a:srgbClr val="0070C0"/>
                </a:solidFill>
              </a:rPr>
              <a:t>배열에 저장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627063" lvl="1" indent="-374650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038" y="1353454"/>
            <a:ext cx="533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load_user_file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호출하여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User*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users[]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2075" y="3796744"/>
            <a:ext cx="475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load_mailcenter_file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호출하여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Room* rooms[]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307" y="2795602"/>
            <a:ext cx="84081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타입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0: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      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타입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 매물의 개수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 매물들의 아이디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타입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구매자       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타입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자신의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자신의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검색한 매물의 개수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검색한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매물들의 아이디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요청한 매물의 개수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요청한 매물들의 아이디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340307" y="1240821"/>
            <a:ext cx="2629966" cy="1554781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14324" y="3694002"/>
            <a:ext cx="4238625" cy="17487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0307" y="5467871"/>
            <a:ext cx="84081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타입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0: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월세       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 타입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매물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아이디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 이름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방의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방의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받은 구매요청 개수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구매요청한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사용자들의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보증금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월세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 타입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매매       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매물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아이디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 이름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방의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방의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받은 구매요청 개수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</a:t>
            </a:r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구매요청한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사용자들의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9532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400" dirty="0" smtClean="0"/>
              <a:t>Class App</a:t>
            </a:r>
            <a:endParaRPr lang="en-US" dirty="0"/>
          </a:p>
        </p:txBody>
      </p:sp>
      <p:sp>
        <p:nvSpPr>
          <p:cNvPr id="45" name="내용 개체 틀 2"/>
          <p:cNvSpPr txBox="1">
            <a:spLocks/>
          </p:cNvSpPr>
          <p:nvPr/>
        </p:nvSpPr>
        <p:spPr bwMode="auto">
          <a:xfrm>
            <a:off x="683568" y="1556792"/>
            <a:ext cx="813690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App()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파일 로드 및 변수 초기화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loadUserFile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() 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/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loadRoomFile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파일 로드</a:t>
            </a:r>
            <a:endParaRPr lang="en-US" altLang="ko-KR" sz="2000" kern="0" dirty="0" smtClean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saveFiles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프로그램 </a:t>
            </a:r>
            <a:r>
              <a:rPr lang="ko-KR" altLang="en-US" sz="2000" kern="0" dirty="0" err="1" smtClean="0">
                <a:solidFill>
                  <a:schemeClr val="accent6">
                    <a:lumMod val="75000"/>
                  </a:schemeClr>
                </a:solidFill>
              </a:rPr>
              <a:t>종료시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 파일 저장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run()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시작 화면 출력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User* login(string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user_id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string password) / void logout()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  <a:p>
            <a:pPr marL="0" lvl="1" indent="0">
              <a:buNone/>
            </a:pP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      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로그인 및 로그아웃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printMenu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메뉴 출력</a:t>
            </a:r>
            <a:endParaRPr lang="en-US" altLang="ko-KR" sz="20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966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400" dirty="0" smtClean="0"/>
              <a:t>Class App</a:t>
            </a:r>
            <a:endParaRPr lang="en-US" dirty="0"/>
          </a:p>
        </p:txBody>
      </p:sp>
      <p:sp>
        <p:nvSpPr>
          <p:cNvPr id="45" name="내용 개체 틀 2"/>
          <p:cNvSpPr txBox="1">
            <a:spLocks/>
          </p:cNvSpPr>
          <p:nvPr/>
        </p:nvSpPr>
        <p:spPr bwMode="auto">
          <a:xfrm>
            <a:off x="683568" y="1556792"/>
            <a:ext cx="813690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printRecentlySearcedRoomsOfLoginedUser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/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현재 로그인한 사용자가 저장하고 있는 최근 검색 내역 출력 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bool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printFilterConditions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설정한 검색 필터에 대해 출력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searchRooms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</a:rPr>
              <a:t>방 검색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vector&lt;Room*&gt; getFilter1Result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vector&lt;Room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*&gt; getFilter2Result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vector&lt;Room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*&gt; getFilter3Result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</a:rPr>
              <a:t>각 단계의 </a:t>
            </a:r>
            <a:r>
              <a:rPr lang="ko-KR" altLang="en-US" sz="2000" kern="0" dirty="0" err="1">
                <a:solidFill>
                  <a:schemeClr val="accent6">
                    <a:lumMod val="75000"/>
                  </a:schemeClr>
                </a:solidFill>
              </a:rPr>
              <a:t>필터링</a:t>
            </a:r>
            <a:r>
              <a:rPr lang="ko-KR" altLang="en-US" sz="2000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수행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registerNewRoom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(); </a:t>
            </a:r>
            <a:r>
              <a:rPr lang="en-US" altLang="ko-KR" sz="21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100" kern="0" dirty="0">
                <a:solidFill>
                  <a:schemeClr val="accent6">
                    <a:lumMod val="75000"/>
                  </a:schemeClr>
                </a:solidFill>
              </a:rPr>
              <a:t>구매자가 새로운 방을 등록</a:t>
            </a:r>
            <a:endParaRPr lang="en-US" altLang="ko-KR" sz="21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1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1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deleteRoom</a:t>
            </a:r>
            <a:r>
              <a:rPr lang="en-US" altLang="ko-KR" sz="21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();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구매자가 등록한 방을 삭제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3389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User</a:t>
            </a:r>
            <a:endParaRPr 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75255" y="1527748"/>
            <a:ext cx="8820472" cy="42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각 변수의 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virtual 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printUserInfo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정보 출력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262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Seller</a:t>
            </a:r>
            <a:endParaRPr 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75255" y="1527748"/>
            <a:ext cx="8820472" cy="42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부모 클래스에 없는 추가적인 변수의 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printUserInfo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정보 출력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addRoomIDToRegisteredRoomList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_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roomID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 </a:t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판매자가 등록한 방 목록에 새로운 방 아이디를 추가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070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 bwMode="auto">
          <a:xfrm>
            <a:off x="1193838" y="3401249"/>
            <a:ext cx="2797766" cy="25573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193838" y="646796"/>
            <a:ext cx="2797766" cy="223943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486332" y="1038771"/>
            <a:ext cx="2198024" cy="150829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로드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저장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메뉴 출력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기능 총괄</a:t>
            </a:r>
            <a:endParaRPr lang="en-US" altLang="ko-KR" sz="1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ounded Rectangle 6"/>
          <p:cNvSpPr/>
          <p:nvPr/>
        </p:nvSpPr>
        <p:spPr>
          <a:xfrm>
            <a:off x="4095180" y="3401249"/>
            <a:ext cx="3501156" cy="2218804"/>
          </a:xfrm>
          <a:prstGeom prst="roundRect">
            <a:avLst>
              <a:gd name="adj" fmla="val 2743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71569" y="3394810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255303" y="630880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</a:t>
            </a:r>
            <a:endParaRPr lang="en-US" sz="1600" b="1" dirty="0"/>
          </a:p>
        </p:txBody>
      </p:sp>
      <p:sp>
        <p:nvSpPr>
          <p:cNvPr id="50" name="원통 49"/>
          <p:cNvSpPr/>
          <p:nvPr/>
        </p:nvSpPr>
        <p:spPr bwMode="auto">
          <a:xfrm>
            <a:off x="4218349" y="4380534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user.txt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위쪽/아래쪽 화살표 18"/>
          <p:cNvSpPr/>
          <p:nvPr/>
        </p:nvSpPr>
        <p:spPr bwMode="auto">
          <a:xfrm rot="10800000">
            <a:off x="4621843" y="4093570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1960" y="3589999"/>
            <a:ext cx="1251865" cy="481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User List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위쪽/아래쪽 화살표 23"/>
          <p:cNvSpPr/>
          <p:nvPr/>
        </p:nvSpPr>
        <p:spPr bwMode="auto">
          <a:xfrm rot="10800000">
            <a:off x="5004048" y="2547067"/>
            <a:ext cx="208436" cy="949567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위쪽/아래쪽 화살표 24"/>
          <p:cNvSpPr/>
          <p:nvPr/>
        </p:nvSpPr>
        <p:spPr bwMode="auto">
          <a:xfrm rot="10800000">
            <a:off x="6268140" y="2547095"/>
            <a:ext cx="208436" cy="949567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38198" y="2697173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0000"/>
                </a:solidFill>
              </a:rPr>
              <a:t>App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의 객체배열에 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rgbClr val="FF0000"/>
                </a:solidFill>
              </a:rPr>
              <a:t>로드 및 저장 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29" name="원통 28"/>
          <p:cNvSpPr/>
          <p:nvPr/>
        </p:nvSpPr>
        <p:spPr bwMode="auto">
          <a:xfrm>
            <a:off x="5873099" y="4380534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Room.txt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위쪽/아래쪽 화살표 29"/>
          <p:cNvSpPr/>
          <p:nvPr/>
        </p:nvSpPr>
        <p:spPr bwMode="auto">
          <a:xfrm rot="10800000">
            <a:off x="6276593" y="4093570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099" y="3589999"/>
            <a:ext cx="1787963" cy="481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Room List</a:t>
            </a:r>
          </a:p>
        </p:txBody>
      </p:sp>
      <p:sp>
        <p:nvSpPr>
          <p:cNvPr id="37" name="위쪽/아래쪽 화살표 36"/>
          <p:cNvSpPr/>
          <p:nvPr/>
        </p:nvSpPr>
        <p:spPr bwMode="auto">
          <a:xfrm rot="13500000">
            <a:off x="3494078" y="2410600"/>
            <a:ext cx="394189" cy="156847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00602" y="4380533"/>
            <a:ext cx="1183165" cy="123951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등록한 매물 목록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71800" y="4380533"/>
            <a:ext cx="1154612" cy="123952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자신의 좌표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검색한 매물의 목록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구매 요청한 매물의 목록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8402" y="5620053"/>
            <a:ext cx="84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Seller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987824" y="5620053"/>
            <a:ext cx="106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Buyer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237446" y="603837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Room</a:t>
            </a:r>
            <a:endParaRPr lang="en-US" sz="1600" b="1" dirty="0"/>
          </a:p>
        </p:txBody>
      </p:sp>
      <p:sp>
        <p:nvSpPr>
          <p:cNvPr id="43" name="위쪽/아래쪽 화살표 42"/>
          <p:cNvSpPr/>
          <p:nvPr/>
        </p:nvSpPr>
        <p:spPr bwMode="auto">
          <a:xfrm rot="16200000">
            <a:off x="4004999" y="1501542"/>
            <a:ext cx="394189" cy="46722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51646" y="1836269"/>
            <a:ext cx="1183165" cy="76594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보증금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월세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22844" y="1836269"/>
            <a:ext cx="1154612" cy="7659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매매가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9446" y="2602219"/>
            <a:ext cx="84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Rent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87824" y="2602219"/>
            <a:ext cx="106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Sale</a:t>
            </a:r>
            <a:endParaRPr lang="en-US" sz="1600" b="1" dirty="0"/>
          </a:p>
        </p:txBody>
      </p:sp>
      <p:sp>
        <p:nvSpPr>
          <p:cNvPr id="51" name="직사각형 50"/>
          <p:cNvSpPr/>
          <p:nvPr/>
        </p:nvSpPr>
        <p:spPr>
          <a:xfrm>
            <a:off x="1287576" y="3780109"/>
            <a:ext cx="2638836" cy="46183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ID,PW, 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타입 관리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51646" y="978911"/>
            <a:ext cx="2625810" cy="76594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ID,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판매자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ID,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좌표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구매 요청한 사람의 아이디 리스트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Buyer</a:t>
            </a:r>
            <a:endParaRPr 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75255" y="1527748"/>
            <a:ext cx="7857185" cy="42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부모 클래스에 없는 추가적인 변수의 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printUserInfo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 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사용자 정보 출력</a:t>
            </a:r>
            <a:endParaRPr lang="en-US" altLang="ko-KR" sz="2000" kern="0" dirty="0" smtClean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bool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addRoomIDToRecentlySearched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_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roomID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구매자가 최근에 검색한 내역을 추가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bool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addRoomIDToRequestToBuy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_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roomID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b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구매자가 구매 요청한 방 아이디를 추가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8474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Class Room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Class </a:t>
            </a:r>
            <a:r>
              <a:rPr lang="en-US" sz="2400" dirty="0" err="1" smtClean="0"/>
              <a:t>RoomForRent</a:t>
            </a:r>
            <a:r>
              <a:rPr lang="en-US" sz="2400" dirty="0" smtClean="0"/>
              <a:t>() 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Class </a:t>
            </a:r>
            <a:r>
              <a:rPr lang="en-US" sz="2400" dirty="0" err="1" smtClean="0"/>
              <a:t>RoomForSale</a:t>
            </a:r>
            <a:r>
              <a:rPr lang="en-US" sz="2400" dirty="0" smtClean="0"/>
              <a:t>()</a:t>
            </a:r>
          </a:p>
          <a:p>
            <a:pPr marL="627063" lvl="1" indent="-374650">
              <a:lnSpc>
                <a:spcPct val="150000"/>
              </a:lnSpc>
            </a:pPr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89804" y="1340768"/>
            <a:ext cx="807871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각 변수의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virtual void </a:t>
            </a:r>
            <a:r>
              <a:rPr lang="en-US" altLang="ko-KR" sz="2000" kern="0" dirty="0" err="1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printRoomInfo</a:t>
            </a:r>
            <a:r>
              <a:rPr lang="en-US" altLang="ko-KR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b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2000" kern="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방의 정보를 출력하는 순수 가상함수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부모 클래스에 없는 추가적인 변수의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printRoomInfo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월세로 빌리는 방의 정보 출력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부모 클래스에 없는 추가적인 변수의 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get </a:t>
            </a:r>
            <a:r>
              <a:rPr lang="ko-KR" altLang="en-US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set </a:t>
            </a:r>
            <a:r>
              <a:rPr lang="ko-KR" altLang="en-US" sz="2000" kern="0" dirty="0" smtClean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void </a:t>
            </a:r>
            <a:r>
              <a:rPr lang="en-US" altLang="ko-KR" sz="2000" kern="0" dirty="0" err="1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printRoomInfo</a:t>
            </a:r>
            <a:r>
              <a:rPr lang="en-US" altLang="ko-KR" sz="2000" kern="0" dirty="0">
                <a:solidFill>
                  <a:srgbClr val="C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() </a:t>
            </a:r>
            <a:r>
              <a:rPr lang="en-US" altLang="ko-KR" sz="2000" kern="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매매로 구매하는 방의 정보 출력</a:t>
            </a: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rgbClr val="C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-457200">
              <a:buFont typeface="Wingdings" pitchFamily="2" charset="2"/>
              <a:buChar char="Ø"/>
            </a:pPr>
            <a:endParaRPr lang="en-US" altLang="ko-KR" sz="2000" kern="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796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User, Room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600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 정보 로드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App::App()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v</a:t>
            </a:r>
            <a:r>
              <a:rPr lang="en-US" altLang="ko-KR" sz="1400" dirty="0" smtClean="0"/>
              <a:t>oid App::</a:t>
            </a:r>
            <a:r>
              <a:rPr lang="en-US" altLang="ko-KR" sz="1400" dirty="0" err="1" smtClean="0"/>
              <a:t>loadUserFile</a:t>
            </a:r>
            <a:r>
              <a:rPr lang="en-US" altLang="ko-KR" sz="1400" dirty="0" smtClean="0"/>
              <a:t>()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void </a:t>
            </a:r>
            <a:r>
              <a:rPr lang="en-US" altLang="ko-KR" sz="1400" dirty="0" smtClean="0"/>
              <a:t>App</a:t>
            </a:r>
            <a:r>
              <a:rPr lang="en-US" altLang="ko-KR" sz="1400" dirty="0"/>
              <a:t>::</a:t>
            </a:r>
            <a:r>
              <a:rPr lang="en-US" altLang="ko-KR" sz="1400" dirty="0" err="1" smtClean="0"/>
              <a:t>loadRoomFile</a:t>
            </a:r>
            <a:r>
              <a:rPr lang="en-US" altLang="ko-KR" sz="1400" dirty="0" smtClean="0"/>
              <a:t>()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2952328" cy="1745354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3836524" y="1268760"/>
            <a:ext cx="4238625" cy="17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75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dirty="0" smtClean="0"/>
          </a:p>
          <a:p>
            <a:pPr marL="252413" lvl="1" indent="0">
              <a:buNone/>
            </a:pPr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/>
          </a:p>
          <a:p>
            <a:pPr marL="541338" lvl="1" indent="-288925"/>
            <a:endParaRPr lang="en-US" altLang="ko-KR" dirty="0" smtClean="0"/>
          </a:p>
          <a:p>
            <a:pPr marL="541338" lvl="1" indent="-288925"/>
            <a:r>
              <a:rPr lang="en-US" altLang="ko-KR" dirty="0"/>
              <a:t>User* App::</a:t>
            </a:r>
            <a:r>
              <a:rPr lang="en-US" altLang="ko-KR" dirty="0" smtClean="0"/>
              <a:t>login(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userType</a:t>
            </a:r>
            <a:r>
              <a:rPr lang="en-US" altLang="ko-KR" dirty="0" smtClean="0"/>
              <a:t>, string </a:t>
            </a:r>
            <a:r>
              <a:rPr lang="en-US" altLang="ko-KR" dirty="0" err="1"/>
              <a:t>input_id</a:t>
            </a:r>
            <a:r>
              <a:rPr lang="en-US" altLang="ko-KR" dirty="0"/>
              <a:t>, string </a:t>
            </a:r>
            <a:r>
              <a:rPr lang="en-US" altLang="ko-KR" dirty="0" err="1"/>
              <a:t>input_password</a:t>
            </a:r>
            <a:r>
              <a:rPr lang="en-US" altLang="ko-KR" dirty="0" smtClean="0"/>
              <a:t>)</a:t>
            </a:r>
          </a:p>
          <a:p>
            <a:pPr marL="685338" lvl="2" indent="-288925"/>
            <a:r>
              <a:rPr lang="ko-KR" altLang="en-US" dirty="0" smtClean="0"/>
              <a:t>사용자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매칭하여 로그인 완료 후 다시 </a:t>
            </a:r>
            <a:r>
              <a:rPr lang="en-US" altLang="ko-KR" dirty="0" smtClean="0"/>
              <a:t>App Class</a:t>
            </a:r>
            <a:r>
              <a:rPr lang="ko-KR" altLang="en-US" dirty="0" smtClean="0"/>
              <a:t>로 리턴 </a:t>
            </a:r>
            <a:endParaRPr lang="en-US" altLang="ko-KR" dirty="0" smtClean="0"/>
          </a:p>
          <a:p>
            <a:pPr marL="685338" lvl="2" indent="-288925"/>
            <a:r>
              <a:rPr lang="ko-KR" altLang="en-US" dirty="0" smtClean="0"/>
              <a:t>현재 로그인 사용자를 </a:t>
            </a:r>
            <a:r>
              <a:rPr lang="en-US" altLang="ko-KR" dirty="0" smtClean="0"/>
              <a:t>User* </a:t>
            </a:r>
            <a:r>
              <a:rPr lang="ko-KR" altLang="en-US" dirty="0" smtClean="0"/>
              <a:t>형태로 </a:t>
            </a:r>
            <a:r>
              <a:rPr lang="en-US" altLang="ko-KR" dirty="0" err="1" smtClean="0"/>
              <a:t>logined_user</a:t>
            </a:r>
            <a:r>
              <a:rPr lang="ko-KR" altLang="en-US" dirty="0" smtClean="0"/>
              <a:t>멤버변수에 저장</a:t>
            </a:r>
            <a:endParaRPr lang="en-US" altLang="ko-KR" dirty="0" smtClean="0"/>
          </a:p>
          <a:p>
            <a:pPr marL="685338" lvl="2" indent="-288925"/>
            <a:r>
              <a:rPr lang="ko-KR" altLang="en-US" dirty="0" smtClean="0"/>
              <a:t>사용자 타입에 따라 출력되는 메뉴가 다름</a:t>
            </a:r>
            <a:endParaRPr lang="en-US" altLang="ko-KR" dirty="0"/>
          </a:p>
          <a:p>
            <a:pPr marL="541338" lvl="1" indent="-288925"/>
            <a:endParaRPr lang="en-US" altLang="ko-KR" dirty="0" smtClean="0"/>
          </a:p>
        </p:txBody>
      </p:sp>
      <p:sp>
        <p:nvSpPr>
          <p:cNvPr id="7" name="위쪽/아래쪽 화살표 6"/>
          <p:cNvSpPr/>
          <p:nvPr/>
        </p:nvSpPr>
        <p:spPr bwMode="auto">
          <a:xfrm rot="5400000">
            <a:off x="4379788" y="2301356"/>
            <a:ext cx="403474" cy="815690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2132856"/>
            <a:ext cx="3674913" cy="11526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06" y="908720"/>
            <a:ext cx="3307721" cy="17023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805" y="2805428"/>
            <a:ext cx="3307721" cy="13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50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o-KR" altLang="en-US" dirty="0" smtClean="0"/>
              <a:t>구매자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검색 필터 설정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584188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00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방 검색</a:t>
            </a:r>
            <a:endParaRPr lang="en-US" altLang="ko-KR" dirty="0" smtClean="0"/>
          </a:p>
          <a:p>
            <a:pPr marL="2520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최근 검색 목록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6" y="1592794"/>
            <a:ext cx="4691012" cy="107317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 bwMode="auto">
          <a:xfrm>
            <a:off x="5059466" y="2021371"/>
            <a:ext cx="425996" cy="216024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103997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최근 검색 목록에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698059" y="2900948"/>
            <a:ext cx="2228304" cy="69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kern="0" dirty="0" smtClean="0"/>
              <a:t>구매 요청 목록</a:t>
            </a:r>
            <a:endParaRPr lang="en-US" altLang="ko-KR" kern="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441949"/>
            <a:ext cx="3308283" cy="13748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96" y="3634395"/>
            <a:ext cx="4036222" cy="20582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972" y="3584848"/>
            <a:ext cx="4279431" cy="8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9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판매자 메뉴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등록한 매물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4086225" cy="1009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17032"/>
            <a:ext cx="4077791" cy="1915326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 bwMode="auto">
          <a:xfrm>
            <a:off x="2506439" y="2986434"/>
            <a:ext cx="288032" cy="581499"/>
          </a:xfrm>
          <a:prstGeom prst="downArrow">
            <a:avLst/>
          </a:prstGeom>
          <a:solidFill>
            <a:srgbClr val="0070C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48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Scenario</a:t>
            </a:r>
            <a:endParaRPr lang="ko-KR" alt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판매자 메뉴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방 등록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방 삭제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772816"/>
            <a:ext cx="3888432" cy="17295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4365104"/>
            <a:ext cx="3843776" cy="1584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6056" y="4540448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잘못된 아이디 입력에 대한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예외처리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477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5292080" y="1973991"/>
            <a:ext cx="3800254" cy="1080119"/>
            <a:chOff x="5292080" y="548681"/>
            <a:chExt cx="3800254" cy="1080119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292080" y="548681"/>
              <a:ext cx="3800254" cy="10801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334306" y="628063"/>
              <a:ext cx="1074264" cy="5154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b="1" kern="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Buyer</a:t>
              </a:r>
              <a:endParaRPr lang="ko-KR" altLang="ko-KR" sz="14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2" name="직선 연결선 81"/>
            <p:cNvCxnSpPr>
              <a:stCxn id="79" idx="1"/>
            </p:cNvCxnSpPr>
            <p:nvPr/>
          </p:nvCxnSpPr>
          <p:spPr bwMode="auto">
            <a:xfrm flipV="1">
              <a:off x="5292080" y="1085409"/>
              <a:ext cx="21912" cy="33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027" y="40"/>
            <a:ext cx="8829675" cy="600075"/>
          </a:xfrm>
        </p:spPr>
        <p:txBody>
          <a:bodyPr/>
          <a:lstStyle/>
          <a:p>
            <a:r>
              <a:rPr lang="en-US" altLang="ko-KR" dirty="0" smtClean="0"/>
              <a:t>Component Diagram</a:t>
            </a:r>
            <a:endParaRPr lang="ko-KR" altLang="en-US" dirty="0"/>
          </a:p>
        </p:txBody>
      </p:sp>
      <p:cxnSp>
        <p:nvCxnSpPr>
          <p:cNvPr id="14" name="꺾인 연결선 13"/>
          <p:cNvCxnSpPr/>
          <p:nvPr/>
        </p:nvCxnSpPr>
        <p:spPr bwMode="auto">
          <a:xfrm rot="10800000" flipV="1">
            <a:off x="2045559" y="1304176"/>
            <a:ext cx="617822" cy="1264641"/>
          </a:xfrm>
          <a:prstGeom prst="bentConnector3">
            <a:avLst>
              <a:gd name="adj1" fmla="val 4718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" name="그룹 3"/>
          <p:cNvGrpSpPr/>
          <p:nvPr/>
        </p:nvGrpSpPr>
        <p:grpSpPr>
          <a:xfrm>
            <a:off x="35496" y="2322427"/>
            <a:ext cx="2160238" cy="1730231"/>
            <a:chOff x="395537" y="2322427"/>
            <a:chExt cx="2160238" cy="1730231"/>
          </a:xfrm>
        </p:grpSpPr>
        <p:sp>
          <p:nvSpPr>
            <p:cNvPr id="19" name="직사각형 18"/>
            <p:cNvSpPr/>
            <p:nvPr/>
          </p:nvSpPr>
          <p:spPr>
            <a:xfrm>
              <a:off x="1331341" y="2322427"/>
              <a:ext cx="1066646" cy="5297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b="1" kern="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App</a:t>
              </a:r>
              <a:endParaRPr lang="ko-KR" altLang="ko-KR" sz="11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8731" y="3786848"/>
              <a:ext cx="1397044" cy="2658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0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User* </a:t>
              </a:r>
              <a:r>
                <a:rPr lang="en-US" altLang="ko-KR" sz="1000" b="1" kern="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logined_user</a:t>
              </a:r>
              <a:endParaRPr lang="ko-KR" altLang="ko-KR" sz="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5537" y="2999255"/>
              <a:ext cx="2160238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User* users[]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5537" y="3427255"/>
              <a:ext cx="2160238" cy="250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Room* rooms[]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655770" y="893871"/>
            <a:ext cx="2636310" cy="2160240"/>
            <a:chOff x="3015811" y="548681"/>
            <a:chExt cx="2636310" cy="2160240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015811" y="548681"/>
              <a:ext cx="2636310" cy="2160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058037" y="628063"/>
              <a:ext cx="2450067" cy="939487"/>
              <a:chOff x="3043574" y="4192039"/>
              <a:chExt cx="2450067" cy="93948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3043574" y="4192039"/>
                <a:ext cx="1074264" cy="5154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b="1" kern="1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User</a:t>
                </a:r>
                <a:endParaRPr lang="ko-KR" altLang="ko-KR" sz="1400" b="1" kern="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332637" y="4192039"/>
                <a:ext cx="116100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id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332637" y="4540378"/>
                <a:ext cx="116100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password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332637" y="4881099"/>
                <a:ext cx="116100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userType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5292080" y="893871"/>
            <a:ext cx="3800254" cy="2083470"/>
            <a:chOff x="5292080" y="548681"/>
            <a:chExt cx="3800254" cy="2083470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5292080" y="548681"/>
              <a:ext cx="3800254" cy="10801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334306" y="628063"/>
              <a:ext cx="3486166" cy="2004088"/>
              <a:chOff x="3043574" y="4192039"/>
              <a:chExt cx="3486166" cy="2004088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043574" y="4192039"/>
                <a:ext cx="1074264" cy="5154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b="1" kern="1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Seller</a:t>
                </a:r>
                <a:endParaRPr lang="ko-KR" altLang="ko-KR" sz="1400" b="1" kern="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235374" y="4289951"/>
                <a:ext cx="2006334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list&lt;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&gt;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registeredRoomList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235374" y="5290786"/>
                <a:ext cx="1394673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xCoord,yCoord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35374" y="5617548"/>
                <a:ext cx="1790310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list&lt;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&gt;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recentlySearched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235374" y="5945700"/>
                <a:ext cx="2294366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list&lt;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&gt;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roomsRequestToBuyList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0" name="직선 연결선 9"/>
            <p:cNvCxnSpPr>
              <a:stCxn id="51" idx="1"/>
            </p:cNvCxnSpPr>
            <p:nvPr/>
          </p:nvCxnSpPr>
          <p:spPr bwMode="auto">
            <a:xfrm flipV="1">
              <a:off x="5292080" y="1085409"/>
              <a:ext cx="21912" cy="33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그룹 92"/>
          <p:cNvGrpSpPr/>
          <p:nvPr/>
        </p:nvGrpSpPr>
        <p:grpSpPr>
          <a:xfrm>
            <a:off x="2655770" y="3717032"/>
            <a:ext cx="3068358" cy="2160240"/>
            <a:chOff x="3015811" y="548681"/>
            <a:chExt cx="2636310" cy="216024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015811" y="548681"/>
              <a:ext cx="2636310" cy="2160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058037" y="628063"/>
              <a:ext cx="2547122" cy="1902660"/>
              <a:chOff x="3043574" y="4192039"/>
              <a:chExt cx="2547122" cy="1902660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3043574" y="4192039"/>
                <a:ext cx="1074264" cy="5154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b="1" kern="1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Room</a:t>
                </a:r>
                <a:endParaRPr lang="ko-KR" altLang="ko-KR" sz="1400" b="1" kern="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33496" y="4192039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roomType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4233496" y="4540378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roomId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4233496" y="4861823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sellerId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233496" y="5182174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string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roomName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4233496" y="5495451"/>
                <a:ext cx="1357199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xCoord,yCoord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3534121" y="5844272"/>
                <a:ext cx="2056575" cy="2504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list&lt;string&gt; </a:t>
                </a:r>
                <a:r>
                  <a:rPr lang="en-US" altLang="ko-KR" sz="1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usersRequestToBuyList</a:t>
                </a:r>
                <a:endPara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5724128" y="3717032"/>
            <a:ext cx="3321244" cy="1080119"/>
            <a:chOff x="5292080" y="548681"/>
            <a:chExt cx="3800254" cy="1080119"/>
          </a:xfrm>
        </p:grpSpPr>
        <p:sp>
          <p:nvSpPr>
            <p:cNvPr id="121" name="직사각형 120"/>
            <p:cNvSpPr/>
            <p:nvPr/>
          </p:nvSpPr>
          <p:spPr bwMode="auto">
            <a:xfrm>
              <a:off x="5292080" y="548681"/>
              <a:ext cx="3800254" cy="10801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334307" y="628063"/>
              <a:ext cx="1074264" cy="5154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b="1" kern="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Rent</a:t>
              </a:r>
              <a:endParaRPr lang="ko-KR" altLang="ko-KR" sz="14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23" name="직선 연결선 122"/>
            <p:cNvCxnSpPr>
              <a:stCxn id="121" idx="1"/>
            </p:cNvCxnSpPr>
            <p:nvPr/>
          </p:nvCxnSpPr>
          <p:spPr bwMode="auto">
            <a:xfrm flipV="1">
              <a:off x="5292080" y="1085409"/>
              <a:ext cx="21912" cy="33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그룹 125"/>
          <p:cNvGrpSpPr/>
          <p:nvPr/>
        </p:nvGrpSpPr>
        <p:grpSpPr>
          <a:xfrm>
            <a:off x="5724128" y="4797152"/>
            <a:ext cx="3321244" cy="1080119"/>
            <a:chOff x="5292080" y="548681"/>
            <a:chExt cx="3800254" cy="1080119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5292080" y="548681"/>
              <a:ext cx="3800254" cy="108011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334307" y="628063"/>
              <a:ext cx="1074264" cy="5154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b="1" kern="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Sale</a:t>
              </a:r>
              <a:endParaRPr lang="ko-KR" altLang="ko-KR" sz="14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29" name="직선 연결선 128"/>
            <p:cNvCxnSpPr>
              <a:stCxn id="127" idx="1"/>
            </p:cNvCxnSpPr>
            <p:nvPr/>
          </p:nvCxnSpPr>
          <p:spPr bwMode="auto">
            <a:xfrm flipV="1">
              <a:off x="5292080" y="1085409"/>
              <a:ext cx="21912" cy="33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0" name="직사각형 129"/>
          <p:cNvSpPr/>
          <p:nvPr/>
        </p:nvSpPr>
        <p:spPr>
          <a:xfrm>
            <a:off x="6831501" y="3807033"/>
            <a:ext cx="841788" cy="250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deposit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31501" y="4144753"/>
            <a:ext cx="1089278" cy="250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montlyPay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31501" y="4872923"/>
            <a:ext cx="692827" cy="250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cost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6251" y="6043473"/>
            <a:ext cx="302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구매를 요청한 사람들의 아이디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2159" y="3015747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최근 검색한 방의 아이디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구매를 요청한 방의 아이디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4189949" y="5699074"/>
            <a:ext cx="0" cy="3443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꺾인 연결선 17"/>
          <p:cNvCxnSpPr>
            <a:endCxn id="70" idx="3"/>
          </p:cNvCxnSpPr>
          <p:nvPr/>
        </p:nvCxnSpPr>
        <p:spPr bwMode="auto">
          <a:xfrm rot="5400000" flipH="1" flipV="1">
            <a:off x="7969539" y="2870853"/>
            <a:ext cx="693754" cy="12700"/>
          </a:xfrm>
          <a:prstGeom prst="bentConnector4">
            <a:avLst>
              <a:gd name="adj1" fmla="val 2344"/>
              <a:gd name="adj2" fmla="val 5375866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꺾인 연결선 32"/>
          <p:cNvCxnSpPr/>
          <p:nvPr/>
        </p:nvCxnSpPr>
        <p:spPr bwMode="auto">
          <a:xfrm flipV="1">
            <a:off x="5942159" y="2852127"/>
            <a:ext cx="583947" cy="575128"/>
          </a:xfrm>
          <a:prstGeom prst="bentConnector3">
            <a:avLst>
              <a:gd name="adj1" fmla="val -30995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97905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1477" y="647489"/>
            <a:ext cx="2952328" cy="1107996"/>
            <a:chOff x="2627784" y="3573016"/>
            <a:chExt cx="2952328" cy="1107996"/>
          </a:xfrm>
          <a:solidFill>
            <a:schemeClr val="accent5"/>
          </a:solidFill>
        </p:grpSpPr>
        <p:sp>
          <p:nvSpPr>
            <p:cNvPr id="4" name="TextBox 3"/>
            <p:cNvSpPr txBox="1"/>
            <p:nvPr/>
          </p:nvSpPr>
          <p:spPr>
            <a:xfrm>
              <a:off x="2627784" y="3573016"/>
              <a:ext cx="2952328" cy="11079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App</a:t>
              </a:r>
            </a:p>
            <a:p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User* users[]</a:t>
              </a:r>
            </a:p>
            <a:p>
              <a:r>
                <a:rPr lang="en-US" altLang="ko-KR" sz="1200" dirty="0" smtClean="0"/>
                <a:t> Room* </a:t>
              </a:r>
              <a:r>
                <a:rPr lang="en-US" altLang="ko-KR" sz="1200" dirty="0"/>
                <a:t>rooms[]</a:t>
              </a:r>
            </a:p>
            <a:p>
              <a:r>
                <a:rPr lang="en-US" altLang="ko-KR" sz="1200" dirty="0" smtClean="0"/>
                <a:t> User* </a:t>
              </a:r>
              <a:r>
                <a:rPr lang="en-US" altLang="ko-KR" sz="1200" dirty="0" err="1" smtClean="0"/>
                <a:t>loginedUser</a:t>
              </a:r>
              <a:endParaRPr lang="en-US" altLang="ko-KR" sz="1200" dirty="0" smtClean="0"/>
            </a:p>
          </p:txBody>
        </p:sp>
        <p:cxnSp>
          <p:nvCxnSpPr>
            <p:cNvPr id="6" name="직선 연결선 5"/>
            <p:cNvCxnSpPr/>
            <p:nvPr/>
          </p:nvCxnSpPr>
          <p:spPr bwMode="auto">
            <a:xfrm>
              <a:off x="2627784" y="3933056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4139952" y="3436819"/>
            <a:ext cx="4176464" cy="1292662"/>
            <a:chOff x="2843808" y="1124744"/>
            <a:chExt cx="2952328" cy="1292662"/>
          </a:xfrm>
          <a:solidFill>
            <a:schemeClr val="accent5"/>
          </a:solidFill>
        </p:grpSpPr>
        <p:sp>
          <p:nvSpPr>
            <p:cNvPr id="7" name="TextBox 6"/>
            <p:cNvSpPr txBox="1"/>
            <p:nvPr/>
          </p:nvSpPr>
          <p:spPr>
            <a:xfrm>
              <a:off x="2843808" y="1124744"/>
              <a:ext cx="2952328" cy="12926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Room</a:t>
              </a:r>
              <a:endParaRPr lang="en-US" altLang="ko-KR" dirty="0" smtClean="0"/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roomType</a:t>
              </a:r>
              <a:r>
                <a:rPr lang="en-US" altLang="ko-KR" sz="1200" dirty="0" smtClean="0"/>
                <a:t>           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roomID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sellerID</a:t>
              </a:r>
              <a:r>
                <a:rPr lang="en-US" altLang="ko-KR" sz="1200" dirty="0" smtClean="0"/>
                <a:t>                string </a:t>
              </a:r>
              <a:r>
                <a:rPr lang="en-US" altLang="ko-KR" sz="1200" dirty="0" err="1" smtClean="0"/>
                <a:t>roomName</a:t>
              </a:r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xCoord</a:t>
              </a:r>
              <a:r>
                <a:rPr lang="en-US" altLang="ko-KR" sz="1200" dirty="0" smtClean="0"/>
                <a:t>, </a:t>
              </a:r>
              <a:r>
                <a:rPr lang="en-US" altLang="ko-KR" sz="1200" dirty="0" err="1" smtClean="0"/>
                <a:t>yCoord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list&lt;string&gt;</a:t>
              </a:r>
              <a:r>
                <a:rPr lang="en-US" altLang="ko-KR" sz="1200" dirty="0" err="1" smtClean="0"/>
                <a:t>usersRequestToBuyList</a:t>
              </a:r>
              <a:endParaRPr lang="en-US" altLang="ko-KR" sz="1200" dirty="0" smtClean="0"/>
            </a:p>
          </p:txBody>
        </p:sp>
        <p:cxnSp>
          <p:nvCxnSpPr>
            <p:cNvPr id="8" name="직선 연결선 7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그룹 10"/>
          <p:cNvGrpSpPr/>
          <p:nvPr/>
        </p:nvGrpSpPr>
        <p:grpSpPr>
          <a:xfrm>
            <a:off x="4139952" y="693656"/>
            <a:ext cx="1512168" cy="1015663"/>
            <a:chOff x="2843808" y="1124744"/>
            <a:chExt cx="2952328" cy="1015663"/>
          </a:xfrm>
          <a:solidFill>
            <a:srgbClr val="00B0F0"/>
          </a:solidFill>
        </p:grpSpPr>
        <p:sp>
          <p:nvSpPr>
            <p:cNvPr id="12" name="TextBox 11"/>
            <p:cNvSpPr txBox="1"/>
            <p:nvPr/>
          </p:nvSpPr>
          <p:spPr>
            <a:xfrm>
              <a:off x="2843808" y="1124744"/>
              <a:ext cx="2952328" cy="10156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User</a:t>
              </a:r>
            </a:p>
            <a:p>
              <a:r>
                <a:rPr lang="en-US" altLang="ko-KR" dirty="0" smtClean="0"/>
                <a:t> </a:t>
              </a:r>
              <a:r>
                <a:rPr lang="en-US" altLang="ko-KR" sz="1200" dirty="0" smtClean="0"/>
                <a:t>string  id</a:t>
              </a:r>
            </a:p>
            <a:p>
              <a:r>
                <a:rPr lang="en-US" altLang="ko-KR" sz="1200" dirty="0" smtClean="0"/>
                <a:t> string  password</a:t>
              </a:r>
              <a:endParaRPr lang="en-US" altLang="ko-KR" sz="1200" dirty="0"/>
            </a:p>
            <a:p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userType</a:t>
              </a:r>
              <a:endParaRPr lang="en-US" altLang="ko-KR" sz="1200" dirty="0"/>
            </a:p>
          </p:txBody>
        </p:sp>
        <p:cxnSp>
          <p:nvCxnSpPr>
            <p:cNvPr id="13" name="직선 연결선 12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꺾인 연결선 13"/>
          <p:cNvCxnSpPr>
            <a:stCxn id="7" idx="1"/>
            <a:endCxn id="4" idx="3"/>
          </p:cNvCxnSpPr>
          <p:nvPr/>
        </p:nvCxnSpPr>
        <p:spPr bwMode="auto">
          <a:xfrm rot="10800000">
            <a:off x="3273806" y="1201488"/>
            <a:ext cx="866147" cy="2881663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꺾인 연결선 16"/>
          <p:cNvCxnSpPr>
            <a:stCxn id="12" idx="1"/>
            <a:endCxn id="4" idx="3"/>
          </p:cNvCxnSpPr>
          <p:nvPr/>
        </p:nvCxnSpPr>
        <p:spPr bwMode="auto">
          <a:xfrm rot="10800000">
            <a:off x="3273806" y="1201488"/>
            <a:ext cx="866147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" name="그룹 19"/>
          <p:cNvGrpSpPr/>
          <p:nvPr/>
        </p:nvGrpSpPr>
        <p:grpSpPr>
          <a:xfrm>
            <a:off x="4139952" y="1911803"/>
            <a:ext cx="1512168" cy="923330"/>
            <a:chOff x="2843808" y="1124744"/>
            <a:chExt cx="2952328" cy="923330"/>
          </a:xfrm>
          <a:solidFill>
            <a:srgbClr val="00B0F0"/>
          </a:solidFill>
        </p:grpSpPr>
        <p:sp>
          <p:nvSpPr>
            <p:cNvPr id="21" name="TextBox 20"/>
            <p:cNvSpPr txBox="1"/>
            <p:nvPr/>
          </p:nvSpPr>
          <p:spPr>
            <a:xfrm>
              <a:off x="2843808" y="1124744"/>
              <a:ext cx="2952328" cy="92333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Seller</a:t>
              </a:r>
              <a:endParaRPr lang="en-US" altLang="ko-KR" dirty="0"/>
            </a:p>
            <a:p>
              <a:pPr algn="ctr"/>
              <a:endParaRPr lang="en-US" altLang="ko-KR" sz="1200" dirty="0" smtClean="0"/>
            </a:p>
            <a:p>
              <a:r>
                <a:rPr lang="en-US" altLang="ko-KR" sz="1200" dirty="0"/>
                <a:t> list&lt;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registeredRoomList</a:t>
              </a:r>
              <a:endParaRPr lang="en-US" altLang="ko-KR" sz="1200" dirty="0"/>
            </a:p>
          </p:txBody>
        </p:sp>
        <p:cxnSp>
          <p:nvCxnSpPr>
            <p:cNvPr id="22" name="직선 연결선 21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그룹 22"/>
          <p:cNvGrpSpPr/>
          <p:nvPr/>
        </p:nvGrpSpPr>
        <p:grpSpPr>
          <a:xfrm>
            <a:off x="5796136" y="1911803"/>
            <a:ext cx="2448272" cy="1156539"/>
            <a:chOff x="2843808" y="1124744"/>
            <a:chExt cx="2952328" cy="1268210"/>
          </a:xfrm>
          <a:solidFill>
            <a:srgbClr val="00B0F0"/>
          </a:solidFill>
        </p:grpSpPr>
        <p:sp>
          <p:nvSpPr>
            <p:cNvPr id="24" name="TextBox 23"/>
            <p:cNvSpPr txBox="1"/>
            <p:nvPr/>
          </p:nvSpPr>
          <p:spPr>
            <a:xfrm>
              <a:off x="2843808" y="1124744"/>
              <a:ext cx="2952328" cy="12682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Buyer</a:t>
              </a:r>
              <a:endParaRPr lang="en-US" altLang="ko-KR" dirty="0"/>
            </a:p>
            <a:p>
              <a:pPr algn="ctr"/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xCoord,yCoord</a:t>
              </a:r>
              <a:endParaRPr lang="en-US" altLang="ko-KR" sz="1200" dirty="0" smtClean="0"/>
            </a:p>
            <a:p>
              <a:r>
                <a:rPr lang="en-US" altLang="ko-KR" sz="1200" dirty="0"/>
                <a:t>list&lt;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&gt; </a:t>
              </a:r>
              <a:r>
                <a:rPr lang="en-US" altLang="ko-KR" sz="1200" dirty="0" err="1" smtClean="0"/>
                <a:t>recentlySearched</a:t>
              </a:r>
              <a:endParaRPr lang="en-US" altLang="ko-KR" sz="1200" dirty="0" smtClean="0"/>
            </a:p>
            <a:p>
              <a:r>
                <a:rPr lang="en-US" altLang="ko-KR" sz="1200" dirty="0"/>
                <a:t>list&lt;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roomsRequestToBuyList</a:t>
              </a:r>
              <a:endParaRPr lang="en-US" altLang="ko-KR" sz="1200" dirty="0"/>
            </a:p>
            <a:p>
              <a:endParaRPr lang="en-US" altLang="ko-KR" sz="1200" dirty="0"/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" name="직선 화살표 연결선 4"/>
          <p:cNvCxnSpPr>
            <a:stCxn id="21" idx="0"/>
            <a:endCxn id="12" idx="2"/>
          </p:cNvCxnSpPr>
          <p:nvPr/>
        </p:nvCxnSpPr>
        <p:spPr bwMode="auto">
          <a:xfrm flipV="1">
            <a:off x="4896036" y="1709319"/>
            <a:ext cx="0" cy="2024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꺾인 연결선 26"/>
          <p:cNvCxnSpPr>
            <a:stCxn id="24" idx="0"/>
            <a:endCxn id="12" idx="3"/>
          </p:cNvCxnSpPr>
          <p:nvPr/>
        </p:nvCxnSpPr>
        <p:spPr bwMode="auto">
          <a:xfrm rot="16200000" flipV="1">
            <a:off x="5981039" y="872570"/>
            <a:ext cx="710315" cy="1368152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2" name="그룹 31"/>
          <p:cNvGrpSpPr/>
          <p:nvPr/>
        </p:nvGrpSpPr>
        <p:grpSpPr>
          <a:xfrm>
            <a:off x="4139952" y="4913292"/>
            <a:ext cx="1440160" cy="1107996"/>
            <a:chOff x="2843808" y="1124744"/>
            <a:chExt cx="2952328" cy="1107996"/>
          </a:xfrm>
          <a:solidFill>
            <a:schemeClr val="accent5"/>
          </a:solidFill>
        </p:grpSpPr>
        <p:sp>
          <p:nvSpPr>
            <p:cNvPr id="33" name="TextBox 32"/>
            <p:cNvSpPr txBox="1"/>
            <p:nvPr/>
          </p:nvSpPr>
          <p:spPr>
            <a:xfrm>
              <a:off x="2843808" y="1124744"/>
              <a:ext cx="2952328" cy="11079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Rent</a:t>
              </a:r>
              <a:endParaRPr lang="en-US" altLang="ko-KR" dirty="0" smtClean="0"/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deposit</a:t>
              </a:r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/>
                <a:t>montly_pay</a:t>
              </a:r>
              <a:endParaRPr lang="en-US" altLang="ko-KR" sz="1200" dirty="0"/>
            </a:p>
            <a:p>
              <a:endParaRPr lang="en-US" altLang="ko-KR" sz="1200" dirty="0" smtClean="0"/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그룹 35"/>
          <p:cNvGrpSpPr/>
          <p:nvPr/>
        </p:nvGrpSpPr>
        <p:grpSpPr>
          <a:xfrm>
            <a:off x="5786047" y="4913292"/>
            <a:ext cx="1450249" cy="1107996"/>
            <a:chOff x="2823126" y="1124744"/>
            <a:chExt cx="2973010" cy="738664"/>
          </a:xfrm>
          <a:solidFill>
            <a:schemeClr val="accent5"/>
          </a:solidFill>
        </p:grpSpPr>
        <p:sp>
          <p:nvSpPr>
            <p:cNvPr id="37" name="TextBox 36"/>
            <p:cNvSpPr txBox="1"/>
            <p:nvPr/>
          </p:nvSpPr>
          <p:spPr>
            <a:xfrm>
              <a:off x="2843808" y="1124744"/>
              <a:ext cx="2952328" cy="738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Sale</a:t>
              </a:r>
              <a:endParaRPr lang="en-US" altLang="ko-KR" dirty="0" smtClean="0"/>
            </a:p>
            <a:p>
              <a:r>
                <a:rPr lang="en-US" altLang="ko-KR" sz="1200" dirty="0" smtClean="0"/>
                <a:t> </a:t>
              </a:r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/>
                <a:t>cost</a:t>
              </a:r>
            </a:p>
          </p:txBody>
        </p:sp>
        <p:cxnSp>
          <p:nvCxnSpPr>
            <p:cNvPr id="38" name="직선 연결선 37"/>
            <p:cNvCxnSpPr/>
            <p:nvPr/>
          </p:nvCxnSpPr>
          <p:spPr bwMode="auto">
            <a:xfrm>
              <a:off x="2823126" y="1383355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9" name="직선 화살표 연결선 38"/>
          <p:cNvCxnSpPr>
            <a:stCxn id="33" idx="0"/>
          </p:cNvCxnSpPr>
          <p:nvPr/>
        </p:nvCxnSpPr>
        <p:spPr bwMode="auto">
          <a:xfrm flipV="1">
            <a:off x="4860032" y="4729481"/>
            <a:ext cx="0" cy="18381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 flipV="1">
            <a:off x="6508157" y="4729481"/>
            <a:ext cx="0" cy="1838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48940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 (User)</a:t>
            </a:r>
            <a:endParaRPr lang="ko-KR" altLang="en-US" dirty="0"/>
          </a:p>
        </p:txBody>
      </p:sp>
      <p:cxnSp>
        <p:nvCxnSpPr>
          <p:cNvPr id="46" name="꺾인 연결선 45"/>
          <p:cNvCxnSpPr>
            <a:stCxn id="19" idx="0"/>
            <a:endCxn id="16" idx="2"/>
          </p:cNvCxnSpPr>
          <p:nvPr/>
        </p:nvCxnSpPr>
        <p:spPr>
          <a:xfrm rot="5400000" flipH="1" flipV="1">
            <a:off x="3315767" y="1939633"/>
            <a:ext cx="856282" cy="1440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41788" y="4888055"/>
            <a:ext cx="9156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Overridding</a:t>
            </a:r>
            <a:endParaRPr lang="en-US" altLang="ko-KR" sz="1600" dirty="0" smtClean="0"/>
          </a:p>
          <a:p>
            <a:r>
              <a:rPr lang="en-US" altLang="ko-KR" sz="1600" dirty="0" smtClean="0"/>
              <a:t>-    Client::</a:t>
            </a:r>
            <a:r>
              <a:rPr lang="en-US" altLang="ko-KR" sz="1600" dirty="0" err="1" smtClean="0"/>
              <a:t>printInfo</a:t>
            </a:r>
            <a:r>
              <a:rPr lang="en-US" altLang="ko-KR" sz="1600" dirty="0" smtClean="0">
                <a:solidFill>
                  <a:schemeClr val="tx1"/>
                </a:solidFill>
              </a:rPr>
              <a:t>( );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판매자의 정보를 출력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Buyer:: </a:t>
            </a:r>
            <a:r>
              <a:rPr lang="en-US" altLang="ko-KR" sz="1600" dirty="0" err="1"/>
              <a:t>printInfo</a:t>
            </a:r>
            <a:r>
              <a:rPr lang="en-US" altLang="ko-KR" sz="1600" dirty="0" smtClean="0">
                <a:solidFill>
                  <a:schemeClr val="tx1"/>
                </a:solidFill>
              </a:rPr>
              <a:t>( );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구매자의 정보를 출력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19872" y="846577"/>
            <a:ext cx="2088232" cy="1384995"/>
            <a:chOff x="2843808" y="1124744"/>
            <a:chExt cx="2952328" cy="1384995"/>
          </a:xfrm>
          <a:solidFill>
            <a:srgbClr val="00B0F0"/>
          </a:solidFill>
        </p:grpSpPr>
        <p:sp>
          <p:nvSpPr>
            <p:cNvPr id="16" name="TextBox 15"/>
            <p:cNvSpPr txBox="1"/>
            <p:nvPr/>
          </p:nvSpPr>
          <p:spPr>
            <a:xfrm>
              <a:off x="2843808" y="1124744"/>
              <a:ext cx="2952328" cy="13849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User</a:t>
              </a:r>
            </a:p>
            <a:p>
              <a:r>
                <a:rPr lang="en-US" altLang="ko-KR" dirty="0" smtClean="0"/>
                <a:t> </a:t>
              </a:r>
              <a:r>
                <a:rPr lang="en-US" altLang="ko-KR" sz="1200" dirty="0" smtClean="0"/>
                <a:t>string  id</a:t>
              </a:r>
            </a:p>
            <a:p>
              <a:r>
                <a:rPr lang="en-US" altLang="ko-KR" sz="1200" dirty="0" smtClean="0"/>
                <a:t> string  password</a:t>
              </a:r>
              <a:endParaRPr lang="en-US" altLang="ko-KR" sz="1200" dirty="0"/>
            </a:p>
            <a:p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userType</a:t>
              </a:r>
              <a:endParaRPr lang="en-US" altLang="ko-KR" sz="1200" dirty="0" smtClean="0"/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virtual void </a:t>
              </a:r>
              <a:r>
                <a:rPr lang="en-US" altLang="ko-KR" sz="1200" dirty="0" err="1" smtClean="0"/>
                <a:t>printInfo</a:t>
              </a:r>
              <a:r>
                <a:rPr lang="en-US" altLang="ko-KR" sz="1200" dirty="0" smtClean="0"/>
                <a:t>() = 0;</a:t>
              </a:r>
              <a:endParaRPr lang="en-US" altLang="ko-KR" sz="1200" dirty="0"/>
            </a:p>
          </p:txBody>
        </p:sp>
        <p:cxnSp>
          <p:nvCxnSpPr>
            <p:cNvPr id="17" name="직선 연결선 16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그룹 17"/>
          <p:cNvGrpSpPr/>
          <p:nvPr/>
        </p:nvGrpSpPr>
        <p:grpSpPr>
          <a:xfrm>
            <a:off x="2267744" y="3087854"/>
            <a:ext cx="1512168" cy="1292662"/>
            <a:chOff x="2843808" y="1124744"/>
            <a:chExt cx="2952328" cy="923330"/>
          </a:xfrm>
          <a:solidFill>
            <a:srgbClr val="00B0F0"/>
          </a:solidFill>
        </p:grpSpPr>
        <p:sp>
          <p:nvSpPr>
            <p:cNvPr id="19" name="TextBox 18"/>
            <p:cNvSpPr txBox="1"/>
            <p:nvPr/>
          </p:nvSpPr>
          <p:spPr>
            <a:xfrm>
              <a:off x="2843808" y="1124744"/>
              <a:ext cx="2952328" cy="92333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Seller</a:t>
              </a:r>
              <a:endParaRPr lang="en-US" altLang="ko-KR" dirty="0"/>
            </a:p>
            <a:p>
              <a:pPr algn="ctr"/>
              <a:endParaRPr lang="en-US" altLang="ko-KR" sz="1200" dirty="0" smtClean="0"/>
            </a:p>
            <a:p>
              <a:r>
                <a:rPr lang="en-US" altLang="ko-KR" sz="1200" dirty="0"/>
                <a:t> list&lt;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registeredRoomList</a:t>
              </a:r>
              <a:endParaRPr lang="en-US" altLang="ko-KR" sz="1200" dirty="0"/>
            </a:p>
          </p:txBody>
        </p:sp>
        <p:cxnSp>
          <p:nvCxnSpPr>
            <p:cNvPr id="20" name="직선 연결선 19"/>
            <p:cNvCxnSpPr/>
            <p:nvPr/>
          </p:nvCxnSpPr>
          <p:spPr bwMode="auto">
            <a:xfrm>
              <a:off x="2843808" y="138687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그룹 20"/>
          <p:cNvGrpSpPr/>
          <p:nvPr/>
        </p:nvGrpSpPr>
        <p:grpSpPr>
          <a:xfrm>
            <a:off x="4908724" y="3087854"/>
            <a:ext cx="2448272" cy="1292662"/>
            <a:chOff x="2843808" y="1124744"/>
            <a:chExt cx="2952328" cy="1268210"/>
          </a:xfrm>
          <a:solidFill>
            <a:srgbClr val="00B0F0"/>
          </a:solidFill>
        </p:grpSpPr>
        <p:sp>
          <p:nvSpPr>
            <p:cNvPr id="22" name="TextBox 21"/>
            <p:cNvSpPr txBox="1"/>
            <p:nvPr/>
          </p:nvSpPr>
          <p:spPr>
            <a:xfrm>
              <a:off x="2843808" y="1124744"/>
              <a:ext cx="2952328" cy="12682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Buyer</a:t>
              </a:r>
              <a:endParaRPr lang="en-US" altLang="ko-KR" dirty="0"/>
            </a:p>
            <a:p>
              <a:pPr algn="ctr"/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xCoord,yCoord</a:t>
              </a:r>
              <a:endParaRPr lang="en-US" altLang="ko-KR" sz="1200" dirty="0" smtClean="0"/>
            </a:p>
            <a:p>
              <a:r>
                <a:rPr lang="en-US" altLang="ko-KR" sz="1200" dirty="0"/>
                <a:t>list&lt;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&gt; </a:t>
              </a:r>
              <a:r>
                <a:rPr lang="en-US" altLang="ko-KR" sz="1200" dirty="0" err="1" smtClean="0"/>
                <a:t>recentlySearched</a:t>
              </a:r>
              <a:endParaRPr lang="en-US" altLang="ko-KR" sz="1200" dirty="0" smtClean="0"/>
            </a:p>
            <a:p>
              <a:r>
                <a:rPr lang="en-US" altLang="ko-KR" sz="1200" dirty="0"/>
                <a:t>list&lt;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roomsRequestToBuyList</a:t>
              </a:r>
              <a:endParaRPr lang="en-US" altLang="ko-KR" sz="1200" dirty="0"/>
            </a:p>
            <a:p>
              <a:endParaRPr lang="en-US" altLang="ko-KR" sz="1200" dirty="0"/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8" name="꺾인 연결선 27"/>
          <p:cNvCxnSpPr>
            <a:stCxn id="22" idx="0"/>
            <a:endCxn id="16" idx="2"/>
          </p:cNvCxnSpPr>
          <p:nvPr/>
        </p:nvCxnSpPr>
        <p:spPr>
          <a:xfrm rot="16200000" flipV="1">
            <a:off x="4870283" y="1825277"/>
            <a:ext cx="856282" cy="16688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438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 (Room)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2051720" y="908720"/>
            <a:ext cx="1512168" cy="0"/>
          </a:xfrm>
          <a:prstGeom prst="line">
            <a:avLst/>
          </a:prstGeom>
          <a:solidFill>
            <a:srgbClr val="00B0F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>
          <a:xfrm>
            <a:off x="0" y="4293096"/>
            <a:ext cx="9156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Overridding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en-US" altLang="ko-KR" sz="1600" dirty="0" err="1" smtClean="0"/>
              <a:t>printInfo</a:t>
            </a:r>
            <a:r>
              <a:rPr lang="en-US" altLang="ko-KR" sz="1600" dirty="0" smtClean="0"/>
              <a:t>()</a:t>
            </a:r>
            <a:r>
              <a:rPr lang="en-US" altLang="ko-KR" sz="1600" dirty="0" smtClean="0">
                <a:solidFill>
                  <a:schemeClr val="tx1"/>
                </a:solidFill>
              </a:rPr>
              <a:t>;              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방의 종류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판매자 이름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방 이름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위치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좌표</a:t>
            </a:r>
            <a:r>
              <a:rPr lang="en-US" altLang="ko-KR" sz="1600" dirty="0" smtClean="0">
                <a:sym typeface="Wingdings" panose="05000000000000000000" pitchFamily="2" charset="2"/>
              </a:rPr>
              <a:t>),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구매신청한</a:t>
            </a:r>
            <a:r>
              <a:rPr lang="ko-KR" altLang="en-US" sz="1600" dirty="0" smtClean="0">
                <a:sym typeface="Wingdings" panose="05000000000000000000" pitchFamily="2" charset="2"/>
              </a:rPr>
              <a:t> 사람의 목록을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                                          </a:t>
            </a:r>
            <a:r>
              <a:rPr lang="ko-KR" altLang="en-US" sz="1600" dirty="0" smtClean="0">
                <a:sym typeface="Wingdings" panose="05000000000000000000" pitchFamily="2" charset="2"/>
              </a:rPr>
              <a:t>공통적으로 출력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Rent::</a:t>
            </a:r>
            <a:r>
              <a:rPr lang="en-US" altLang="ko-KR" sz="1600" dirty="0" err="1" smtClean="0"/>
              <a:t>printInfo</a:t>
            </a:r>
            <a:r>
              <a:rPr lang="en-US" altLang="ko-KR" sz="1600" dirty="0" smtClean="0">
                <a:solidFill>
                  <a:schemeClr val="tx1"/>
                </a:solidFill>
              </a:rPr>
              <a:t>( );    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보증금과 월세를 추가적으로 출력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Sale::</a:t>
            </a:r>
            <a:r>
              <a:rPr lang="en-US" altLang="ko-KR" sz="1600" dirty="0" err="1" smtClean="0"/>
              <a:t>printInfo</a:t>
            </a:r>
            <a:r>
              <a:rPr lang="en-US" altLang="ko-KR" sz="1600" dirty="0" smtClean="0">
                <a:solidFill>
                  <a:schemeClr val="tx1"/>
                </a:solidFill>
              </a:rPr>
              <a:t>( );     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매매가를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추가적으로 출력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40886" y="808383"/>
            <a:ext cx="4031313" cy="1661993"/>
            <a:chOff x="2843808" y="1124744"/>
            <a:chExt cx="2952328" cy="1661993"/>
          </a:xfrm>
          <a:solidFill>
            <a:schemeClr val="accent5"/>
          </a:solidFill>
        </p:grpSpPr>
        <p:sp>
          <p:nvSpPr>
            <p:cNvPr id="25" name="TextBox 24"/>
            <p:cNvSpPr txBox="1"/>
            <p:nvPr/>
          </p:nvSpPr>
          <p:spPr>
            <a:xfrm>
              <a:off x="2843808" y="1124744"/>
              <a:ext cx="2952328" cy="16619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Room</a:t>
              </a:r>
              <a:endParaRPr lang="en-US" altLang="ko-KR" dirty="0" smtClean="0"/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roomType</a:t>
              </a:r>
              <a:r>
                <a:rPr lang="en-US" altLang="ko-KR" sz="1200" dirty="0" smtClean="0"/>
                <a:t>           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roomID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sellerID</a:t>
              </a:r>
              <a:r>
                <a:rPr lang="en-US" altLang="ko-KR" sz="1200" dirty="0" smtClean="0"/>
                <a:t>                string </a:t>
              </a:r>
              <a:r>
                <a:rPr lang="en-US" altLang="ko-KR" sz="1200" dirty="0" err="1" smtClean="0"/>
                <a:t>roomName</a:t>
              </a:r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xCoord</a:t>
              </a:r>
              <a:r>
                <a:rPr lang="en-US" altLang="ko-KR" sz="1200" dirty="0" smtClean="0"/>
                <a:t>, </a:t>
              </a:r>
              <a:r>
                <a:rPr lang="en-US" altLang="ko-KR" sz="1200" dirty="0" err="1" smtClean="0"/>
                <a:t>yCoord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list&lt;string&gt;</a:t>
              </a:r>
              <a:r>
                <a:rPr lang="en-US" altLang="ko-KR" sz="1200" dirty="0" err="1" smtClean="0"/>
                <a:t>usersRequestToBuyList</a:t>
              </a:r>
              <a:endParaRPr lang="en-US" altLang="ko-KR" sz="1200" dirty="0" smtClean="0"/>
            </a:p>
            <a:p>
              <a:endParaRPr lang="en-US" altLang="ko-KR" sz="1200" dirty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virtual void </a:t>
              </a:r>
              <a:r>
                <a:rPr lang="en-US" altLang="ko-KR" sz="1200" dirty="0" err="1" smtClean="0"/>
                <a:t>printInfo</a:t>
              </a:r>
              <a:r>
                <a:rPr lang="en-US" altLang="ko-KR" sz="1200" dirty="0" smtClean="0"/>
                <a:t>() = 0;</a:t>
              </a:r>
            </a:p>
          </p:txBody>
        </p:sp>
        <p:cxnSp>
          <p:nvCxnSpPr>
            <p:cNvPr id="26" name="직선 연결선 25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그룹 27"/>
          <p:cNvGrpSpPr/>
          <p:nvPr/>
        </p:nvGrpSpPr>
        <p:grpSpPr>
          <a:xfrm>
            <a:off x="2340887" y="3054886"/>
            <a:ext cx="1440160" cy="1107996"/>
            <a:chOff x="2843808" y="1124744"/>
            <a:chExt cx="2952328" cy="1107996"/>
          </a:xfrm>
          <a:solidFill>
            <a:schemeClr val="accent5"/>
          </a:solidFill>
        </p:grpSpPr>
        <p:sp>
          <p:nvSpPr>
            <p:cNvPr id="29" name="TextBox 28"/>
            <p:cNvSpPr txBox="1"/>
            <p:nvPr/>
          </p:nvSpPr>
          <p:spPr>
            <a:xfrm>
              <a:off x="2843808" y="1124744"/>
              <a:ext cx="2952328" cy="11079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Rent</a:t>
              </a:r>
              <a:endParaRPr lang="en-US" altLang="ko-KR" dirty="0" smtClean="0"/>
            </a:p>
            <a:p>
              <a:r>
                <a:rPr lang="en-US" altLang="ko-KR" sz="1200" dirty="0" smtClean="0"/>
                <a:t> 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deposit</a:t>
              </a:r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/>
                <a:t>montly_pay</a:t>
              </a:r>
              <a:endParaRPr lang="en-US" altLang="ko-KR" sz="1200" dirty="0"/>
            </a:p>
            <a:p>
              <a:endParaRPr lang="en-US" altLang="ko-KR" sz="1200" dirty="0" smtClean="0"/>
            </a:p>
          </p:txBody>
        </p:sp>
        <p:cxnSp>
          <p:nvCxnSpPr>
            <p:cNvPr id="31" name="직선 연결선 30"/>
            <p:cNvCxnSpPr/>
            <p:nvPr/>
          </p:nvCxnSpPr>
          <p:spPr bwMode="auto">
            <a:xfrm>
              <a:off x="2843808" y="1484784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그룹 31"/>
          <p:cNvGrpSpPr/>
          <p:nvPr/>
        </p:nvGrpSpPr>
        <p:grpSpPr>
          <a:xfrm>
            <a:off x="4932039" y="3054886"/>
            <a:ext cx="1440160" cy="1107996"/>
            <a:chOff x="2843808" y="1124744"/>
            <a:chExt cx="2952328" cy="738664"/>
          </a:xfrm>
          <a:solidFill>
            <a:schemeClr val="accent5"/>
          </a:solidFill>
        </p:grpSpPr>
        <p:sp>
          <p:nvSpPr>
            <p:cNvPr id="33" name="TextBox 32"/>
            <p:cNvSpPr txBox="1"/>
            <p:nvPr/>
          </p:nvSpPr>
          <p:spPr>
            <a:xfrm>
              <a:off x="2843808" y="1124744"/>
              <a:ext cx="2952328" cy="738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Sale</a:t>
              </a:r>
              <a:endParaRPr lang="en-US" altLang="ko-KR" dirty="0" smtClean="0"/>
            </a:p>
            <a:p>
              <a:r>
                <a:rPr lang="en-US" altLang="ko-KR" sz="1200" dirty="0" smtClean="0"/>
                <a:t> </a:t>
              </a:r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</a:t>
              </a:r>
              <a:r>
                <a:rPr lang="en-US" altLang="ko-KR" sz="1200" dirty="0"/>
                <a:t>cost</a:t>
              </a: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2843808" y="1364771"/>
              <a:ext cx="2952328" cy="0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꺾인 연결선 37"/>
          <p:cNvCxnSpPr>
            <a:stCxn id="29" idx="0"/>
            <a:endCxn id="25" idx="2"/>
          </p:cNvCxnSpPr>
          <p:nvPr/>
        </p:nvCxnSpPr>
        <p:spPr>
          <a:xfrm rot="5400000" flipH="1" flipV="1">
            <a:off x="3416500" y="2114843"/>
            <a:ext cx="584510" cy="12955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3" idx="0"/>
            <a:endCxn id="25" idx="2"/>
          </p:cNvCxnSpPr>
          <p:nvPr/>
        </p:nvCxnSpPr>
        <p:spPr>
          <a:xfrm rot="16200000" flipV="1">
            <a:off x="4712076" y="2114843"/>
            <a:ext cx="584510" cy="12955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42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2267744" y="2492896"/>
            <a:ext cx="4248472" cy="1440160"/>
          </a:xfrm>
          <a:prstGeom prst="rect">
            <a:avLst/>
          </a:prstGeom>
          <a:solidFill>
            <a:srgbClr val="DDD9C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4264"/>
              </p:ext>
            </p:extLst>
          </p:nvPr>
        </p:nvGraphicFramePr>
        <p:xfrm>
          <a:off x="2916305" y="2881116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5076545" y="2876079"/>
            <a:ext cx="107914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User* </a:t>
            </a:r>
            <a:r>
              <a:rPr kumimoji="0" lang="en-US" altLang="ko-KR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user_List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56911"/>
              </p:ext>
            </p:extLst>
          </p:nvPr>
        </p:nvGraphicFramePr>
        <p:xfrm>
          <a:off x="2916306" y="3260236"/>
          <a:ext cx="2160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2217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5076545" y="3241525"/>
            <a:ext cx="12378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Room* </a:t>
            </a:r>
            <a:r>
              <a:rPr kumimoji="0" lang="en-US" altLang="ko-KR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room_List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98622" y="24928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App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01" name="원통 100"/>
          <p:cNvSpPr/>
          <p:nvPr/>
        </p:nvSpPr>
        <p:spPr bwMode="auto">
          <a:xfrm>
            <a:off x="1426074" y="4653136"/>
            <a:ext cx="6530302" cy="1800200"/>
          </a:xfrm>
          <a:prstGeom prst="ca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1000" dirty="0" err="1" smtClean="0">
                <a:solidFill>
                  <a:prstClr val="black"/>
                </a:solidFill>
              </a:rPr>
              <a:t>UserType</a:t>
            </a:r>
            <a:r>
              <a:rPr lang="en-US" altLang="ko-KR" sz="1000" dirty="0" smtClean="0">
                <a:solidFill>
                  <a:prstClr val="black"/>
                </a:solidFill>
              </a:rPr>
              <a:t>   ID      PW      </a:t>
            </a:r>
            <a:r>
              <a:rPr lang="ko-KR" altLang="en-US" sz="1000" dirty="0" smtClean="0">
                <a:solidFill>
                  <a:prstClr val="black"/>
                </a:solidFill>
              </a:rPr>
              <a:t>등록한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매물의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개수   등록한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매물의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리스트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0        </a:t>
            </a:r>
            <a:r>
              <a:rPr lang="en-US" altLang="ko-KR" sz="1000" dirty="0">
                <a:solidFill>
                  <a:prstClr val="black"/>
                </a:solidFill>
              </a:rPr>
              <a:t>user0 </a:t>
            </a:r>
            <a:r>
              <a:rPr lang="en-US" altLang="ko-KR" sz="1000" dirty="0" smtClean="0">
                <a:solidFill>
                  <a:prstClr val="black"/>
                </a:solidFill>
              </a:rPr>
              <a:t>user0pw              0</a:t>
            </a: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0        user1 user1pw              2                            3 4      </a:t>
            </a:r>
          </a:p>
          <a:p>
            <a:r>
              <a:rPr lang="en-US" altLang="ko-KR" sz="1000" dirty="0" err="1" smtClean="0">
                <a:solidFill>
                  <a:prstClr val="black"/>
                </a:solidFill>
              </a:rPr>
              <a:t>UserType</a:t>
            </a:r>
            <a:r>
              <a:rPr lang="en-US" altLang="ko-KR" sz="1000" dirty="0" smtClean="0">
                <a:solidFill>
                  <a:prstClr val="black"/>
                </a:solidFill>
              </a:rPr>
              <a:t>   </a:t>
            </a:r>
            <a:r>
              <a:rPr lang="en-US" altLang="ko-KR" sz="1000" dirty="0">
                <a:solidFill>
                  <a:prstClr val="black"/>
                </a:solidFill>
              </a:rPr>
              <a:t>ID      </a:t>
            </a:r>
            <a:r>
              <a:rPr lang="en-US" altLang="ko-KR" sz="1000" dirty="0" smtClean="0">
                <a:solidFill>
                  <a:prstClr val="black"/>
                </a:solidFill>
              </a:rPr>
              <a:t>PW    x</a:t>
            </a:r>
            <a:r>
              <a:rPr lang="ko-KR" altLang="en-US" sz="1000" dirty="0" smtClean="0">
                <a:solidFill>
                  <a:prstClr val="black"/>
                </a:solidFill>
              </a:rPr>
              <a:t>좌표 </a:t>
            </a:r>
            <a:r>
              <a:rPr lang="en-US" altLang="ko-KR" sz="1000" dirty="0" smtClean="0">
                <a:solidFill>
                  <a:prstClr val="black"/>
                </a:solidFill>
              </a:rPr>
              <a:t>y</a:t>
            </a:r>
            <a:r>
              <a:rPr lang="ko-KR" altLang="en-US" sz="1000" dirty="0" smtClean="0">
                <a:solidFill>
                  <a:prstClr val="black"/>
                </a:solidFill>
              </a:rPr>
              <a:t>좌표   최근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검색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개수   최근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검색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아이디    구매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요청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개수   구매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요청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매물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</a:rPr>
              <a:t>    1         user2  user2pw     0       0                0                                                     0</a:t>
            </a:r>
          </a:p>
          <a:p>
            <a:r>
              <a:rPr lang="en-US" altLang="ko-KR" sz="900" dirty="0" smtClean="0">
                <a:solidFill>
                  <a:prstClr val="black"/>
                </a:solidFill>
              </a:rPr>
              <a:t>    1         user3  user3pw     4       7                1                       5 7                          1                        7</a:t>
            </a: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….</a:t>
            </a:r>
            <a:endParaRPr lang="ko-KR" altLang="en-US" sz="900" dirty="0" smtClean="0">
              <a:solidFill>
                <a:prstClr val="black"/>
              </a:solidFill>
            </a:endParaRPr>
          </a:p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73921" y="4720165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User.txt</a:t>
            </a:r>
          </a:p>
        </p:txBody>
      </p:sp>
      <p:cxnSp>
        <p:nvCxnSpPr>
          <p:cNvPr id="120" name="꺾인 연결선 119"/>
          <p:cNvCxnSpPr>
            <a:stCxn id="101" idx="2"/>
            <a:endCxn id="90" idx="1"/>
          </p:cNvCxnSpPr>
          <p:nvPr/>
        </p:nvCxnSpPr>
        <p:spPr>
          <a:xfrm rot="10800000" flipH="1">
            <a:off x="1426073" y="3003036"/>
            <a:ext cx="1490231" cy="2550200"/>
          </a:xfrm>
          <a:prstGeom prst="bentConnector3">
            <a:avLst>
              <a:gd name="adj1" fmla="val -153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원통 123"/>
          <p:cNvSpPr/>
          <p:nvPr/>
        </p:nvSpPr>
        <p:spPr bwMode="auto">
          <a:xfrm>
            <a:off x="1547664" y="480573"/>
            <a:ext cx="6768752" cy="1757253"/>
          </a:xfrm>
          <a:prstGeom prst="ca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 smtClean="0">
                <a:solidFill>
                  <a:prstClr val="black"/>
                </a:solidFill>
              </a:rPr>
              <a:t>roomType</a:t>
            </a:r>
            <a:r>
              <a:rPr lang="en-US" altLang="ko-KR" sz="900" dirty="0" smtClean="0">
                <a:solidFill>
                  <a:prstClr val="black"/>
                </a:solidFill>
              </a:rPr>
              <a:t>   </a:t>
            </a:r>
            <a:r>
              <a:rPr lang="en-US" altLang="ko-KR" sz="900" dirty="0">
                <a:solidFill>
                  <a:prstClr val="black"/>
                </a:solidFill>
              </a:rPr>
              <a:t>ID      </a:t>
            </a:r>
            <a:r>
              <a:rPr lang="en-US" altLang="ko-KR" sz="900" dirty="0" err="1" smtClean="0">
                <a:solidFill>
                  <a:prstClr val="black"/>
                </a:solidFill>
              </a:rPr>
              <a:t>sellerID</a:t>
            </a:r>
            <a:r>
              <a:rPr lang="en-US" altLang="ko-KR" sz="900" dirty="0" smtClean="0">
                <a:solidFill>
                  <a:prstClr val="black"/>
                </a:solidFill>
              </a:rPr>
              <a:t>      Name</a:t>
            </a:r>
            <a:r>
              <a:rPr lang="ko-KR" altLang="en-US" sz="900" dirty="0" smtClean="0">
                <a:solidFill>
                  <a:prstClr val="black"/>
                </a:solidFill>
              </a:rPr>
              <a:t>     </a:t>
            </a:r>
            <a:r>
              <a:rPr lang="en-US" altLang="ko-KR" sz="900" dirty="0" smtClean="0">
                <a:solidFill>
                  <a:prstClr val="black"/>
                </a:solidFill>
              </a:rPr>
              <a:t>x</a:t>
            </a:r>
            <a:r>
              <a:rPr lang="ko-KR" altLang="en-US" sz="900" dirty="0">
                <a:solidFill>
                  <a:prstClr val="black"/>
                </a:solidFill>
              </a:rPr>
              <a:t>좌표 </a:t>
            </a:r>
            <a:r>
              <a:rPr lang="ko-KR" altLang="en-US" sz="900" dirty="0" smtClean="0">
                <a:solidFill>
                  <a:prstClr val="black"/>
                </a:solidFill>
              </a:rPr>
              <a:t>  </a:t>
            </a:r>
            <a:r>
              <a:rPr lang="en-US" altLang="ko-KR" sz="900" dirty="0" smtClean="0">
                <a:solidFill>
                  <a:prstClr val="black"/>
                </a:solidFill>
              </a:rPr>
              <a:t>y</a:t>
            </a:r>
            <a:r>
              <a:rPr lang="ko-KR" altLang="en-US" sz="900" dirty="0" smtClean="0">
                <a:solidFill>
                  <a:prstClr val="black"/>
                </a:solidFill>
              </a:rPr>
              <a:t>좌표   받은 구매요청 개수    구매요청 한 사람 </a:t>
            </a:r>
            <a:r>
              <a:rPr lang="en-US" altLang="ko-KR" sz="900" dirty="0" smtClean="0">
                <a:solidFill>
                  <a:prstClr val="black"/>
                </a:solidFill>
              </a:rPr>
              <a:t>ID </a:t>
            </a:r>
            <a:r>
              <a:rPr lang="ko-KR" altLang="en-US" sz="900" dirty="0" smtClean="0">
                <a:solidFill>
                  <a:prstClr val="black"/>
                </a:solidFill>
              </a:rPr>
              <a:t>리스트        보증금     월세</a:t>
            </a:r>
            <a:endParaRPr lang="en-US" altLang="ko-KR" sz="900" dirty="0">
              <a:solidFill>
                <a:prstClr val="black"/>
              </a:solidFill>
            </a:endParaRPr>
          </a:p>
          <a:p>
            <a:r>
              <a:rPr lang="en-US" altLang="ko-KR" sz="900" dirty="0">
                <a:solidFill>
                  <a:prstClr val="black"/>
                </a:solidFill>
              </a:rPr>
              <a:t>   0        </a:t>
            </a:r>
            <a:r>
              <a:rPr lang="en-US" altLang="ko-KR" sz="900" dirty="0" smtClean="0">
                <a:solidFill>
                  <a:prstClr val="black"/>
                </a:solidFill>
              </a:rPr>
              <a:t>    1            2     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경희유니빌</a:t>
            </a:r>
            <a:r>
              <a:rPr lang="ko-KR" altLang="en-US" sz="900" dirty="0" smtClean="0">
                <a:solidFill>
                  <a:prstClr val="black"/>
                </a:solidFill>
              </a:rPr>
              <a:t>    </a:t>
            </a:r>
            <a:r>
              <a:rPr lang="en-US" altLang="ko-KR" sz="900" dirty="0" smtClean="0">
                <a:solidFill>
                  <a:prstClr val="black"/>
                </a:solidFill>
              </a:rPr>
              <a:t>4         4               1                                   4                          1000        30</a:t>
            </a:r>
          </a:p>
          <a:p>
            <a:endParaRPr lang="en-US" altLang="ko-KR" sz="900" dirty="0">
              <a:solidFill>
                <a:prstClr val="black"/>
              </a:solidFill>
            </a:endParaRPr>
          </a:p>
          <a:p>
            <a:r>
              <a:rPr lang="en-US" altLang="ko-KR" sz="900" dirty="0" err="1" smtClean="0">
                <a:solidFill>
                  <a:prstClr val="black"/>
                </a:solidFill>
              </a:rPr>
              <a:t>roomType</a:t>
            </a:r>
            <a:r>
              <a:rPr lang="en-US" altLang="ko-KR" sz="900" dirty="0" smtClean="0">
                <a:solidFill>
                  <a:prstClr val="black"/>
                </a:solidFill>
              </a:rPr>
              <a:t>   </a:t>
            </a:r>
            <a:r>
              <a:rPr lang="en-US" altLang="ko-KR" sz="900" dirty="0">
                <a:solidFill>
                  <a:prstClr val="black"/>
                </a:solidFill>
              </a:rPr>
              <a:t>ID      </a:t>
            </a:r>
            <a:r>
              <a:rPr lang="en-US" altLang="ko-KR" sz="900" dirty="0" err="1">
                <a:solidFill>
                  <a:prstClr val="black"/>
                </a:solidFill>
              </a:rPr>
              <a:t>sellerID</a:t>
            </a:r>
            <a:r>
              <a:rPr lang="en-US" altLang="ko-KR" sz="900" dirty="0">
                <a:solidFill>
                  <a:prstClr val="black"/>
                </a:solidFill>
              </a:rPr>
              <a:t>      Name</a:t>
            </a:r>
            <a:r>
              <a:rPr lang="ko-KR" altLang="en-US" sz="900" dirty="0">
                <a:solidFill>
                  <a:prstClr val="black"/>
                </a:solidFill>
              </a:rPr>
              <a:t>     </a:t>
            </a:r>
            <a:r>
              <a:rPr lang="en-US" altLang="ko-KR" sz="900" dirty="0">
                <a:solidFill>
                  <a:prstClr val="black"/>
                </a:solidFill>
              </a:rPr>
              <a:t>x</a:t>
            </a:r>
            <a:r>
              <a:rPr lang="ko-KR" altLang="en-US" sz="900" dirty="0">
                <a:solidFill>
                  <a:prstClr val="black"/>
                </a:solidFill>
              </a:rPr>
              <a:t>좌표   </a:t>
            </a:r>
            <a:r>
              <a:rPr lang="en-US" altLang="ko-KR" sz="900" dirty="0">
                <a:solidFill>
                  <a:prstClr val="black"/>
                </a:solidFill>
              </a:rPr>
              <a:t>y</a:t>
            </a:r>
            <a:r>
              <a:rPr lang="ko-KR" altLang="en-US" sz="900" dirty="0">
                <a:solidFill>
                  <a:prstClr val="black"/>
                </a:solidFill>
              </a:rPr>
              <a:t>좌표   받은 구매요청 개수    구매요청 한 사람 </a:t>
            </a:r>
            <a:r>
              <a:rPr lang="en-US" altLang="ko-KR" sz="900" dirty="0">
                <a:solidFill>
                  <a:prstClr val="black"/>
                </a:solidFill>
              </a:rPr>
              <a:t>ID </a:t>
            </a:r>
            <a:r>
              <a:rPr lang="ko-KR" altLang="en-US" sz="900" dirty="0">
                <a:solidFill>
                  <a:prstClr val="black"/>
                </a:solidFill>
              </a:rPr>
              <a:t>리스트        </a:t>
            </a:r>
            <a:r>
              <a:rPr lang="ko-KR" altLang="en-US" sz="900" dirty="0" smtClean="0">
                <a:solidFill>
                  <a:prstClr val="black"/>
                </a:solidFill>
              </a:rPr>
              <a:t>매매가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</a:rPr>
              <a:t>   0            2            </a:t>
            </a:r>
            <a:r>
              <a:rPr lang="en-US" altLang="ko-KR" sz="900" dirty="0">
                <a:solidFill>
                  <a:prstClr val="black"/>
                </a:solidFill>
              </a:rPr>
              <a:t>2      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오피스텔      </a:t>
            </a:r>
            <a:r>
              <a:rPr lang="en-US" altLang="ko-KR" sz="900" dirty="0" smtClean="0">
                <a:solidFill>
                  <a:prstClr val="black"/>
                </a:solidFill>
              </a:rPr>
              <a:t>5         7               0                                                             10000   </a:t>
            </a: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….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134" name="꺾인 연결선 133"/>
          <p:cNvCxnSpPr>
            <a:stCxn id="124" idx="2"/>
            <a:endCxn id="92" idx="1"/>
          </p:cNvCxnSpPr>
          <p:nvPr/>
        </p:nvCxnSpPr>
        <p:spPr>
          <a:xfrm rot="10800000" flipH="1" flipV="1">
            <a:off x="1547664" y="1359200"/>
            <a:ext cx="1368642" cy="2022956"/>
          </a:xfrm>
          <a:prstGeom prst="bentConnector3">
            <a:avLst>
              <a:gd name="adj1" fmla="val -1670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44839" y="579323"/>
            <a:ext cx="966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Room.txt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16016" y="4005064"/>
            <a:ext cx="4636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Rooms.txt </a:t>
            </a:r>
            <a:r>
              <a:rPr lang="ko-KR" altLang="en-US" sz="1600" dirty="0" smtClean="0"/>
              <a:t>파일과 </a:t>
            </a:r>
            <a:r>
              <a:rPr lang="en-US" altLang="ko-KR" sz="1600" dirty="0" smtClean="0"/>
              <a:t>Users.txt </a:t>
            </a:r>
            <a:r>
              <a:rPr lang="ko-KR" altLang="en-US" sz="1600" dirty="0" smtClean="0"/>
              <a:t>파일의 내용을 읽어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App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User</a:t>
            </a:r>
            <a:r>
              <a:rPr lang="ko-KR" altLang="en-US" sz="1600" dirty="0" smtClean="0"/>
              <a:t>리스트와 </a:t>
            </a:r>
            <a:r>
              <a:rPr lang="en-US" altLang="ko-KR" sz="1600" dirty="0" smtClean="0"/>
              <a:t>Room</a:t>
            </a:r>
            <a:r>
              <a:rPr lang="ko-KR" altLang="en-US" sz="1600" dirty="0" smtClean="0"/>
              <a:t>리스트에 저장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직사각형 263"/>
          <p:cNvSpPr/>
          <p:nvPr/>
        </p:nvSpPr>
        <p:spPr>
          <a:xfrm>
            <a:off x="99716" y="74817"/>
            <a:ext cx="2417528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16519" y="82107"/>
            <a:ext cx="2446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파일 로드 </a:t>
            </a:r>
            <a:r>
              <a:rPr lang="en-US" altLang="ko-KR" sz="2400" dirty="0" smtClean="0">
                <a:solidFill>
                  <a:prstClr val="black"/>
                </a:solidFill>
              </a:rPr>
              <a:t>(User)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27584" y="836712"/>
            <a:ext cx="5400600" cy="3074184"/>
            <a:chOff x="4545150" y="904997"/>
            <a:chExt cx="5400600" cy="3074184"/>
          </a:xfrm>
        </p:grpSpPr>
        <p:sp>
          <p:nvSpPr>
            <p:cNvPr id="29" name="직사각형 28"/>
            <p:cNvSpPr/>
            <p:nvPr/>
          </p:nvSpPr>
          <p:spPr>
            <a:xfrm>
              <a:off x="4545150" y="904997"/>
              <a:ext cx="4896544" cy="3054377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21354" y="1347691"/>
              <a:ext cx="4924396" cy="263149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fstream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ifs.open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(</a:t>
              </a:r>
              <a:r>
                <a:rPr lang="en-US" altLang="ko-KR" sz="1100" dirty="0" smtClean="0"/>
                <a:t>users.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txt)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while (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eof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ifs &gt;&gt; 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userType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if(_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userType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== 0) {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  ifs &gt;&gt; _id &gt;&gt; _pw &gt;&gt; 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numRegistered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  for(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=0;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&lt;_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numRegistered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++)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      ifs&gt;&gt; 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registeredList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  }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elseif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(_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userType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== 1) {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  ifs &gt;&gt; _id &gt;&gt; _pw &gt;&gt; _x &gt;&gt; _y &gt;&gt; 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numRecentSearch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  </a:t>
              </a:r>
              <a:r>
                <a:rPr lang="en-US" altLang="ko-KR" sz="1100" dirty="0">
                  <a:solidFill>
                    <a:prstClr val="black"/>
                  </a:solidFill>
                </a:rPr>
                <a:t>for(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i</a:t>
              </a:r>
              <a:r>
                <a:rPr lang="en-US" altLang="ko-KR" sz="1100" dirty="0">
                  <a:solidFill>
                    <a:prstClr val="black"/>
                  </a:solidFill>
                </a:rPr>
                <a:t>=0;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i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&lt;_</a:t>
              </a:r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numRecentSearch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i</a:t>
              </a:r>
              <a:r>
                <a:rPr lang="en-US" altLang="ko-KR" sz="1100" dirty="0">
                  <a:solidFill>
                    <a:prstClr val="black"/>
                  </a:solidFill>
                </a:rPr>
                <a:t>++)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  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ko-KR" sz="1100" dirty="0">
                  <a:solidFill>
                    <a:prstClr val="black"/>
                  </a:solidFill>
                </a:rPr>
                <a:t>ifs&gt;&gt;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recentSearchIDs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</a:t>
              </a:r>
              <a:endParaRPr lang="en-US" altLang="ko-KR" sz="1100" dirty="0">
                <a:solidFill>
                  <a:prstClr val="black"/>
                </a:solidFill>
              </a:endParaRP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  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ifs &gt;&gt; 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numRequestToBuy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  </a:t>
              </a:r>
              <a:r>
                <a:rPr lang="en-US" altLang="ko-KR" sz="1100" dirty="0">
                  <a:solidFill>
                    <a:prstClr val="black"/>
                  </a:solidFill>
                </a:rPr>
                <a:t>for(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i</a:t>
              </a:r>
              <a:r>
                <a:rPr lang="en-US" altLang="ko-KR" sz="1100" dirty="0">
                  <a:solidFill>
                    <a:prstClr val="black"/>
                  </a:solidFill>
                </a:rPr>
                <a:t>=0;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i</a:t>
              </a:r>
              <a:r>
                <a:rPr lang="en-US" altLang="ko-KR" sz="1100" dirty="0">
                  <a:solidFill>
                    <a:prstClr val="black"/>
                  </a:solidFill>
                </a:rPr>
                <a:t>&lt;_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numRequestToBuy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i</a:t>
              </a:r>
              <a:r>
                <a:rPr lang="en-US" altLang="ko-KR" sz="1100" dirty="0">
                  <a:solidFill>
                    <a:prstClr val="black"/>
                  </a:solidFill>
                </a:rPr>
                <a:t>++)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       ifs&gt;&gt;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_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requestToBuyIDs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}</a:t>
              </a:r>
              <a:endParaRPr lang="en-US" altLang="ko-KR" sz="1100" dirty="0">
                <a:solidFill>
                  <a:prstClr val="black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80101" y="996209"/>
              <a:ext cx="9503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prstClr val="black"/>
                  </a:solidFill>
                </a:rPr>
                <a:t>File Load</a:t>
              </a:r>
              <a:endParaRPr lang="en-US" altLang="ko-KR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원통 27"/>
          <p:cNvSpPr/>
          <p:nvPr/>
        </p:nvSpPr>
        <p:spPr bwMode="auto">
          <a:xfrm>
            <a:off x="251520" y="4653136"/>
            <a:ext cx="6530302" cy="1800200"/>
          </a:xfrm>
          <a:prstGeom prst="ca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en-US" altLang="ko-KR" sz="1000" dirty="0" err="1" smtClean="0">
                <a:solidFill>
                  <a:prstClr val="black"/>
                </a:solidFill>
              </a:rPr>
              <a:t>UserType</a:t>
            </a:r>
            <a:r>
              <a:rPr lang="en-US" altLang="ko-KR" sz="1000" dirty="0" smtClean="0">
                <a:solidFill>
                  <a:prstClr val="black"/>
                </a:solidFill>
              </a:rPr>
              <a:t>   ID      PW      </a:t>
            </a:r>
            <a:r>
              <a:rPr lang="ko-KR" altLang="en-US" sz="1000" dirty="0" smtClean="0">
                <a:solidFill>
                  <a:prstClr val="black"/>
                </a:solidFill>
              </a:rPr>
              <a:t>등록한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매물의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개수   등록한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매물의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리스트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0        </a:t>
            </a:r>
            <a:r>
              <a:rPr lang="en-US" altLang="ko-KR" sz="1000" dirty="0">
                <a:solidFill>
                  <a:prstClr val="black"/>
                </a:solidFill>
              </a:rPr>
              <a:t>user0 </a:t>
            </a:r>
            <a:r>
              <a:rPr lang="en-US" altLang="ko-KR" sz="1000" dirty="0" smtClean="0">
                <a:solidFill>
                  <a:prstClr val="black"/>
                </a:solidFill>
              </a:rPr>
              <a:t>user0pw              0</a:t>
            </a: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0        user1 user1pw              2                            3 4      </a:t>
            </a:r>
          </a:p>
          <a:p>
            <a:r>
              <a:rPr lang="en-US" altLang="ko-KR" sz="1000" dirty="0" err="1" smtClean="0">
                <a:solidFill>
                  <a:prstClr val="black"/>
                </a:solidFill>
              </a:rPr>
              <a:t>UserType</a:t>
            </a:r>
            <a:r>
              <a:rPr lang="en-US" altLang="ko-KR" sz="1000" dirty="0" smtClean="0">
                <a:solidFill>
                  <a:prstClr val="black"/>
                </a:solidFill>
              </a:rPr>
              <a:t>   </a:t>
            </a:r>
            <a:r>
              <a:rPr lang="en-US" altLang="ko-KR" sz="1000" dirty="0">
                <a:solidFill>
                  <a:prstClr val="black"/>
                </a:solidFill>
              </a:rPr>
              <a:t>ID      </a:t>
            </a:r>
            <a:r>
              <a:rPr lang="en-US" altLang="ko-KR" sz="1000" dirty="0" smtClean="0">
                <a:solidFill>
                  <a:prstClr val="black"/>
                </a:solidFill>
              </a:rPr>
              <a:t>PW    x</a:t>
            </a:r>
            <a:r>
              <a:rPr lang="ko-KR" altLang="en-US" sz="1000" dirty="0" smtClean="0">
                <a:solidFill>
                  <a:prstClr val="black"/>
                </a:solidFill>
              </a:rPr>
              <a:t>좌표 </a:t>
            </a:r>
            <a:r>
              <a:rPr lang="en-US" altLang="ko-KR" sz="1000" dirty="0" smtClean="0">
                <a:solidFill>
                  <a:prstClr val="black"/>
                </a:solidFill>
              </a:rPr>
              <a:t>y</a:t>
            </a:r>
            <a:r>
              <a:rPr lang="ko-KR" altLang="en-US" sz="1000" dirty="0" smtClean="0">
                <a:solidFill>
                  <a:prstClr val="black"/>
                </a:solidFill>
              </a:rPr>
              <a:t>좌표   최근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검색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개수   최근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검색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아이디    구매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요청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개수   구매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요청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매물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</a:rPr>
              <a:t>    1         user2  user2pw     0       0                0                                                     0</a:t>
            </a:r>
          </a:p>
          <a:p>
            <a:r>
              <a:rPr lang="en-US" altLang="ko-KR" sz="900" dirty="0" smtClean="0">
                <a:solidFill>
                  <a:prstClr val="black"/>
                </a:solidFill>
              </a:rPr>
              <a:t>    1         user3  user3pw     4       </a:t>
            </a:r>
            <a:r>
              <a:rPr lang="en-US" altLang="ko-KR" sz="900" smtClean="0">
                <a:solidFill>
                  <a:prstClr val="black"/>
                </a:solidFill>
              </a:rPr>
              <a:t>7                </a:t>
            </a:r>
            <a:r>
              <a:rPr lang="en-US" altLang="ko-KR" sz="900" smtClean="0">
                <a:solidFill>
                  <a:prstClr val="black"/>
                </a:solidFill>
              </a:rPr>
              <a:t>2                       </a:t>
            </a:r>
            <a:r>
              <a:rPr lang="en-US" altLang="ko-KR" sz="900" dirty="0" smtClean="0">
                <a:solidFill>
                  <a:prstClr val="black"/>
                </a:solidFill>
              </a:rPr>
              <a:t>5 7                          1                        7</a:t>
            </a:r>
          </a:p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 ….</a:t>
            </a:r>
            <a:endParaRPr lang="ko-KR" altLang="en-US" sz="900" dirty="0" smtClean="0">
              <a:solidFill>
                <a:prstClr val="black"/>
              </a:solidFill>
            </a:endParaRPr>
          </a:p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99367" y="4720165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User.txt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59832" y="198884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95736" y="5318307"/>
            <a:ext cx="467820" cy="28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23928" y="2647558"/>
            <a:ext cx="1224136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71799" y="5777112"/>
            <a:ext cx="441123" cy="2834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97934" y="3140968"/>
            <a:ext cx="122413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919188" y="5771506"/>
            <a:ext cx="501567" cy="289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16016" y="4005064"/>
            <a:ext cx="4636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등록한 매물의 개수가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일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등록한 매물의 리스트는 파일에 작성하지 않는다</a:t>
            </a:r>
            <a:r>
              <a:rPr lang="en-US" altLang="ko-KR" sz="1600" dirty="0" smtClean="0"/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3" idx="0"/>
            <a:endCxn id="40" idx="1"/>
          </p:cNvCxnSpPr>
          <p:nvPr/>
        </p:nvCxnSpPr>
        <p:spPr>
          <a:xfrm flipV="1">
            <a:off x="2429646" y="4297452"/>
            <a:ext cx="2286370" cy="1020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716016" y="6436677"/>
            <a:ext cx="46367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smtClean="0"/>
              <a:t>다른 두 경우도 동일함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endCxn id="47" idx="1"/>
          </p:cNvCxnSpPr>
          <p:nvPr/>
        </p:nvCxnSpPr>
        <p:spPr>
          <a:xfrm>
            <a:off x="3059832" y="6080354"/>
            <a:ext cx="1656184" cy="5256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9" idx="2"/>
          </p:cNvCxnSpPr>
          <p:nvPr/>
        </p:nvCxnSpPr>
        <p:spPr>
          <a:xfrm>
            <a:off x="5169972" y="6060546"/>
            <a:ext cx="740965" cy="3927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61930" y="5318307"/>
            <a:ext cx="1008112" cy="28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33" idx="3"/>
            <a:endCxn id="23" idx="1"/>
          </p:cNvCxnSpPr>
          <p:nvPr/>
        </p:nvCxnSpPr>
        <p:spPr>
          <a:xfrm>
            <a:off x="2663556" y="5463071"/>
            <a:ext cx="5983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73326" y="5777111"/>
            <a:ext cx="441123" cy="2834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7" idx="3"/>
          </p:cNvCxnSpPr>
          <p:nvPr/>
        </p:nvCxnSpPr>
        <p:spPr>
          <a:xfrm>
            <a:off x="3212922" y="5918829"/>
            <a:ext cx="560404" cy="30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61878" y="5771506"/>
            <a:ext cx="648072" cy="3088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420755" y="5918829"/>
            <a:ext cx="44112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316051" y="82107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</a:rPr>
              <a:t>구매자의 최근 검색 내역</a:t>
            </a:r>
            <a:endParaRPr lang="en-US" altLang="ko-KR" sz="2400" dirty="0" smtClean="0">
              <a:solidFill>
                <a:prstClr val="black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9716" y="74817"/>
            <a:ext cx="3752204" cy="468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692696"/>
            <a:ext cx="7992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구매자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클래스에서는 구매자가 최근에 검색한 방들의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ID</a:t>
            </a:r>
            <a:r>
              <a:rPr lang="ko-KR" altLang="en-US" sz="1600" dirty="0" smtClean="0"/>
              <a:t>를 저장함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18017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5536" y="118017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91680" y="118017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259632" y="118017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555776" y="118017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123728" y="118017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419872" y="118017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987824" y="118017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05495" y="1226921"/>
            <a:ext cx="378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1520" y="1798720"/>
            <a:ext cx="83529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ID</a:t>
            </a:r>
            <a:r>
              <a:rPr lang="ko-KR" altLang="en-US" sz="1600" dirty="0" smtClean="0"/>
              <a:t>를 통해 </a:t>
            </a:r>
            <a:r>
              <a:rPr lang="en-US" altLang="ko-KR" sz="1600" dirty="0" smtClean="0"/>
              <a:t>App</a:t>
            </a:r>
            <a:r>
              <a:rPr lang="ko-KR" altLang="en-US" sz="1600" dirty="0" smtClean="0"/>
              <a:t>에 저장된 방을 찾기 위해 이진 탐색을 활용함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이진 탐색을 수행하려면 </a:t>
            </a:r>
            <a:r>
              <a:rPr lang="en-US" altLang="ko-KR" sz="1600" dirty="0" smtClean="0">
                <a:solidFill>
                  <a:schemeClr val="tx1"/>
                </a:solidFill>
              </a:rPr>
              <a:t>App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rooms[]</a:t>
            </a:r>
            <a:r>
              <a:rPr lang="ko-KR" altLang="en-US" sz="1600" dirty="0" smtClean="0">
                <a:solidFill>
                  <a:schemeClr val="tx1"/>
                </a:solidFill>
              </a:rPr>
              <a:t>이 </a:t>
            </a:r>
            <a:r>
              <a:rPr lang="en-US" altLang="ko-KR" sz="1600" dirty="0" smtClean="0">
                <a:solidFill>
                  <a:schemeClr val="tx1"/>
                </a:solidFill>
              </a:rPr>
              <a:t>ID </a:t>
            </a:r>
            <a:r>
              <a:rPr lang="ko-KR" altLang="en-US" sz="1600" dirty="0" smtClean="0">
                <a:solidFill>
                  <a:schemeClr val="tx1"/>
                </a:solidFill>
              </a:rPr>
              <a:t>순서대로 </a:t>
            </a:r>
            <a:r>
              <a:rPr lang="ko-KR" altLang="en-US" sz="1600" dirty="0" smtClean="0">
                <a:solidFill>
                  <a:srgbClr val="FF0000"/>
                </a:solidFill>
              </a:rPr>
              <a:t>정렬</a:t>
            </a:r>
            <a:r>
              <a:rPr lang="ko-KR" altLang="en-US" sz="1600" dirty="0" smtClean="0">
                <a:solidFill>
                  <a:schemeClr val="tx1"/>
                </a:solidFill>
              </a:rPr>
              <a:t>되어있어야 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이진 탐색을 수행하기 위해서는 탐색 대상이 저장된 컨테이너가 </a:t>
            </a:r>
            <a:r>
              <a:rPr lang="ko-KR" altLang="en-US" sz="1600" dirty="0" smtClean="0">
                <a:solidFill>
                  <a:srgbClr val="FF0000"/>
                </a:solidFill>
              </a:rPr>
              <a:t>배열</a:t>
            </a:r>
            <a:r>
              <a:rPr lang="ko-KR" altLang="en-US" sz="1600" dirty="0" smtClean="0"/>
              <a:t>이어야 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원하는 위치의 배열 요소에 바로 접근해야 하기 때문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이진 탐색을 수행하기 위해서는 배열에 저장된 </a:t>
            </a:r>
            <a:r>
              <a:rPr lang="ko-KR" altLang="en-US" sz="1600" dirty="0" smtClean="0">
                <a:solidFill>
                  <a:srgbClr val="FF0000"/>
                </a:solidFill>
              </a:rPr>
              <a:t>유효한 요소의 개수</a:t>
            </a:r>
            <a:r>
              <a:rPr lang="ko-KR" altLang="en-US" sz="1600" dirty="0" smtClean="0">
                <a:solidFill>
                  <a:schemeClr val="tx1"/>
                </a:solidFill>
              </a:rPr>
              <a:t>를 알고 있어야 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4775" y="1180174"/>
            <a:ext cx="209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recentlySearched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27584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95536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91680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259632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555776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123728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419872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987824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283968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>
            <a:off x="3851920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44208" y="4345589"/>
            <a:ext cx="176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rooms[]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minIndex</a:t>
            </a:r>
            <a:r>
              <a:rPr lang="en-US" altLang="ko-KR" dirty="0" smtClean="0"/>
              <a:t> = 0</a:t>
            </a:r>
          </a:p>
          <a:p>
            <a:r>
              <a:rPr lang="en-US" altLang="ko-KR" dirty="0" err="1" smtClean="0"/>
              <a:t>maxIndex</a:t>
            </a:r>
            <a:r>
              <a:rPr lang="en-US" altLang="ko-KR" dirty="0" smtClean="0"/>
              <a:t> = 10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51520" y="5250335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정렬된 배열의 가운데에서 탐색을 시작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606671" y="386104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탐색 목표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4783581"/>
            <a:ext cx="360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탐색 위치 </a:t>
            </a:r>
            <a:r>
              <a:rPr lang="en-US" altLang="ko-KR" sz="1400" dirty="0" smtClean="0"/>
              <a:t>((</a:t>
            </a:r>
            <a:r>
              <a:rPr lang="en-US" altLang="ko-KR" sz="1400" dirty="0" err="1" smtClean="0"/>
              <a:t>minIndex</a:t>
            </a:r>
            <a:r>
              <a:rPr lang="en-US" altLang="ko-KR" sz="1400" dirty="0" smtClean="0"/>
              <a:t> + </a:t>
            </a:r>
            <a:r>
              <a:rPr lang="en-US" altLang="ko-KR" sz="1400" dirty="0" err="1" smtClean="0"/>
              <a:t>maxIndex</a:t>
            </a:r>
            <a:r>
              <a:rPr lang="en-US" altLang="ko-KR" sz="1400" dirty="0" smtClean="0"/>
              <a:t>)/2)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4716016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80112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5" name="직사각형 84"/>
          <p:cNvSpPr/>
          <p:nvPr/>
        </p:nvSpPr>
        <p:spPr>
          <a:xfrm>
            <a:off x="5148064" y="4314231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374775" y="5733256"/>
            <a:ext cx="341241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6051" y="4206127"/>
            <a:ext cx="4471973" cy="60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3639790" y="3944303"/>
            <a:ext cx="0" cy="3292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53" idx="2"/>
          </p:cNvCxnSpPr>
          <p:nvPr/>
        </p:nvCxnSpPr>
        <p:spPr>
          <a:xfrm flipV="1">
            <a:off x="2339752" y="4746279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6051" y="386104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탐색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34460</TotalTime>
  <Words>1566</Words>
  <Application>Microsoft Office PowerPoint</Application>
  <PresentationFormat>화면 슬라이드 쇼(4:3)</PresentationFormat>
  <Paragraphs>478</Paragraphs>
  <Slides>27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HY동녘B</vt:lpstr>
      <vt:lpstr>굴림</vt:lpstr>
      <vt:lpstr>맑은 고딕</vt:lpstr>
      <vt:lpstr>Arial</vt:lpstr>
      <vt:lpstr>Times New Roman</vt:lpstr>
      <vt:lpstr>Wingdings</vt:lpstr>
      <vt:lpstr>CT테마</vt:lpstr>
      <vt:lpstr>1_Office 테마</vt:lpstr>
      <vt:lpstr>Office 테마</vt:lpstr>
      <vt:lpstr>2_Office 테마</vt:lpstr>
      <vt:lpstr>방 추천 프로그램</vt:lpstr>
      <vt:lpstr>Processing Diagram</vt:lpstr>
      <vt:lpstr>Component Diagram</vt:lpstr>
      <vt:lpstr>Class Diagram</vt:lpstr>
      <vt:lpstr>Class Diagram (User)</vt:lpstr>
      <vt:lpstr>Class Diagram (Room)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FileLoad</vt:lpstr>
      <vt:lpstr>Functions</vt:lpstr>
      <vt:lpstr>Functions</vt:lpstr>
      <vt:lpstr>Functions</vt:lpstr>
      <vt:lpstr>Functions</vt:lpstr>
      <vt:lpstr>Functions</vt:lpstr>
      <vt:lpstr>Functions</vt:lpstr>
      <vt:lpstr>Demo Scenario</vt:lpstr>
      <vt:lpstr>Demo Scenario</vt:lpstr>
      <vt:lpstr>Demo Scenario</vt:lpstr>
      <vt:lpstr>Demo Scenario</vt:lpstr>
      <vt:lpstr>Demo Scenario</vt:lpstr>
      <vt:lpstr>Demo Scenario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LCJ</cp:lastModifiedBy>
  <cp:revision>1040</cp:revision>
  <dcterms:created xsi:type="dcterms:W3CDTF">2009-05-29T08:22:21Z</dcterms:created>
  <dcterms:modified xsi:type="dcterms:W3CDTF">2016-05-23T01:19:01Z</dcterms:modified>
</cp:coreProperties>
</file>