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35" r:id="rId2"/>
  </p:sldMasterIdLst>
  <p:notesMasterIdLst>
    <p:notesMasterId r:id="rId22"/>
  </p:notesMasterIdLst>
  <p:sldIdLst>
    <p:sldId id="256" r:id="rId3"/>
    <p:sldId id="671" r:id="rId4"/>
    <p:sldId id="675" r:id="rId5"/>
    <p:sldId id="672" r:id="rId6"/>
    <p:sldId id="676" r:id="rId7"/>
    <p:sldId id="677" r:id="rId8"/>
    <p:sldId id="678" r:id="rId9"/>
    <p:sldId id="679" r:id="rId10"/>
    <p:sldId id="680" r:id="rId11"/>
    <p:sldId id="673" r:id="rId12"/>
    <p:sldId id="681" r:id="rId13"/>
    <p:sldId id="682" r:id="rId14"/>
    <p:sldId id="674" r:id="rId15"/>
    <p:sldId id="683" r:id="rId16"/>
    <p:sldId id="686" r:id="rId17"/>
    <p:sldId id="687" r:id="rId18"/>
    <p:sldId id="663" r:id="rId19"/>
    <p:sldId id="684" r:id="rId20"/>
    <p:sldId id="685" r:id="rId21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7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CC9B00"/>
    <a:srgbClr val="DAA600"/>
    <a:srgbClr val="E6E6E6"/>
    <a:srgbClr val="FFEAA7"/>
    <a:srgbClr val="E9BA87"/>
    <a:srgbClr val="E4EEF8"/>
    <a:srgbClr val="CEEAB0"/>
    <a:srgbClr val="9ED5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5046" autoAdjust="0"/>
  </p:normalViewPr>
  <p:slideViewPr>
    <p:cSldViewPr>
      <p:cViewPr varScale="1">
        <p:scale>
          <a:sx n="115" d="100"/>
          <a:sy n="115" d="100"/>
        </p:scale>
        <p:origin x="1452" y="102"/>
      </p:cViewPr>
      <p:guideLst>
        <p:guide orient="horz" pos="2160"/>
        <p:guide pos="2880"/>
        <p:guide orient="horz" pos="27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9625B-AF3B-45E9-A7FC-9F8556DC3F4E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38097-E6F8-49FD-A91A-D2C8F3717F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371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38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66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500035" y="1639888"/>
            <a:ext cx="8162954" cy="909637"/>
          </a:xfrm>
        </p:spPr>
        <p:txBody>
          <a:bodyPr lIns="91440" rIns="91440" anchor="b"/>
          <a:lstStyle>
            <a:lvl1pPr algn="ct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de-DE" altLang="ko-KR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00035" y="2547938"/>
            <a:ext cx="8169304" cy="904875"/>
          </a:xfrm>
        </p:spPr>
        <p:txBody>
          <a:bodyPr lIns="91440" rIns="91440" anchor="b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idx="10"/>
          </p:nvPr>
        </p:nvSpPr>
        <p:spPr>
          <a:xfrm>
            <a:off x="2357421" y="4714895"/>
            <a:ext cx="4429157" cy="1500187"/>
          </a:xfrm>
        </p:spPr>
        <p:txBody>
          <a:bodyPr anchor="b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ko-KR" altLang="en-US" dirty="0" smtClean="0"/>
          </a:p>
        </p:txBody>
      </p:sp>
      <p:pic>
        <p:nvPicPr>
          <p:cNvPr id="1026" name="Picture 2"/>
          <p:cNvPicPr preferRelativeResize="0"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500035" y="1639888"/>
            <a:ext cx="8162954" cy="909637"/>
          </a:xfrm>
        </p:spPr>
        <p:txBody>
          <a:bodyPr lIns="91440" rIns="91440" anchor="b"/>
          <a:lstStyle>
            <a:lvl1pPr algn="ct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de-DE" altLang="ko-KR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00035" y="2547938"/>
            <a:ext cx="8169304" cy="904875"/>
          </a:xfrm>
        </p:spPr>
        <p:txBody>
          <a:bodyPr lIns="91440" rIns="91440" anchor="b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idx="10"/>
          </p:nvPr>
        </p:nvSpPr>
        <p:spPr>
          <a:xfrm>
            <a:off x="2357421" y="4714895"/>
            <a:ext cx="4429157" cy="1500187"/>
          </a:xfrm>
        </p:spPr>
        <p:txBody>
          <a:bodyPr anchor="b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ko-KR" altLang="en-US" dirty="0" smtClean="0"/>
          </a:p>
        </p:txBody>
      </p:sp>
      <p:pic>
        <p:nvPicPr>
          <p:cNvPr id="1026" name="Picture 2"/>
          <p:cNvPicPr preferRelativeResize="0"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27801950"/>
      </p:ext>
    </p:extLst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>
            <a:lvl1pPr marL="360000" indent="-324000">
              <a:defRPr sz="2000" b="1">
                <a:latin typeface="맑은 고딕" pitchFamily="50" charset="-127"/>
                <a:ea typeface="맑은 고딕" pitchFamily="50" charset="-127"/>
              </a:defRPr>
            </a:lvl1pPr>
            <a:lvl2pPr marL="540000" indent="-288000" algn="l" defTabSz="914400">
              <a:spcAft>
                <a:spcPts val="0"/>
              </a:spcAft>
              <a:defRPr sz="1800">
                <a:latin typeface="맑은 고딕" pitchFamily="50" charset="-127"/>
                <a:ea typeface="맑은 고딕" pitchFamily="50" charset="-127"/>
              </a:defRPr>
            </a:lvl2pPr>
            <a:lvl3pPr>
              <a:defRPr sz="1600">
                <a:latin typeface="맑은 고딕" pitchFamily="50" charset="-127"/>
                <a:ea typeface="맑은 고딕" pitchFamily="50" charset="-127"/>
              </a:defRPr>
            </a:lvl3pPr>
            <a:lvl4pPr>
              <a:defRPr sz="14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srgbClr val="0D3D65"/>
              </a:solidFill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fld id="{2E6B9396-0D5D-4CBA-822A-7E9F3D4AD32F}" type="slidenum">
              <a:rPr lang="en-US" altLang="ko-KR" smtClean="0">
                <a:solidFill>
                  <a:srgbClr val="000000"/>
                </a:solidFill>
              </a:rPr>
              <a:pPr algn="ctr"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59865998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srgbClr val="0D3D65"/>
              </a:solidFill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fld id="{2E6B9396-0D5D-4CBA-822A-7E9F3D4AD32F}" type="slidenum">
              <a:rPr lang="en-US" altLang="ko-KR" smtClean="0">
                <a:solidFill>
                  <a:srgbClr val="000000"/>
                </a:solidFill>
              </a:rPr>
              <a:pPr algn="ctr"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92196308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srgbClr val="0D3D65"/>
              </a:solidFill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fld id="{2E6B9396-0D5D-4CBA-822A-7E9F3D4AD32F}" type="slidenum">
              <a:rPr lang="en-US" altLang="ko-KR" smtClean="0">
                <a:solidFill>
                  <a:srgbClr val="000000"/>
                </a:solidFill>
              </a:rPr>
              <a:pPr algn="ctr"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32113037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srgbClr val="0D3D65"/>
              </a:solidFill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fld id="{2E6B9396-0D5D-4CBA-822A-7E9F3D4AD32F}" type="slidenum">
              <a:rPr lang="en-US" altLang="ko-KR" smtClean="0">
                <a:solidFill>
                  <a:srgbClr val="000000"/>
                </a:solidFill>
              </a:rPr>
              <a:pPr algn="ctr"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9105612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325" y="-24"/>
            <a:ext cx="8515350" cy="60007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>
              <a:solidFill>
                <a:srgbClr val="0D3D65"/>
              </a:solidFill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fld id="{2E6B9396-0D5D-4CBA-822A-7E9F3D4AD32F}" type="slidenum">
              <a:rPr lang="en-US" altLang="ko-KR" smtClean="0">
                <a:solidFill>
                  <a:srgbClr val="000000"/>
                </a:solidFill>
              </a:rPr>
              <a:pPr algn="ctr"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6735078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srgbClr val="0D3D65"/>
              </a:solidFill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fld id="{2E6B9396-0D5D-4CBA-822A-7E9F3D4AD32F}" type="slidenum">
              <a:rPr lang="en-US" altLang="ko-KR" smtClean="0">
                <a:solidFill>
                  <a:srgbClr val="000000"/>
                </a:solidFill>
              </a:rPr>
              <a:pPr algn="ctr"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440651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srgbClr val="0D3D65"/>
              </a:solidFill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fld id="{2E6B9396-0D5D-4CBA-822A-7E9F3D4AD32F}" type="slidenum">
              <a:rPr lang="en-US" altLang="ko-KR" smtClean="0">
                <a:solidFill>
                  <a:srgbClr val="000000"/>
                </a:solidFill>
              </a:rPr>
              <a:pPr algn="ctr"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1169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srgbClr val="0D3D65"/>
              </a:solidFill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fld id="{2E6B9396-0D5D-4CBA-822A-7E9F3D4AD32F}" type="slidenum">
              <a:rPr lang="en-US" altLang="ko-KR" smtClean="0">
                <a:solidFill>
                  <a:srgbClr val="000000"/>
                </a:solidFill>
              </a:rPr>
              <a:pPr algn="ctr"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8189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>
            <a:lvl1pPr marL="360000" indent="-324000">
              <a:defRPr sz="2000" b="1">
                <a:latin typeface="맑은 고딕" pitchFamily="50" charset="-127"/>
                <a:ea typeface="맑은 고딕" pitchFamily="50" charset="-127"/>
              </a:defRPr>
            </a:lvl1pPr>
            <a:lvl2pPr marL="540000" indent="-288000" algn="l" defTabSz="914400">
              <a:spcAft>
                <a:spcPts val="0"/>
              </a:spcAft>
              <a:defRPr sz="1800">
                <a:latin typeface="맑은 고딕" pitchFamily="50" charset="-127"/>
                <a:ea typeface="맑은 고딕" pitchFamily="50" charset="-127"/>
              </a:defRPr>
            </a:lvl2pPr>
            <a:lvl3pPr>
              <a:defRPr sz="1600">
                <a:latin typeface="맑은 고딕" pitchFamily="50" charset="-127"/>
                <a:ea typeface="맑은 고딕" pitchFamily="50" charset="-127"/>
              </a:defRPr>
            </a:lvl3pPr>
            <a:lvl4pPr>
              <a:defRPr sz="14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srgbClr val="0D3D65"/>
              </a:solidFill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fld id="{2E6B9396-0D5D-4CBA-822A-7E9F3D4AD32F}" type="slidenum">
              <a:rPr lang="en-US" altLang="ko-KR" smtClean="0">
                <a:solidFill>
                  <a:srgbClr val="000000"/>
                </a:solidFill>
              </a:rPr>
              <a:pPr algn="ctr"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9181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325" y="-24"/>
            <a:ext cx="8515350" cy="60007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4" y="-24"/>
            <a:ext cx="88296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de-DE" altLang="ko-KR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714356"/>
            <a:ext cx="8524875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ko-KR" altLang="en-US" dirty="0" smtClean="0"/>
              <a:t> 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de-DE" altLang="ko-KR" dirty="0" smtClean="0"/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52692" y="6408738"/>
            <a:ext cx="27622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  <a:ea typeface="굴림" charset="-127"/>
              </a:defRPr>
            </a:lvl1pPr>
          </a:lstStyle>
          <a:p>
            <a:endParaRPr lang="ko-KR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406" y="6215082"/>
            <a:ext cx="224567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</p:sldLayoutIdLst>
  <p:transition spd="med">
    <p:wipe dir="r"/>
  </p:transition>
  <p:txStyles>
    <p:titleStyle>
      <a:lvl1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맑은 고딕" pitchFamily="50" charset="-127"/>
        <a:buChar char="■"/>
        <a:defRPr sz="22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32000" indent="-1800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84000" indent="-179388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28000" indent="-18891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9620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14192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4" y="-24"/>
            <a:ext cx="88296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de-DE" altLang="ko-KR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714356"/>
            <a:ext cx="8524875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ko-KR" altLang="en-US" dirty="0" smtClean="0"/>
              <a:t> 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de-DE" altLang="ko-KR" dirty="0" smtClean="0"/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52692" y="6408738"/>
            <a:ext cx="27622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  <a:ea typeface="굴림" charset="-127"/>
              </a:defRPr>
            </a:lvl1pPr>
          </a:lstStyle>
          <a:p>
            <a:endParaRPr lang="ko-KR" altLang="en-US" dirty="0">
              <a:solidFill>
                <a:srgbClr val="0D3D65"/>
              </a:solidFill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406" y="6215082"/>
            <a:ext cx="224567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060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</p:sldLayoutIdLst>
  <p:transition spd="med">
    <p:wipe dir="r"/>
  </p:transition>
  <p:txStyles>
    <p:titleStyle>
      <a:lvl1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맑은 고딕" pitchFamily="50" charset="-127"/>
        <a:buChar char="■"/>
        <a:defRPr sz="22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32000" indent="-1800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84000" indent="-179388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28000" indent="-18891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9620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14192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500034" y="1785926"/>
            <a:ext cx="8162954" cy="909637"/>
          </a:xfrm>
        </p:spPr>
        <p:txBody>
          <a:bodyPr/>
          <a:lstStyle/>
          <a:p>
            <a:r>
              <a:rPr lang="ko-KR" altLang="en-US" dirty="0" smtClean="0"/>
              <a:t>커피숍 매니지먼트 프로그램</a:t>
            </a:r>
            <a:endParaRPr lang="ko-KR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>
          <a:xfrm>
            <a:off x="2357422" y="4929198"/>
            <a:ext cx="4429157" cy="785807"/>
          </a:xfrm>
        </p:spPr>
        <p:txBody>
          <a:bodyPr/>
          <a:lstStyle/>
          <a:p>
            <a:r>
              <a:rPr lang="en-US" altLang="ko-KR" sz="2000" dirty="0" smtClean="0"/>
              <a:t>2016. 10. 18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점원 메뉴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커피 주문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점원이 고객으로부터 주문을 받음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커피의 최종 가격을 계산하여 고객에게 알림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CoffeFactory</a:t>
            </a:r>
            <a:r>
              <a:rPr lang="ko-KR" altLang="en-US" dirty="0" smtClean="0"/>
              <a:t>에서 커피 객체를 생성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SaleManager</a:t>
            </a:r>
            <a:r>
              <a:rPr lang="ko-KR" altLang="en-US" dirty="0" smtClean="0"/>
              <a:t>의 총 금액을 증가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주문 내용을 저장하여 주문 내역에 추가함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OrderTransactionManager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transaction</a:t>
            </a:r>
            <a:r>
              <a:rPr lang="ko-KR" altLang="en-US" dirty="0" smtClean="0"/>
              <a:t>을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재료들의 잔고를 갱신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재료들의 잔고를 갱신할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재료가 남아있지 않아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커피를 만들 수 없으면 주문을 받지 않음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StockManager</a:t>
            </a:r>
            <a:r>
              <a:rPr lang="ko-KR" altLang="en-US" dirty="0" smtClean="0"/>
              <a:t>의 재고를 감소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고객이 주문할 때 입력 받을 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커피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추가 할 재료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할인 방법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614309" y="908720"/>
            <a:ext cx="3278171" cy="2016224"/>
            <a:chOff x="314324" y="1052736"/>
            <a:chExt cx="4304279" cy="1369775"/>
          </a:xfrm>
        </p:grpSpPr>
        <p:sp>
          <p:nvSpPr>
            <p:cNvPr id="5" name="타원 4"/>
            <p:cNvSpPr/>
            <p:nvPr/>
          </p:nvSpPr>
          <p:spPr>
            <a:xfrm>
              <a:off x="314324" y="1052736"/>
              <a:ext cx="4304279" cy="1369775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20349" y="1326104"/>
              <a:ext cx="3244602" cy="7490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FF0000"/>
                  </a:solidFill>
                  <a:latin typeface="맑은 고딕"/>
                  <a:ea typeface="맑은 고딕" panose="020B0503020000020004" pitchFamily="50" charset="-127"/>
                </a:rPr>
                <a:t>void order();</a:t>
              </a:r>
            </a:p>
            <a:p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void </a:t>
              </a:r>
              <a:r>
                <a:rPr lang="en-US" altLang="ko-KR" sz="1100" dirty="0" err="1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serveCoffee</a:t>
              </a:r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();</a:t>
              </a:r>
            </a:p>
            <a:p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void </a:t>
              </a:r>
              <a:r>
                <a:rPr lang="en-US" altLang="ko-KR" sz="1100" dirty="0" err="1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cancleOrder</a:t>
              </a:r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();</a:t>
              </a:r>
            </a:p>
            <a:p>
              <a:endPara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CoffeeFactory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 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cf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;</a:t>
              </a:r>
            </a:p>
            <a:p>
              <a:r>
                <a:rPr lang="en-US" altLang="ko-KR" sz="1100" dirty="0" err="1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OrderTransactionManager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* 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otm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;</a:t>
              </a:r>
            </a:p>
            <a:p>
              <a:r>
                <a:rPr lang="en-US" altLang="ko-KR" sz="1100" dirty="0" err="1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StockManager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* 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sm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;</a:t>
              </a:r>
              <a:endPara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03992" y="1172281"/>
              <a:ext cx="2356275" cy="421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prstClr val="black"/>
                  </a:solidFill>
                </a:rPr>
                <a:t>Class </a:t>
              </a:r>
              <a:r>
                <a:rPr lang="en-US" altLang="ko-KR" sz="1200" b="1" dirty="0" err="1" smtClean="0">
                  <a:solidFill>
                    <a:prstClr val="black"/>
                  </a:solidFill>
                </a:rPr>
                <a:t>CounterFacade</a:t>
              </a:r>
              <a:endParaRPr lang="en-US" altLang="ko-KR" sz="1200" b="1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230338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점원 메뉴</a:t>
            </a:r>
            <a:r>
              <a:rPr lang="en-US" altLang="ko-KR" dirty="0"/>
              <a:t>: </a:t>
            </a:r>
            <a:r>
              <a:rPr lang="ko-KR" altLang="en-US" dirty="0" smtClean="0"/>
              <a:t>커피 제공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주문 내역의 가장 앞의 주문부터 처리하여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고객에게 커피를 제공</a:t>
            </a:r>
            <a:endParaRPr lang="en-US" altLang="ko-KR" dirty="0" smtClean="0"/>
          </a:p>
          <a:p>
            <a:pPr lvl="1"/>
            <a:r>
              <a:rPr lang="ko-KR" altLang="en-US" sz="1600" dirty="0" smtClean="0"/>
              <a:t>고객에게 커피가 제공되면 주문 내역에서 제거</a:t>
            </a:r>
            <a:endParaRPr lang="en-US" altLang="ko-KR" sz="1600" dirty="0" smtClean="0"/>
          </a:p>
          <a:p>
            <a:pPr lvl="1"/>
            <a:r>
              <a:rPr lang="en-US" altLang="ko-KR" sz="1600" dirty="0" err="1" smtClean="0"/>
              <a:t>OrderTransactionManager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Transaction</a:t>
            </a:r>
            <a:r>
              <a:rPr lang="ko-KR" altLang="en-US" sz="1600" dirty="0" smtClean="0"/>
              <a:t>을 제거</a:t>
            </a:r>
            <a:endParaRPr lang="ko-KR" altLang="en-US" sz="1600" dirty="0"/>
          </a:p>
        </p:txBody>
      </p:sp>
      <p:grpSp>
        <p:nvGrpSpPr>
          <p:cNvPr id="4" name="그룹 3"/>
          <p:cNvGrpSpPr/>
          <p:nvPr/>
        </p:nvGrpSpPr>
        <p:grpSpPr>
          <a:xfrm>
            <a:off x="5436096" y="908720"/>
            <a:ext cx="3278171" cy="1901655"/>
            <a:chOff x="314324" y="1052736"/>
            <a:chExt cx="4304279" cy="1377556"/>
          </a:xfrm>
        </p:grpSpPr>
        <p:sp>
          <p:nvSpPr>
            <p:cNvPr id="5" name="타원 4"/>
            <p:cNvSpPr/>
            <p:nvPr/>
          </p:nvSpPr>
          <p:spPr>
            <a:xfrm>
              <a:off x="314324" y="1052736"/>
              <a:ext cx="4304279" cy="1369775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65251" y="1282085"/>
              <a:ext cx="3244602" cy="11482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latin typeface="맑은 고딕"/>
                  <a:ea typeface="맑은 고딕" panose="020B0503020000020004" pitchFamily="50" charset="-127"/>
                </a:rPr>
                <a:t>void order();</a:t>
              </a:r>
            </a:p>
            <a:p>
              <a:r>
                <a:rPr lang="en-US" altLang="ko-KR" sz="2000" b="1" dirty="0" smtClean="0">
                  <a:solidFill>
                    <a:srgbClr val="FF0000"/>
                  </a:solidFill>
                  <a:latin typeface="맑은 고딕"/>
                  <a:ea typeface="맑은 고딕" panose="020B0503020000020004" pitchFamily="50" charset="-127"/>
                </a:rPr>
                <a:t>void </a:t>
              </a:r>
              <a:r>
                <a:rPr lang="en-US" altLang="ko-KR" sz="2000" b="1" dirty="0" err="1" smtClean="0">
                  <a:solidFill>
                    <a:srgbClr val="FF0000"/>
                  </a:solidFill>
                  <a:latin typeface="맑은 고딕"/>
                  <a:ea typeface="맑은 고딕" panose="020B0503020000020004" pitchFamily="50" charset="-127"/>
                </a:rPr>
                <a:t>serveCoffee</a:t>
              </a:r>
              <a:r>
                <a:rPr lang="en-US" altLang="ko-KR" sz="2000" b="1" dirty="0" smtClean="0">
                  <a:solidFill>
                    <a:srgbClr val="FF0000"/>
                  </a:solidFill>
                  <a:latin typeface="맑은 고딕"/>
                  <a:ea typeface="맑은 고딕" panose="020B0503020000020004" pitchFamily="50" charset="-127"/>
                </a:rPr>
                <a:t>();</a:t>
              </a:r>
            </a:p>
            <a:p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void </a:t>
              </a:r>
              <a:r>
                <a:rPr lang="en-US" altLang="ko-KR" sz="1100" dirty="0" err="1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cancleOrder</a:t>
              </a:r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();</a:t>
              </a:r>
            </a:p>
            <a:p>
              <a:endPara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CoffeeFactory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 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cf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;</a:t>
              </a:r>
            </a:p>
            <a:p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OrderTransactionManager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* 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otm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;</a:t>
              </a:r>
            </a:p>
            <a:p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StockManager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* 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sm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;</a:t>
              </a:r>
            </a:p>
            <a:p>
              <a:endPara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89060" y="1098835"/>
              <a:ext cx="2356275" cy="421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prstClr val="black"/>
                  </a:solidFill>
                </a:rPr>
                <a:t>Class </a:t>
              </a:r>
              <a:r>
                <a:rPr lang="en-US" altLang="ko-KR" sz="1200" b="1" dirty="0" err="1" smtClean="0">
                  <a:solidFill>
                    <a:prstClr val="black"/>
                  </a:solidFill>
                </a:rPr>
                <a:t>CounterFacade</a:t>
              </a:r>
              <a:endParaRPr lang="en-US" altLang="ko-KR" sz="12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 bwMode="auto">
          <a:xfrm>
            <a:off x="6084168" y="3576254"/>
            <a:ext cx="187220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Front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6084168" y="4008302"/>
            <a:ext cx="187220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6084168" y="4800390"/>
            <a:ext cx="187220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12523" y="43699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34214" y="31409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주문 목록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10941" y="3648262"/>
            <a:ext cx="382027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가장 앞의 주문 내역 출력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400" dirty="0" smtClean="0"/>
              <a:t>ex) </a:t>
            </a:r>
            <a:r>
              <a:rPr lang="ko-KR" altLang="en-US" sz="1400" dirty="0" err="1" smtClean="0"/>
              <a:t>카푸치노에</a:t>
            </a:r>
            <a:r>
              <a:rPr lang="ko-KR" altLang="en-US" sz="1400" dirty="0" smtClean="0"/>
              <a:t> 샷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휘핑</a:t>
            </a:r>
            <a:r>
              <a:rPr lang="ko-KR" altLang="en-US" sz="1400" dirty="0" smtClean="0"/>
              <a:t> 추가 나왔습니다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가장 앞의 주문 내역</a:t>
            </a:r>
            <a:r>
              <a:rPr lang="en-US" altLang="ko-KR" dirty="0" smtClean="0"/>
              <a:t>(Front)</a:t>
            </a:r>
            <a:r>
              <a:rPr lang="ko-KR" altLang="en-US" dirty="0" smtClean="0"/>
              <a:t> 삭제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 bwMode="auto">
          <a:xfrm flipH="1">
            <a:off x="4581525" y="3792278"/>
            <a:ext cx="1358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직선 화살표 연결선 18"/>
          <p:cNvCxnSpPr/>
          <p:nvPr/>
        </p:nvCxnSpPr>
        <p:spPr bwMode="auto">
          <a:xfrm flipV="1">
            <a:off x="4788024" y="3906584"/>
            <a:ext cx="1152128" cy="67778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십자형 19"/>
          <p:cNvSpPr/>
          <p:nvPr/>
        </p:nvSpPr>
        <p:spPr bwMode="auto">
          <a:xfrm rot="18894196">
            <a:off x="7241848" y="3435264"/>
            <a:ext cx="710086" cy="714026"/>
          </a:xfrm>
          <a:prstGeom prst="plus">
            <a:avLst>
              <a:gd name="adj" fmla="val 40219"/>
            </a:avLst>
          </a:prstGeom>
          <a:solidFill>
            <a:srgbClr val="FF000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5878440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점원 메뉴</a:t>
            </a:r>
            <a:r>
              <a:rPr lang="en-US" altLang="ko-KR" dirty="0"/>
              <a:t>: </a:t>
            </a:r>
            <a:r>
              <a:rPr lang="ko-KR" altLang="en-US" dirty="0" smtClean="0"/>
              <a:t>주문 취소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주문 목록에 남아있는 주문을 취소함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OrderTransactionManager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transaction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SaleManager</a:t>
            </a:r>
            <a:r>
              <a:rPr lang="ko-KR" altLang="en-US" dirty="0" smtClean="0"/>
              <a:t>의 금액 감소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StockManager</a:t>
            </a:r>
            <a:r>
              <a:rPr lang="ko-KR" altLang="en-US" dirty="0" smtClean="0"/>
              <a:t>의 재고 증가</a:t>
            </a:r>
            <a:endParaRPr lang="en-US" altLang="ko-KR" dirty="0" smtClean="0"/>
          </a:p>
          <a:p>
            <a:pPr lvl="1"/>
            <a:endParaRPr lang="ko-KR" altLang="en-US" sz="1600" dirty="0"/>
          </a:p>
        </p:txBody>
      </p:sp>
      <p:grpSp>
        <p:nvGrpSpPr>
          <p:cNvPr id="4" name="그룹 3"/>
          <p:cNvGrpSpPr/>
          <p:nvPr/>
        </p:nvGrpSpPr>
        <p:grpSpPr>
          <a:xfrm>
            <a:off x="5436096" y="826201"/>
            <a:ext cx="3600400" cy="2699142"/>
            <a:chOff x="314324" y="954505"/>
            <a:chExt cx="4304279" cy="3213080"/>
          </a:xfrm>
        </p:grpSpPr>
        <p:sp>
          <p:nvSpPr>
            <p:cNvPr id="5" name="타원 4"/>
            <p:cNvSpPr/>
            <p:nvPr/>
          </p:nvSpPr>
          <p:spPr>
            <a:xfrm>
              <a:off x="314324" y="954505"/>
              <a:ext cx="4304279" cy="2426943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282902" y="1383099"/>
              <a:ext cx="3244602" cy="27844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latin typeface="맑은 고딕"/>
                  <a:ea typeface="맑은 고딕" panose="020B0503020000020004" pitchFamily="50" charset="-127"/>
                </a:rPr>
                <a:t>void order();</a:t>
              </a:r>
            </a:p>
            <a:p>
              <a:r>
                <a:rPr lang="en-US" altLang="ko-KR" sz="1100" dirty="0" smtClean="0">
                  <a:latin typeface="맑은 고딕"/>
                  <a:ea typeface="맑은 고딕" panose="020B0503020000020004" pitchFamily="50" charset="-127"/>
                </a:rPr>
                <a:t>void </a:t>
              </a:r>
              <a:r>
                <a:rPr lang="en-US" altLang="ko-KR" sz="1100" dirty="0" err="1" smtClean="0">
                  <a:latin typeface="맑은 고딕"/>
                  <a:ea typeface="맑은 고딕" panose="020B0503020000020004" pitchFamily="50" charset="-127"/>
                </a:rPr>
                <a:t>serveCoffee</a:t>
              </a:r>
              <a:r>
                <a:rPr lang="en-US" altLang="ko-KR" sz="1100" dirty="0" smtClean="0">
                  <a:latin typeface="맑은 고딕"/>
                  <a:ea typeface="맑은 고딕" panose="020B0503020000020004" pitchFamily="50" charset="-127"/>
                </a:rPr>
                <a:t>();</a:t>
              </a:r>
            </a:p>
            <a:p>
              <a:r>
                <a:rPr lang="en-US" altLang="ko-KR" sz="2000" b="1" dirty="0" smtClean="0">
                  <a:solidFill>
                    <a:srgbClr val="FF0000"/>
                  </a:solidFill>
                  <a:latin typeface="맑은 고딕"/>
                  <a:ea typeface="맑은 고딕" panose="020B0503020000020004" pitchFamily="50" charset="-127"/>
                </a:rPr>
                <a:t>void </a:t>
              </a:r>
              <a:r>
                <a:rPr lang="en-US" altLang="ko-KR" sz="2000" b="1" dirty="0" err="1" smtClean="0">
                  <a:solidFill>
                    <a:srgbClr val="FF0000"/>
                  </a:solidFill>
                  <a:latin typeface="맑은 고딕"/>
                  <a:ea typeface="맑은 고딕" panose="020B0503020000020004" pitchFamily="50" charset="-127"/>
                </a:rPr>
                <a:t>cancleOrder</a:t>
              </a:r>
              <a:r>
                <a:rPr lang="en-US" altLang="ko-KR" sz="2000" b="1" dirty="0" smtClean="0">
                  <a:solidFill>
                    <a:srgbClr val="FF0000"/>
                  </a:solidFill>
                  <a:latin typeface="맑은 고딕"/>
                  <a:ea typeface="맑은 고딕" panose="020B0503020000020004" pitchFamily="50" charset="-127"/>
                </a:rPr>
                <a:t>();</a:t>
              </a:r>
            </a:p>
            <a:p>
              <a:endParaRPr lang="en-US" altLang="ko-KR" sz="2000" b="1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r>
                <a:rPr lang="en-US" altLang="ko-KR" sz="1100" dirty="0" err="1">
                  <a:latin typeface="맑은 고딕"/>
                  <a:ea typeface="맑은 고딕" panose="020B0503020000020004" pitchFamily="50" charset="-127"/>
                </a:rPr>
                <a:t>CoffeeFactory</a:t>
              </a:r>
              <a:r>
                <a:rPr lang="en-US" altLang="ko-KR" sz="1100" dirty="0">
                  <a:latin typeface="맑은 고딕"/>
                  <a:ea typeface="맑은 고딕" panose="020B0503020000020004" pitchFamily="50" charset="-127"/>
                </a:rPr>
                <a:t> </a:t>
              </a:r>
              <a:r>
                <a:rPr lang="en-US" altLang="ko-KR" sz="1100" dirty="0" err="1">
                  <a:latin typeface="맑은 고딕"/>
                  <a:ea typeface="맑은 고딕" panose="020B0503020000020004" pitchFamily="50" charset="-127"/>
                </a:rPr>
                <a:t>cf</a:t>
              </a:r>
              <a:r>
                <a:rPr lang="en-US" altLang="ko-KR" sz="1100" dirty="0">
                  <a:latin typeface="맑은 고딕"/>
                  <a:ea typeface="맑은 고딕" panose="020B0503020000020004" pitchFamily="50" charset="-127"/>
                </a:rPr>
                <a:t>;</a:t>
              </a:r>
            </a:p>
            <a:p>
              <a:r>
                <a:rPr lang="en-US" altLang="ko-KR" sz="1100" dirty="0" err="1">
                  <a:latin typeface="맑은 고딕"/>
                  <a:ea typeface="맑은 고딕" panose="020B0503020000020004" pitchFamily="50" charset="-127"/>
                </a:rPr>
                <a:t>OrderTransactionManager</a:t>
              </a:r>
              <a:r>
                <a:rPr lang="en-US" altLang="ko-KR" sz="1100" dirty="0">
                  <a:latin typeface="맑은 고딕"/>
                  <a:ea typeface="맑은 고딕" panose="020B0503020000020004" pitchFamily="50" charset="-127"/>
                </a:rPr>
                <a:t>* </a:t>
              </a:r>
              <a:r>
                <a:rPr lang="en-US" altLang="ko-KR" sz="1100" dirty="0" err="1">
                  <a:latin typeface="맑은 고딕"/>
                  <a:ea typeface="맑은 고딕" panose="020B0503020000020004" pitchFamily="50" charset="-127"/>
                </a:rPr>
                <a:t>otm</a:t>
              </a:r>
              <a:r>
                <a:rPr lang="en-US" altLang="ko-KR" sz="1100" dirty="0">
                  <a:latin typeface="맑은 고딕"/>
                  <a:ea typeface="맑은 고딕" panose="020B0503020000020004" pitchFamily="50" charset="-127"/>
                </a:rPr>
                <a:t>;</a:t>
              </a:r>
            </a:p>
            <a:p>
              <a:r>
                <a:rPr lang="en-US" altLang="ko-KR" sz="1100" dirty="0" err="1">
                  <a:latin typeface="맑은 고딕"/>
                  <a:ea typeface="맑은 고딕" panose="020B0503020000020004" pitchFamily="50" charset="-127"/>
                </a:rPr>
                <a:t>StockManager</a:t>
              </a:r>
              <a:r>
                <a:rPr lang="en-US" altLang="ko-KR" sz="1100" dirty="0">
                  <a:latin typeface="맑은 고딕"/>
                  <a:ea typeface="맑은 고딕" panose="020B0503020000020004" pitchFamily="50" charset="-127"/>
                </a:rPr>
                <a:t>* </a:t>
              </a:r>
              <a:r>
                <a:rPr lang="en-US" altLang="ko-KR" sz="1100" dirty="0" err="1">
                  <a:latin typeface="맑은 고딕"/>
                  <a:ea typeface="맑은 고딕" panose="020B0503020000020004" pitchFamily="50" charset="-127"/>
                </a:rPr>
                <a:t>sm</a:t>
              </a:r>
              <a:r>
                <a:rPr lang="en-US" altLang="ko-KR" sz="1100" dirty="0">
                  <a:latin typeface="맑은 고딕"/>
                  <a:ea typeface="맑은 고딕" panose="020B0503020000020004" pitchFamily="50" charset="-127"/>
                </a:rPr>
                <a:t>;</a:t>
              </a:r>
            </a:p>
            <a:p>
              <a:endParaRPr lang="en-US" altLang="ko-KR" sz="1100" dirty="0" smtClean="0">
                <a:latin typeface="맑은 고딕"/>
                <a:ea typeface="맑은 고딕" panose="020B0503020000020004" pitchFamily="50" charset="-127"/>
              </a:endParaRPr>
            </a:p>
            <a:p>
              <a:endParaRPr lang="en-US" altLang="ko-KR" sz="2000" b="1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endParaRPr lang="en-US" altLang="ko-KR" sz="2000" b="1" dirty="0" smtClean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98269" y="1079419"/>
              <a:ext cx="2356275" cy="421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prstClr val="black"/>
                  </a:solidFill>
                </a:rPr>
                <a:t>Class </a:t>
              </a:r>
              <a:r>
                <a:rPr lang="en-US" altLang="ko-KR" sz="1200" b="1" dirty="0" err="1" smtClean="0">
                  <a:solidFill>
                    <a:prstClr val="black"/>
                  </a:solidFill>
                </a:rPr>
                <a:t>CounterFacade</a:t>
              </a:r>
              <a:endParaRPr lang="en-US" altLang="ko-KR" sz="12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 bwMode="auto">
          <a:xfrm>
            <a:off x="6228184" y="3444252"/>
            <a:ext cx="187220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Front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6228184" y="3876300"/>
            <a:ext cx="187220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6228184" y="4668388"/>
            <a:ext cx="187220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56539" y="42379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78230" y="300896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주문 목록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07695" y="3540067"/>
            <a:ext cx="38523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주문 목록의 모든 주문 내역 출력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취소할 </a:t>
            </a:r>
            <a:r>
              <a:rPr lang="en-US" altLang="ko-KR" dirty="0" smtClean="0"/>
              <a:t>n</a:t>
            </a:r>
            <a:r>
              <a:rPr lang="ko-KR" altLang="en-US" dirty="0" smtClean="0"/>
              <a:t>번째 주문 내역 선택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n</a:t>
            </a:r>
            <a:r>
              <a:rPr lang="ko-KR" altLang="en-US" dirty="0" smtClean="0"/>
              <a:t>번째 주문 내역 삭제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FF0000"/>
                </a:solidFill>
              </a:rPr>
              <a:t>소모된 커피 재료 잔고 되돌리기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십자형 17"/>
          <p:cNvSpPr/>
          <p:nvPr/>
        </p:nvSpPr>
        <p:spPr bwMode="auto">
          <a:xfrm rot="18894196">
            <a:off x="6858609" y="3753986"/>
            <a:ext cx="710086" cy="714026"/>
          </a:xfrm>
          <a:prstGeom prst="plus">
            <a:avLst>
              <a:gd name="adj" fmla="val 40219"/>
            </a:avLst>
          </a:prstGeom>
          <a:solidFill>
            <a:srgbClr val="FF000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7695" y="5169966"/>
            <a:ext cx="6878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번에 대한 힌트</a:t>
            </a:r>
            <a:r>
              <a:rPr lang="en-US" altLang="ko-KR" dirty="0" smtClean="0"/>
              <a:t>: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Transaction</a:t>
            </a:r>
            <a:r>
              <a:rPr lang="en-US" altLang="ko-KR" dirty="0"/>
              <a:t>::</a:t>
            </a:r>
            <a:r>
              <a:rPr lang="en-US" altLang="ko-KR" dirty="0" err="1" smtClean="0"/>
              <a:t>orderedCoffeeInfo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ingredientsID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형식으로 변환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StockManager</a:t>
            </a:r>
            <a:r>
              <a:rPr lang="en-US" altLang="ko-KR" dirty="0" smtClean="0"/>
              <a:t>::</a:t>
            </a:r>
            <a:r>
              <a:rPr lang="en-US" altLang="ko-KR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addStockByIngredientsID</a:t>
            </a:r>
            <a:r>
              <a:rPr lang="en-US" altLang="ko-KR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활용</a:t>
            </a:r>
            <a:endParaRPr lang="en-US" altLang="ko-KR" dirty="0"/>
          </a:p>
        </p:txBody>
      </p:sp>
      <p:cxnSp>
        <p:nvCxnSpPr>
          <p:cNvPr id="21" name="직선 화살표 연결선 20"/>
          <p:cNvCxnSpPr/>
          <p:nvPr/>
        </p:nvCxnSpPr>
        <p:spPr bwMode="auto">
          <a:xfrm>
            <a:off x="2915816" y="4884412"/>
            <a:ext cx="0" cy="28555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71149071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점장</a:t>
            </a:r>
            <a:r>
              <a:rPr lang="ko-KR" altLang="en-US" dirty="0" smtClean="0"/>
              <a:t> 메뉴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3650748"/>
          </a:xfrm>
        </p:spPr>
        <p:txBody>
          <a:bodyPr/>
          <a:lstStyle/>
          <a:p>
            <a:r>
              <a:rPr lang="ko-KR" altLang="en-US" dirty="0" err="1" smtClean="0"/>
              <a:t>점장은</a:t>
            </a:r>
            <a:r>
              <a:rPr lang="ko-KR" altLang="en-US" dirty="0" smtClean="0"/>
              <a:t> 다음과 같은 기능을 수행할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커피 재료 발주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SaleManager</a:t>
            </a:r>
            <a:r>
              <a:rPr lang="ko-KR" altLang="en-US" dirty="0" smtClean="0"/>
              <a:t>의 금액 감소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StockManager</a:t>
            </a:r>
            <a:r>
              <a:rPr lang="ko-KR" altLang="en-US" dirty="0" smtClean="0"/>
              <a:t>의 재료 증가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남은 커피 재료 잔고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남은 주문 내역 확인</a:t>
            </a:r>
            <a:endParaRPr lang="en-US" altLang="ko-KR" dirty="0" smtClean="0"/>
          </a:p>
          <a:p>
            <a:endParaRPr lang="en-US" altLang="ko-KR" dirty="0"/>
          </a:p>
          <a:p>
            <a:pPr marL="36000" indent="0">
              <a:buNone/>
            </a:pPr>
            <a:endParaRPr lang="en-US" altLang="ko-KR" dirty="0"/>
          </a:p>
          <a:p>
            <a:r>
              <a:rPr lang="ko-KR" altLang="en-US" dirty="0" smtClean="0"/>
              <a:t>커피 재료 발주는 각 재료에 대해 발주할 개수를 입력 받아 추가함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004048" y="1196752"/>
            <a:ext cx="3278171" cy="1800200"/>
            <a:chOff x="314324" y="954620"/>
            <a:chExt cx="4304279" cy="2452904"/>
          </a:xfrm>
        </p:grpSpPr>
        <p:sp>
          <p:nvSpPr>
            <p:cNvPr id="5" name="타원 4"/>
            <p:cNvSpPr/>
            <p:nvPr/>
          </p:nvSpPr>
          <p:spPr>
            <a:xfrm>
              <a:off x="314324" y="954620"/>
              <a:ext cx="4304279" cy="2452904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282902" y="1383100"/>
              <a:ext cx="3244602" cy="15097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void </a:t>
              </a:r>
              <a:r>
                <a:rPr lang="en-US" altLang="ko-KR" sz="1100" dirty="0" err="1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orderIngredients</a:t>
              </a:r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();</a:t>
              </a:r>
            </a:p>
            <a:p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void </a:t>
              </a:r>
              <a:r>
                <a:rPr lang="en-US" altLang="ko-KR" sz="1100" dirty="0" err="1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printStockStatus</a:t>
              </a:r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();</a:t>
              </a:r>
            </a:p>
            <a:p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void </a:t>
              </a:r>
              <a:r>
                <a:rPr lang="en-US" altLang="ko-KR" sz="1100" dirty="0" err="1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printTransactionStatus</a:t>
              </a:r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();</a:t>
              </a:r>
            </a:p>
            <a:p>
              <a:endPara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OrderTransactionManager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 * 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otm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;</a:t>
              </a:r>
            </a:p>
            <a:p>
              <a:r>
                <a:rPr lang="en-US" altLang="ko-KR" sz="1100" dirty="0" err="1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StockManager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* 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sm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;</a:t>
              </a:r>
              <a:endPara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98269" y="1079419"/>
              <a:ext cx="2356275" cy="377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prstClr val="black"/>
                  </a:solidFill>
                </a:rPr>
                <a:t>Class </a:t>
              </a:r>
              <a:r>
                <a:rPr lang="en-US" altLang="ko-KR" sz="1200" b="1" dirty="0" err="1" smtClean="0">
                  <a:solidFill>
                    <a:prstClr val="black"/>
                  </a:solidFill>
                </a:rPr>
                <a:t>ManagerFacade</a:t>
              </a:r>
              <a:endParaRPr lang="en-US" altLang="ko-KR" sz="12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4038" y="441780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재료의 종류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017825"/>
              </p:ext>
            </p:extLst>
          </p:nvPr>
        </p:nvGraphicFramePr>
        <p:xfrm>
          <a:off x="524038" y="4804794"/>
          <a:ext cx="8280918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153">
                  <a:extLst>
                    <a:ext uri="{9D8B030D-6E8A-4147-A177-3AD203B41FA5}">
                      <a16:colId xmlns:a16="http://schemas.microsoft.com/office/drawing/2014/main" val="1829472271"/>
                    </a:ext>
                  </a:extLst>
                </a:gridCol>
                <a:gridCol w="1380153">
                  <a:extLst>
                    <a:ext uri="{9D8B030D-6E8A-4147-A177-3AD203B41FA5}">
                      <a16:colId xmlns:a16="http://schemas.microsoft.com/office/drawing/2014/main" val="3451539973"/>
                    </a:ext>
                  </a:extLst>
                </a:gridCol>
                <a:gridCol w="1380153">
                  <a:extLst>
                    <a:ext uri="{9D8B030D-6E8A-4147-A177-3AD203B41FA5}">
                      <a16:colId xmlns:a16="http://schemas.microsoft.com/office/drawing/2014/main" val="2672928544"/>
                    </a:ext>
                  </a:extLst>
                </a:gridCol>
                <a:gridCol w="1380153">
                  <a:extLst>
                    <a:ext uri="{9D8B030D-6E8A-4147-A177-3AD203B41FA5}">
                      <a16:colId xmlns:a16="http://schemas.microsoft.com/office/drawing/2014/main" val="3922787218"/>
                    </a:ext>
                  </a:extLst>
                </a:gridCol>
                <a:gridCol w="1380153">
                  <a:extLst>
                    <a:ext uri="{9D8B030D-6E8A-4147-A177-3AD203B41FA5}">
                      <a16:colId xmlns:a16="http://schemas.microsoft.com/office/drawing/2014/main" val="1807219254"/>
                    </a:ext>
                  </a:extLst>
                </a:gridCol>
                <a:gridCol w="1380153">
                  <a:extLst>
                    <a:ext uri="{9D8B030D-6E8A-4147-A177-3AD203B41FA5}">
                      <a16:colId xmlns:a16="http://schemas.microsoft.com/office/drawing/2014/main" val="4250266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재료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커피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우유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모카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샷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휘핑크림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16486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6571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578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618417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 시작 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점원 및 </a:t>
            </a:r>
            <a:r>
              <a:rPr lang="ko-KR" altLang="en-US" dirty="0" err="1" smtClean="0"/>
              <a:t>점장</a:t>
            </a:r>
            <a:r>
              <a:rPr lang="ko-KR" altLang="en-US" dirty="0" smtClean="0"/>
              <a:t> 메뉴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96752"/>
            <a:ext cx="3812731" cy="10081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980355"/>
            <a:ext cx="3307380" cy="11581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291" y="2980355"/>
            <a:ext cx="3044066" cy="115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0397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점원 메뉴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커피 주문                                커피 제공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주문 취소                          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96752"/>
            <a:ext cx="3716202" cy="1800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324" y="1196752"/>
            <a:ext cx="4105275" cy="4857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3861048"/>
            <a:ext cx="422692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66844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점장</a:t>
            </a:r>
            <a:r>
              <a:rPr lang="ko-KR" altLang="en-US" dirty="0" smtClean="0"/>
              <a:t> 메뉴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재료 발주                                재고 확인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주문 내역 확인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96752"/>
            <a:ext cx="3687754" cy="15841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525" y="1196752"/>
            <a:ext cx="3779788" cy="15841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3789040"/>
            <a:ext cx="3708846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07621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209103" y="453430"/>
            <a:ext cx="8524875" cy="5357850"/>
          </a:xfrm>
        </p:spPr>
        <p:txBody>
          <a:bodyPr/>
          <a:lstStyle/>
          <a:p>
            <a:pPr lvl="2"/>
            <a:r>
              <a:rPr lang="en-US" altLang="ko-KR" dirty="0"/>
              <a:t>public</a:t>
            </a:r>
            <a:r>
              <a:rPr lang="en-US" altLang="ko-KR" dirty="0" smtClean="0"/>
              <a:t>:</a:t>
            </a:r>
            <a:endParaRPr lang="ko-KR" altLang="en-US" dirty="0"/>
          </a:p>
          <a:p>
            <a:pPr lvl="2"/>
            <a:r>
              <a:rPr lang="en-US" altLang="ko-KR" dirty="0" smtClean="0"/>
              <a:t>void run() //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private:</a:t>
            </a:r>
          </a:p>
          <a:p>
            <a:pPr lvl="2"/>
            <a:r>
              <a:rPr lang="en-US" altLang="ko-KR" dirty="0" err="1"/>
              <a:t>CounterFacade</a:t>
            </a:r>
            <a:r>
              <a:rPr lang="en-US" altLang="ko-KR" dirty="0"/>
              <a:t>* </a:t>
            </a:r>
            <a:r>
              <a:rPr lang="en-US" altLang="ko-KR" dirty="0" err="1"/>
              <a:t>cf</a:t>
            </a:r>
            <a:r>
              <a:rPr lang="en-US" altLang="ko-KR" dirty="0" smtClean="0"/>
              <a:t>;     // </a:t>
            </a:r>
            <a:r>
              <a:rPr lang="ko-KR" altLang="en-US" dirty="0" smtClean="0"/>
              <a:t>점원 기능 구현 클래스</a:t>
            </a:r>
            <a:endParaRPr lang="en-US" altLang="ko-KR" dirty="0"/>
          </a:p>
          <a:p>
            <a:pPr lvl="2"/>
            <a:r>
              <a:rPr lang="en-US" altLang="ko-KR" dirty="0" err="1" smtClean="0"/>
              <a:t>ManagerFacade</a:t>
            </a:r>
            <a:r>
              <a:rPr lang="en-US" altLang="ko-KR" dirty="0"/>
              <a:t>* mf</a:t>
            </a:r>
            <a:r>
              <a:rPr lang="en-US" altLang="ko-KR" dirty="0" smtClean="0"/>
              <a:t>;   // </a:t>
            </a:r>
            <a:r>
              <a:rPr lang="ko-KR" altLang="en-US" dirty="0" err="1" smtClean="0"/>
              <a:t>점장</a:t>
            </a:r>
            <a:r>
              <a:rPr lang="ko-KR" altLang="en-US" dirty="0" smtClean="0"/>
              <a:t> 기능 구현 클래스</a:t>
            </a:r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8214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CounterFacade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209103" y="453430"/>
            <a:ext cx="8524875" cy="5357850"/>
          </a:xfrm>
        </p:spPr>
        <p:txBody>
          <a:bodyPr/>
          <a:lstStyle/>
          <a:p>
            <a:pPr lvl="2"/>
            <a:r>
              <a:rPr lang="en-US" altLang="ko-KR" dirty="0"/>
              <a:t>public</a:t>
            </a:r>
            <a:r>
              <a:rPr lang="en-US" altLang="ko-KR" dirty="0" smtClean="0"/>
              <a:t>:</a:t>
            </a:r>
            <a:endParaRPr lang="ko-KR" altLang="en-US" dirty="0"/>
          </a:p>
          <a:p>
            <a:pPr lvl="2"/>
            <a:r>
              <a:rPr lang="en-US" altLang="ko-KR" dirty="0" err="1"/>
              <a:t>CounterFacade</a:t>
            </a:r>
            <a:r>
              <a:rPr lang="en-US" altLang="ko-KR" dirty="0"/>
              <a:t>(</a:t>
            </a:r>
            <a:r>
              <a:rPr lang="en-US" altLang="ko-KR" dirty="0" err="1"/>
              <a:t>OrderTransactionManager</a:t>
            </a:r>
            <a:r>
              <a:rPr lang="en-US" altLang="ko-KR" dirty="0"/>
              <a:t>* _</a:t>
            </a:r>
            <a:r>
              <a:rPr lang="en-US" altLang="ko-KR" dirty="0" err="1"/>
              <a:t>otm</a:t>
            </a:r>
            <a:r>
              <a:rPr lang="en-US" altLang="ko-KR" dirty="0"/>
              <a:t>, </a:t>
            </a:r>
            <a:r>
              <a:rPr lang="en-US" altLang="ko-KR" dirty="0" err="1"/>
              <a:t>StockManager</a:t>
            </a:r>
            <a:r>
              <a:rPr lang="en-US" altLang="ko-KR" dirty="0"/>
              <a:t>* _</a:t>
            </a:r>
            <a:r>
              <a:rPr lang="en-US" altLang="ko-KR" dirty="0" err="1"/>
              <a:t>sm</a:t>
            </a:r>
            <a:r>
              <a:rPr lang="en-US" altLang="ko-KR" dirty="0" smtClean="0"/>
              <a:t>);</a:t>
            </a:r>
          </a:p>
          <a:p>
            <a:pPr lvl="2"/>
            <a:r>
              <a:rPr lang="en-US" altLang="ko-KR" dirty="0"/>
              <a:t>void order();</a:t>
            </a:r>
          </a:p>
          <a:p>
            <a:pPr lvl="2"/>
            <a:r>
              <a:rPr lang="en-US" altLang="ko-KR" dirty="0" smtClean="0"/>
              <a:t>void </a:t>
            </a:r>
            <a:r>
              <a:rPr lang="en-US" altLang="ko-KR" dirty="0" err="1"/>
              <a:t>serveCoffee</a:t>
            </a:r>
            <a:r>
              <a:rPr lang="en-US" altLang="ko-KR" dirty="0"/>
              <a:t>();</a:t>
            </a:r>
          </a:p>
          <a:p>
            <a:pPr lvl="2"/>
            <a:r>
              <a:rPr lang="en-US" altLang="ko-KR" dirty="0" smtClean="0"/>
              <a:t>void </a:t>
            </a:r>
            <a:r>
              <a:rPr lang="en-US" altLang="ko-KR" dirty="0" err="1"/>
              <a:t>cancle</a:t>
            </a:r>
            <a:r>
              <a:rPr lang="en-US" altLang="ko-KR" dirty="0"/>
              <a:t>();</a:t>
            </a:r>
          </a:p>
          <a:p>
            <a:pPr marL="504612" lvl="2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private:</a:t>
            </a:r>
          </a:p>
          <a:p>
            <a:pPr lvl="2"/>
            <a:r>
              <a:rPr lang="en-US" altLang="ko-KR" dirty="0" err="1"/>
              <a:t>CoffeeFactory</a:t>
            </a:r>
            <a:r>
              <a:rPr lang="en-US" altLang="ko-KR" dirty="0"/>
              <a:t> </a:t>
            </a:r>
            <a:r>
              <a:rPr lang="en-US" altLang="ko-KR" dirty="0" err="1"/>
              <a:t>cf</a:t>
            </a:r>
            <a:r>
              <a:rPr lang="en-US" altLang="ko-KR" dirty="0"/>
              <a:t>;</a:t>
            </a:r>
          </a:p>
          <a:p>
            <a:pPr lvl="2"/>
            <a:r>
              <a:rPr lang="en-US" altLang="ko-KR" dirty="0" err="1" smtClean="0"/>
              <a:t>OrderTransactionManager</a:t>
            </a:r>
            <a:r>
              <a:rPr lang="en-US" altLang="ko-KR" dirty="0"/>
              <a:t>* </a:t>
            </a:r>
            <a:r>
              <a:rPr lang="en-US" altLang="ko-KR" dirty="0" err="1"/>
              <a:t>otm</a:t>
            </a:r>
            <a:r>
              <a:rPr lang="en-US" altLang="ko-KR" dirty="0"/>
              <a:t>;</a:t>
            </a:r>
          </a:p>
          <a:p>
            <a:pPr lvl="2"/>
            <a:r>
              <a:rPr lang="en-US" altLang="ko-KR" dirty="0" err="1" smtClean="0"/>
              <a:t>StockManager</a:t>
            </a:r>
            <a:r>
              <a:rPr lang="en-US" altLang="ko-KR" dirty="0"/>
              <a:t>* </a:t>
            </a:r>
            <a:r>
              <a:rPr lang="en-US" altLang="ko-KR" dirty="0" err="1"/>
              <a:t>sm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48013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ManagerFacade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209103" y="453430"/>
            <a:ext cx="8524875" cy="5357850"/>
          </a:xfrm>
        </p:spPr>
        <p:txBody>
          <a:bodyPr/>
          <a:lstStyle/>
          <a:p>
            <a:pPr lvl="2"/>
            <a:r>
              <a:rPr lang="en-US" altLang="ko-KR" dirty="0"/>
              <a:t>public</a:t>
            </a:r>
            <a:r>
              <a:rPr lang="en-US" altLang="ko-KR" dirty="0" smtClean="0"/>
              <a:t>:</a:t>
            </a:r>
            <a:endParaRPr lang="ko-KR" altLang="en-US" dirty="0"/>
          </a:p>
          <a:p>
            <a:pPr lvl="2"/>
            <a:r>
              <a:rPr lang="en-US" altLang="ko-KR" dirty="0" err="1"/>
              <a:t>ManagerFacade</a:t>
            </a:r>
            <a:r>
              <a:rPr lang="en-US" altLang="ko-KR" dirty="0"/>
              <a:t>(</a:t>
            </a:r>
            <a:r>
              <a:rPr lang="en-US" altLang="ko-KR" dirty="0" err="1"/>
              <a:t>OrderTransactionManager</a:t>
            </a:r>
            <a:r>
              <a:rPr lang="en-US" altLang="ko-KR" dirty="0"/>
              <a:t> * _</a:t>
            </a:r>
            <a:r>
              <a:rPr lang="en-US" altLang="ko-KR" dirty="0" err="1"/>
              <a:t>otm</a:t>
            </a:r>
            <a:r>
              <a:rPr lang="en-US" altLang="ko-KR" dirty="0"/>
              <a:t>, </a:t>
            </a:r>
            <a:r>
              <a:rPr lang="en-US" altLang="ko-KR" dirty="0" err="1"/>
              <a:t>StockManager</a:t>
            </a:r>
            <a:r>
              <a:rPr lang="en-US" altLang="ko-KR" dirty="0"/>
              <a:t>* _</a:t>
            </a:r>
            <a:r>
              <a:rPr lang="en-US" altLang="ko-KR" dirty="0" err="1"/>
              <a:t>sm</a:t>
            </a:r>
            <a:r>
              <a:rPr lang="en-US" altLang="ko-KR" dirty="0" smtClean="0"/>
              <a:t>);</a:t>
            </a:r>
          </a:p>
          <a:p>
            <a:pPr lvl="2"/>
            <a:r>
              <a:rPr lang="en-US" altLang="ko-KR" dirty="0"/>
              <a:t>void </a:t>
            </a:r>
            <a:r>
              <a:rPr lang="en-US" altLang="ko-KR" dirty="0" err="1"/>
              <a:t>orderIngredients</a:t>
            </a:r>
            <a:r>
              <a:rPr lang="en-US" altLang="ko-KR" dirty="0"/>
              <a:t>();</a:t>
            </a:r>
          </a:p>
          <a:p>
            <a:pPr lvl="2"/>
            <a:r>
              <a:rPr lang="en-US" altLang="ko-KR" dirty="0" smtClean="0"/>
              <a:t>void </a:t>
            </a:r>
            <a:r>
              <a:rPr lang="en-US" altLang="ko-KR" dirty="0" err="1"/>
              <a:t>printStockStatus</a:t>
            </a:r>
            <a:r>
              <a:rPr lang="en-US" altLang="ko-KR" dirty="0"/>
              <a:t>();</a:t>
            </a:r>
          </a:p>
          <a:p>
            <a:pPr lvl="2"/>
            <a:r>
              <a:rPr lang="en-US" altLang="ko-KR" dirty="0" smtClean="0"/>
              <a:t>void </a:t>
            </a:r>
            <a:r>
              <a:rPr lang="en-US" altLang="ko-KR" dirty="0" err="1"/>
              <a:t>printTransactionStatus</a:t>
            </a:r>
            <a:r>
              <a:rPr lang="en-US" altLang="ko-KR" dirty="0"/>
              <a:t>();	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en-US" altLang="ko-KR" dirty="0" smtClean="0"/>
              <a:t>private:</a:t>
            </a:r>
          </a:p>
          <a:p>
            <a:pPr lvl="2"/>
            <a:r>
              <a:rPr lang="en-US" altLang="ko-KR" dirty="0" err="1" smtClean="0"/>
              <a:t>OrderTransactionManager</a:t>
            </a:r>
            <a:r>
              <a:rPr lang="en-US" altLang="ko-KR" dirty="0"/>
              <a:t>* </a:t>
            </a:r>
            <a:r>
              <a:rPr lang="en-US" altLang="ko-KR" dirty="0" err="1"/>
              <a:t>otm</a:t>
            </a:r>
            <a:r>
              <a:rPr lang="en-US" altLang="ko-KR" dirty="0"/>
              <a:t>;</a:t>
            </a:r>
          </a:p>
          <a:p>
            <a:pPr lvl="2"/>
            <a:r>
              <a:rPr lang="en-US" altLang="ko-KR" dirty="0" err="1" smtClean="0"/>
              <a:t>StockManager</a:t>
            </a:r>
            <a:r>
              <a:rPr lang="en-US" altLang="ko-KR" dirty="0"/>
              <a:t>* </a:t>
            </a:r>
            <a:r>
              <a:rPr lang="en-US" altLang="ko-KR" dirty="0" err="1"/>
              <a:t>sm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4818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커피숍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커피숍을 운영하기 위해 어떤 </a:t>
            </a:r>
            <a:r>
              <a:rPr lang="ko-KR" altLang="en-US" smtClean="0"/>
              <a:t>일들이 필요한가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1030" name="Picture 6" descr="포스기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860" y="2414200"/>
            <a:ext cx="2381479" cy="208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&quot;clerk&quot; ic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701" y="2654653"/>
            <a:ext cx="1615636" cy="161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&quot;customer&quot; icon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50" y="2654653"/>
            <a:ext cx="1608113" cy="16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314324" y="2414200"/>
            <a:ext cx="1809404" cy="216692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4262817" y="2414200"/>
            <a:ext cx="1809404" cy="216692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구부러진 연결선 13"/>
          <p:cNvCxnSpPr>
            <a:stCxn id="12" idx="0"/>
            <a:endCxn id="18" idx="0"/>
          </p:cNvCxnSpPr>
          <p:nvPr/>
        </p:nvCxnSpPr>
        <p:spPr bwMode="auto">
          <a:xfrm rot="5400000" flipH="1" flipV="1">
            <a:off x="3193272" y="439954"/>
            <a:ext cx="12700" cy="3948493"/>
          </a:xfrm>
          <a:prstGeom prst="curvedConnector3">
            <a:avLst>
              <a:gd name="adj1" fmla="val 631636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876456" y="11377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주문</a:t>
            </a:r>
            <a:endParaRPr lang="ko-KR" altLang="en-US" dirty="0"/>
          </a:p>
        </p:txBody>
      </p:sp>
      <p:cxnSp>
        <p:nvCxnSpPr>
          <p:cNvPr id="23" name="구부러진 연결선 22"/>
          <p:cNvCxnSpPr>
            <a:stCxn id="18" idx="2"/>
            <a:endCxn id="12" idx="2"/>
          </p:cNvCxnSpPr>
          <p:nvPr/>
        </p:nvCxnSpPr>
        <p:spPr bwMode="auto">
          <a:xfrm rot="5400000">
            <a:off x="3193273" y="2606882"/>
            <a:ext cx="12700" cy="3948493"/>
          </a:xfrm>
          <a:prstGeom prst="curvedConnector3">
            <a:avLst>
              <a:gd name="adj1" fmla="val 670911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오른쪽 화살표 28"/>
          <p:cNvSpPr/>
          <p:nvPr/>
        </p:nvSpPr>
        <p:spPr bwMode="auto">
          <a:xfrm>
            <a:off x="5796136" y="3152565"/>
            <a:ext cx="1017868" cy="720080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재고관리</a:t>
            </a:r>
          </a:p>
        </p:txBody>
      </p:sp>
      <p:pic>
        <p:nvPicPr>
          <p:cNvPr id="1038" name="Picture 14" descr="&quot;coffee bag&quot;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763" y="2336267"/>
            <a:ext cx="23622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&quot;coffee&quot; icon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891968"/>
            <a:ext cx="940805" cy="94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2668125" y="592332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커피 만들기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 bwMode="auto">
          <a:xfrm>
            <a:off x="3275856" y="2654653"/>
            <a:ext cx="1080120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주문 목록 관리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3275856" y="2997985"/>
            <a:ext cx="1080120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275856" y="3347103"/>
            <a:ext cx="1080120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3275856" y="3690435"/>
            <a:ext cx="1080120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7143701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판매하는 커피 및 재료의 종류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238467"/>
              </p:ext>
            </p:extLst>
          </p:nvPr>
        </p:nvGraphicFramePr>
        <p:xfrm>
          <a:off x="395536" y="1183144"/>
          <a:ext cx="820891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721">
                  <a:extLst>
                    <a:ext uri="{9D8B030D-6E8A-4147-A177-3AD203B41FA5}">
                      <a16:colId xmlns:a16="http://schemas.microsoft.com/office/drawing/2014/main" val="1179907247"/>
                    </a:ext>
                  </a:extLst>
                </a:gridCol>
                <a:gridCol w="2285730">
                  <a:extLst>
                    <a:ext uri="{9D8B030D-6E8A-4147-A177-3AD203B41FA5}">
                      <a16:colId xmlns:a16="http://schemas.microsoft.com/office/drawing/2014/main" val="2313363944"/>
                    </a:ext>
                  </a:extLst>
                </a:gridCol>
                <a:gridCol w="2285730">
                  <a:extLst>
                    <a:ext uri="{9D8B030D-6E8A-4147-A177-3AD203B41FA5}">
                      <a16:colId xmlns:a16="http://schemas.microsoft.com/office/drawing/2014/main" val="3012492117"/>
                    </a:ext>
                  </a:extLst>
                </a:gridCol>
                <a:gridCol w="2285730">
                  <a:extLst>
                    <a:ext uri="{9D8B030D-6E8A-4147-A177-3AD203B41FA5}">
                      <a16:colId xmlns:a16="http://schemas.microsoft.com/office/drawing/2014/main" val="572901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커피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아메리카노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카푸치노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모카커피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66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재료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커피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커피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우유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커피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모카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80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90489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536" y="69269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기본 커피의 종류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242088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재료의 종류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895370"/>
              </p:ext>
            </p:extLst>
          </p:nvPr>
        </p:nvGraphicFramePr>
        <p:xfrm>
          <a:off x="395536" y="2807875"/>
          <a:ext cx="8280918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153">
                  <a:extLst>
                    <a:ext uri="{9D8B030D-6E8A-4147-A177-3AD203B41FA5}">
                      <a16:colId xmlns:a16="http://schemas.microsoft.com/office/drawing/2014/main" val="1829472271"/>
                    </a:ext>
                  </a:extLst>
                </a:gridCol>
                <a:gridCol w="1380153">
                  <a:extLst>
                    <a:ext uri="{9D8B030D-6E8A-4147-A177-3AD203B41FA5}">
                      <a16:colId xmlns:a16="http://schemas.microsoft.com/office/drawing/2014/main" val="3451539973"/>
                    </a:ext>
                  </a:extLst>
                </a:gridCol>
                <a:gridCol w="1380153">
                  <a:extLst>
                    <a:ext uri="{9D8B030D-6E8A-4147-A177-3AD203B41FA5}">
                      <a16:colId xmlns:a16="http://schemas.microsoft.com/office/drawing/2014/main" val="2672928544"/>
                    </a:ext>
                  </a:extLst>
                </a:gridCol>
                <a:gridCol w="1380153">
                  <a:extLst>
                    <a:ext uri="{9D8B030D-6E8A-4147-A177-3AD203B41FA5}">
                      <a16:colId xmlns:a16="http://schemas.microsoft.com/office/drawing/2014/main" val="3922787218"/>
                    </a:ext>
                  </a:extLst>
                </a:gridCol>
                <a:gridCol w="1380153">
                  <a:extLst>
                    <a:ext uri="{9D8B030D-6E8A-4147-A177-3AD203B41FA5}">
                      <a16:colId xmlns:a16="http://schemas.microsoft.com/office/drawing/2014/main" val="1807219254"/>
                    </a:ext>
                  </a:extLst>
                </a:gridCol>
                <a:gridCol w="1380153">
                  <a:extLst>
                    <a:ext uri="{9D8B030D-6E8A-4147-A177-3AD203B41FA5}">
                      <a16:colId xmlns:a16="http://schemas.microsoft.com/office/drawing/2014/main" val="4250266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재료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커피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우유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모카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샷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휘핑크림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16486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6571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57880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5536" y="4005064"/>
            <a:ext cx="50770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주문 순서</a:t>
            </a:r>
            <a:r>
              <a:rPr lang="en-US" altLang="ko-KR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고객이 기본 커피를 선택함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추가로 샷 추가와 </a:t>
            </a:r>
            <a:r>
              <a:rPr lang="ko-KR" altLang="en-US" dirty="0" err="1" smtClean="0"/>
              <a:t>휘핑크림을</a:t>
            </a:r>
            <a:r>
              <a:rPr lang="ko-KR" altLang="en-US" dirty="0" smtClean="0"/>
              <a:t> 선택 할 수 있음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 smtClean="0"/>
              <a:t>예시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카푸치노에</a:t>
            </a:r>
            <a:r>
              <a:rPr lang="ko-KR" altLang="en-US" dirty="0" smtClean="0"/>
              <a:t> 샷과 </a:t>
            </a:r>
            <a:r>
              <a:rPr lang="ko-KR" altLang="en-US" dirty="0" err="1" smtClean="0"/>
              <a:t>휘핑크림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r>
              <a:rPr lang="ko-KR" altLang="en-US" dirty="0" smtClean="0"/>
              <a:t>사용된 재료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커피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우유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샷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휘핑크림</a:t>
            </a:r>
            <a:endParaRPr lang="en-US" altLang="ko-KR" dirty="0" smtClean="0"/>
          </a:p>
          <a:p>
            <a:r>
              <a:rPr lang="ko-KR" altLang="en-US" dirty="0" smtClean="0"/>
              <a:t>가격            </a:t>
            </a:r>
            <a:r>
              <a:rPr lang="en-US" altLang="ko-KR" dirty="0" smtClean="0"/>
              <a:t>: 3000 + 1000 + 500 + 0 = 4500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3741857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직선 연결선 101"/>
          <p:cNvCxnSpPr>
            <a:endCxn id="101" idx="2"/>
          </p:cNvCxnSpPr>
          <p:nvPr/>
        </p:nvCxnSpPr>
        <p:spPr bwMode="auto">
          <a:xfrm flipH="1" flipV="1">
            <a:off x="3189301" y="3238959"/>
            <a:ext cx="9596" cy="87331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클래스 구조도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755833" y="836712"/>
            <a:ext cx="3672408" cy="1008112"/>
            <a:chOff x="314324" y="1052736"/>
            <a:chExt cx="4304279" cy="1369775"/>
          </a:xfrm>
        </p:grpSpPr>
        <p:sp>
          <p:nvSpPr>
            <p:cNvPr id="5" name="타원 4"/>
            <p:cNvSpPr/>
            <p:nvPr/>
          </p:nvSpPr>
          <p:spPr>
            <a:xfrm>
              <a:off x="314324" y="1052736"/>
              <a:ext cx="4304279" cy="1369775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282902" y="1383100"/>
              <a:ext cx="3244602" cy="3643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void run();</a:t>
              </a:r>
            </a:p>
            <a:p>
              <a:r>
                <a:rPr lang="en-US" altLang="ko-KR" sz="1100" dirty="0" err="1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CounterFacade</a:t>
              </a:r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* </a:t>
              </a:r>
              <a:r>
                <a:rPr lang="en-US" altLang="ko-KR" sz="1100" dirty="0" err="1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cf</a:t>
              </a:r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;</a:t>
              </a:r>
            </a:p>
            <a:p>
              <a:r>
                <a:rPr lang="en-US" altLang="ko-KR" sz="1100" dirty="0" err="1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ManagerFacade</a:t>
              </a:r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* mf;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29071" y="1079419"/>
              <a:ext cx="17626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prstClr val="black"/>
                  </a:solidFill>
                </a:rPr>
                <a:t>Class App</a:t>
              </a:r>
              <a:endParaRPr lang="en-US" altLang="ko-KR" sz="12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313866" y="2097137"/>
            <a:ext cx="3278171" cy="971823"/>
            <a:chOff x="314324" y="1052736"/>
            <a:chExt cx="4304279" cy="1369775"/>
          </a:xfrm>
        </p:grpSpPr>
        <p:sp>
          <p:nvSpPr>
            <p:cNvPr id="9" name="타원 8"/>
            <p:cNvSpPr/>
            <p:nvPr/>
          </p:nvSpPr>
          <p:spPr>
            <a:xfrm>
              <a:off x="314324" y="1052736"/>
              <a:ext cx="4304279" cy="1369775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82902" y="1383100"/>
              <a:ext cx="3244602" cy="6952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void order();</a:t>
              </a:r>
            </a:p>
            <a:p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void </a:t>
              </a:r>
              <a:r>
                <a:rPr lang="en-US" altLang="ko-KR" sz="1100" dirty="0" err="1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serveCoffee</a:t>
              </a:r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();</a:t>
              </a:r>
            </a:p>
            <a:p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void </a:t>
              </a:r>
              <a:r>
                <a:rPr lang="en-US" altLang="ko-KR" sz="1100" dirty="0" err="1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cancleOrder</a:t>
              </a:r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();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98269" y="1079419"/>
              <a:ext cx="2356275" cy="421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prstClr val="black"/>
                  </a:solidFill>
                </a:rPr>
                <a:t>Class </a:t>
              </a:r>
              <a:r>
                <a:rPr lang="en-US" altLang="ko-KR" sz="1200" b="1" dirty="0" err="1" smtClean="0">
                  <a:solidFill>
                    <a:prstClr val="black"/>
                  </a:solidFill>
                </a:rPr>
                <a:t>CounterFacade</a:t>
              </a:r>
              <a:endParaRPr lang="en-US" altLang="ko-KR" sz="12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995744" y="2063675"/>
            <a:ext cx="3278171" cy="1005285"/>
            <a:chOff x="314324" y="1052736"/>
            <a:chExt cx="4304279" cy="1369775"/>
          </a:xfrm>
        </p:grpSpPr>
        <p:sp>
          <p:nvSpPr>
            <p:cNvPr id="13" name="타원 12"/>
            <p:cNvSpPr/>
            <p:nvPr/>
          </p:nvSpPr>
          <p:spPr>
            <a:xfrm>
              <a:off x="314324" y="1052736"/>
              <a:ext cx="4304279" cy="1369775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82902" y="1383100"/>
              <a:ext cx="3244602" cy="8177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void </a:t>
              </a:r>
              <a:r>
                <a:rPr lang="en-US" altLang="ko-KR" sz="1100" dirty="0" err="1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orderIngredients</a:t>
              </a:r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();</a:t>
              </a:r>
            </a:p>
            <a:p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void </a:t>
              </a:r>
              <a:r>
                <a:rPr lang="en-US" altLang="ko-KR" sz="1100" dirty="0" err="1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printStockStatus</a:t>
              </a:r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();</a:t>
              </a:r>
            </a:p>
            <a:p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void </a:t>
              </a:r>
              <a:r>
                <a:rPr lang="en-US" altLang="ko-KR" sz="1100" dirty="0" err="1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printTransactionStatus</a:t>
              </a:r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();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98269" y="1079419"/>
              <a:ext cx="2356275" cy="377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prstClr val="black"/>
                  </a:solidFill>
                </a:rPr>
                <a:t>Class </a:t>
              </a:r>
              <a:r>
                <a:rPr lang="en-US" altLang="ko-KR" sz="1200" b="1" dirty="0" err="1" smtClean="0">
                  <a:solidFill>
                    <a:prstClr val="black"/>
                  </a:solidFill>
                </a:rPr>
                <a:t>ManagerFacade</a:t>
              </a:r>
              <a:endParaRPr lang="en-US" altLang="ko-KR" sz="12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6" name="다이아몬드 15"/>
          <p:cNvSpPr/>
          <p:nvPr/>
        </p:nvSpPr>
        <p:spPr bwMode="auto">
          <a:xfrm>
            <a:off x="3187881" y="1667506"/>
            <a:ext cx="144015" cy="181308"/>
          </a:xfrm>
          <a:prstGeom prst="diamond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직선 연결선 16"/>
          <p:cNvCxnSpPr>
            <a:endCxn id="16" idx="2"/>
          </p:cNvCxnSpPr>
          <p:nvPr/>
        </p:nvCxnSpPr>
        <p:spPr bwMode="auto">
          <a:xfrm flipH="1" flipV="1">
            <a:off x="3259889" y="1848814"/>
            <a:ext cx="1" cy="25790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다이아몬드 17"/>
          <p:cNvSpPr/>
          <p:nvPr/>
        </p:nvSpPr>
        <p:spPr bwMode="auto">
          <a:xfrm>
            <a:off x="5924187" y="1667506"/>
            <a:ext cx="144015" cy="181308"/>
          </a:xfrm>
          <a:prstGeom prst="diamond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>
            <a:endCxn id="18" idx="2"/>
          </p:cNvCxnSpPr>
          <p:nvPr/>
        </p:nvCxnSpPr>
        <p:spPr bwMode="auto">
          <a:xfrm flipH="1" flipV="1">
            <a:off x="5996195" y="1848814"/>
            <a:ext cx="1" cy="25790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467767" y="185887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점원 기능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611689" y="185887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점장</a:t>
            </a:r>
            <a:r>
              <a:rPr lang="ko-KR" altLang="en-US" sz="1200" dirty="0" smtClean="0"/>
              <a:t> 기능</a:t>
            </a:r>
            <a:endParaRPr lang="ko-KR" altLang="en-US" sz="12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3295936" y="3501127"/>
            <a:ext cx="3278171" cy="469775"/>
            <a:chOff x="314324" y="1052736"/>
            <a:chExt cx="4304279" cy="1369775"/>
          </a:xfrm>
        </p:grpSpPr>
        <p:sp>
          <p:nvSpPr>
            <p:cNvPr id="23" name="타원 22"/>
            <p:cNvSpPr/>
            <p:nvPr/>
          </p:nvSpPr>
          <p:spPr>
            <a:xfrm>
              <a:off x="314324" y="1052736"/>
              <a:ext cx="4304279" cy="1369775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38990" y="1401998"/>
              <a:ext cx="3244602" cy="368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6153" y="1284091"/>
              <a:ext cx="3454945" cy="390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prstClr val="black"/>
                  </a:solidFill>
                </a:rPr>
                <a:t>Class </a:t>
              </a:r>
              <a:r>
                <a:rPr lang="en-US" altLang="ko-KR" sz="1200" b="1" dirty="0" err="1" smtClean="0">
                  <a:solidFill>
                    <a:prstClr val="black"/>
                  </a:solidFill>
                </a:rPr>
                <a:t>OrderTransactionManager</a:t>
              </a:r>
              <a:endParaRPr lang="en-US" altLang="ko-KR" sz="12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6682689" y="3501127"/>
            <a:ext cx="2209791" cy="469775"/>
            <a:chOff x="314324" y="1052736"/>
            <a:chExt cx="4304279" cy="1369775"/>
          </a:xfrm>
        </p:grpSpPr>
        <p:sp>
          <p:nvSpPr>
            <p:cNvPr id="32" name="타원 31"/>
            <p:cNvSpPr/>
            <p:nvPr/>
          </p:nvSpPr>
          <p:spPr>
            <a:xfrm>
              <a:off x="314324" y="1052736"/>
              <a:ext cx="4304279" cy="1369775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38990" y="1401998"/>
              <a:ext cx="3244602" cy="368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6153" y="1284091"/>
              <a:ext cx="3454945" cy="807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prstClr val="black"/>
                  </a:solidFill>
                </a:rPr>
                <a:t>Class </a:t>
              </a:r>
              <a:r>
                <a:rPr lang="en-US" altLang="ko-KR" sz="1200" b="1" dirty="0" err="1" smtClean="0">
                  <a:solidFill>
                    <a:prstClr val="black"/>
                  </a:solidFill>
                </a:rPr>
                <a:t>StockManager</a:t>
              </a:r>
              <a:endParaRPr lang="en-US" altLang="ko-KR" sz="12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71055" y="3517719"/>
            <a:ext cx="2609235" cy="469775"/>
            <a:chOff x="314324" y="1052736"/>
            <a:chExt cx="4304279" cy="1369775"/>
          </a:xfrm>
        </p:grpSpPr>
        <p:sp>
          <p:nvSpPr>
            <p:cNvPr id="44" name="타원 43"/>
            <p:cNvSpPr/>
            <p:nvPr/>
          </p:nvSpPr>
          <p:spPr>
            <a:xfrm>
              <a:off x="314324" y="1052736"/>
              <a:ext cx="4304279" cy="1369775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38990" y="1401998"/>
              <a:ext cx="3244602" cy="368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46151" y="1284091"/>
              <a:ext cx="3772451" cy="762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prstClr val="black"/>
                  </a:solidFill>
                </a:rPr>
                <a:t>Class </a:t>
              </a:r>
              <a:r>
                <a:rPr lang="en-US" altLang="ko-KR" sz="1100" b="1" dirty="0" err="1" smtClean="0">
                  <a:solidFill>
                    <a:prstClr val="black"/>
                  </a:solidFill>
                </a:rPr>
                <a:t>ProductPriceCalculator</a:t>
              </a:r>
              <a:endParaRPr lang="en-US" altLang="ko-KR" sz="11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48" name="다이아몬드 47"/>
          <p:cNvSpPr/>
          <p:nvPr/>
        </p:nvSpPr>
        <p:spPr bwMode="auto">
          <a:xfrm>
            <a:off x="2047865" y="2989706"/>
            <a:ext cx="144015" cy="181308"/>
          </a:xfrm>
          <a:prstGeom prst="diamond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직선 연결선 71"/>
          <p:cNvCxnSpPr>
            <a:endCxn id="48" idx="2"/>
          </p:cNvCxnSpPr>
          <p:nvPr/>
        </p:nvCxnSpPr>
        <p:spPr bwMode="auto">
          <a:xfrm flipV="1">
            <a:off x="2119872" y="3171014"/>
            <a:ext cx="1" cy="3665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다이아몬드 76"/>
          <p:cNvSpPr/>
          <p:nvPr/>
        </p:nvSpPr>
        <p:spPr bwMode="auto">
          <a:xfrm>
            <a:off x="3874149" y="2989706"/>
            <a:ext cx="144015" cy="181308"/>
          </a:xfrm>
          <a:prstGeom prst="diamond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8" name="직선 연결선 77"/>
          <p:cNvCxnSpPr>
            <a:endCxn id="77" idx="2"/>
          </p:cNvCxnSpPr>
          <p:nvPr/>
        </p:nvCxnSpPr>
        <p:spPr bwMode="auto">
          <a:xfrm flipV="1">
            <a:off x="3946156" y="3171014"/>
            <a:ext cx="1" cy="3665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다이아몬드 78"/>
          <p:cNvSpPr/>
          <p:nvPr/>
        </p:nvSpPr>
        <p:spPr bwMode="auto">
          <a:xfrm>
            <a:off x="5670747" y="2989706"/>
            <a:ext cx="144015" cy="181308"/>
          </a:xfrm>
          <a:prstGeom prst="diamond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0" name="직선 연결선 79"/>
          <p:cNvCxnSpPr>
            <a:endCxn id="79" idx="2"/>
          </p:cNvCxnSpPr>
          <p:nvPr/>
        </p:nvCxnSpPr>
        <p:spPr bwMode="auto">
          <a:xfrm flipV="1">
            <a:off x="5742754" y="3171014"/>
            <a:ext cx="1" cy="3665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>
            <a:stCxn id="32" idx="1"/>
            <a:endCxn id="77" idx="3"/>
          </p:cNvCxnSpPr>
          <p:nvPr/>
        </p:nvCxnSpPr>
        <p:spPr bwMode="auto">
          <a:xfrm flipH="1" flipV="1">
            <a:off x="4018164" y="3080360"/>
            <a:ext cx="2988141" cy="48956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>
            <a:stCxn id="32" idx="1"/>
          </p:cNvCxnSpPr>
          <p:nvPr/>
        </p:nvCxnSpPr>
        <p:spPr bwMode="auto">
          <a:xfrm flipH="1" flipV="1">
            <a:off x="5814762" y="3076556"/>
            <a:ext cx="1191543" cy="493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7" name="그룹 96"/>
          <p:cNvGrpSpPr/>
          <p:nvPr/>
        </p:nvGrpSpPr>
        <p:grpSpPr>
          <a:xfrm>
            <a:off x="2880100" y="4067771"/>
            <a:ext cx="1936886" cy="469775"/>
            <a:chOff x="314324" y="1052736"/>
            <a:chExt cx="4304279" cy="1369775"/>
          </a:xfrm>
        </p:grpSpPr>
        <p:sp>
          <p:nvSpPr>
            <p:cNvPr id="98" name="타원 97"/>
            <p:cNvSpPr/>
            <p:nvPr/>
          </p:nvSpPr>
          <p:spPr>
            <a:xfrm>
              <a:off x="314324" y="1052736"/>
              <a:ext cx="4304279" cy="1369775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738990" y="1401998"/>
              <a:ext cx="3244602" cy="368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46151" y="1284091"/>
              <a:ext cx="3772451" cy="762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prstClr val="black"/>
                  </a:solidFill>
                </a:rPr>
                <a:t>Class </a:t>
              </a:r>
              <a:r>
                <a:rPr lang="en-US" altLang="ko-KR" sz="1100" b="1" dirty="0" err="1" smtClean="0">
                  <a:solidFill>
                    <a:prstClr val="black"/>
                  </a:solidFill>
                </a:rPr>
                <a:t>CoffeFactory</a:t>
              </a:r>
              <a:endParaRPr lang="en-US" altLang="ko-KR" sz="11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01" name="다이아몬드 100"/>
          <p:cNvSpPr/>
          <p:nvPr/>
        </p:nvSpPr>
        <p:spPr bwMode="auto">
          <a:xfrm>
            <a:off x="3117293" y="3057651"/>
            <a:ext cx="144015" cy="181308"/>
          </a:xfrm>
          <a:prstGeom prst="diamond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2827841" y="4835100"/>
            <a:ext cx="2224918" cy="1140209"/>
            <a:chOff x="314324" y="1052736"/>
            <a:chExt cx="4304279" cy="1369775"/>
          </a:xfrm>
        </p:grpSpPr>
        <p:sp>
          <p:nvSpPr>
            <p:cNvPr id="106" name="타원 105"/>
            <p:cNvSpPr/>
            <p:nvPr/>
          </p:nvSpPr>
          <p:spPr>
            <a:xfrm>
              <a:off x="314324" y="1052736"/>
              <a:ext cx="4304279" cy="1369775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38990" y="1401998"/>
              <a:ext cx="3244602" cy="368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46151" y="1284091"/>
              <a:ext cx="3772452" cy="924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prstClr val="black"/>
                  </a:solidFill>
                </a:rPr>
                <a:t>커피 </a:t>
              </a:r>
              <a:r>
                <a:rPr lang="ko-KR" altLang="en-US" sz="1100" b="1" dirty="0" err="1" smtClean="0">
                  <a:solidFill>
                    <a:prstClr val="black"/>
                  </a:solidFill>
                </a:rPr>
                <a:t>데코레이터</a:t>
              </a:r>
              <a:r>
                <a:rPr lang="ko-KR" altLang="en-US" sz="1100" b="1" dirty="0" smtClean="0">
                  <a:solidFill>
                    <a:prstClr val="black"/>
                  </a:solidFill>
                </a:rPr>
                <a:t> 클래스</a:t>
              </a:r>
              <a:endParaRPr lang="en-US" altLang="ko-KR" sz="1100" b="1" dirty="0" smtClean="0">
                <a:solidFill>
                  <a:prstClr val="black"/>
                </a:solidFill>
              </a:endParaRPr>
            </a:p>
            <a:p>
              <a:r>
                <a:rPr lang="en-US" altLang="ko-KR" sz="1100" b="1" dirty="0" smtClean="0">
                  <a:solidFill>
                    <a:prstClr val="black"/>
                  </a:solidFill>
                </a:rPr>
                <a:t>Coffee,</a:t>
              </a:r>
            </a:p>
            <a:p>
              <a:r>
                <a:rPr lang="en-US" altLang="ko-KR" sz="1100" b="1" dirty="0" err="1" smtClean="0">
                  <a:solidFill>
                    <a:prstClr val="black"/>
                  </a:solidFill>
                </a:rPr>
                <a:t>BaseCoffee</a:t>
              </a:r>
              <a:r>
                <a:rPr lang="en-US" altLang="ko-KR" sz="1100" b="1" dirty="0" smtClean="0">
                  <a:solidFill>
                    <a:prstClr val="black"/>
                  </a:solidFill>
                </a:rPr>
                <a:t>,</a:t>
              </a:r>
            </a:p>
            <a:p>
              <a:r>
                <a:rPr lang="en-US" altLang="ko-KR" sz="1100" b="1" dirty="0" err="1" smtClean="0">
                  <a:solidFill>
                    <a:prstClr val="black"/>
                  </a:solidFill>
                </a:rPr>
                <a:t>IngredientDecorator</a:t>
              </a:r>
              <a:r>
                <a:rPr lang="en-US" altLang="ko-KR" sz="1100" b="1" dirty="0" smtClean="0">
                  <a:solidFill>
                    <a:prstClr val="black"/>
                  </a:solidFill>
                </a:rPr>
                <a:t>….</a:t>
              </a:r>
              <a:endParaRPr lang="en-US" altLang="ko-KR" sz="11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15" name="다이아몬드 114"/>
          <p:cNvSpPr/>
          <p:nvPr/>
        </p:nvSpPr>
        <p:spPr bwMode="auto">
          <a:xfrm>
            <a:off x="3756615" y="4528508"/>
            <a:ext cx="144015" cy="181308"/>
          </a:xfrm>
          <a:prstGeom prst="diamond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6" name="직선 연결선 115"/>
          <p:cNvCxnSpPr>
            <a:endCxn id="115" idx="2"/>
          </p:cNvCxnSpPr>
          <p:nvPr/>
        </p:nvCxnSpPr>
        <p:spPr bwMode="auto">
          <a:xfrm flipV="1">
            <a:off x="3828623" y="4709816"/>
            <a:ext cx="0" cy="13646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1" name="그룹 120"/>
          <p:cNvGrpSpPr/>
          <p:nvPr/>
        </p:nvGrpSpPr>
        <p:grpSpPr>
          <a:xfrm>
            <a:off x="4995744" y="4483990"/>
            <a:ext cx="1936886" cy="469775"/>
            <a:chOff x="314324" y="1052736"/>
            <a:chExt cx="4304279" cy="1369775"/>
          </a:xfrm>
        </p:grpSpPr>
        <p:sp>
          <p:nvSpPr>
            <p:cNvPr id="122" name="타원 121"/>
            <p:cNvSpPr/>
            <p:nvPr/>
          </p:nvSpPr>
          <p:spPr>
            <a:xfrm>
              <a:off x="314324" y="1052736"/>
              <a:ext cx="4304279" cy="1369775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738990" y="1401998"/>
              <a:ext cx="3244602" cy="368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46151" y="1284091"/>
              <a:ext cx="3772451" cy="762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prstClr val="black"/>
                  </a:solidFill>
                </a:rPr>
                <a:t>Class Transaction</a:t>
              </a:r>
              <a:endParaRPr lang="en-US" altLang="ko-KR" sz="11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25" name="다이아몬드 124"/>
          <p:cNvSpPr/>
          <p:nvPr/>
        </p:nvSpPr>
        <p:spPr bwMode="auto">
          <a:xfrm>
            <a:off x="5598739" y="3962171"/>
            <a:ext cx="144015" cy="181308"/>
          </a:xfrm>
          <a:prstGeom prst="diamond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6" name="직선 연결선 125"/>
          <p:cNvCxnSpPr>
            <a:stCxn id="125" idx="2"/>
          </p:cNvCxnSpPr>
          <p:nvPr/>
        </p:nvCxnSpPr>
        <p:spPr bwMode="auto">
          <a:xfrm>
            <a:off x="5670747" y="4143479"/>
            <a:ext cx="0" cy="37074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2" name="그룹 131"/>
          <p:cNvGrpSpPr/>
          <p:nvPr/>
        </p:nvGrpSpPr>
        <p:grpSpPr>
          <a:xfrm>
            <a:off x="261981" y="4281121"/>
            <a:ext cx="2224918" cy="1380127"/>
            <a:chOff x="314324" y="1052736"/>
            <a:chExt cx="4304279" cy="1369775"/>
          </a:xfrm>
        </p:grpSpPr>
        <p:sp>
          <p:nvSpPr>
            <p:cNvPr id="133" name="타원 132"/>
            <p:cNvSpPr/>
            <p:nvPr/>
          </p:nvSpPr>
          <p:spPr>
            <a:xfrm>
              <a:off x="314324" y="1052736"/>
              <a:ext cx="4304279" cy="1369775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738990" y="1401998"/>
              <a:ext cx="3244602" cy="368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846151" y="1284091"/>
              <a:ext cx="3772452" cy="1127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prstClr val="black"/>
                  </a:solidFill>
                </a:rPr>
                <a:t>가격 계산 전략 패턴 클래스</a:t>
              </a:r>
              <a:endParaRPr lang="en-US" altLang="ko-KR" sz="1100" b="1" dirty="0" smtClean="0">
                <a:solidFill>
                  <a:prstClr val="black"/>
                </a:solidFill>
              </a:endParaRPr>
            </a:p>
            <a:p>
              <a:r>
                <a:rPr lang="en-US" altLang="ko-KR" sz="1100" b="1" dirty="0" err="1" smtClean="0">
                  <a:solidFill>
                    <a:prstClr val="black"/>
                  </a:solidFill>
                </a:rPr>
                <a:t>DiscountAlgorithm</a:t>
              </a:r>
              <a:r>
                <a:rPr lang="en-US" altLang="ko-KR" sz="1100" b="1" dirty="0" smtClean="0">
                  <a:solidFill>
                    <a:prstClr val="black"/>
                  </a:solidFill>
                </a:rPr>
                <a:t>,</a:t>
              </a:r>
            </a:p>
            <a:p>
              <a:r>
                <a:rPr lang="en-US" altLang="ko-KR" sz="1100" b="1" dirty="0" err="1" smtClean="0">
                  <a:solidFill>
                    <a:prstClr val="black"/>
                  </a:solidFill>
                </a:rPr>
                <a:t>DiscountDrinkInStore</a:t>
              </a:r>
              <a:endParaRPr lang="en-US" altLang="ko-KR" sz="1100" b="1" dirty="0" smtClean="0">
                <a:solidFill>
                  <a:prstClr val="black"/>
                </a:solidFill>
              </a:endParaRPr>
            </a:p>
            <a:p>
              <a:r>
                <a:rPr lang="en-US" altLang="ko-KR" sz="1100" b="1" dirty="0" err="1" smtClean="0">
                  <a:solidFill>
                    <a:prstClr val="black"/>
                  </a:solidFill>
                </a:rPr>
                <a:t>DiscountTakeOut</a:t>
              </a:r>
              <a:endParaRPr lang="en-US" altLang="ko-KR" sz="1100" b="1" dirty="0" smtClean="0">
                <a:solidFill>
                  <a:prstClr val="black"/>
                </a:solidFill>
              </a:endParaRPr>
            </a:p>
            <a:p>
              <a:r>
                <a:rPr lang="en-US" altLang="ko-KR" sz="1100" b="1" dirty="0" err="1" smtClean="0">
                  <a:solidFill>
                    <a:prstClr val="black"/>
                  </a:solidFill>
                </a:rPr>
                <a:t>DiscountCoupon</a:t>
              </a:r>
              <a:endParaRPr lang="en-US" altLang="ko-KR" sz="11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36" name="다이아몬드 135"/>
          <p:cNvSpPr/>
          <p:nvPr/>
        </p:nvSpPr>
        <p:spPr bwMode="auto">
          <a:xfrm>
            <a:off x="1190755" y="3974529"/>
            <a:ext cx="144015" cy="181308"/>
          </a:xfrm>
          <a:prstGeom prst="diamond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7" name="직선 연결선 136"/>
          <p:cNvCxnSpPr>
            <a:endCxn id="136" idx="2"/>
          </p:cNvCxnSpPr>
          <p:nvPr/>
        </p:nvCxnSpPr>
        <p:spPr bwMode="auto">
          <a:xfrm flipV="1">
            <a:off x="1262763" y="4155837"/>
            <a:ext cx="0" cy="13646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5" name="그룹 64"/>
          <p:cNvGrpSpPr/>
          <p:nvPr/>
        </p:nvGrpSpPr>
        <p:grpSpPr>
          <a:xfrm>
            <a:off x="6886198" y="4224069"/>
            <a:ext cx="2209791" cy="469775"/>
            <a:chOff x="314324" y="1052736"/>
            <a:chExt cx="4304279" cy="1369775"/>
          </a:xfrm>
        </p:grpSpPr>
        <p:sp>
          <p:nvSpPr>
            <p:cNvPr id="66" name="타원 65"/>
            <p:cNvSpPr/>
            <p:nvPr/>
          </p:nvSpPr>
          <p:spPr>
            <a:xfrm>
              <a:off x="314324" y="1052736"/>
              <a:ext cx="4304279" cy="1369775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38990" y="1401998"/>
              <a:ext cx="3244602" cy="368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46153" y="1284091"/>
              <a:ext cx="3454945" cy="807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prstClr val="black"/>
                  </a:solidFill>
                </a:rPr>
                <a:t>Class </a:t>
              </a:r>
              <a:r>
                <a:rPr lang="en-US" altLang="ko-KR" sz="1200" b="1" dirty="0" err="1" smtClean="0">
                  <a:solidFill>
                    <a:prstClr val="black"/>
                  </a:solidFill>
                </a:rPr>
                <a:t>SaleManager</a:t>
              </a:r>
              <a:endParaRPr lang="en-US" altLang="ko-KR" sz="1200" b="1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70" name="직선 연결선 69"/>
          <p:cNvCxnSpPr>
            <a:endCxn id="77" idx="3"/>
          </p:cNvCxnSpPr>
          <p:nvPr/>
        </p:nvCxnSpPr>
        <p:spPr bwMode="auto">
          <a:xfrm flipH="1" flipV="1">
            <a:off x="4018164" y="3080360"/>
            <a:ext cx="3206163" cy="123105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/>
          <p:cNvCxnSpPr>
            <a:stCxn id="66" idx="1"/>
            <a:endCxn id="79" idx="0"/>
          </p:cNvCxnSpPr>
          <p:nvPr/>
        </p:nvCxnSpPr>
        <p:spPr bwMode="auto">
          <a:xfrm flipH="1" flipV="1">
            <a:off x="5742755" y="2989706"/>
            <a:ext cx="1467059" cy="13031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39023489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커피 객체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사용자가 원하는 커피를 만들기 위하여 </a:t>
            </a:r>
            <a:r>
              <a:rPr lang="ko-KR" altLang="en-US" sz="1800" dirty="0" err="1" smtClean="0"/>
              <a:t>팩토리</a:t>
            </a:r>
            <a:r>
              <a:rPr lang="ko-KR" altLang="en-US" sz="1800" dirty="0" smtClean="0"/>
              <a:t> 및 </a:t>
            </a:r>
            <a:r>
              <a:rPr lang="ko-KR" altLang="en-US" sz="1800" dirty="0" err="1" smtClean="0"/>
              <a:t>데코레이터</a:t>
            </a:r>
            <a:r>
              <a:rPr lang="ko-KR" altLang="en-US" sz="1800" dirty="0" smtClean="0"/>
              <a:t> 패턴을 활용함</a:t>
            </a:r>
            <a:endParaRPr lang="en-US" altLang="ko-KR" sz="1800" dirty="0" smtClean="0"/>
          </a:p>
          <a:p>
            <a:pPr lvl="1"/>
            <a:r>
              <a:rPr lang="en-US" altLang="ko-KR" sz="1600" dirty="0" err="1" smtClean="0"/>
              <a:t>CoffeeFactory</a:t>
            </a:r>
            <a:r>
              <a:rPr lang="ko-KR" altLang="en-US" sz="1600" dirty="0" smtClean="0"/>
              <a:t>에서 기본 커피를 생성하여 반환함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 err="1" smtClean="0"/>
              <a:t>CoffeeFactory</a:t>
            </a:r>
            <a:r>
              <a:rPr lang="ko-KR" altLang="en-US" sz="1600" dirty="0" smtClean="0"/>
              <a:t>에서 </a:t>
            </a:r>
            <a:r>
              <a:rPr lang="ko-KR" altLang="en-US" sz="1600" dirty="0" err="1" smtClean="0"/>
              <a:t>반환받은</a:t>
            </a:r>
            <a:r>
              <a:rPr lang="ko-KR" altLang="en-US" sz="1600" dirty="0" smtClean="0"/>
              <a:t> 커피에 추가적인 재료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샷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휘핑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추가할 수 있음</a:t>
            </a:r>
            <a:endParaRPr lang="en-US" altLang="ko-KR" sz="1600" dirty="0"/>
          </a:p>
          <a:p>
            <a:pPr lvl="1"/>
            <a:endParaRPr lang="ko-KR" altLang="en-US" sz="1600" dirty="0"/>
          </a:p>
        </p:txBody>
      </p:sp>
      <p:grpSp>
        <p:nvGrpSpPr>
          <p:cNvPr id="4" name="그룹 3"/>
          <p:cNvGrpSpPr/>
          <p:nvPr/>
        </p:nvGrpSpPr>
        <p:grpSpPr>
          <a:xfrm>
            <a:off x="6156176" y="1628800"/>
            <a:ext cx="1936886" cy="469775"/>
            <a:chOff x="314324" y="1052736"/>
            <a:chExt cx="4304279" cy="1369775"/>
          </a:xfrm>
        </p:grpSpPr>
        <p:sp>
          <p:nvSpPr>
            <p:cNvPr id="5" name="타원 4"/>
            <p:cNvSpPr/>
            <p:nvPr/>
          </p:nvSpPr>
          <p:spPr>
            <a:xfrm>
              <a:off x="314324" y="1052736"/>
              <a:ext cx="4304279" cy="1369775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38990" y="1401998"/>
              <a:ext cx="3244602" cy="368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6151" y="1284091"/>
              <a:ext cx="3772451" cy="762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prstClr val="black"/>
                  </a:solidFill>
                </a:rPr>
                <a:t>Class </a:t>
              </a:r>
              <a:r>
                <a:rPr lang="en-US" altLang="ko-KR" sz="1100" b="1" dirty="0" err="1" smtClean="0">
                  <a:solidFill>
                    <a:prstClr val="black"/>
                  </a:solidFill>
                </a:rPr>
                <a:t>CoffeFactory</a:t>
              </a:r>
              <a:endParaRPr lang="en-US" altLang="ko-KR" sz="11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064247" y="2385150"/>
            <a:ext cx="2224918" cy="1140209"/>
            <a:chOff x="314324" y="1052736"/>
            <a:chExt cx="4304279" cy="1369775"/>
          </a:xfrm>
        </p:grpSpPr>
        <p:sp>
          <p:nvSpPr>
            <p:cNvPr id="9" name="타원 8"/>
            <p:cNvSpPr/>
            <p:nvPr/>
          </p:nvSpPr>
          <p:spPr>
            <a:xfrm>
              <a:off x="314324" y="1052736"/>
              <a:ext cx="4304279" cy="1369775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38990" y="1401998"/>
              <a:ext cx="3244602" cy="368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6151" y="1284091"/>
              <a:ext cx="3772452" cy="924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prstClr val="black"/>
                  </a:solidFill>
                </a:rPr>
                <a:t>커피 </a:t>
              </a:r>
              <a:r>
                <a:rPr lang="ko-KR" altLang="en-US" sz="1100" b="1" dirty="0" err="1" smtClean="0">
                  <a:solidFill>
                    <a:prstClr val="black"/>
                  </a:solidFill>
                </a:rPr>
                <a:t>데코레이터</a:t>
              </a:r>
              <a:r>
                <a:rPr lang="ko-KR" altLang="en-US" sz="1100" b="1" dirty="0" smtClean="0">
                  <a:solidFill>
                    <a:prstClr val="black"/>
                  </a:solidFill>
                </a:rPr>
                <a:t> 클래스</a:t>
              </a:r>
              <a:endParaRPr lang="en-US" altLang="ko-KR" sz="1100" b="1" dirty="0" smtClean="0">
                <a:solidFill>
                  <a:prstClr val="black"/>
                </a:solidFill>
              </a:endParaRPr>
            </a:p>
            <a:p>
              <a:r>
                <a:rPr lang="en-US" altLang="ko-KR" sz="1100" b="1" dirty="0" smtClean="0">
                  <a:solidFill>
                    <a:prstClr val="black"/>
                  </a:solidFill>
                </a:rPr>
                <a:t>Coffee,</a:t>
              </a:r>
            </a:p>
            <a:p>
              <a:r>
                <a:rPr lang="en-US" altLang="ko-KR" sz="1100" b="1" dirty="0" err="1" smtClean="0">
                  <a:solidFill>
                    <a:prstClr val="black"/>
                  </a:solidFill>
                </a:rPr>
                <a:t>BaseCoffee</a:t>
              </a:r>
              <a:r>
                <a:rPr lang="en-US" altLang="ko-KR" sz="1100" b="1" dirty="0" smtClean="0">
                  <a:solidFill>
                    <a:prstClr val="black"/>
                  </a:solidFill>
                </a:rPr>
                <a:t>,</a:t>
              </a:r>
            </a:p>
            <a:p>
              <a:r>
                <a:rPr lang="en-US" altLang="ko-KR" sz="1100" b="1" dirty="0" err="1" smtClean="0">
                  <a:solidFill>
                    <a:prstClr val="black"/>
                  </a:solidFill>
                </a:rPr>
                <a:t>IngredientDecorator</a:t>
              </a:r>
              <a:r>
                <a:rPr lang="en-US" altLang="ko-KR" sz="1100" b="1" dirty="0" smtClean="0">
                  <a:solidFill>
                    <a:prstClr val="black"/>
                  </a:solidFill>
                </a:rPr>
                <a:t>….</a:t>
              </a:r>
              <a:endParaRPr lang="en-US" altLang="ko-KR" sz="11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2" name="다이아몬드 11"/>
          <p:cNvSpPr/>
          <p:nvPr/>
        </p:nvSpPr>
        <p:spPr bwMode="auto">
          <a:xfrm>
            <a:off x="7104699" y="2089537"/>
            <a:ext cx="144015" cy="181308"/>
          </a:xfrm>
          <a:prstGeom prst="diamond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직선 연결선 12"/>
          <p:cNvCxnSpPr>
            <a:endCxn id="12" idx="2"/>
          </p:cNvCxnSpPr>
          <p:nvPr/>
        </p:nvCxnSpPr>
        <p:spPr bwMode="auto">
          <a:xfrm flipV="1">
            <a:off x="7176707" y="2270845"/>
            <a:ext cx="0" cy="13646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4" name="그룹 13"/>
          <p:cNvGrpSpPr/>
          <p:nvPr/>
        </p:nvGrpSpPr>
        <p:grpSpPr>
          <a:xfrm>
            <a:off x="869186" y="1442995"/>
            <a:ext cx="4135405" cy="2571081"/>
            <a:chOff x="6179025" y="741911"/>
            <a:chExt cx="4701802" cy="4348462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6179025" y="756321"/>
              <a:ext cx="4701802" cy="433405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79026" y="741911"/>
              <a:ext cx="4609515" cy="2227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Coffee* </a:t>
              </a:r>
              <a:r>
                <a:rPr lang="en-US" altLang="ko-KR" sz="1050" dirty="0" err="1" smtClean="0"/>
                <a:t>CoffeeFactory</a:t>
              </a:r>
              <a:r>
                <a:rPr lang="en-US" altLang="ko-KR" sz="1050" dirty="0" smtClean="0"/>
                <a:t>::</a:t>
              </a:r>
              <a:r>
                <a:rPr lang="en-US" altLang="ko-KR" sz="1050" dirty="0" err="1" smtClean="0"/>
                <a:t>makeCoffee</a:t>
              </a:r>
              <a:r>
                <a:rPr lang="en-US" altLang="ko-KR" sz="1050" dirty="0" smtClean="0"/>
                <a:t>(</a:t>
              </a:r>
              <a:r>
                <a:rPr lang="en-US" altLang="ko-KR" sz="1050" dirty="0" err="1" smtClean="0"/>
                <a:t>int</a:t>
              </a:r>
              <a:r>
                <a:rPr lang="en-US" altLang="ko-KR" sz="1050" dirty="0" smtClean="0"/>
                <a:t> type)</a:t>
              </a:r>
            </a:p>
            <a:p>
              <a:r>
                <a:rPr lang="en-US" altLang="ko-KR" sz="1050" dirty="0" smtClean="0"/>
                <a:t>{</a:t>
              </a:r>
              <a:endParaRPr lang="en-US" altLang="ko-KR" sz="1050" dirty="0"/>
            </a:p>
            <a:p>
              <a:r>
                <a:rPr lang="en-US" altLang="ko-KR" sz="1050" dirty="0" smtClean="0"/>
                <a:t>  Coffee* </a:t>
              </a:r>
              <a:r>
                <a:rPr lang="en-US" altLang="ko-KR" sz="1050" dirty="0" err="1" smtClean="0"/>
                <a:t>orderedCoffee</a:t>
              </a:r>
              <a:r>
                <a:rPr lang="en-US" altLang="ko-KR" sz="1050" dirty="0" smtClean="0"/>
                <a:t> = new </a:t>
              </a:r>
              <a:r>
                <a:rPr lang="en-US" altLang="ko-KR" sz="1050" dirty="0" err="1" smtClean="0"/>
                <a:t>BaseCoffee</a:t>
              </a:r>
              <a:r>
                <a:rPr lang="en-US" altLang="ko-KR" sz="1050" dirty="0" smtClean="0"/>
                <a:t>();</a:t>
              </a:r>
              <a:endParaRPr lang="en-US" altLang="ko-KR" sz="1050" dirty="0"/>
            </a:p>
            <a:p>
              <a:r>
                <a:rPr lang="en-US" altLang="ko-KR" sz="1050" dirty="0" smtClean="0"/>
                <a:t>  </a:t>
              </a:r>
              <a:endParaRPr lang="en-US" altLang="ko-KR" sz="1050" dirty="0"/>
            </a:p>
            <a:p>
              <a:r>
                <a:rPr lang="en-US" altLang="ko-KR" sz="1050" dirty="0" smtClean="0"/>
                <a:t>  switch </a:t>
              </a:r>
              <a:r>
                <a:rPr lang="en-US" altLang="ko-KR" sz="1050" dirty="0"/>
                <a:t>(type</a:t>
              </a:r>
              <a:r>
                <a:rPr lang="en-US" altLang="ko-KR" sz="1050" dirty="0" smtClean="0"/>
                <a:t>){</a:t>
              </a:r>
              <a:endParaRPr lang="en-US" altLang="ko-KR" sz="1050" dirty="0"/>
            </a:p>
            <a:p>
              <a:r>
                <a:rPr lang="en-US" altLang="ko-KR" sz="1050" dirty="0" smtClean="0"/>
                <a:t>       case </a:t>
              </a:r>
              <a:r>
                <a:rPr lang="en-US" altLang="ko-KR" sz="1050" dirty="0"/>
                <a:t>1: // </a:t>
              </a:r>
              <a:r>
                <a:rPr lang="ko-KR" altLang="en-US" sz="1050" dirty="0" err="1" smtClean="0"/>
                <a:t>아메리카노</a:t>
              </a:r>
              <a:endParaRPr lang="ko-KR" altLang="en-US" sz="1050" dirty="0"/>
            </a:p>
            <a:p>
              <a:r>
                <a:rPr lang="en-US" altLang="ko-KR" sz="1050" dirty="0" smtClean="0"/>
                <a:t>                    return </a:t>
              </a:r>
              <a:r>
                <a:rPr lang="en-US" altLang="ko-KR" sz="1050" dirty="0" err="1" smtClean="0"/>
                <a:t>orderedCoffee</a:t>
              </a:r>
              <a:r>
                <a:rPr lang="en-US" altLang="ko-KR" sz="1050" dirty="0" smtClean="0"/>
                <a:t>;</a:t>
              </a:r>
            </a:p>
            <a:p>
              <a:r>
                <a:rPr lang="en-US" altLang="ko-KR" sz="1050" dirty="0" smtClean="0"/>
                <a:t>                    break;</a:t>
              </a:r>
              <a:endParaRPr lang="ko-KR" altLang="en-US" sz="1050" dirty="0"/>
            </a:p>
            <a:p>
              <a:r>
                <a:rPr lang="en-US" altLang="ko-KR" sz="1050" dirty="0" smtClean="0"/>
                <a:t>       case </a:t>
              </a:r>
              <a:r>
                <a:rPr lang="en-US" altLang="ko-KR" sz="1050" dirty="0"/>
                <a:t>2: // </a:t>
              </a:r>
              <a:r>
                <a:rPr lang="ko-KR" altLang="en-US" sz="1050" dirty="0" err="1" smtClean="0"/>
                <a:t>카푸치노</a:t>
              </a:r>
              <a:endParaRPr lang="en-US" altLang="ko-KR" sz="1050" dirty="0" smtClean="0"/>
            </a:p>
            <a:p>
              <a:r>
                <a:rPr lang="en-US" altLang="ko-KR" sz="1050" dirty="0" smtClean="0"/>
                <a:t>                    </a:t>
              </a:r>
              <a:r>
                <a:rPr lang="en-US" altLang="ko-KR" sz="1050" dirty="0" err="1" smtClean="0"/>
                <a:t>orderedCoffee</a:t>
              </a:r>
              <a:r>
                <a:rPr lang="en-US" altLang="ko-KR" sz="1050" dirty="0" smtClean="0"/>
                <a:t> = new </a:t>
              </a:r>
              <a:r>
                <a:rPr lang="en-US" altLang="ko-KR" sz="1050" dirty="0" err="1" smtClean="0"/>
                <a:t>MilkDecorator</a:t>
              </a:r>
              <a:r>
                <a:rPr lang="en-US" altLang="ko-KR" sz="1050" dirty="0" smtClean="0"/>
                <a:t>(</a:t>
              </a:r>
              <a:r>
                <a:rPr lang="en-US" altLang="ko-KR" sz="1050" dirty="0" err="1" smtClean="0"/>
                <a:t>orderdCoffee</a:t>
              </a:r>
              <a:r>
                <a:rPr lang="en-US" altLang="ko-KR" sz="1050" dirty="0" smtClean="0"/>
                <a:t>)</a:t>
              </a:r>
            </a:p>
            <a:p>
              <a:r>
                <a:rPr lang="en-US" altLang="ko-KR" sz="1050" dirty="0"/>
                <a:t> </a:t>
              </a:r>
              <a:r>
                <a:rPr lang="en-US" altLang="ko-KR" sz="1050" dirty="0" smtClean="0"/>
                <a:t>                    </a:t>
              </a:r>
              <a:r>
                <a:rPr lang="en-US" altLang="ko-KR" sz="1050" dirty="0" err="1" smtClean="0"/>
                <a:t>berak</a:t>
              </a:r>
              <a:r>
                <a:rPr lang="en-US" altLang="ko-KR" sz="1050" dirty="0" smtClean="0"/>
                <a:t>;</a:t>
              </a:r>
              <a:endParaRPr lang="en-US" altLang="ko-KR" sz="1050" dirty="0"/>
            </a:p>
            <a:p>
              <a:r>
                <a:rPr lang="en-US" altLang="ko-KR" sz="1050" dirty="0" smtClean="0"/>
                <a:t>       case3: // </a:t>
              </a:r>
              <a:r>
                <a:rPr lang="ko-KR" altLang="en-US" sz="1050" dirty="0" smtClean="0"/>
                <a:t>모카커피</a:t>
              </a:r>
              <a:endParaRPr lang="en-US" altLang="ko-KR" sz="1050" dirty="0" smtClean="0"/>
            </a:p>
            <a:p>
              <a:r>
                <a:rPr lang="en-US" altLang="ko-KR" sz="1050" dirty="0"/>
                <a:t> </a:t>
              </a:r>
              <a:r>
                <a:rPr lang="en-US" altLang="ko-KR" sz="1050" dirty="0" smtClean="0"/>
                <a:t>                    ………..</a:t>
              </a:r>
            </a:p>
            <a:p>
              <a:r>
                <a:rPr lang="en-US" altLang="ko-KR" sz="1050" dirty="0"/>
                <a:t> </a:t>
              </a:r>
              <a:r>
                <a:rPr lang="en-US" altLang="ko-KR" sz="1050" dirty="0" smtClean="0"/>
                <a:t>                    break;</a:t>
              </a:r>
            </a:p>
            <a:p>
              <a:r>
                <a:rPr lang="en-US" altLang="ko-KR" sz="1050" dirty="0" smtClean="0"/>
                <a:t> }         </a:t>
              </a:r>
              <a:endParaRPr lang="en-US" altLang="ko-KR" sz="1050" dirty="0"/>
            </a:p>
          </p:txBody>
        </p:sp>
      </p:grpSp>
      <p:sp>
        <p:nvSpPr>
          <p:cNvPr id="17" name="직사각형 16"/>
          <p:cNvSpPr/>
          <p:nvPr/>
        </p:nvSpPr>
        <p:spPr bwMode="auto">
          <a:xfrm>
            <a:off x="1619672" y="2852936"/>
            <a:ext cx="3168352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91142" y="2575937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데코레이터</a:t>
            </a:r>
            <a:r>
              <a:rPr lang="ko-KR" altLang="en-US" sz="1200" dirty="0" smtClean="0"/>
              <a:t> 패턴</a:t>
            </a:r>
            <a:endParaRPr lang="ko-KR" altLang="en-US" sz="12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869186" y="4509121"/>
            <a:ext cx="4135405" cy="1571606"/>
            <a:chOff x="6179025" y="741911"/>
            <a:chExt cx="4701802" cy="4348462"/>
          </a:xfrm>
        </p:grpSpPr>
        <p:sp>
          <p:nvSpPr>
            <p:cNvPr id="20" name="직사각형 19"/>
            <p:cNvSpPr/>
            <p:nvPr/>
          </p:nvSpPr>
          <p:spPr bwMode="auto">
            <a:xfrm>
              <a:off x="6179025" y="756321"/>
              <a:ext cx="4701802" cy="433405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79026" y="741911"/>
              <a:ext cx="4609515" cy="3385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Coffee* coffee = </a:t>
              </a:r>
              <a:r>
                <a:rPr lang="en-US" altLang="ko-KR" sz="1050" dirty="0" err="1" smtClean="0"/>
                <a:t>CoffeeFactory</a:t>
              </a:r>
              <a:r>
                <a:rPr lang="en-US" altLang="ko-KR" sz="1050" dirty="0" smtClean="0"/>
                <a:t>::</a:t>
              </a:r>
              <a:r>
                <a:rPr lang="en-US" altLang="ko-KR" sz="1050" dirty="0" err="1" smtClean="0"/>
                <a:t>makeCoffee</a:t>
              </a:r>
              <a:r>
                <a:rPr lang="en-US" altLang="ko-KR" sz="1050" dirty="0" smtClean="0"/>
                <a:t>(type);</a:t>
              </a:r>
            </a:p>
            <a:p>
              <a:endParaRPr lang="en-US" altLang="ko-KR" sz="1050" dirty="0"/>
            </a:p>
            <a:p>
              <a:r>
                <a:rPr lang="en-US" altLang="ko-KR" sz="1050" dirty="0" smtClean="0"/>
                <a:t>// </a:t>
              </a:r>
              <a:r>
                <a:rPr lang="ko-KR" altLang="en-US" sz="1050" dirty="0" smtClean="0"/>
                <a:t>샷 추가</a:t>
              </a:r>
              <a:endParaRPr lang="en-US" altLang="ko-KR" sz="1050" dirty="0" smtClean="0"/>
            </a:p>
            <a:p>
              <a:r>
                <a:rPr lang="en-US" altLang="ko-KR" sz="1050" dirty="0" smtClean="0"/>
                <a:t>coffee = new </a:t>
              </a:r>
              <a:r>
                <a:rPr lang="en-US" altLang="ko-KR" sz="1050" dirty="0" err="1" smtClean="0"/>
                <a:t>ShotDecorator</a:t>
              </a:r>
              <a:r>
                <a:rPr lang="en-US" altLang="ko-KR" sz="1050" dirty="0" smtClean="0"/>
                <a:t>(coffee);</a:t>
              </a:r>
            </a:p>
            <a:p>
              <a:endParaRPr lang="en-US" altLang="ko-KR" sz="1050" dirty="0"/>
            </a:p>
            <a:p>
              <a:r>
                <a:rPr lang="en-US" altLang="ko-KR" sz="1050" dirty="0" smtClean="0"/>
                <a:t>// </a:t>
              </a:r>
              <a:r>
                <a:rPr lang="ko-KR" altLang="en-US" sz="1050" dirty="0" err="1" smtClean="0"/>
                <a:t>휘핑크림</a:t>
              </a:r>
              <a:r>
                <a:rPr lang="ko-KR" altLang="en-US" sz="1050" dirty="0" smtClean="0"/>
                <a:t> 추가</a:t>
              </a:r>
              <a:endParaRPr lang="en-US" altLang="ko-KR" sz="1050" dirty="0" smtClean="0"/>
            </a:p>
            <a:p>
              <a:r>
                <a:rPr lang="en-US" altLang="ko-KR" sz="1050" dirty="0" smtClean="0"/>
                <a:t>coffee = new </a:t>
              </a:r>
              <a:r>
                <a:rPr lang="en-US" altLang="ko-KR" sz="1050" dirty="0" err="1" smtClean="0"/>
                <a:t>WhipDecorator</a:t>
              </a:r>
              <a:r>
                <a:rPr lang="en-US" altLang="ko-KR" sz="1050" dirty="0" smtClean="0"/>
                <a:t>(coffee);</a:t>
              </a:r>
              <a:endParaRPr lang="en-US" altLang="ko-KR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8406180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커피 </a:t>
            </a:r>
            <a:r>
              <a:rPr lang="ko-KR" altLang="en-US" dirty="0" err="1" smtClean="0"/>
              <a:t>데코레이터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600051"/>
            <a:ext cx="8105775" cy="31242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7226380" y="1700808"/>
            <a:ext cx="1409031" cy="6480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26380" y="242088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기본 커피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 bwMode="auto">
          <a:xfrm>
            <a:off x="518089" y="2852936"/>
            <a:ext cx="6430175" cy="6480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089" y="3501008"/>
            <a:ext cx="885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추가 재료</a:t>
            </a:r>
            <a:endParaRPr lang="ko-KR" altLang="en-US"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89" y="4119237"/>
            <a:ext cx="1190625" cy="13811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35696" y="4142398"/>
            <a:ext cx="65527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생성된 커피의 정보를 확인하기 위해 최상위 부모 클래스에 두 개의 순수 가상 함수를 만듦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virtual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getCost</a:t>
            </a:r>
            <a:r>
              <a:rPr lang="en-US" altLang="ko-KR" sz="1200" dirty="0" smtClean="0"/>
              <a:t>();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virtual vector&lt;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&gt; </a:t>
            </a:r>
            <a:r>
              <a:rPr lang="en-US" altLang="ko-KR" sz="1200" dirty="0" err="1" smtClean="0"/>
              <a:t>getIngredientsID</a:t>
            </a:r>
            <a:r>
              <a:rPr lang="en-US" altLang="ko-KR" sz="1200" dirty="0" smtClean="0"/>
              <a:t>();</a:t>
            </a:r>
          </a:p>
          <a:p>
            <a:endParaRPr lang="en-US" altLang="ko-KR" sz="1200" dirty="0"/>
          </a:p>
          <a:p>
            <a:r>
              <a:rPr lang="en-US" altLang="ko-KR" sz="1200" dirty="0" err="1" smtClean="0"/>
              <a:t>getCost</a:t>
            </a:r>
            <a:r>
              <a:rPr lang="ko-KR" altLang="en-US" sz="1200" dirty="0" smtClean="0"/>
              <a:t>는 생성된 커피의 가격을 </a:t>
            </a:r>
            <a:r>
              <a:rPr lang="ko-KR" altLang="en-US" sz="1200" dirty="0" err="1" smtClean="0"/>
              <a:t>데코레이터</a:t>
            </a:r>
            <a:r>
              <a:rPr lang="ko-KR" altLang="en-US" sz="1200" dirty="0" smtClean="0"/>
              <a:t> 패턴을 활용하여 계산함</a:t>
            </a:r>
            <a:endParaRPr lang="en-US" altLang="ko-KR" sz="1200" dirty="0" smtClean="0"/>
          </a:p>
          <a:p>
            <a:r>
              <a:rPr lang="en-US" altLang="ko-KR" sz="1200" dirty="0" err="1" smtClean="0"/>
              <a:t>getIngredientsID</a:t>
            </a:r>
            <a:r>
              <a:rPr lang="ko-KR" altLang="en-US" sz="1200" dirty="0" smtClean="0"/>
              <a:t>는 커피에 들어간 재료들의 </a:t>
            </a:r>
            <a:r>
              <a:rPr lang="en-US" altLang="ko-KR" sz="1200" dirty="0" smtClean="0"/>
              <a:t>ID </a:t>
            </a:r>
            <a:r>
              <a:rPr lang="ko-KR" altLang="en-US" sz="1200" dirty="0" smtClean="0"/>
              <a:t>목록을 </a:t>
            </a:r>
            <a:r>
              <a:rPr lang="ko-KR" altLang="en-US" sz="1200" dirty="0" err="1" smtClean="0"/>
              <a:t>데코레이터</a:t>
            </a:r>
            <a:r>
              <a:rPr lang="ko-KR" altLang="en-US" sz="1200" dirty="0" smtClean="0"/>
              <a:t> 패턴을 활용하여 반환함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예시</a:t>
            </a:r>
            <a:r>
              <a:rPr lang="en-US" altLang="ko-KR" sz="1200" dirty="0" smtClean="0"/>
              <a:t>) </a:t>
            </a:r>
            <a:r>
              <a:rPr lang="ko-KR" altLang="en-US" sz="1200" dirty="0" err="1"/>
              <a:t>카푸치노에</a:t>
            </a:r>
            <a:r>
              <a:rPr lang="ko-KR" altLang="en-US" sz="1200" dirty="0"/>
              <a:t> 샷과 </a:t>
            </a:r>
            <a:r>
              <a:rPr lang="ko-KR" altLang="en-US" sz="1200" dirty="0" err="1"/>
              <a:t>휘핑크림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추가</a:t>
            </a:r>
            <a:endParaRPr lang="en-US" altLang="ko-KR" sz="1200" dirty="0" smtClean="0"/>
          </a:p>
          <a:p>
            <a:r>
              <a:rPr lang="en-US" altLang="ko-KR" sz="1200" dirty="0" err="1"/>
              <a:t>getCost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반환 값</a:t>
            </a:r>
            <a:r>
              <a:rPr lang="en-US" altLang="ko-KR" sz="1200" dirty="0" smtClean="0"/>
              <a:t>: 4500</a:t>
            </a:r>
          </a:p>
          <a:p>
            <a:r>
              <a:rPr lang="en-US" altLang="ko-KR" sz="1200" dirty="0" err="1" smtClean="0"/>
              <a:t>getIngredientsID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반환 값</a:t>
            </a:r>
            <a:r>
              <a:rPr lang="en-US" altLang="ko-KR" sz="1200" dirty="0" smtClean="0"/>
              <a:t>: vector&lt;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499992" y="5816975"/>
            <a:ext cx="864096" cy="216024"/>
            <a:chOff x="3131840" y="5877272"/>
            <a:chExt cx="864096" cy="216024"/>
          </a:xfrm>
        </p:grpSpPr>
        <p:sp>
          <p:nvSpPr>
            <p:cNvPr id="14" name="직사각형 13"/>
            <p:cNvSpPr/>
            <p:nvPr/>
          </p:nvSpPr>
          <p:spPr bwMode="auto">
            <a:xfrm>
              <a:off x="3131840" y="5877272"/>
              <a:ext cx="216024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347864" y="5877272"/>
              <a:ext cx="216024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3563888" y="5877272"/>
              <a:ext cx="216024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3779912" y="5877272"/>
              <a:ext cx="216024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 bwMode="auto">
          <a:xfrm>
            <a:off x="683568" y="5085184"/>
            <a:ext cx="1025146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7455052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커피의 가격 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커피의 가격은 두 단계로 계산됨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고객이 주문한 커피의 원래 가격 계산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할인 적용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36000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marL="36000" indent="0">
              <a:buNone/>
            </a:pP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724128" y="620688"/>
            <a:ext cx="3278900" cy="1312651"/>
            <a:chOff x="314324" y="1052736"/>
            <a:chExt cx="4454461" cy="1369775"/>
          </a:xfrm>
        </p:grpSpPr>
        <p:sp>
          <p:nvSpPr>
            <p:cNvPr id="5" name="타원 4"/>
            <p:cNvSpPr/>
            <p:nvPr/>
          </p:nvSpPr>
          <p:spPr>
            <a:xfrm>
              <a:off x="314324" y="1052736"/>
              <a:ext cx="4304279" cy="1369775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38990" y="1401998"/>
              <a:ext cx="3244602" cy="368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96334" y="1204964"/>
              <a:ext cx="3772451" cy="762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prstClr val="black"/>
                  </a:solidFill>
                </a:rPr>
                <a:t>Class </a:t>
              </a:r>
              <a:r>
                <a:rPr lang="en-US" altLang="ko-KR" sz="1100" b="1" dirty="0" err="1" smtClean="0">
                  <a:solidFill>
                    <a:prstClr val="black"/>
                  </a:solidFill>
                </a:rPr>
                <a:t>ProductPriceCalculator</a:t>
              </a:r>
              <a:endParaRPr lang="en-US" altLang="ko-KR" sz="11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205343" y="2264897"/>
            <a:ext cx="2224918" cy="1380127"/>
            <a:chOff x="314324" y="1052736"/>
            <a:chExt cx="4304279" cy="1369775"/>
          </a:xfrm>
        </p:grpSpPr>
        <p:sp>
          <p:nvSpPr>
            <p:cNvPr id="9" name="타원 8"/>
            <p:cNvSpPr/>
            <p:nvPr/>
          </p:nvSpPr>
          <p:spPr>
            <a:xfrm>
              <a:off x="314324" y="1052736"/>
              <a:ext cx="4304279" cy="1369775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38990" y="1401998"/>
              <a:ext cx="3244602" cy="368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6151" y="1284091"/>
              <a:ext cx="3772452" cy="1127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prstClr val="black"/>
                  </a:solidFill>
                </a:rPr>
                <a:t>가격 계산 전략 패턴 클래스</a:t>
              </a:r>
              <a:endParaRPr lang="en-US" altLang="ko-KR" sz="1100" b="1" dirty="0" smtClean="0">
                <a:solidFill>
                  <a:prstClr val="black"/>
                </a:solidFill>
              </a:endParaRPr>
            </a:p>
            <a:p>
              <a:r>
                <a:rPr lang="en-US" altLang="ko-KR" sz="1100" b="1" dirty="0" err="1" smtClean="0">
                  <a:solidFill>
                    <a:prstClr val="black"/>
                  </a:solidFill>
                </a:rPr>
                <a:t>DiscountAlgorithm</a:t>
              </a:r>
              <a:r>
                <a:rPr lang="en-US" altLang="ko-KR" sz="1100" b="1" dirty="0" smtClean="0">
                  <a:solidFill>
                    <a:prstClr val="black"/>
                  </a:solidFill>
                </a:rPr>
                <a:t>,</a:t>
              </a:r>
            </a:p>
            <a:p>
              <a:r>
                <a:rPr lang="en-US" altLang="ko-KR" sz="1100" b="1" dirty="0" err="1" smtClean="0">
                  <a:solidFill>
                    <a:prstClr val="black"/>
                  </a:solidFill>
                </a:rPr>
                <a:t>DiscountDrinkInStore</a:t>
              </a:r>
              <a:endParaRPr lang="en-US" altLang="ko-KR" sz="1100" b="1" dirty="0" smtClean="0">
                <a:solidFill>
                  <a:prstClr val="black"/>
                </a:solidFill>
              </a:endParaRPr>
            </a:p>
            <a:p>
              <a:r>
                <a:rPr lang="en-US" altLang="ko-KR" sz="1100" b="1" dirty="0" err="1" smtClean="0">
                  <a:solidFill>
                    <a:prstClr val="black"/>
                  </a:solidFill>
                </a:rPr>
                <a:t>DiscountTakeOut</a:t>
              </a:r>
              <a:endParaRPr lang="en-US" altLang="ko-KR" sz="1100" b="1" dirty="0" smtClean="0">
                <a:solidFill>
                  <a:prstClr val="black"/>
                </a:solidFill>
              </a:endParaRPr>
            </a:p>
            <a:p>
              <a:r>
                <a:rPr lang="en-US" altLang="ko-KR" sz="1100" b="1" dirty="0" err="1" smtClean="0">
                  <a:solidFill>
                    <a:prstClr val="black"/>
                  </a:solidFill>
                </a:rPr>
                <a:t>DiscountCoupon</a:t>
              </a:r>
              <a:endParaRPr lang="en-US" altLang="ko-KR" sz="11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2" name="다이아몬드 11"/>
          <p:cNvSpPr/>
          <p:nvPr/>
        </p:nvSpPr>
        <p:spPr bwMode="auto">
          <a:xfrm>
            <a:off x="7268219" y="1944122"/>
            <a:ext cx="144015" cy="181308"/>
          </a:xfrm>
          <a:prstGeom prst="diamond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직선 연결선 12"/>
          <p:cNvCxnSpPr>
            <a:endCxn id="12" idx="2"/>
          </p:cNvCxnSpPr>
          <p:nvPr/>
        </p:nvCxnSpPr>
        <p:spPr bwMode="auto">
          <a:xfrm flipV="1">
            <a:off x="7340227" y="2125430"/>
            <a:ext cx="0" cy="13646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직사각형 13"/>
          <p:cNvSpPr/>
          <p:nvPr/>
        </p:nvSpPr>
        <p:spPr>
          <a:xfrm>
            <a:off x="6205343" y="1017283"/>
            <a:ext cx="24711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bool </a:t>
            </a:r>
            <a:r>
              <a:rPr lang="en-US" altLang="ko-KR" sz="110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setDiscountAlgorithm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en-US" altLang="ko-KR" sz="110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int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10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algId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10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int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10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discountPrice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en-US" altLang="ko-KR" sz="110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int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price)</a:t>
            </a:r>
          </a:p>
          <a:p>
            <a:endParaRPr lang="en-US" altLang="ko-KR" sz="11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110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DiscountAlgorithm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* </a:t>
            </a:r>
            <a:r>
              <a:rPr lang="en-US" altLang="ko-KR" sz="110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dcalg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;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753" y="3750454"/>
            <a:ext cx="4867275" cy="2352675"/>
          </a:xfrm>
          <a:prstGeom prst="rect">
            <a:avLst/>
          </a:prstGeom>
        </p:spPr>
      </p:pic>
      <p:cxnSp>
        <p:nvCxnSpPr>
          <p:cNvPr id="18" name="직선 연결선 17"/>
          <p:cNvCxnSpPr>
            <a:stCxn id="9" idx="2"/>
          </p:cNvCxnSpPr>
          <p:nvPr/>
        </p:nvCxnSpPr>
        <p:spPr bwMode="auto">
          <a:xfrm flipH="1">
            <a:off x="4135753" y="2954961"/>
            <a:ext cx="2069590" cy="79549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/>
          <p:cNvCxnSpPr/>
          <p:nvPr/>
        </p:nvCxnSpPr>
        <p:spPr bwMode="auto">
          <a:xfrm flipH="1" flipV="1">
            <a:off x="8425053" y="2924944"/>
            <a:ext cx="577975" cy="8255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직사각형 21"/>
          <p:cNvSpPr/>
          <p:nvPr/>
        </p:nvSpPr>
        <p:spPr bwMode="auto">
          <a:xfrm>
            <a:off x="4135753" y="3750454"/>
            <a:ext cx="4867275" cy="241485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1520" y="4149080"/>
            <a:ext cx="3672800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할인 방법에 따른 할인율</a:t>
            </a:r>
            <a:r>
              <a:rPr lang="en-US" altLang="ko-KR" sz="1400" dirty="0" smtClean="0"/>
              <a:t>: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매장에서 마실 경우      </a:t>
            </a:r>
            <a:r>
              <a:rPr lang="en-US" altLang="ko-KR" dirty="0" smtClean="0"/>
              <a:t>: 0%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테이크아웃</a:t>
            </a:r>
            <a:r>
              <a:rPr lang="ko-KR" altLang="en-US" dirty="0" smtClean="0"/>
              <a:t> 하는 경우  </a:t>
            </a:r>
            <a:r>
              <a:rPr lang="en-US" altLang="ko-KR" dirty="0" smtClean="0"/>
              <a:t>: 10%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쿠폰을 사용한 경우      </a:t>
            </a:r>
            <a:r>
              <a:rPr lang="en-US" altLang="ko-KR" dirty="0" smtClean="0"/>
              <a:t>: 100% 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7974" y="2008996"/>
            <a:ext cx="462338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prstClr val="black"/>
                </a:solidFill>
              </a:rPr>
              <a:t>ProductPriceCalculator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::</a:t>
            </a:r>
            <a:r>
              <a:rPr lang="en-US" altLang="ko-KR" sz="1400" dirty="0" err="1" smtClean="0"/>
              <a:t>setDiscountAlgorithm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algId</a:t>
            </a:r>
            <a:r>
              <a:rPr lang="en-US" altLang="ko-KR" sz="1400" dirty="0" smtClean="0"/>
              <a:t>):</a:t>
            </a:r>
          </a:p>
          <a:p>
            <a:r>
              <a:rPr lang="ko-KR" altLang="en-US" sz="1400" dirty="0" smtClean="0"/>
              <a:t>알맞은 할인 알고리즘 클래스를 </a:t>
            </a:r>
            <a:r>
              <a:rPr lang="en-US" altLang="ko-KR" sz="1400" dirty="0" err="1" smtClean="0"/>
              <a:t>dcalg</a:t>
            </a:r>
            <a:r>
              <a:rPr lang="ko-KR" altLang="en-US" sz="1400" dirty="0" smtClean="0"/>
              <a:t>에 동적 할당함</a:t>
            </a:r>
            <a:endParaRPr lang="en-US" altLang="ko-KR" sz="1400" dirty="0" smtClean="0"/>
          </a:p>
          <a:p>
            <a:endParaRPr lang="en-US" altLang="ko-KR" dirty="0" smtClean="0"/>
          </a:p>
          <a:p>
            <a:r>
              <a:rPr lang="en-US" altLang="ko-KR" sz="1400" dirty="0" err="1"/>
              <a:t>ProductPriceCalculator</a:t>
            </a:r>
            <a:r>
              <a:rPr lang="en-US" altLang="ko-KR" sz="1400" dirty="0" smtClean="0"/>
              <a:t>::</a:t>
            </a:r>
            <a:r>
              <a:rPr lang="en-US" altLang="ko-KR" sz="1400" dirty="0" err="1" smtClean="0"/>
              <a:t>discountPrice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algId</a:t>
            </a:r>
            <a:r>
              <a:rPr lang="en-US" altLang="ko-KR" sz="1400" dirty="0" smtClean="0"/>
              <a:t>):</a:t>
            </a:r>
          </a:p>
          <a:p>
            <a:r>
              <a:rPr lang="en-US" altLang="ko-KR" sz="1400" dirty="0" err="1" smtClean="0"/>
              <a:t>dcalg</a:t>
            </a:r>
            <a:r>
              <a:rPr lang="ko-KR" altLang="en-US" sz="1400" dirty="0" smtClean="0"/>
              <a:t>에 할당된 객체를 통해 할인된 가격을 계산함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 bwMode="auto">
          <a:xfrm>
            <a:off x="6226151" y="1017283"/>
            <a:ext cx="2487889" cy="4802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직선 화살표 연결선 26"/>
          <p:cNvCxnSpPr>
            <a:stCxn id="25" idx="1"/>
          </p:cNvCxnSpPr>
          <p:nvPr/>
        </p:nvCxnSpPr>
        <p:spPr bwMode="auto">
          <a:xfrm flipH="1">
            <a:off x="4932040" y="1257423"/>
            <a:ext cx="1294111" cy="75157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15193151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 bwMode="auto">
          <a:xfrm>
            <a:off x="531074" y="4928601"/>
            <a:ext cx="5386751" cy="13022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주문 목록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다수의 고객이 커피를 주문한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먼저 주문한 고객이 먼저 커피를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받을 수 있도록 주문 목록을 관리함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큐로 구현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아직 고객에게 커피가 제공되지 않았을 경우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고객이 주문을 취소할 수 있음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361274" y="1215219"/>
            <a:ext cx="3600400" cy="2128074"/>
            <a:chOff x="314324" y="1052736"/>
            <a:chExt cx="4304279" cy="1369775"/>
          </a:xfrm>
        </p:grpSpPr>
        <p:sp>
          <p:nvSpPr>
            <p:cNvPr id="5" name="타원 4"/>
            <p:cNvSpPr/>
            <p:nvPr/>
          </p:nvSpPr>
          <p:spPr>
            <a:xfrm>
              <a:off x="314324" y="1052736"/>
              <a:ext cx="4304279" cy="1369775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38990" y="1401998"/>
              <a:ext cx="3244602" cy="368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53312" y="1219090"/>
              <a:ext cx="3454945" cy="390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prstClr val="black"/>
                  </a:solidFill>
                </a:rPr>
                <a:t>Class </a:t>
              </a:r>
              <a:r>
                <a:rPr lang="en-US" altLang="ko-KR" sz="1200" b="1" dirty="0" err="1" smtClean="0">
                  <a:solidFill>
                    <a:prstClr val="black"/>
                  </a:solidFill>
                </a:rPr>
                <a:t>OrderTransactionManager</a:t>
              </a:r>
              <a:endParaRPr lang="en-US" altLang="ko-KR" sz="12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012159" y="3720336"/>
            <a:ext cx="2498009" cy="1117847"/>
            <a:chOff x="314324" y="1052736"/>
            <a:chExt cx="4625201" cy="1369775"/>
          </a:xfrm>
        </p:grpSpPr>
        <p:sp>
          <p:nvSpPr>
            <p:cNvPr id="9" name="타원 8"/>
            <p:cNvSpPr/>
            <p:nvPr/>
          </p:nvSpPr>
          <p:spPr>
            <a:xfrm>
              <a:off x="314324" y="1052736"/>
              <a:ext cx="4304279" cy="1369775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38990" y="1401998"/>
              <a:ext cx="3244602" cy="368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67076" y="1204964"/>
              <a:ext cx="3772449" cy="762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prstClr val="black"/>
                  </a:solidFill>
                </a:rPr>
                <a:t>Class Transaction</a:t>
              </a:r>
              <a:endParaRPr lang="en-US" altLang="ko-KR" sz="11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2" name="다이아몬드 11"/>
          <p:cNvSpPr/>
          <p:nvPr/>
        </p:nvSpPr>
        <p:spPr bwMode="auto">
          <a:xfrm>
            <a:off x="7092280" y="3356992"/>
            <a:ext cx="144015" cy="181308"/>
          </a:xfrm>
          <a:prstGeom prst="diamond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직선 연결선 12"/>
          <p:cNvCxnSpPr>
            <a:stCxn id="12" idx="2"/>
          </p:cNvCxnSpPr>
          <p:nvPr/>
        </p:nvCxnSpPr>
        <p:spPr bwMode="auto">
          <a:xfrm>
            <a:off x="7164288" y="3538300"/>
            <a:ext cx="0" cy="19030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직사각형 13"/>
          <p:cNvSpPr/>
          <p:nvPr/>
        </p:nvSpPr>
        <p:spPr>
          <a:xfrm>
            <a:off x="5917825" y="1735715"/>
            <a:ext cx="2673635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void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addTransaction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(Transaction t);</a:t>
            </a:r>
          </a:p>
          <a:p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Transaction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getFrontTransaction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();</a:t>
            </a:r>
          </a:p>
          <a:p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void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deleteTransactionFromFront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();</a:t>
            </a:r>
          </a:p>
          <a:p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void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deleteTransactionByIndex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int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idx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void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printTransactions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();</a:t>
            </a:r>
          </a:p>
          <a:p>
            <a:endParaRPr lang="en-US" altLang="ko-KR" sz="1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vector&lt;Transaction&gt;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orderTransactions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;</a:t>
            </a:r>
            <a:endParaRPr lang="en-US" altLang="ko-KR" sz="11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90102" y="4090837"/>
            <a:ext cx="218256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vector&lt;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int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&gt;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orderedCoffeeInfo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;</a:t>
            </a:r>
          </a:p>
          <a:p>
            <a:r>
              <a:rPr lang="en-US" altLang="ko-KR" sz="110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int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price;</a:t>
            </a:r>
            <a:endParaRPr lang="en-US" altLang="ko-KR" sz="11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8785" y="2132856"/>
            <a:ext cx="4283255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err="1" smtClean="0">
                <a:solidFill>
                  <a:prstClr val="black"/>
                </a:solidFill>
              </a:rPr>
              <a:t>OrderTransactionManager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기능</a:t>
            </a:r>
            <a:endParaRPr lang="en-US" altLang="ko-KR" sz="12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void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addTransaction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(Transaction t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);</a:t>
            </a:r>
          </a:p>
          <a:p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고객이 새로운 커피를 주문한 경우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새로운 주문을 추가함</a:t>
            </a:r>
            <a:endParaRPr lang="en-US" altLang="ko-KR" sz="11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endParaRPr lang="en-US" altLang="ko-KR" sz="1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Transaction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getFrontTransaction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();</a:t>
            </a:r>
          </a:p>
          <a:p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주문 목록의 가장 처음의 주문을 반환</a:t>
            </a:r>
            <a:endParaRPr lang="en-US" altLang="ko-KR" sz="1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endParaRPr lang="en-US" altLang="ko-KR" sz="11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void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deleteTransactionFromFront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();</a:t>
            </a:r>
          </a:p>
          <a:p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주문 목록의 가장 처음의 주문을 삭제</a:t>
            </a:r>
            <a:endParaRPr lang="en-US" altLang="ko-KR" sz="11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endParaRPr lang="en-US" altLang="ko-KR" sz="11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void </a:t>
            </a:r>
            <a:r>
              <a:rPr lang="en-US" altLang="ko-KR" sz="110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deleteTransactionByIndex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en-US" altLang="ko-KR" sz="110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int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10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idx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);</a:t>
            </a:r>
          </a:p>
          <a:p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주문 목록의 </a:t>
            </a:r>
            <a:r>
              <a:rPr lang="en-US" altLang="ko-KR" sz="110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idx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번째 주문을 삭제</a:t>
            </a:r>
            <a:endParaRPr lang="en-US" altLang="ko-KR" sz="11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endParaRPr lang="en-US" altLang="ko-KR" sz="11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void </a:t>
            </a:r>
            <a:r>
              <a:rPr lang="en-US" altLang="ko-KR" sz="110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printTransactions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();</a:t>
            </a:r>
          </a:p>
          <a:p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주문 목록에 저장된 모든 주문을 출력</a:t>
            </a:r>
            <a:endParaRPr lang="en-US" altLang="ko-KR" sz="1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43493" y="5001857"/>
            <a:ext cx="42832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Transaction::</a:t>
            </a:r>
            <a:r>
              <a:rPr lang="en-US" altLang="ko-KR" sz="1200" b="1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orderedCoffeeInfo</a:t>
            </a:r>
            <a:endParaRPr lang="en-US" altLang="ko-KR" sz="11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19" name="직선 화살표 연결선 18"/>
          <p:cNvCxnSpPr>
            <a:stCxn id="9" idx="2"/>
            <a:endCxn id="27" idx="0"/>
          </p:cNvCxnSpPr>
          <p:nvPr/>
        </p:nvCxnSpPr>
        <p:spPr bwMode="auto">
          <a:xfrm flipH="1">
            <a:off x="3224450" y="4279260"/>
            <a:ext cx="2787709" cy="6493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83568" y="5385562"/>
            <a:ext cx="880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vector&lt;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&gt;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 bwMode="auto">
          <a:xfrm>
            <a:off x="1644721" y="5342520"/>
            <a:ext cx="1135855" cy="34769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기본 커피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 아이디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2780576" y="5342520"/>
            <a:ext cx="1135855" cy="34769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추가 재료 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아이디</a:t>
            </a:r>
          </a:p>
        </p:txBody>
      </p:sp>
      <p:sp>
        <p:nvSpPr>
          <p:cNvPr id="23" name="직사각형 22"/>
          <p:cNvSpPr/>
          <p:nvPr/>
        </p:nvSpPr>
        <p:spPr bwMode="auto">
          <a:xfrm>
            <a:off x="4571999" y="5342520"/>
            <a:ext cx="1135855" cy="34769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추가 재료 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아이디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33087" y="52747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3568" y="5805797"/>
            <a:ext cx="25394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예시</a:t>
            </a:r>
            <a:r>
              <a:rPr lang="en-US" altLang="ko-KR" sz="1100" dirty="0" smtClean="0"/>
              <a:t>) </a:t>
            </a:r>
            <a:r>
              <a:rPr lang="ko-KR" altLang="en-US" sz="1100" dirty="0" err="1"/>
              <a:t>카푸치노에</a:t>
            </a:r>
            <a:r>
              <a:rPr lang="ko-KR" altLang="en-US" sz="1100" dirty="0"/>
              <a:t> 샷과 </a:t>
            </a:r>
            <a:r>
              <a:rPr lang="ko-KR" altLang="en-US" sz="1100" dirty="0" err="1"/>
              <a:t>휘핑크림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추가</a:t>
            </a:r>
            <a:r>
              <a:rPr lang="en-US" altLang="ko-KR" sz="1100" dirty="0" smtClean="0"/>
              <a:t>:</a:t>
            </a:r>
          </a:p>
          <a:p>
            <a:r>
              <a:rPr lang="en-US" altLang="ko-KR" sz="1100" dirty="0" smtClean="0"/>
              <a:t> </a:t>
            </a:r>
            <a:endParaRPr lang="ko-KR" altLang="en-US" sz="1100" dirty="0"/>
          </a:p>
        </p:txBody>
      </p:sp>
      <p:sp>
        <p:nvSpPr>
          <p:cNvPr id="30" name="직사각형 29"/>
          <p:cNvSpPr/>
          <p:nvPr/>
        </p:nvSpPr>
        <p:spPr bwMode="auto">
          <a:xfrm>
            <a:off x="3275856" y="581697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3491880" y="581697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3707904" y="581697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94119" y="5291680"/>
            <a:ext cx="3022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coffee-&gt;</a:t>
            </a:r>
            <a:r>
              <a:rPr lang="en-US" altLang="ko-KR" sz="1200" dirty="0" err="1" smtClean="0"/>
              <a:t>getIngredientsID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의 반환 값과는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포맷이 다르므로 주의할 것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32242854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 bwMode="auto">
          <a:xfrm>
            <a:off x="165489" y="2965723"/>
            <a:ext cx="5052301" cy="96733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재고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커피를 만들 때 필요한 재료들의 재고를 관리함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재료들의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목록을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받아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재고를 관리할 수 있음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788024" y="1052736"/>
            <a:ext cx="4817923" cy="2160240"/>
            <a:chOff x="314324" y="1052736"/>
            <a:chExt cx="4760745" cy="1369775"/>
          </a:xfrm>
        </p:grpSpPr>
        <p:sp>
          <p:nvSpPr>
            <p:cNvPr id="5" name="타원 4"/>
            <p:cNvSpPr/>
            <p:nvPr/>
          </p:nvSpPr>
          <p:spPr>
            <a:xfrm>
              <a:off x="314324" y="1052736"/>
              <a:ext cx="4304279" cy="1369775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38990" y="1401998"/>
              <a:ext cx="3244602" cy="368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20124" y="1182528"/>
              <a:ext cx="3454945" cy="807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prstClr val="black"/>
                  </a:solidFill>
                </a:rPr>
                <a:t>Class </a:t>
              </a:r>
              <a:r>
                <a:rPr lang="en-US" altLang="ko-KR" sz="1200" b="1" dirty="0" err="1" smtClean="0">
                  <a:solidFill>
                    <a:prstClr val="black"/>
                  </a:solidFill>
                </a:rPr>
                <a:t>StockManager</a:t>
              </a:r>
              <a:endParaRPr lang="en-US" altLang="ko-KR" sz="12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052531" y="1557953"/>
            <a:ext cx="4091468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bool </a:t>
            </a:r>
            <a:r>
              <a:rPr lang="en-US" altLang="ko-KR" sz="110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addStockByIngredientsID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(vector&lt;</a:t>
            </a:r>
            <a:r>
              <a:rPr lang="en-US" altLang="ko-KR" sz="110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int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&gt;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ingredientsID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bool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reduceStockByIngredientsID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(vector&lt;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int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&gt;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ingredientsID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void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printStock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();</a:t>
            </a:r>
          </a:p>
          <a:p>
            <a:endParaRPr lang="en-US" altLang="ko-KR" sz="1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</a:t>
            </a:r>
            <a:r>
              <a:rPr lang="en-US" altLang="ko-KR" sz="110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int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coffeeStock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;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int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milkStock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;</a:t>
            </a:r>
            <a:endParaRPr lang="en-US" altLang="ko-KR" sz="1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</a:t>
            </a:r>
            <a:r>
              <a:rPr lang="en-US" altLang="ko-KR" sz="110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int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mochaStock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;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int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shotStock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;</a:t>
            </a:r>
          </a:p>
          <a:p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</a:t>
            </a:r>
            <a:r>
              <a:rPr lang="en-US" altLang="ko-KR" sz="110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int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whipStock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;</a:t>
            </a:r>
            <a:endParaRPr lang="en-US" altLang="ko-KR" sz="11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539167" y="3140968"/>
            <a:ext cx="576064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115231" y="3140968"/>
            <a:ext cx="576064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691295" y="3140968"/>
            <a:ext cx="576064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923928" y="3140968"/>
            <a:ext cx="576064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499992" y="3140968"/>
            <a:ext cx="576064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68663" y="31409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5489" y="319398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vector&lt;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8897" y="2161864"/>
            <a:ext cx="369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Coffee* coffee-&gt;</a:t>
            </a:r>
            <a:r>
              <a:rPr lang="en-US" altLang="ko-KR" dirty="0" err="1" smtClean="0"/>
              <a:t>getIngredientsID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8" name="아래쪽 화살표 17"/>
          <p:cNvSpPr/>
          <p:nvPr/>
        </p:nvSpPr>
        <p:spPr bwMode="auto">
          <a:xfrm>
            <a:off x="2403263" y="2565033"/>
            <a:ext cx="432048" cy="432048"/>
          </a:xfrm>
          <a:prstGeom prst="downArrow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71034" y="25963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Return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1863" y="4383179"/>
            <a:ext cx="56477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StockManager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reduceStockByIngredientsID</a:t>
            </a:r>
            <a:r>
              <a:rPr lang="en-US" altLang="ko-KR" dirty="0" smtClean="0"/>
              <a:t>(            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 //</a:t>
            </a:r>
            <a:r>
              <a:rPr lang="ko-KR" altLang="en-US" dirty="0" smtClean="0"/>
              <a:t>각 재료의 재고 갱신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22" name="아래쪽 화살표 21"/>
          <p:cNvSpPr/>
          <p:nvPr/>
        </p:nvSpPr>
        <p:spPr bwMode="auto">
          <a:xfrm rot="18206449">
            <a:off x="4557743" y="3625915"/>
            <a:ext cx="279739" cy="1207015"/>
          </a:xfrm>
          <a:prstGeom prst="downArrow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13057" y="3253610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모든 재고의 초기값은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으로 설정함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789417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CT테마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defRPr sz="1050" b="1" dirty="0" err="1" smtClean="0"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T테마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defRPr sz="1050" b="1" dirty="0" err="1" smtClean="0"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CT테마</Template>
  <TotalTime>34715</TotalTime>
  <Words>1050</Words>
  <Application>Microsoft Office PowerPoint</Application>
  <PresentationFormat>화면 슬라이드 쇼(4:3)</PresentationFormat>
  <Paragraphs>377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굴림</vt:lpstr>
      <vt:lpstr>맑은 고딕</vt:lpstr>
      <vt:lpstr>Arial</vt:lpstr>
      <vt:lpstr>Wingdings</vt:lpstr>
      <vt:lpstr>CT테마</vt:lpstr>
      <vt:lpstr>1_CT테마</vt:lpstr>
      <vt:lpstr>커피숍 매니지먼트 프로그램</vt:lpstr>
      <vt:lpstr>커피숍</vt:lpstr>
      <vt:lpstr>판매하는 커피 및 재료의 종류</vt:lpstr>
      <vt:lpstr>전체 클래스 구조도</vt:lpstr>
      <vt:lpstr>커피 객체 만들기</vt:lpstr>
      <vt:lpstr>커피 데코레이터</vt:lpstr>
      <vt:lpstr>커피의 가격 계산</vt:lpstr>
      <vt:lpstr>주문 목록 관리</vt:lpstr>
      <vt:lpstr>재고 관리</vt:lpstr>
      <vt:lpstr>점원 메뉴: 커피 주문</vt:lpstr>
      <vt:lpstr>점원 메뉴: 커피 제공</vt:lpstr>
      <vt:lpstr>점원 메뉴: 주문 취소</vt:lpstr>
      <vt:lpstr>점장 메뉴</vt:lpstr>
      <vt:lpstr>인터페이스</vt:lpstr>
      <vt:lpstr>점원 메뉴</vt:lpstr>
      <vt:lpstr>점장 메뉴</vt:lpstr>
      <vt:lpstr>App</vt:lpstr>
      <vt:lpstr>CounterFacade</vt:lpstr>
      <vt:lpstr>ManagerFacade</vt:lpstr>
    </vt:vector>
  </TitlesOfParts>
  <Company>BlackEdition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 플랫폼을 위한 Web 2.0기반  서비스 제공 미들웨어 기술 연구</dc:title>
  <dc:creator>Admin</dc:creator>
  <cp:lastModifiedBy>LCJ</cp:lastModifiedBy>
  <cp:revision>1380</cp:revision>
  <cp:lastPrinted>2014-11-19T10:58:42Z</cp:lastPrinted>
  <dcterms:created xsi:type="dcterms:W3CDTF">2009-05-29T08:22:21Z</dcterms:created>
  <dcterms:modified xsi:type="dcterms:W3CDTF">2016-10-20T01:16:19Z</dcterms:modified>
</cp:coreProperties>
</file>