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608" r:id="rId3"/>
    <p:sldId id="604" r:id="rId4"/>
    <p:sldId id="605" r:id="rId5"/>
    <p:sldId id="606" r:id="rId6"/>
    <p:sldId id="607" r:id="rId7"/>
    <p:sldId id="581" r:id="rId8"/>
    <p:sldId id="571" r:id="rId9"/>
    <p:sldId id="576" r:id="rId10"/>
    <p:sldId id="577" r:id="rId11"/>
    <p:sldId id="572" r:id="rId12"/>
    <p:sldId id="573" r:id="rId13"/>
    <p:sldId id="574" r:id="rId14"/>
    <p:sldId id="575" r:id="rId15"/>
    <p:sldId id="582" r:id="rId16"/>
    <p:sldId id="579" r:id="rId17"/>
    <p:sldId id="568" r:id="rId18"/>
    <p:sldId id="570" r:id="rId19"/>
    <p:sldId id="583" r:id="rId20"/>
    <p:sldId id="584" r:id="rId21"/>
    <p:sldId id="594" r:id="rId22"/>
    <p:sldId id="586" r:id="rId23"/>
    <p:sldId id="585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578" r:id="rId4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53" autoAdjust="0"/>
    <p:restoredTop sz="95046" autoAdjust="0"/>
  </p:normalViewPr>
  <p:slideViewPr>
    <p:cSldViewPr>
      <p:cViewPr>
        <p:scale>
          <a:sx n="100" d="100"/>
          <a:sy n="100" d="100"/>
        </p:scale>
        <p:origin x="145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5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56fa1zk5(v=vs.100).aspx" TargetMode="External"/><Relationship Id="rId2" Type="http://schemas.openxmlformats.org/officeDocument/2006/relationships/hyperlink" Target="http://www.cplusplus.com/reference/stack/stac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인터페이스 연관 패턴들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06932"/>
          </a:xfrm>
        </p:spPr>
        <p:txBody>
          <a:bodyPr/>
          <a:lstStyle/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smtClean="0"/>
              <a:t>메뉴를 </a:t>
            </a:r>
            <a:r>
              <a:rPr lang="ko-KR" altLang="en-US" dirty="0"/>
              <a:t>또 추가하려면</a:t>
            </a:r>
            <a:r>
              <a:rPr lang="en-US" altLang="ko-KR" dirty="0" smtClean="0"/>
              <a:t>???</a:t>
            </a:r>
          </a:p>
          <a:p>
            <a:pPr lvl="1"/>
            <a:r>
              <a:rPr lang="ko-KR" altLang="en-US" dirty="0" smtClean="0"/>
              <a:t>새로</a:t>
            </a:r>
            <a:r>
              <a:rPr lang="ko-KR" altLang="en-US" dirty="0"/>
              <a:t>운</a:t>
            </a:r>
            <a:r>
              <a:rPr lang="ko-KR" altLang="en-US" dirty="0" smtClean="0"/>
              <a:t> </a:t>
            </a:r>
            <a:r>
              <a:rPr lang="ko-KR" altLang="en-US" dirty="0"/>
              <a:t>종류의 커피마다 클래스를 상속하여 설계해야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바닐라의 가격이 상승하면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바닐라 </a:t>
            </a:r>
            <a:r>
              <a:rPr lang="ko-KR" altLang="en-US" dirty="0" err="1" smtClean="0"/>
              <a:t>라떼의</a:t>
            </a:r>
            <a:r>
              <a:rPr lang="ko-KR" altLang="en-US" dirty="0" smtClean="0"/>
              <a:t> 가격도 수정하고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바닐라 </a:t>
            </a:r>
            <a:r>
              <a:rPr lang="ko-KR" altLang="en-US" dirty="0" err="1" smtClean="0"/>
              <a:t>모카의</a:t>
            </a:r>
            <a:r>
              <a:rPr lang="ko-KR" altLang="en-US" dirty="0" smtClean="0"/>
              <a:t> 가격도 수정하고</a:t>
            </a:r>
            <a:r>
              <a:rPr lang="en-US" altLang="ko-KR" dirty="0" smtClean="0"/>
              <a:t>….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진하게 먹는 손님의 등장으로 </a:t>
            </a:r>
            <a:r>
              <a:rPr lang="ko-KR" altLang="en-US" dirty="0" err="1" smtClean="0"/>
              <a:t>샷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추가한 </a:t>
            </a:r>
            <a:r>
              <a:rPr lang="ko-KR" altLang="en-US" dirty="0" err="1" smtClean="0"/>
              <a:t>아메리카노의</a:t>
            </a:r>
            <a:r>
              <a:rPr lang="ko-KR" altLang="en-US" dirty="0" smtClean="0"/>
              <a:t> 클래스를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가격은 </a:t>
            </a:r>
            <a:r>
              <a:rPr lang="ko-KR" altLang="en-US" dirty="0" err="1" smtClean="0"/>
              <a:t>아메리카노에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원 추가 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다음 날 </a:t>
            </a:r>
            <a:r>
              <a:rPr lang="ko-KR" altLang="en-US" dirty="0" err="1" smtClean="0"/>
              <a:t>샷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추가한 </a:t>
            </a:r>
            <a:r>
              <a:rPr lang="ko-KR" altLang="en-US" dirty="0" err="1" smtClean="0"/>
              <a:t>아메리카노를</a:t>
            </a:r>
            <a:r>
              <a:rPr lang="ko-KR" altLang="en-US" dirty="0" smtClean="0"/>
              <a:t> 주문하는 손님의 등장 </a:t>
            </a:r>
            <a:r>
              <a:rPr lang="ko-KR" altLang="en-US" dirty="0" err="1" smtClean="0"/>
              <a:t>ㅠ</a:t>
            </a:r>
            <a:r>
              <a:rPr lang="ko-KR" altLang="en-US" dirty="0" err="1"/>
              <a:t>ㅠ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아메리카노에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샷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추가한 클래스를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원 추가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다음날 </a:t>
            </a:r>
            <a:r>
              <a:rPr lang="ko-KR" altLang="en-US" dirty="0" err="1" smtClean="0"/>
              <a:t>라떼에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샷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추가에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우유 반 컵 추가에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설탕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추가한 손님 등장 </a:t>
            </a:r>
            <a:r>
              <a:rPr lang="en-US" altLang="ko-KR" dirty="0" smtClean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7613561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상속을 이용하여 클래스를 만드는 것이 너무 힘들어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부모 클래스의 속성으로 우유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설탕 등을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부모클래스를 상속하면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3960440" cy="421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46539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첨가물 가격이 바뀌면 기존 코드를 </a:t>
            </a:r>
            <a:r>
              <a:rPr lang="ko-KR" altLang="en-US" dirty="0" smtClean="0"/>
              <a:t>수정해야 하고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첨가물의 </a:t>
            </a:r>
            <a:r>
              <a:rPr lang="ko-KR" altLang="en-US" dirty="0"/>
              <a:t>종류가 많아지면 </a:t>
            </a:r>
            <a:r>
              <a:rPr lang="ko-KR" altLang="en-US" dirty="0" smtClean="0"/>
              <a:t>함</a:t>
            </a:r>
            <a:r>
              <a:rPr lang="ko-KR" altLang="en-US" dirty="0" smtClean="0"/>
              <a:t>수</a:t>
            </a:r>
            <a:r>
              <a:rPr lang="ko-KR" altLang="en-US" dirty="0" smtClean="0"/>
              <a:t>도 </a:t>
            </a:r>
            <a:r>
              <a:rPr lang="ko-KR" altLang="en-US" dirty="0" smtClean="0"/>
              <a:t>추가 해야 하고</a:t>
            </a:r>
            <a:r>
              <a:rPr lang="en-US" altLang="ko-KR" dirty="0" smtClean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36899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2714644"/>
          </a:xfrm>
        </p:spPr>
        <p:txBody>
          <a:bodyPr/>
          <a:lstStyle/>
          <a:p>
            <a:r>
              <a:rPr lang="ko-KR" altLang="en-US" dirty="0"/>
              <a:t>만약 특정 음료 객체를 생성하고</a:t>
            </a:r>
            <a:r>
              <a:rPr lang="en-US" altLang="ko-KR" dirty="0"/>
              <a:t>, </a:t>
            </a:r>
            <a:r>
              <a:rPr lang="ko-KR" altLang="en-US" dirty="0"/>
              <a:t>첨가물을 장식</a:t>
            </a:r>
            <a:r>
              <a:rPr lang="en-US" altLang="ko-KR" dirty="0"/>
              <a:t>(Decorate)</a:t>
            </a:r>
            <a:r>
              <a:rPr lang="ko-KR" altLang="en-US" dirty="0"/>
              <a:t>하는 방식으로 구현할 수 </a:t>
            </a:r>
            <a:r>
              <a:rPr lang="ko-KR" altLang="en-US" dirty="0" smtClean="0"/>
              <a:t>있다면</a:t>
            </a:r>
            <a:r>
              <a:rPr lang="en-US" altLang="ko-KR" dirty="0" smtClean="0"/>
              <a:t>??</a:t>
            </a:r>
            <a:endParaRPr lang="ko-KR" altLang="en-US" dirty="0"/>
          </a:p>
          <a:p>
            <a:r>
              <a:rPr lang="ko-KR" altLang="en-US" dirty="0"/>
              <a:t>예를 </a:t>
            </a:r>
            <a:r>
              <a:rPr lang="ko-KR" altLang="en-US" dirty="0" smtClean="0"/>
              <a:t>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/>
              <a:t>DarkRoast</a:t>
            </a:r>
            <a:r>
              <a:rPr lang="en-US" altLang="ko-KR" dirty="0"/>
              <a:t> </a:t>
            </a:r>
            <a:r>
              <a:rPr lang="ko-KR" altLang="en-US" dirty="0"/>
              <a:t>객체를 가져오고</a:t>
            </a:r>
          </a:p>
          <a:p>
            <a:pPr lvl="1"/>
            <a:r>
              <a:rPr lang="en-US" altLang="ko-KR" dirty="0"/>
              <a:t>Mocha </a:t>
            </a:r>
            <a:r>
              <a:rPr lang="ko-KR" altLang="en-US" dirty="0"/>
              <a:t>객체로 장식하고</a:t>
            </a:r>
          </a:p>
          <a:p>
            <a:pPr lvl="1"/>
            <a:r>
              <a:rPr lang="en-US" altLang="ko-KR" dirty="0"/>
              <a:t>Whip </a:t>
            </a:r>
            <a:r>
              <a:rPr lang="ko-KR" altLang="en-US" dirty="0"/>
              <a:t>객체로 장식하고</a:t>
            </a:r>
          </a:p>
          <a:p>
            <a:r>
              <a:rPr lang="en-US" altLang="ko-KR" dirty="0"/>
              <a:t>cost()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호출하면 가격을 계산하는 일이 첨가된 객체들에게 위임되어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47256"/>
            <a:ext cx="4680520" cy="303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68993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86" y="1916832"/>
            <a:ext cx="6566376" cy="368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68993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Decorator 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018900"/>
          </a:xfrm>
        </p:spPr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  <a:p>
            <a:pPr lvl="1"/>
            <a:r>
              <a:rPr lang="ko-KR" altLang="en-US" dirty="0" smtClean="0"/>
              <a:t>객체에 </a:t>
            </a:r>
            <a:r>
              <a:rPr lang="ko-KR" altLang="en-US" dirty="0"/>
              <a:t>추가적인 요건을 동적으로 </a:t>
            </a:r>
            <a:r>
              <a:rPr lang="ko-KR" altLang="en-US" dirty="0" smtClean="0"/>
              <a:t>첨가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자식클래스를 만들어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기능을 </a:t>
            </a:r>
            <a:r>
              <a:rPr lang="ko-KR" altLang="en-US" dirty="0"/>
              <a:t>유연하게 확장할 수 있는 방법을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  <a:p>
            <a:pPr lvl="1"/>
            <a:r>
              <a:rPr lang="ko-KR" altLang="en-US" dirty="0" err="1" smtClean="0"/>
              <a:t>데코레이터의</a:t>
            </a:r>
            <a:r>
              <a:rPr lang="ko-KR" altLang="en-US" dirty="0" smtClean="0"/>
              <a:t> </a:t>
            </a:r>
            <a:r>
              <a:rPr lang="ko-KR" altLang="en-US" dirty="0"/>
              <a:t>부모클래스는 자신이 장식하고 있는 객체의 부모클래스와 같으며</a:t>
            </a:r>
            <a:r>
              <a:rPr lang="en-US" altLang="ko-KR" dirty="0"/>
              <a:t>, </a:t>
            </a:r>
            <a:r>
              <a:rPr lang="ko-KR" altLang="en-US" dirty="0"/>
              <a:t>한 객체를 여러 개의 </a:t>
            </a:r>
            <a:r>
              <a:rPr lang="ko-KR" altLang="en-US" dirty="0" err="1"/>
              <a:t>데코레이터로</a:t>
            </a:r>
            <a:r>
              <a:rPr lang="ko-KR" altLang="en-US" dirty="0"/>
              <a:t> 감쌀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err="1" smtClean="0"/>
              <a:t>데코레이터</a:t>
            </a:r>
            <a:r>
              <a:rPr lang="ko-KR" altLang="en-US" dirty="0" smtClean="0"/>
              <a:t> 객체는 </a:t>
            </a:r>
            <a:r>
              <a:rPr lang="ko-KR" altLang="en-US" dirty="0"/>
              <a:t>자신이 감싸고 있는 객체와 같은 부모클래스를 가지고 있기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원래 객체가 들어갈 자리에 </a:t>
            </a:r>
            <a:r>
              <a:rPr lang="ko-KR" altLang="en-US" dirty="0" err="1"/>
              <a:t>데코레이터</a:t>
            </a:r>
            <a:r>
              <a:rPr lang="ko-KR" altLang="en-US" dirty="0"/>
              <a:t> 객체를 집어넣어도 </a:t>
            </a:r>
            <a:r>
              <a:rPr lang="ko-KR" altLang="en-US" dirty="0" smtClean="0"/>
              <a:t>동작함</a:t>
            </a:r>
            <a:endParaRPr lang="en-US" altLang="ko-KR" dirty="0"/>
          </a:p>
          <a:p>
            <a:pPr lvl="1"/>
            <a:r>
              <a:rPr lang="ko-KR" altLang="en-US" dirty="0"/>
              <a:t>객</a:t>
            </a:r>
            <a:r>
              <a:rPr lang="ko-KR" altLang="en-US" dirty="0" smtClean="0"/>
              <a:t>체는 언제든지 감쌀 수 있기 때문에 실행 중에 필요한 </a:t>
            </a:r>
            <a:r>
              <a:rPr lang="ko-KR" altLang="en-US" dirty="0" err="1" smtClean="0"/>
              <a:t>데코레이터를</a:t>
            </a:r>
            <a:r>
              <a:rPr lang="ko-KR" altLang="en-US" dirty="0" smtClean="0"/>
              <a:t> 마음대로 적용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70453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715469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</a:rPr>
              <a:t>Class Coffee {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string description;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</a:rPr>
              <a:t>Public: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virtual string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getDescription</a:t>
            </a:r>
            <a:r>
              <a:rPr lang="en-US" altLang="ko-KR" sz="1400" dirty="0" smtClean="0">
                <a:solidFill>
                  <a:srgbClr val="0000FF"/>
                </a:solidFill>
              </a:rPr>
              <a:t> ()=0;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virtual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400" dirty="0" smtClean="0">
                <a:solidFill>
                  <a:srgbClr val="0000FF"/>
                </a:solidFill>
              </a:rPr>
              <a:t> cost ()=0;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</a:rPr>
              <a:t>};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780928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</a:rPr>
              <a:t>Class Decorator :</a:t>
            </a:r>
            <a:r>
              <a:rPr lang="ko-KR" altLang="en-US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</a:rPr>
              <a:t>public Coffee {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</a:rPr>
              <a:t>Public: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virtual string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getDescription</a:t>
            </a:r>
            <a:r>
              <a:rPr lang="en-US" altLang="ko-KR" sz="1400" dirty="0" smtClean="0">
                <a:solidFill>
                  <a:srgbClr val="0000FF"/>
                </a:solidFill>
              </a:rPr>
              <a:t> ()=0;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virtual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400" dirty="0" smtClean="0">
                <a:solidFill>
                  <a:srgbClr val="0000FF"/>
                </a:solidFill>
              </a:rPr>
              <a:t> cost ()=0;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</a:rPr>
              <a:t>};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76253"/>
            <a:ext cx="5184576" cy="291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327939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Decorator Pattern Example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" y="620688"/>
            <a:ext cx="71437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3885802" cy="38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19" y="3933056"/>
            <a:ext cx="5184576" cy="291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156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130468"/>
          </a:xfrm>
        </p:spPr>
        <p:txBody>
          <a:bodyPr/>
          <a:lstStyle/>
          <a:p>
            <a:pPr marL="36000" indent="0">
              <a:buNone/>
            </a:pPr>
            <a:r>
              <a:rPr lang="en-US" altLang="ko-KR" sz="1800" dirty="0" smtClean="0"/>
              <a:t>coffee * coffee = new Americano( ); </a:t>
            </a:r>
          </a:p>
          <a:p>
            <a:pPr marL="36000" indent="0">
              <a:buNone/>
            </a:pPr>
            <a:r>
              <a:rPr lang="en-US" altLang="ko-KR" sz="1800" dirty="0" smtClean="0"/>
              <a:t>coffee= new Milk (coffee);</a:t>
            </a:r>
          </a:p>
          <a:p>
            <a:pPr marL="36000" indent="0">
              <a:buNone/>
            </a:pPr>
            <a:r>
              <a:rPr lang="en-US" altLang="ko-KR" sz="1800" dirty="0" smtClean="0"/>
              <a:t>coffee= new Mocha (coffee);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19" y="3933056"/>
            <a:ext cx="5184576" cy="291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1341857" y="2708919"/>
            <a:ext cx="1117393" cy="56573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Americano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4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656" y="2740278"/>
            <a:ext cx="1079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00" indent="0">
              <a:buNone/>
            </a:pPr>
            <a:r>
              <a:rPr lang="en-US" altLang="ko-KR" sz="1600" dirty="0"/>
              <a:t>Coffee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4096682" y="1798077"/>
            <a:ext cx="1117393" cy="56573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Americano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4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824" y="2991787"/>
            <a:ext cx="1079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00" indent="0">
              <a:buNone/>
            </a:pPr>
            <a:r>
              <a:rPr lang="en-US" altLang="ko-KR" sz="1600" dirty="0"/>
              <a:t>Coffee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4148392" y="2878197"/>
            <a:ext cx="1117393" cy="56573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Milk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*coffee</a:t>
            </a:r>
            <a:endParaRPr lang="ko-KR" altLang="en-US" sz="14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049010" y="1412776"/>
            <a:ext cx="1117393" cy="56573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Americano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4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25559" y="3330341"/>
            <a:ext cx="1079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00" indent="0">
              <a:buNone/>
            </a:pPr>
            <a:r>
              <a:rPr lang="en-US" altLang="ko-KR" sz="1600" dirty="0"/>
              <a:t>Coffee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7049010" y="2276872"/>
            <a:ext cx="1117393" cy="56573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Milk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*coffee</a:t>
            </a:r>
            <a:endParaRPr lang="ko-KR" altLang="en-US" sz="14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049010" y="3164179"/>
            <a:ext cx="1117393" cy="56573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Mocha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*coffee</a:t>
            </a:r>
            <a:endParaRPr lang="ko-KR" altLang="en-US" sz="14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5076056" y="3274654"/>
            <a:ext cx="36004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 flipV="1">
            <a:off x="5436096" y="2080944"/>
            <a:ext cx="0" cy="119371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13" idx="3"/>
          </p:cNvCxnSpPr>
          <p:nvPr/>
        </p:nvCxnSpPr>
        <p:spPr bwMode="auto">
          <a:xfrm>
            <a:off x="5214075" y="2080945"/>
            <a:ext cx="222021" cy="757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 flipV="1">
            <a:off x="8028384" y="2718915"/>
            <a:ext cx="504056" cy="999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8532440" y="1535201"/>
            <a:ext cx="0" cy="119371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8166403" y="1535202"/>
            <a:ext cx="366037" cy="757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>
            <a:off x="8028384" y="3614598"/>
            <a:ext cx="36004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 flipV="1">
            <a:off x="8388424" y="2420888"/>
            <a:ext cx="0" cy="119371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>
            <a:off x="8166403" y="2420889"/>
            <a:ext cx="222021" cy="757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55224314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Decorator Pattern </a:t>
            </a:r>
            <a:r>
              <a:rPr lang="ko-KR" altLang="en-US" dirty="0"/>
              <a:t>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706532"/>
          </a:xfrm>
        </p:spPr>
        <p:txBody>
          <a:bodyPr/>
          <a:lstStyle/>
          <a:p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패턴을 사용하지 않으면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종류의 커피마다 클래스를 설계해야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 err="1" smtClean="0"/>
              <a:t>데코레이터의</a:t>
            </a:r>
            <a:r>
              <a:rPr lang="ko-KR" altLang="en-US" dirty="0" smtClean="0"/>
              <a:t> 가격 변동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데코레이터가</a:t>
            </a:r>
            <a:r>
              <a:rPr lang="ko-KR" altLang="en-US" dirty="0" smtClean="0"/>
              <a:t> 포함된 모든 커피 클래스의 가격을 수정해야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동적으로 새로운 종류의 커피를 생성할 수 없음</a:t>
            </a:r>
            <a:endParaRPr lang="en-US" altLang="ko-KR" dirty="0" smtClean="0"/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5184576" cy="291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7828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3140968"/>
            <a:ext cx="7739533" cy="600075"/>
          </a:xfrm>
        </p:spPr>
        <p:txBody>
          <a:bodyPr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(Stack)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33042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3140968"/>
            <a:ext cx="7739533" cy="600075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어댑터 패턴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(Adapter </a:t>
            </a:r>
            <a:r>
              <a:rPr lang="en-US" altLang="ko-KR" dirty="0">
                <a:solidFill>
                  <a:schemeClr val="tx1"/>
                </a:solidFill>
              </a:rPr>
              <a:t>Pattern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90481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5776" y="707056"/>
            <a:ext cx="3744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Do you remember us?</a:t>
            </a:r>
            <a:endParaRPr lang="ko-KR" altLang="en-US" sz="2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28063"/>
              </p:ext>
            </p:extLst>
          </p:nvPr>
        </p:nvGraphicFramePr>
        <p:xfrm>
          <a:off x="3329825" y="1957428"/>
          <a:ext cx="196225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Duck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virtual quack()=0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virtural</a:t>
                      </a:r>
                      <a:r>
                        <a:rPr lang="en-US" altLang="ko-KR" sz="1400" baseline="0" dirty="0" smtClean="0"/>
                        <a:t> fly()=0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12776"/>
            <a:ext cx="2022066" cy="127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0595"/>
              </p:ext>
            </p:extLst>
          </p:nvPr>
        </p:nvGraphicFramePr>
        <p:xfrm>
          <a:off x="1107005" y="4717931"/>
          <a:ext cx="247193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MallardDuck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quack() {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cout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 &lt;&lt;“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꿱꿱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”}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fly() {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cout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 &lt;&lt; ＂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날아요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”}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76922"/>
              </p:ext>
            </p:extLst>
          </p:nvPr>
        </p:nvGraphicFramePr>
        <p:xfrm>
          <a:off x="4710425" y="4645923"/>
          <a:ext cx="247193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ReadheadDuck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quack() {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cout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 &lt;&lt;“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꿱꿱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”}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fly() {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cout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 &lt;&lt; ＂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날아요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”}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6" y="3879673"/>
            <a:ext cx="1413176" cy="94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/>
          <p:cNvCxnSpPr>
            <a:endCxn id="11" idx="0"/>
          </p:cNvCxnSpPr>
          <p:nvPr/>
        </p:nvCxnSpPr>
        <p:spPr bwMode="auto">
          <a:xfrm>
            <a:off x="2339752" y="3589648"/>
            <a:ext cx="3221" cy="112828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endCxn id="12" idx="0"/>
          </p:cNvCxnSpPr>
          <p:nvPr/>
        </p:nvCxnSpPr>
        <p:spPr bwMode="auto">
          <a:xfrm>
            <a:off x="5938512" y="3543784"/>
            <a:ext cx="7881" cy="110213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 flipV="1">
            <a:off x="2339752" y="3543784"/>
            <a:ext cx="5976664" cy="4586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10" idx="2"/>
          </p:cNvCxnSpPr>
          <p:nvPr/>
        </p:nvCxnSpPr>
        <p:spPr bwMode="auto">
          <a:xfrm flipH="1">
            <a:off x="4283968" y="2846428"/>
            <a:ext cx="26984" cy="74322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173" y="3894441"/>
            <a:ext cx="1241169" cy="94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직선 연결선 38"/>
          <p:cNvCxnSpPr/>
          <p:nvPr/>
        </p:nvCxnSpPr>
        <p:spPr bwMode="auto">
          <a:xfrm>
            <a:off x="7668344" y="3543783"/>
            <a:ext cx="7881" cy="110213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8172400" y="3543783"/>
            <a:ext cx="7881" cy="110213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/>
          <p:cNvSpPr/>
          <p:nvPr/>
        </p:nvSpPr>
        <p:spPr>
          <a:xfrm>
            <a:off x="7683138" y="482005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3651742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칠면조 클래스</a:t>
            </a: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23685"/>
              </p:ext>
            </p:extLst>
          </p:nvPr>
        </p:nvGraphicFramePr>
        <p:xfrm>
          <a:off x="3329825" y="1957428"/>
          <a:ext cx="196225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Turkey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virtual </a:t>
                      </a:r>
                      <a:r>
                        <a:rPr lang="en-US" altLang="ko-KR" sz="1400" dirty="0" err="1" smtClean="0"/>
                        <a:t>golee</a:t>
                      </a:r>
                      <a:r>
                        <a:rPr lang="en-US" altLang="ko-KR" sz="1400" dirty="0" smtClean="0"/>
                        <a:t>()=0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virtural</a:t>
                      </a:r>
                      <a:r>
                        <a:rPr lang="en-US" altLang="ko-KR" sz="1400" baseline="0" dirty="0" smtClean="0"/>
                        <a:t> jump()=0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25605"/>
              </p:ext>
            </p:extLst>
          </p:nvPr>
        </p:nvGraphicFramePr>
        <p:xfrm>
          <a:off x="971600" y="4717931"/>
          <a:ext cx="26008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WildTurkey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golee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() {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cout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 &lt;&lt;“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골골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”}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Jump() {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cout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 &lt;&lt; ＂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점프 점프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”}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endCxn id="17" idx="0"/>
          </p:cNvCxnSpPr>
          <p:nvPr/>
        </p:nvCxnSpPr>
        <p:spPr bwMode="auto">
          <a:xfrm>
            <a:off x="2267744" y="3589648"/>
            <a:ext cx="4305" cy="112828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5938512" y="3543784"/>
            <a:ext cx="7881" cy="110213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 flipV="1">
            <a:off x="2267744" y="3543784"/>
            <a:ext cx="6048672" cy="458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15" idx="2"/>
          </p:cNvCxnSpPr>
          <p:nvPr/>
        </p:nvCxnSpPr>
        <p:spPr bwMode="auto">
          <a:xfrm flipH="1">
            <a:off x="4283968" y="2846428"/>
            <a:ext cx="26984" cy="74322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7668344" y="3543783"/>
            <a:ext cx="7881" cy="110213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8172400" y="3543783"/>
            <a:ext cx="7881" cy="110213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6804248" y="478578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972034"/>
            <a:ext cx="1381125" cy="17145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2" y="3789040"/>
            <a:ext cx="1577019" cy="11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48214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칠면조 테스트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778540"/>
          </a:xfrm>
        </p:spPr>
        <p:txBody>
          <a:bodyPr/>
          <a:lstStyle/>
          <a:p>
            <a:pPr marL="36000" indent="0">
              <a:buNone/>
            </a:pP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</a:t>
            </a:r>
          </a:p>
          <a:p>
            <a:pPr marL="36000" indent="0">
              <a:buNone/>
            </a:pPr>
            <a:r>
              <a:rPr lang="en-US" altLang="ko-KR" dirty="0" smtClean="0"/>
              <a:t>{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 *duck = new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WildTurkey</a:t>
            </a:r>
            <a:r>
              <a:rPr lang="en-US" altLang="ko-KR" dirty="0" smtClean="0"/>
              <a:t> *turkey = new </a:t>
            </a:r>
            <a:r>
              <a:rPr lang="en-US" altLang="ko-KR" dirty="0" err="1" smtClean="0"/>
              <a:t>WildTurkey</a:t>
            </a:r>
            <a:r>
              <a:rPr lang="en-US" altLang="ko-KR" dirty="0" smtClean="0"/>
              <a:t>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duck-&gt;quack( );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duck-&gt;fly( );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turkey-&gt;</a:t>
            </a:r>
            <a:r>
              <a:rPr lang="en-US" altLang="ko-KR" dirty="0" err="1" smtClean="0"/>
              <a:t>golee</a:t>
            </a:r>
            <a:r>
              <a:rPr lang="en-US" altLang="ko-KR" dirty="0" smtClean="0"/>
              <a:t>( );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turkey-&gt;jump( );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return 0;</a:t>
            </a:r>
          </a:p>
          <a:p>
            <a:pPr marL="36000" indent="0">
              <a:buNone/>
            </a:pPr>
            <a:r>
              <a:rPr lang="en-US" altLang="ko-KR" dirty="0"/>
              <a:t>}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3851920" y="3284984"/>
            <a:ext cx="3600400" cy="2232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꿱꿱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날아요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골골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점프 점프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242769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가짜오리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778540"/>
          </a:xfrm>
        </p:spPr>
        <p:txBody>
          <a:bodyPr/>
          <a:lstStyle/>
          <a:p>
            <a:pPr marL="36000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TurkeyAdapter</a:t>
            </a:r>
            <a:r>
              <a:rPr lang="en-US" altLang="ko-KR" dirty="0" smtClean="0"/>
              <a:t>: public Duck</a:t>
            </a:r>
          </a:p>
          <a:p>
            <a:pPr marL="36000" indent="0">
              <a:buNone/>
            </a:pPr>
            <a:r>
              <a:rPr lang="en-US" altLang="ko-KR" dirty="0" smtClean="0"/>
              <a:t>{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Private: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Turkey *turkey;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public: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TurkeyAdapter</a:t>
            </a:r>
            <a:r>
              <a:rPr lang="en-US" altLang="ko-KR" dirty="0" smtClean="0"/>
              <a:t>(Turkey *turkey) {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this-&gt;turkey=turkey  }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void quack( ) {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turkey-&gt;</a:t>
            </a:r>
            <a:r>
              <a:rPr lang="en-US" altLang="ko-KR" dirty="0" err="1" smtClean="0"/>
              <a:t>golee</a:t>
            </a:r>
            <a:r>
              <a:rPr lang="en-US" altLang="ko-KR" dirty="0" smtClean="0"/>
              <a:t>( ); }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void fly( ) {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turkey-&gt;jump( ); }</a:t>
            </a:r>
          </a:p>
          <a:p>
            <a:pPr marL="36000" indent="0">
              <a:buNone/>
            </a:pPr>
            <a:r>
              <a:rPr lang="en-US" altLang="ko-KR" dirty="0" smtClean="0"/>
              <a:t>};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4553999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가짜오리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778540"/>
          </a:xfrm>
        </p:spPr>
        <p:txBody>
          <a:bodyPr/>
          <a:lstStyle/>
          <a:p>
            <a:pPr marL="36000" indent="0">
              <a:buNone/>
            </a:pP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</a:t>
            </a:r>
          </a:p>
          <a:p>
            <a:pPr marL="36000" indent="0">
              <a:buNone/>
            </a:pPr>
            <a:r>
              <a:rPr lang="en-US" altLang="ko-KR" dirty="0" smtClean="0"/>
              <a:t>{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 *duck = new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WildTurkey</a:t>
            </a:r>
            <a:r>
              <a:rPr lang="en-US" altLang="ko-KR" dirty="0" smtClean="0"/>
              <a:t> *turkey = new </a:t>
            </a:r>
            <a:r>
              <a:rPr lang="en-US" altLang="ko-KR" dirty="0" err="1" smtClean="0"/>
              <a:t>WildTurkey</a:t>
            </a:r>
            <a:r>
              <a:rPr lang="en-US" altLang="ko-KR" dirty="0" smtClean="0"/>
              <a:t>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duck-&gt;quack( );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duck-&gt;fly( );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turkey-&gt;</a:t>
            </a:r>
            <a:r>
              <a:rPr lang="en-US" altLang="ko-KR" dirty="0" err="1" smtClean="0"/>
              <a:t>golee</a:t>
            </a:r>
            <a:r>
              <a:rPr lang="en-US" altLang="ko-KR" dirty="0" smtClean="0"/>
              <a:t>( );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turkey-&gt;jump( );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Duck </a:t>
            </a:r>
            <a:r>
              <a:rPr lang="en-US" altLang="ko-KR" dirty="0" err="1" smtClean="0"/>
              <a:t>fakeduck</a:t>
            </a:r>
            <a:r>
              <a:rPr lang="en-US" altLang="ko-KR" dirty="0"/>
              <a:t> </a:t>
            </a:r>
            <a:r>
              <a:rPr lang="en-US" altLang="ko-KR" dirty="0" smtClean="0"/>
              <a:t>= new </a:t>
            </a:r>
            <a:r>
              <a:rPr lang="en-US" altLang="ko-KR" dirty="0" err="1" smtClean="0"/>
              <a:t>TurkeyAdapter</a:t>
            </a:r>
            <a:r>
              <a:rPr lang="en-US" altLang="ko-KR" dirty="0" smtClean="0"/>
              <a:t>(turkey);</a:t>
            </a:r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/>
              <a:t>  </a:t>
            </a:r>
            <a:r>
              <a:rPr lang="en-US" altLang="ko-KR" dirty="0" err="1" smtClean="0"/>
              <a:t>fakeduck</a:t>
            </a:r>
            <a:r>
              <a:rPr lang="en-US" altLang="ko-KR" dirty="0" smtClean="0"/>
              <a:t>-</a:t>
            </a:r>
            <a:r>
              <a:rPr lang="en-US" altLang="ko-KR" dirty="0"/>
              <a:t>&gt;quack( );</a:t>
            </a:r>
          </a:p>
          <a:p>
            <a:pPr marL="36000" indent="0"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fakeduck</a:t>
            </a:r>
            <a:r>
              <a:rPr lang="en-US" altLang="ko-KR" dirty="0" smtClean="0"/>
              <a:t>-</a:t>
            </a:r>
            <a:r>
              <a:rPr lang="en-US" altLang="ko-KR" dirty="0"/>
              <a:t>&gt;fly( );</a:t>
            </a:r>
          </a:p>
          <a:p>
            <a:pPr marL="36000" indent="0">
              <a:buNone/>
            </a:pPr>
            <a:r>
              <a:rPr lang="en-US" altLang="ko-KR" dirty="0" smtClean="0"/>
              <a:t>   return 0;</a:t>
            </a:r>
          </a:p>
          <a:p>
            <a:pPr marL="36000" indent="0">
              <a:buNone/>
            </a:pPr>
            <a:r>
              <a:rPr lang="en-US" altLang="ko-KR" dirty="0"/>
              <a:t>}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543599" y="1631492"/>
            <a:ext cx="3600400" cy="2232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꿱꿱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날아요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골골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점프 점프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골골</a:t>
            </a:r>
            <a:endParaRPr lang="en-US" altLang="ko-KR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점프 점프</a:t>
            </a:r>
            <a:endParaRPr lang="ko-KR" altLang="en-US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003984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패턴</a:t>
            </a:r>
            <a:r>
              <a:rPr lang="en-US" altLang="ko-KR" dirty="0" smtClean="0"/>
              <a:t>(Adapter Pattern): </a:t>
            </a:r>
            <a:r>
              <a:rPr lang="ko-KR" altLang="en-US" dirty="0" smtClean="0"/>
              <a:t>객체 어댑터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3722756"/>
          </a:xfrm>
        </p:spPr>
        <p:txBody>
          <a:bodyPr/>
          <a:lstStyle/>
          <a:p>
            <a:r>
              <a:rPr lang="ko-KR" altLang="en-US" sz="1800" dirty="0" smtClean="0"/>
              <a:t>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클래스의 인터페이스를 클라이언트에서 사용하고자 하는 다른 인터페이스로 변환</a:t>
            </a:r>
            <a:endParaRPr lang="en-US" altLang="ko-KR" sz="1800" dirty="0" smtClean="0"/>
          </a:p>
          <a:p>
            <a:r>
              <a:rPr lang="ko-KR" altLang="en-US" sz="1800" dirty="0" smtClean="0"/>
              <a:t>어댑터를 이용하면 인터페이스 호환성 문제로 사용할 수 없는 클래스들을 연결해서 쓸 수 있음</a:t>
            </a:r>
            <a:endParaRPr lang="en-US" altLang="ko-KR" sz="1800" dirty="0" smtClean="0"/>
          </a:p>
          <a:p>
            <a:r>
              <a:rPr lang="ko-KR" altLang="en-US" sz="1800" dirty="0" smtClean="0"/>
              <a:t>어댑터 패턴 사용 이유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ko-KR" altLang="en-US" sz="1600" dirty="0" smtClean="0"/>
              <a:t>기존의 작업하던 코드를 수정 없이 재사용 가능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프로그래머가 잘 모르는 기존의 코드를 수정하는 것은 어려움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기존의 코드를 이해해야 하는 노력이 필요함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기존의 코드를 수정한 것이 확신이 들도록 검증해야 함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예를 들어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은행에서 기존에 잘 동작하던 코드를 수정하는 것은 큰 부담감이 있음 </a:t>
            </a:r>
            <a:endParaRPr lang="en-US" altLang="ko-KR" sz="1400" dirty="0" smtClean="0"/>
          </a:p>
          <a:p>
            <a:pPr lvl="2"/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005064"/>
            <a:ext cx="4968552" cy="281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78925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가짜오리</a:t>
            </a:r>
            <a:r>
              <a:rPr lang="ko-KR" altLang="en-US" dirty="0" smtClean="0"/>
              <a:t> 어댑터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519237"/>
            <a:ext cx="6753225" cy="3819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1" y="2420888"/>
            <a:ext cx="1265112" cy="1570484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13438"/>
            <a:ext cx="1512168" cy="95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9512" y="3637429"/>
            <a:ext cx="30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오리 인터페이스를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통해 칠면조 클래스 사용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91459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패턴 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사각형 클래스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483768" y="1118611"/>
            <a:ext cx="2592288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89702" y="780057"/>
            <a:ext cx="118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(x1, y1)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2121430"/>
            <a:ext cx="118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(x2, y2)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2924944"/>
            <a:ext cx="82089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class </a:t>
            </a:r>
            <a:r>
              <a:rPr lang="ko-KR" altLang="en-US" sz="1400" dirty="0" smtClean="0"/>
              <a:t>LegacyRectangle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{ </a:t>
            </a:r>
            <a:endParaRPr lang="ko-KR" altLang="en-US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private</a:t>
            </a:r>
            <a:r>
              <a:rPr lang="ko-KR" altLang="en-US" sz="1400" dirty="0"/>
              <a:t>: </a:t>
            </a:r>
          </a:p>
          <a:p>
            <a:r>
              <a:rPr lang="ko-KR" altLang="en-US" sz="1400" dirty="0" smtClean="0"/>
              <a:t>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x1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;      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y1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;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x2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;      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y2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; </a:t>
            </a:r>
            <a:endParaRPr lang="ko-KR" altLang="en-US" sz="1400" dirty="0"/>
          </a:p>
          <a:p>
            <a:r>
              <a:rPr lang="ko-KR" altLang="en-US" sz="1400" dirty="0" smtClean="0"/>
              <a:t>   public</a:t>
            </a:r>
            <a:r>
              <a:rPr lang="ko-KR" altLang="en-US" sz="1400" dirty="0"/>
              <a:t>: </a:t>
            </a:r>
          </a:p>
          <a:p>
            <a:r>
              <a:rPr lang="ko-KR" altLang="en-US" sz="1400" dirty="0" smtClean="0"/>
              <a:t>       LegacyRectangle(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x1,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y1,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x2,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y2) { </a:t>
            </a:r>
          </a:p>
          <a:p>
            <a:r>
              <a:rPr lang="ko-KR" altLang="en-US" sz="1400" dirty="0" smtClean="0"/>
              <a:t>           </a:t>
            </a:r>
            <a:r>
              <a:rPr lang="ko-KR" altLang="en-US" sz="1400" dirty="0"/>
              <a:t>x1_ = x1</a:t>
            </a:r>
            <a:r>
              <a:rPr lang="ko-KR" altLang="en-US" sz="1400" dirty="0" smtClean="0"/>
              <a:t>;           </a:t>
            </a:r>
            <a:r>
              <a:rPr lang="ko-KR" altLang="en-US" sz="1400" dirty="0"/>
              <a:t>y1_ = y1; </a:t>
            </a:r>
            <a:r>
              <a:rPr lang="ko-KR" altLang="en-US" sz="1400" dirty="0" smtClean="0"/>
              <a:t>           </a:t>
            </a:r>
            <a:r>
              <a:rPr lang="ko-KR" altLang="en-US" sz="1400" dirty="0"/>
              <a:t>x2_ = x2; </a:t>
            </a:r>
            <a:r>
              <a:rPr lang="ko-KR" altLang="en-US" sz="1400" dirty="0" smtClean="0"/>
              <a:t>           </a:t>
            </a:r>
            <a:r>
              <a:rPr lang="ko-KR" altLang="en-US" sz="1400" dirty="0"/>
              <a:t>y2_ = y2; </a:t>
            </a:r>
            <a:r>
              <a:rPr lang="ko-KR" altLang="en-US" sz="1400" dirty="0" smtClean="0"/>
              <a:t> } </a:t>
            </a:r>
            <a:endParaRPr lang="ko-KR" altLang="en-US" sz="1400" dirty="0"/>
          </a:p>
          <a:p>
            <a:r>
              <a:rPr lang="ko-KR" altLang="en-US" sz="1400" dirty="0" smtClean="0"/>
              <a:t>       </a:t>
            </a:r>
            <a:r>
              <a:rPr lang="ko-KR" altLang="en-US" sz="1400" dirty="0"/>
              <a:t>void </a:t>
            </a:r>
            <a:r>
              <a:rPr lang="en-US" altLang="ko-KR" sz="1400" dirty="0" err="1" smtClean="0"/>
              <a:t>oldD</a:t>
            </a:r>
            <a:r>
              <a:rPr lang="ko-KR" altLang="en-US" sz="1400" dirty="0" smtClean="0"/>
              <a:t>raw</a:t>
            </a:r>
            <a:r>
              <a:rPr lang="ko-KR" altLang="en-US" sz="1400" dirty="0"/>
              <a:t>()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en-US" altLang="ko-KR" sz="1400" dirty="0" err="1" smtClean="0"/>
              <a:t>cout</a:t>
            </a:r>
            <a:r>
              <a:rPr lang="ko-KR" altLang="en-US" sz="1400" dirty="0" smtClean="0"/>
              <a:t> &lt;&lt; </a:t>
            </a:r>
            <a:r>
              <a:rPr lang="ko-KR" altLang="en-US" sz="1400" dirty="0"/>
              <a:t>x1_ &lt;&lt; "," &lt;&lt; y1_ &lt;&lt; </a:t>
            </a:r>
            <a:r>
              <a:rPr lang="ko-KR" altLang="en-US" sz="1400" dirty="0" smtClean="0"/>
              <a:t>") </a:t>
            </a:r>
            <a:r>
              <a:rPr lang="ko-KR" altLang="en-US" sz="1400" dirty="0"/>
              <a:t>=&gt; (" &lt;&lt; x2_ &lt;&lt; "," &lt;&lt; y2_ &lt;&lt; ")" &lt;&lt; endl</a:t>
            </a:r>
            <a:r>
              <a:rPr lang="ko-KR" altLang="en-US" sz="1400" dirty="0" smtClean="0"/>
              <a:t>;     }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oldRectArea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 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return (x2_-x1_)*(y2_-y1_);  }</a:t>
            </a:r>
            <a:endParaRPr lang="ko-KR" altLang="en-US" sz="1400" dirty="0"/>
          </a:p>
          <a:p>
            <a:r>
              <a:rPr lang="ko-KR" altLang="en-US" sz="1400" dirty="0" smtClean="0"/>
              <a:t>};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3935140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사각형 인터페이스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483768" y="851095"/>
            <a:ext cx="2592288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89702" y="512541"/>
            <a:ext cx="118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(x1, y1)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85846" y="476672"/>
            <a:ext cx="118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w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324" y="3356992"/>
            <a:ext cx="820891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class </a:t>
            </a:r>
            <a:r>
              <a:rPr lang="en-US" altLang="ko-KR" sz="1400" dirty="0" err="1"/>
              <a:t>RectangleAdapter</a:t>
            </a:r>
            <a:r>
              <a:rPr lang="en-US" altLang="ko-KR" sz="1400" dirty="0"/>
              <a:t>: public Rectangle </a:t>
            </a:r>
            <a:r>
              <a:rPr lang="ko-KR" altLang="en-US" sz="1400" dirty="0" smtClean="0"/>
              <a:t>{ </a:t>
            </a:r>
            <a:endParaRPr lang="ko-KR" altLang="en-US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private</a:t>
            </a:r>
            <a:r>
              <a:rPr lang="ko-KR" altLang="en-US" sz="1400" dirty="0"/>
              <a:t>: </a:t>
            </a:r>
            <a:endParaRPr lang="en-US" altLang="ko-KR" sz="1400" dirty="0" smtClean="0"/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LegacyRectangle</a:t>
            </a:r>
            <a:r>
              <a:rPr lang="en-US" altLang="ko-KR" sz="1400" dirty="0" smtClean="0">
                <a:solidFill>
                  <a:srgbClr val="FF0000"/>
                </a:solidFill>
              </a:rPr>
              <a:t> *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legacyRectangle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/>
              <a:t>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x1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;      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y1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;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w_</a:t>
            </a:r>
            <a:r>
              <a:rPr lang="ko-KR" altLang="en-US" sz="1400" dirty="0" smtClean="0"/>
              <a:t>;      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h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; </a:t>
            </a:r>
            <a:endParaRPr lang="ko-KR" altLang="en-US" sz="1400" dirty="0"/>
          </a:p>
          <a:p>
            <a:r>
              <a:rPr lang="ko-KR" altLang="en-US" sz="1400" dirty="0" smtClean="0"/>
              <a:t>   public</a:t>
            </a:r>
            <a:r>
              <a:rPr lang="ko-KR" altLang="en-US" sz="1400" dirty="0"/>
              <a:t>: </a:t>
            </a:r>
          </a:p>
          <a:p>
            <a:r>
              <a:rPr lang="ko-KR" altLang="en-US" sz="1400" dirty="0" smtClean="0"/>
              <a:t>           </a:t>
            </a:r>
            <a:r>
              <a:rPr lang="en-US" altLang="ko-KR" sz="1400" dirty="0" err="1" smtClean="0"/>
              <a:t>RectangleAdapter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x1,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y1,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w</a:t>
            </a:r>
            <a:r>
              <a:rPr lang="ko-KR" altLang="en-US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h</a:t>
            </a:r>
            <a:r>
              <a:rPr lang="ko-KR" altLang="en-US" sz="1400" dirty="0" smtClean="0"/>
              <a:t>) {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</a:t>
            </a:r>
            <a:r>
              <a:rPr lang="en-US" altLang="ko-KR" sz="1400" dirty="0" err="1" smtClean="0"/>
              <a:t>legacyRectangle</a:t>
            </a:r>
            <a:r>
              <a:rPr lang="en-US" altLang="ko-KR" sz="1400" dirty="0" smtClean="0"/>
              <a:t> = new </a:t>
            </a:r>
            <a:r>
              <a:rPr lang="en-US" altLang="ko-KR" sz="1400" dirty="0" err="1"/>
              <a:t>LegacyRectangle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(x1, y1, x1+w, y1+h);</a:t>
            </a:r>
            <a:endParaRPr lang="ko-KR" altLang="en-US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} </a:t>
            </a:r>
            <a:endParaRPr lang="ko-KR" altLang="en-US" sz="1400" dirty="0"/>
          </a:p>
          <a:p>
            <a:r>
              <a:rPr lang="ko-KR" altLang="en-US" sz="1400" dirty="0" smtClean="0"/>
              <a:t>       </a:t>
            </a:r>
            <a:r>
              <a:rPr lang="ko-KR" altLang="en-US" sz="1400" dirty="0"/>
              <a:t>void </a:t>
            </a:r>
            <a:r>
              <a:rPr lang="en-US" altLang="ko-KR" sz="1400" dirty="0" smtClean="0"/>
              <a:t>d</a:t>
            </a:r>
            <a:r>
              <a:rPr lang="ko-KR" altLang="en-US" sz="1400" dirty="0" smtClean="0"/>
              <a:t>raw</a:t>
            </a:r>
            <a:r>
              <a:rPr lang="ko-KR" altLang="en-US" sz="1400" dirty="0"/>
              <a:t>() { </a:t>
            </a:r>
            <a:endParaRPr lang="en-US" altLang="ko-KR" sz="1400" dirty="0" smtClean="0"/>
          </a:p>
          <a:p>
            <a:r>
              <a:rPr lang="ko-KR" altLang="en-US" sz="1400" dirty="0" smtClean="0"/>
              <a:t>            </a:t>
            </a:r>
            <a:r>
              <a:rPr lang="en-US" altLang="ko-KR" sz="1400" dirty="0" err="1" smtClean="0"/>
              <a:t>legacyRectangle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oldDraw</a:t>
            </a:r>
            <a:r>
              <a:rPr lang="en-US" altLang="ko-KR" sz="1400" dirty="0" smtClean="0"/>
              <a:t>( );   </a:t>
            </a:r>
            <a:r>
              <a:rPr lang="ko-KR" altLang="en-US" sz="1400" dirty="0" smtClean="0"/>
              <a:t>}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rectArea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( ) {</a:t>
            </a:r>
          </a:p>
          <a:p>
            <a:r>
              <a:rPr lang="en-US" altLang="ko-KR" sz="1400" dirty="0" smtClean="0"/>
              <a:t>            return </a:t>
            </a:r>
            <a:r>
              <a:rPr lang="en-US" altLang="ko-KR" sz="1400" dirty="0" err="1" smtClean="0"/>
              <a:t>legacyRectangle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oldRectArea</a:t>
            </a:r>
            <a:r>
              <a:rPr lang="en-US" altLang="ko-KR" sz="1400" dirty="0" smtClean="0"/>
              <a:t>( )  };</a:t>
            </a:r>
            <a:endParaRPr lang="ko-KR" altLang="en-US" sz="1400" dirty="0"/>
          </a:p>
          <a:p>
            <a:r>
              <a:rPr lang="ko-KR" altLang="en-US" sz="1400" dirty="0" smtClean="0"/>
              <a:t>};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729161" y="1269045"/>
            <a:ext cx="118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6096" y="589485"/>
            <a:ext cx="3584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기존 코드를 수정하기도 싫고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사각형 넓이 구하는 공식이 자신이 없으면</a:t>
            </a:r>
            <a:r>
              <a:rPr lang="en-US" altLang="ko-KR" sz="1400" dirty="0" smtClean="0">
                <a:solidFill>
                  <a:srgbClr val="FF0000"/>
                </a:solidFill>
              </a:rPr>
              <a:t>..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2029054"/>
            <a:ext cx="7380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class Rectangle { 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</a:t>
            </a:r>
            <a:r>
              <a:rPr lang="ko-KR" altLang="en-US" sz="1400" dirty="0"/>
              <a:t>public: 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   </a:t>
            </a:r>
            <a:r>
              <a:rPr lang="ko-KR" altLang="en-US" sz="1400" dirty="0"/>
              <a:t>virtual void draw() = 0;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virtual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rectArea</a:t>
            </a:r>
            <a:r>
              <a:rPr lang="en-US" altLang="ko-KR" sz="1400" dirty="0" smtClean="0"/>
              <a:t>() = 0;</a:t>
            </a:r>
            <a:endParaRPr lang="ko-KR" altLang="en-US" sz="1400" dirty="0"/>
          </a:p>
          <a:p>
            <a:r>
              <a:rPr lang="ko-KR" altLang="en-US" sz="1400" dirty="0" smtClean="0"/>
              <a:t> </a:t>
            </a:r>
            <a:r>
              <a:rPr lang="ko-KR" altLang="en-US" sz="1400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856590227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ko-KR" smtClean="0"/>
              <a:t>스택은 한 쪽 끝에서만 자료를 넣거나 뺄 수 있는 </a:t>
            </a:r>
            <a:r>
              <a:rPr lang="ko-KR" altLang="en-US" smtClean="0"/>
              <a:t>자료</a:t>
            </a:r>
            <a:r>
              <a:rPr lang="ko-KR" altLang="ko-KR" smtClean="0"/>
              <a:t>구조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Last</a:t>
            </a:r>
            <a:r>
              <a:rPr lang="ko-KR" altLang="ko-KR" smtClean="0"/>
              <a:t> In</a:t>
            </a:r>
            <a:r>
              <a:rPr lang="en-US" altLang="ko-KR" smtClean="0"/>
              <a:t> First</a:t>
            </a:r>
            <a:r>
              <a:rPr lang="ko-KR" altLang="ko-KR" smtClean="0"/>
              <a:t> Out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자료를 넣는 것을 </a:t>
            </a:r>
            <a:r>
              <a:rPr lang="en-US" altLang="ko-KR" smtClean="0"/>
              <a:t>'</a:t>
            </a:r>
            <a:r>
              <a:rPr lang="ko-KR" altLang="en-US" smtClean="0"/>
              <a:t>밀어넣는다</a:t>
            </a:r>
            <a:r>
              <a:rPr lang="en-US" altLang="ko-KR" smtClean="0"/>
              <a:t>' </a:t>
            </a:r>
            <a:r>
              <a:rPr lang="ko-KR" altLang="en-US" smtClean="0"/>
              <a:t>하여 푸시</a:t>
            </a:r>
            <a:r>
              <a:rPr lang="en-US" altLang="ko-KR" smtClean="0"/>
              <a:t>(push)</a:t>
            </a:r>
            <a:r>
              <a:rPr lang="ko-KR" altLang="en-US" smtClean="0"/>
              <a:t>라고 하고 반대로 넣어둔 자료를 꺼내는 것을 팝</a:t>
            </a:r>
            <a:r>
              <a:rPr lang="en-US" altLang="ko-KR" smtClean="0"/>
              <a:t>(pop)</a:t>
            </a:r>
            <a:r>
              <a:rPr lang="ko-KR" altLang="en-US" smtClean="0"/>
              <a:t>이라고 함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꺼내지는 자료는 가장 최근에 보관한 자료부터 나오게 됨</a:t>
            </a:r>
            <a:endParaRPr lang="en-US" altLang="ko-KR" smtClean="0"/>
          </a:p>
          <a:p>
            <a:pPr eaLnBrk="1" hangingPunct="1"/>
            <a:endParaRPr lang="ko-KR" alt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21088"/>
            <a:ext cx="360045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614252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Adatpter</a:t>
            </a:r>
            <a:r>
              <a:rPr lang="en-US" altLang="ko-KR" dirty="0"/>
              <a:t> </a:t>
            </a:r>
            <a:r>
              <a:rPr lang="en-US" altLang="ko-KR" dirty="0" smtClean="0"/>
              <a:t>Rectangle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124744"/>
            <a:ext cx="80191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int main()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x1=120;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y1=200;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w=60;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h=40;</a:t>
            </a:r>
            <a:endParaRPr lang="ko-KR" altLang="en-US" sz="1400" dirty="0"/>
          </a:p>
          <a:p>
            <a:r>
              <a:rPr lang="ko-KR" altLang="en-US" sz="1400" dirty="0" smtClean="0"/>
              <a:t>     </a:t>
            </a:r>
            <a:r>
              <a:rPr lang="ko-KR" altLang="en-US" sz="1400" dirty="0"/>
              <a:t>Rectangle *r = new </a:t>
            </a:r>
            <a:r>
              <a:rPr lang="ko-KR" altLang="en-US" sz="1400" dirty="0" smtClean="0"/>
              <a:t>RectangleAdapter(</a:t>
            </a:r>
            <a:r>
              <a:rPr lang="en-US" altLang="ko-KR" sz="1400" dirty="0" smtClean="0"/>
              <a:t>x1, y1, w, h</a:t>
            </a:r>
            <a:r>
              <a:rPr lang="ko-KR" altLang="en-US" sz="1400" dirty="0" smtClean="0"/>
              <a:t>); </a:t>
            </a:r>
            <a:endParaRPr lang="ko-KR" altLang="en-US" sz="1400" dirty="0"/>
          </a:p>
          <a:p>
            <a:r>
              <a:rPr lang="ko-KR" altLang="en-US" sz="1400" dirty="0" smtClean="0"/>
              <a:t>     </a:t>
            </a:r>
            <a:r>
              <a:rPr lang="ko-KR" altLang="en-US" sz="1400" dirty="0"/>
              <a:t>r-&gt;draw</a:t>
            </a:r>
            <a:r>
              <a:rPr lang="ko-KR" altLang="en-US" sz="1400" dirty="0" smtClean="0"/>
              <a:t>();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r-&gt;</a:t>
            </a:r>
            <a:r>
              <a:rPr lang="en-US" altLang="ko-KR" sz="1400" dirty="0" err="1" smtClean="0"/>
              <a:t>rectArea</a:t>
            </a:r>
            <a:r>
              <a:rPr lang="en-US" altLang="ko-KR" sz="1400" dirty="0" smtClean="0"/>
              <a:t>( ) &lt;&lt; end;;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return 0;</a:t>
            </a:r>
            <a:r>
              <a:rPr lang="ko-KR" altLang="en-US" sz="1400" dirty="0" smtClean="0"/>
              <a:t>                                               </a:t>
            </a:r>
            <a:endParaRPr lang="en-US" altLang="ko-KR" sz="1400" dirty="0" smtClean="0"/>
          </a:p>
          <a:p>
            <a:r>
              <a:rPr lang="ko-KR" altLang="en-US" sz="1400" dirty="0" smtClean="0"/>
              <a:t>  } 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573016"/>
            <a:ext cx="505305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89230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3140968"/>
            <a:ext cx="7739533" cy="600075"/>
          </a:xfrm>
        </p:spPr>
        <p:txBody>
          <a:bodyPr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퍼사드</a:t>
            </a:r>
            <a:r>
              <a:rPr lang="ko-KR" altLang="en-US" dirty="0" smtClean="0">
                <a:solidFill>
                  <a:schemeClr val="tx1"/>
                </a:solidFill>
              </a:rPr>
              <a:t> 패턴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(Facade </a:t>
            </a:r>
            <a:r>
              <a:rPr lang="en-US" altLang="ko-KR" dirty="0">
                <a:solidFill>
                  <a:schemeClr val="tx1"/>
                </a:solidFill>
              </a:rPr>
              <a:t>Pattern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31403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홈씨어터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홈씨어터를</a:t>
            </a:r>
            <a:r>
              <a:rPr lang="ko-KR" altLang="en-US" dirty="0" smtClean="0"/>
              <a:t> 위한 동작</a:t>
            </a:r>
            <a:endParaRPr lang="en-US" altLang="ko-KR" dirty="0" smtClean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팝콘 기계를 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</a:t>
            </a:r>
            <a:r>
              <a:rPr lang="ko-KR" altLang="en-US" dirty="0"/>
              <a:t>팝콘을 튀기기 시작한다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3.</a:t>
            </a:r>
            <a:r>
              <a:rPr lang="ko-KR" altLang="en-US" dirty="0"/>
              <a:t>전등을 어둡게 조절한다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4.</a:t>
            </a:r>
            <a:r>
              <a:rPr lang="ko-KR" altLang="en-US" dirty="0"/>
              <a:t>스크린을 내린다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5.</a:t>
            </a:r>
            <a:r>
              <a:rPr lang="ko-KR" altLang="en-US" dirty="0" err="1"/>
              <a:t>프로젝터를</a:t>
            </a:r>
            <a:r>
              <a:rPr lang="ko-KR" altLang="en-US" dirty="0"/>
              <a:t> 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6.</a:t>
            </a:r>
            <a:r>
              <a:rPr lang="ko-KR" altLang="en-US" dirty="0" err="1"/>
              <a:t>프로젝터로</a:t>
            </a:r>
            <a:r>
              <a:rPr lang="ko-KR" altLang="en-US" dirty="0"/>
              <a:t> </a:t>
            </a:r>
            <a:r>
              <a:rPr lang="en-US" altLang="ko-KR" dirty="0"/>
              <a:t>DVD</a:t>
            </a:r>
            <a:r>
              <a:rPr lang="ko-KR" altLang="en-US" dirty="0"/>
              <a:t>신호가 입력되도록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7.</a:t>
            </a:r>
            <a:r>
              <a:rPr lang="ko-KR" altLang="en-US" dirty="0" err="1"/>
              <a:t>프로젝터를</a:t>
            </a:r>
            <a:r>
              <a:rPr lang="ko-KR" altLang="en-US" dirty="0"/>
              <a:t> </a:t>
            </a:r>
            <a:r>
              <a:rPr lang="ko-KR" altLang="en-US" dirty="0" err="1"/>
              <a:t>와이드</a:t>
            </a:r>
            <a:r>
              <a:rPr lang="ko-KR" altLang="en-US" dirty="0"/>
              <a:t> 스크린 모드로 전환한다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8.</a:t>
            </a:r>
            <a:r>
              <a:rPr lang="ko-KR" altLang="en-US" dirty="0"/>
              <a:t>앰프를 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9.</a:t>
            </a:r>
            <a:r>
              <a:rPr lang="ko-KR" altLang="en-US" dirty="0"/>
              <a:t>앰프의 입력을 </a:t>
            </a:r>
            <a:r>
              <a:rPr lang="en-US" altLang="ko-KR" dirty="0"/>
              <a:t>DVD</a:t>
            </a:r>
            <a:r>
              <a:rPr lang="ko-KR" altLang="en-US" dirty="0"/>
              <a:t>로 전환한다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10.</a:t>
            </a:r>
            <a:r>
              <a:rPr lang="ko-KR" altLang="en-US" dirty="0"/>
              <a:t>앰프를 </a:t>
            </a:r>
            <a:r>
              <a:rPr lang="ko-KR" altLang="en-US" dirty="0" err="1"/>
              <a:t>서라운드</a:t>
            </a:r>
            <a:r>
              <a:rPr lang="ko-KR" altLang="en-US" dirty="0"/>
              <a:t> 음향 모드로 전환한다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11.</a:t>
            </a:r>
            <a:r>
              <a:rPr lang="ko-KR" altLang="en-US" dirty="0"/>
              <a:t>앰프 볼륨을 중간으로 설정한다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12.DVD </a:t>
            </a:r>
            <a:r>
              <a:rPr lang="ko-KR" altLang="en-US" dirty="0"/>
              <a:t>플레이를 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13.DVD </a:t>
            </a:r>
            <a:r>
              <a:rPr lang="ko-KR" altLang="en-US" dirty="0"/>
              <a:t>재생한다</a:t>
            </a:r>
            <a:r>
              <a:rPr lang="en-US" altLang="ko-KR" dirty="0" smtClean="0"/>
              <a:t>...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5750714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 smtClean="0"/>
              <a:t>홈씨어터</a:t>
            </a:r>
            <a:r>
              <a:rPr lang="ko-KR" altLang="en-US" sz="1800" dirty="0" smtClean="0"/>
              <a:t> 동작을 위한 클래스</a:t>
            </a:r>
            <a:endParaRPr lang="en-US" altLang="ko-KR" sz="1800" dirty="0" smtClean="0"/>
          </a:p>
          <a:p>
            <a:pPr lvl="1"/>
            <a:r>
              <a:rPr lang="en-US" altLang="ko-KR" dirty="0"/>
              <a:t>Amplifier , </a:t>
            </a:r>
            <a:r>
              <a:rPr lang="en-US" altLang="ko-KR" dirty="0" err="1"/>
              <a:t>DvdPlayer</a:t>
            </a:r>
            <a:r>
              <a:rPr lang="en-US" altLang="ko-KR" dirty="0"/>
              <a:t>, </a:t>
            </a:r>
            <a:r>
              <a:rPr lang="en-US" altLang="ko-KR" dirty="0" err="1"/>
              <a:t>Projecter</a:t>
            </a:r>
            <a:r>
              <a:rPr lang="en-US" altLang="ko-KR" dirty="0"/>
              <a:t>, </a:t>
            </a:r>
            <a:r>
              <a:rPr lang="en-US" altLang="ko-KR" dirty="0" err="1"/>
              <a:t>TheaterLight</a:t>
            </a:r>
            <a:r>
              <a:rPr lang="en-US" altLang="ko-KR" dirty="0"/>
              <a:t>, Screen , </a:t>
            </a:r>
            <a:r>
              <a:rPr lang="en-US" altLang="ko-KR" dirty="0" err="1" smtClean="0"/>
              <a:t>PopcornPopper</a:t>
            </a:r>
            <a:r>
              <a:rPr lang="en-US" altLang="ko-KR" dirty="0" smtClean="0"/>
              <a:t>, …</a:t>
            </a:r>
            <a:endParaRPr lang="en-US" altLang="ko-KR" sz="1400" dirty="0" smtClean="0"/>
          </a:p>
          <a:p>
            <a:r>
              <a:rPr lang="ko-KR" altLang="en-US" sz="1800" dirty="0" err="1" smtClean="0"/>
              <a:t>홈씨어터</a:t>
            </a:r>
            <a:r>
              <a:rPr lang="ko-KR" altLang="en-US" sz="1800" dirty="0" smtClean="0"/>
              <a:t> 동작을 위한 함</a:t>
            </a:r>
            <a:r>
              <a:rPr lang="ko-KR" altLang="en-US" sz="1800" dirty="0" smtClean="0"/>
              <a:t>수</a:t>
            </a:r>
            <a:endParaRPr lang="en-US" altLang="ko-KR" sz="1800" dirty="0" smtClean="0"/>
          </a:p>
          <a:p>
            <a:pPr lvl="1"/>
            <a:r>
              <a:rPr lang="en-US" altLang="ko-KR" sz="1600" dirty="0" err="1"/>
              <a:t>popper.on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 err="1"/>
              <a:t>popper.pop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 err="1"/>
              <a:t>lights.dim</a:t>
            </a:r>
            <a:r>
              <a:rPr lang="en-US" altLang="ko-KR" sz="1600" dirty="0"/>
              <a:t>(10);</a:t>
            </a:r>
          </a:p>
          <a:p>
            <a:pPr lvl="1"/>
            <a:r>
              <a:rPr lang="en-US" altLang="ko-KR" sz="1600" dirty="0" err="1"/>
              <a:t>screen.down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 err="1"/>
              <a:t>projecter.on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 err="1"/>
              <a:t>projecter.setInput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 err="1"/>
              <a:t>projecter.wideScreenMode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 err="1"/>
              <a:t>amp.on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 err="1"/>
              <a:t>amp.setDvd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dvd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amp.setSurroundSound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 err="1"/>
              <a:t>amp.setVolume</a:t>
            </a:r>
            <a:r>
              <a:rPr lang="en-US" altLang="ko-KR" sz="1600" dirty="0"/>
              <a:t>(5);</a:t>
            </a:r>
          </a:p>
          <a:p>
            <a:pPr lvl="1"/>
            <a:r>
              <a:rPr lang="en-US" altLang="ko-KR" sz="1600" dirty="0" err="1"/>
              <a:t>dvd.on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 err="1"/>
              <a:t>dvd.play</a:t>
            </a:r>
            <a:r>
              <a:rPr lang="en-US" altLang="ko-KR" sz="1600" dirty="0"/>
              <a:t>(movie</a:t>
            </a:r>
            <a:r>
              <a:rPr lang="en-US" altLang="ko-KR" sz="1600" dirty="0" smtClean="0"/>
              <a:t>);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40529563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홈씨어터</a:t>
            </a:r>
            <a:r>
              <a:rPr lang="ko-KR" altLang="en-US" dirty="0"/>
              <a:t> 사용법이 너무 </a:t>
            </a:r>
            <a:r>
              <a:rPr lang="ko-KR" altLang="en-US" dirty="0" smtClean="0"/>
              <a:t>복잡함</a:t>
            </a:r>
            <a:endParaRPr lang="en-US" altLang="ko-KR" dirty="0"/>
          </a:p>
          <a:p>
            <a:r>
              <a:rPr lang="ko-KR" altLang="en-US" dirty="0" smtClean="0"/>
              <a:t>영화를 꺼야 </a:t>
            </a:r>
            <a:r>
              <a:rPr lang="ko-KR" altLang="en-US" dirty="0" err="1" smtClean="0"/>
              <a:t>할때는</a:t>
            </a:r>
            <a:r>
              <a:rPr lang="ko-KR" altLang="en-US" dirty="0" smtClean="0"/>
              <a:t> </a:t>
            </a:r>
            <a:r>
              <a:rPr lang="ko-KR" altLang="en-US" dirty="0"/>
              <a:t>어떻게 처리해야 할지 </a:t>
            </a:r>
            <a:r>
              <a:rPr lang="ko-KR" altLang="en-US" dirty="0" smtClean="0"/>
              <a:t>고민됨</a:t>
            </a:r>
            <a:endParaRPr lang="en-US" altLang="ko-KR" dirty="0"/>
          </a:p>
          <a:p>
            <a:r>
              <a:rPr lang="ko-KR" altLang="en-US" dirty="0" smtClean="0"/>
              <a:t>시스템이 </a:t>
            </a:r>
            <a:r>
              <a:rPr lang="ko-KR" altLang="en-US" dirty="0"/>
              <a:t>업그레이드 되면 작동방법을 배워야 </a:t>
            </a:r>
            <a:r>
              <a:rPr lang="ko-KR" altLang="en-US" dirty="0" smtClean="0"/>
              <a:t>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2667460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클래스의 함수들을 묶는 새로운 클래스 설계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623021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/>
              <a:t>HomeTheaterFacade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 </a:t>
            </a:r>
            <a:r>
              <a:rPr lang="en-US" altLang="ko-KR" sz="1400" dirty="0" smtClean="0"/>
              <a:t>//</a:t>
            </a:r>
            <a:r>
              <a:rPr lang="ko-KR" altLang="en-US" sz="1400" dirty="0" smtClean="0"/>
              <a:t>사용하고자 </a:t>
            </a:r>
            <a:r>
              <a:rPr lang="ko-KR" altLang="en-US" sz="1400" dirty="0"/>
              <a:t>하는 서브시스템의 모든 </a:t>
            </a:r>
            <a:r>
              <a:rPr lang="ko-KR" altLang="en-US" sz="1400" dirty="0" smtClean="0"/>
              <a:t>구성요소 클래스들을 모두 구성 형태로 포함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Private: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Amplifier *amp;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         Tuner *tuner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DvdPlayer</a:t>
            </a:r>
            <a:r>
              <a:rPr lang="en-US" altLang="ko-KR" sz="1400" dirty="0" smtClean="0"/>
              <a:t> *</a:t>
            </a:r>
            <a:r>
              <a:rPr lang="en-US" altLang="ko-KR" sz="1400" dirty="0" err="1" smtClean="0"/>
              <a:t>dvd</a:t>
            </a:r>
            <a:r>
              <a:rPr lang="en-US" altLang="ko-KR" sz="1400" dirty="0" smtClean="0"/>
              <a:t>;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CdPlayer</a:t>
            </a:r>
            <a:r>
              <a:rPr lang="en-US" altLang="ko-KR" sz="1400" dirty="0" smtClean="0"/>
              <a:t> *cd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r>
              <a:rPr lang="en-US" altLang="ko-KR" sz="1400" dirty="0" smtClean="0"/>
              <a:t>     Projector *projector;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TheaterLights</a:t>
            </a:r>
            <a:r>
              <a:rPr lang="en-US" altLang="ko-KR" sz="1400" dirty="0" smtClean="0"/>
              <a:t> *lights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r>
              <a:rPr lang="en-US" altLang="ko-KR" sz="1400" dirty="0" smtClean="0"/>
              <a:t>     Screen *screen;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PopcornPopper</a:t>
            </a:r>
            <a:r>
              <a:rPr lang="en-US" altLang="ko-KR" sz="1400" dirty="0" smtClean="0"/>
              <a:t> *popper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Public: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HomeTheaterFacade</a:t>
            </a:r>
            <a:r>
              <a:rPr lang="en-US" altLang="ko-KR" sz="1400" dirty="0" smtClean="0"/>
              <a:t>( </a:t>
            </a:r>
            <a:r>
              <a:rPr lang="en-US" altLang="ko-KR" sz="1400" dirty="0"/>
              <a:t>Amplifier </a:t>
            </a:r>
            <a:r>
              <a:rPr lang="en-US" altLang="ko-KR" sz="1400" dirty="0" smtClean="0"/>
              <a:t>*amp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Tuner *tuner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DvdPlayer</a:t>
            </a:r>
            <a:r>
              <a:rPr lang="en-US" altLang="ko-KR" sz="1400" dirty="0" smtClean="0"/>
              <a:t> *</a:t>
            </a:r>
            <a:r>
              <a:rPr lang="en-US" altLang="ko-KR" sz="1400" dirty="0" err="1" smtClean="0"/>
              <a:t>dvd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CdPlayer</a:t>
            </a:r>
            <a:r>
              <a:rPr lang="en-US" altLang="ko-KR" sz="1400" dirty="0" smtClean="0"/>
              <a:t> *cd, Projector *projector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     </a:t>
            </a:r>
            <a:r>
              <a:rPr lang="en-US" altLang="ko-KR" sz="1400" dirty="0" smtClean="0"/>
              <a:t>                                      Screen *screen, </a:t>
            </a:r>
            <a:r>
              <a:rPr lang="en-US" altLang="ko-KR" sz="1400" dirty="0" err="1" smtClean="0"/>
              <a:t>TheaterLights</a:t>
            </a:r>
            <a:r>
              <a:rPr lang="en-US" altLang="ko-KR" sz="1400" dirty="0" smtClean="0"/>
              <a:t> *lights, </a:t>
            </a:r>
            <a:r>
              <a:rPr lang="en-US" altLang="ko-KR" sz="1400" dirty="0" err="1" smtClean="0"/>
              <a:t>PopcornPopper</a:t>
            </a:r>
            <a:r>
              <a:rPr lang="en-US" altLang="ko-KR" sz="1400" dirty="0" smtClean="0"/>
              <a:t> *popper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br>
              <a:rPr lang="en-US" altLang="ko-KR" sz="1400" dirty="0"/>
            </a:br>
            <a:r>
              <a:rPr lang="en-US" altLang="ko-KR" sz="1400" dirty="0"/>
              <a:t>  </a:t>
            </a:r>
            <a:r>
              <a:rPr lang="en-US" altLang="ko-KR" sz="1400" dirty="0" smtClean="0"/>
              <a:t>     this-&gt;amp </a:t>
            </a:r>
            <a:r>
              <a:rPr lang="en-US" altLang="ko-KR" sz="1400" dirty="0"/>
              <a:t>= amp</a:t>
            </a:r>
            <a:r>
              <a:rPr lang="en-US" altLang="ko-KR" sz="1400" dirty="0" smtClean="0"/>
              <a:t>;     </a:t>
            </a:r>
            <a:r>
              <a:rPr lang="en-US" altLang="ko-KR" sz="1400" dirty="0"/>
              <a:t>  </a:t>
            </a:r>
            <a:r>
              <a:rPr lang="en-US" altLang="ko-KR" sz="1400" dirty="0" smtClean="0"/>
              <a:t>           this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tuner </a:t>
            </a:r>
            <a:r>
              <a:rPr lang="en-US" altLang="ko-KR" sz="1400" dirty="0"/>
              <a:t>= tuner;</a:t>
            </a:r>
            <a:br>
              <a:rPr lang="en-US" altLang="ko-KR" sz="1400" dirty="0"/>
            </a:br>
            <a:r>
              <a:rPr lang="en-US" altLang="ko-KR" sz="1400" dirty="0"/>
              <a:t>  </a:t>
            </a:r>
            <a:r>
              <a:rPr lang="en-US" altLang="ko-KR" sz="1400" dirty="0" smtClean="0"/>
              <a:t>     this</a:t>
            </a:r>
            <a:r>
              <a:rPr lang="en-US" altLang="ko-KR" sz="1400" dirty="0"/>
              <a:t>-&gt;</a:t>
            </a:r>
            <a:r>
              <a:rPr lang="en-US" altLang="ko-KR" sz="1400" dirty="0" err="1" smtClean="0"/>
              <a:t>dvd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dvd</a:t>
            </a:r>
            <a:r>
              <a:rPr lang="en-US" altLang="ko-KR" sz="1400" dirty="0" smtClean="0"/>
              <a:t>;                    this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cd </a:t>
            </a:r>
            <a:r>
              <a:rPr lang="en-US" altLang="ko-KR" sz="1400" dirty="0"/>
              <a:t>= cd;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this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projector </a:t>
            </a:r>
            <a:r>
              <a:rPr lang="en-US" altLang="ko-KR" sz="1400" dirty="0"/>
              <a:t>= projector</a:t>
            </a:r>
            <a:r>
              <a:rPr lang="en-US" altLang="ko-KR" sz="1400" dirty="0" smtClean="0"/>
              <a:t>;  </a:t>
            </a:r>
            <a:r>
              <a:rPr lang="en-US" altLang="ko-KR" sz="1400" dirty="0"/>
              <a:t>  </a:t>
            </a:r>
            <a:r>
              <a:rPr lang="en-US" altLang="ko-KR" sz="1400" dirty="0" smtClean="0"/>
              <a:t>this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screen </a:t>
            </a:r>
            <a:r>
              <a:rPr lang="en-US" altLang="ko-KR" sz="1400" dirty="0"/>
              <a:t>= screen;</a:t>
            </a:r>
            <a:br>
              <a:rPr lang="en-US" altLang="ko-KR" sz="1400" dirty="0"/>
            </a:br>
            <a:r>
              <a:rPr lang="en-US" altLang="ko-KR" sz="1400" dirty="0" smtClean="0"/>
              <a:t>     </a:t>
            </a:r>
            <a:r>
              <a:rPr lang="en-US" altLang="ko-KR" sz="1400" dirty="0"/>
              <a:t>  </a:t>
            </a:r>
            <a:r>
              <a:rPr lang="en-US" altLang="ko-KR" sz="1400" dirty="0" smtClean="0"/>
              <a:t>this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lights </a:t>
            </a:r>
            <a:r>
              <a:rPr lang="en-US" altLang="ko-KR" sz="1400" dirty="0"/>
              <a:t>= lights</a:t>
            </a:r>
            <a:r>
              <a:rPr lang="en-US" altLang="ko-KR" sz="1400" dirty="0" smtClean="0"/>
              <a:t>;                this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popper </a:t>
            </a:r>
            <a:r>
              <a:rPr lang="en-US" altLang="ko-KR" sz="1400" dirty="0"/>
              <a:t>= popper;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r>
              <a:rPr lang="en-US" altLang="ko-KR" sz="1400" dirty="0" smtClean="0"/>
              <a:t>      }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watchMovie</a:t>
            </a:r>
            <a:r>
              <a:rPr lang="en-US" altLang="ko-KR" sz="1400" dirty="0"/>
              <a:t>(String movie) {</a:t>
            </a:r>
            <a:br>
              <a:rPr lang="en-US" altLang="ko-KR" sz="1400" dirty="0"/>
            </a:br>
            <a:r>
              <a:rPr lang="en-US" altLang="ko-KR" sz="1400" dirty="0"/>
              <a:t>  </a:t>
            </a:r>
            <a:r>
              <a:rPr lang="en-US" altLang="ko-KR" sz="1400" dirty="0" smtClean="0"/>
              <a:t>      popper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on();                 </a:t>
            </a:r>
            <a:r>
              <a:rPr lang="en-US" altLang="ko-KR" sz="1400" dirty="0"/>
              <a:t>  </a:t>
            </a:r>
            <a:r>
              <a:rPr lang="en-US" altLang="ko-KR" sz="1400" dirty="0" smtClean="0"/>
              <a:t>         popper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pop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r>
              <a:rPr lang="en-US" altLang="ko-KR" sz="1400" dirty="0" smtClean="0"/>
              <a:t>      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lights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dim(10);              </a:t>
            </a:r>
            <a:r>
              <a:rPr lang="en-US" altLang="ko-KR" sz="1400" dirty="0"/>
              <a:t>  </a:t>
            </a:r>
            <a:r>
              <a:rPr lang="en-US" altLang="ko-KR" sz="1400" dirty="0" smtClean="0"/>
              <a:t>        screen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down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 </a:t>
            </a:r>
            <a:r>
              <a:rPr lang="en-US" altLang="ko-KR" sz="1400" dirty="0" smtClean="0"/>
              <a:t>      projector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on();                        projector</a:t>
            </a:r>
            <a:r>
              <a:rPr lang="en-US" altLang="ko-KR" sz="1400" dirty="0"/>
              <a:t>-&gt;</a:t>
            </a:r>
            <a:r>
              <a:rPr lang="en-US" altLang="ko-KR" sz="1400" dirty="0" err="1" smtClean="0"/>
              <a:t>wideScreenMode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 </a:t>
            </a:r>
            <a:r>
              <a:rPr lang="en-US" altLang="ko-KR" sz="1400" dirty="0" smtClean="0"/>
              <a:t>      amp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on();                               amp</a:t>
            </a:r>
            <a:r>
              <a:rPr lang="en-US" altLang="ko-KR" sz="1400" dirty="0"/>
              <a:t>-&gt;</a:t>
            </a:r>
            <a:r>
              <a:rPr lang="en-US" altLang="ko-KR" sz="1400" dirty="0" err="1" smtClean="0"/>
              <a:t>setDvd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dvd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 </a:t>
            </a:r>
            <a:r>
              <a:rPr lang="en-US" altLang="ko-KR" sz="1400" dirty="0" smtClean="0"/>
              <a:t>      amp</a:t>
            </a:r>
            <a:r>
              <a:rPr lang="en-US" altLang="ko-KR" sz="1400" dirty="0"/>
              <a:t>-&gt;</a:t>
            </a:r>
            <a:r>
              <a:rPr lang="en-US" altLang="ko-KR" sz="1400" dirty="0" err="1" smtClean="0"/>
              <a:t>setSurroundSound</a:t>
            </a:r>
            <a:r>
              <a:rPr lang="en-US" altLang="ko-KR" sz="1400" dirty="0" smtClean="0"/>
              <a:t>();    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amp</a:t>
            </a:r>
            <a:r>
              <a:rPr lang="en-US" altLang="ko-KR" sz="1400" dirty="0"/>
              <a:t>-&gt;</a:t>
            </a:r>
            <a:r>
              <a:rPr lang="en-US" altLang="ko-KR" sz="1400" dirty="0" err="1" smtClean="0"/>
              <a:t>setVolume</a:t>
            </a:r>
            <a:r>
              <a:rPr lang="en-US" altLang="ko-KR" sz="1400" dirty="0" smtClean="0"/>
              <a:t>(5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 </a:t>
            </a: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dvd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on();                                 </a:t>
            </a:r>
            <a:r>
              <a:rPr lang="en-US" altLang="ko-KR" sz="1400" dirty="0" err="1" smtClean="0"/>
              <a:t>dvd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play(movie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9290069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279" y="836712"/>
            <a:ext cx="52608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void </a:t>
            </a:r>
            <a:r>
              <a:rPr lang="ko-KR" altLang="en-US" sz="1400" dirty="0"/>
              <a:t>endMovie() {</a:t>
            </a:r>
          </a:p>
          <a:p>
            <a:r>
              <a:rPr lang="ko-KR" altLang="en-US" sz="1400" dirty="0" smtClean="0"/>
              <a:t>      popper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off();      lights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on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smtClean="0"/>
              <a:t>    screen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up();    projector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off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smtClean="0"/>
              <a:t>    amp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off();        dvd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stop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smtClean="0"/>
              <a:t>    dvd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eject();      dvd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off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}</a:t>
            </a:r>
          </a:p>
          <a:p>
            <a:r>
              <a:rPr lang="ko-KR" altLang="en-US" sz="1400" dirty="0" smtClean="0"/>
              <a:t> void </a:t>
            </a:r>
            <a:r>
              <a:rPr lang="ko-KR" altLang="en-US" sz="1400" dirty="0"/>
              <a:t>listenToCd(String cdTitle) </a:t>
            </a:r>
            <a:r>
              <a:rPr lang="ko-KR" altLang="en-US" sz="1400" dirty="0" smtClean="0"/>
              <a:t>{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lights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on();                       amp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on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smtClean="0"/>
              <a:t>   amp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setVolume(5);          amp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setCd(cd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smtClean="0"/>
              <a:t>   amp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setStereoSound();  cd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on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smtClean="0"/>
              <a:t>   cd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play(cdTitle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}</a:t>
            </a:r>
            <a:endParaRPr lang="ko-KR" altLang="en-US" sz="1400" dirty="0"/>
          </a:p>
          <a:p>
            <a:r>
              <a:rPr lang="ko-KR" altLang="en-US" sz="1400" dirty="0" smtClean="0"/>
              <a:t>  void </a:t>
            </a:r>
            <a:r>
              <a:rPr lang="ko-KR" altLang="en-US" sz="1400" dirty="0"/>
              <a:t>endCd() {</a:t>
            </a:r>
          </a:p>
          <a:p>
            <a:r>
              <a:rPr lang="ko-KR" altLang="en-US" sz="1400" dirty="0" smtClean="0"/>
              <a:t>       amp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off();     amp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setCd(cd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smtClean="0"/>
              <a:t>     cd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eject();     cd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off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}</a:t>
            </a:r>
            <a:endParaRPr lang="ko-KR" altLang="en-US" sz="1400" dirty="0"/>
          </a:p>
          <a:p>
            <a:r>
              <a:rPr lang="ko-KR" altLang="en-US" sz="1400" dirty="0" smtClean="0"/>
              <a:t>  void </a:t>
            </a:r>
            <a:r>
              <a:rPr lang="ko-KR" altLang="en-US" sz="1400" dirty="0"/>
              <a:t>listenToRadio(double frequency) {</a:t>
            </a:r>
          </a:p>
          <a:p>
            <a:r>
              <a:rPr lang="ko-KR" altLang="en-US" sz="1400" dirty="0" smtClean="0"/>
              <a:t>       tuner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on();                   tuner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setFrequency(frequency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smtClean="0"/>
              <a:t>     amp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on();                    amp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setVolume(5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smtClean="0"/>
              <a:t>     amp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setTuner(tuner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 smtClean="0"/>
              <a:t>   }</a:t>
            </a:r>
            <a:endParaRPr lang="ko-KR" altLang="en-US" sz="1400" dirty="0"/>
          </a:p>
          <a:p>
            <a:r>
              <a:rPr lang="ko-KR" altLang="en-US" sz="1400" dirty="0" smtClean="0"/>
              <a:t>  void </a:t>
            </a:r>
            <a:r>
              <a:rPr lang="ko-KR" altLang="en-US" sz="1400" dirty="0"/>
              <a:t>endRadio() {</a:t>
            </a:r>
          </a:p>
          <a:p>
            <a:r>
              <a:rPr lang="ko-KR" altLang="en-US" sz="1400" dirty="0" smtClean="0"/>
              <a:t>        tuner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off();       amp</a:t>
            </a:r>
            <a:r>
              <a:rPr lang="en-US" altLang="ko-KR" sz="1400" dirty="0"/>
              <a:t> -&gt; </a:t>
            </a:r>
            <a:r>
              <a:rPr lang="ko-KR" altLang="en-US" sz="1400" dirty="0" smtClean="0"/>
              <a:t>off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 smtClean="0"/>
              <a:t>   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2924944"/>
            <a:ext cx="382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HomeTheaterFacade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클래스에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다음과 같은 다양한 함수 추가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04918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TheaterFacad 테스트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1340768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 {</a:t>
            </a:r>
          </a:p>
          <a:p>
            <a:r>
              <a:rPr lang="ko-KR" altLang="en-US" sz="1600" dirty="0" smtClean="0"/>
              <a:t>     Amplifier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amp </a:t>
            </a:r>
            <a:r>
              <a:rPr lang="ko-KR" altLang="en-US" sz="1600" dirty="0"/>
              <a:t>= new Amplifier("Top-O-Line Amplifier");</a:t>
            </a:r>
          </a:p>
          <a:p>
            <a:r>
              <a:rPr lang="ko-KR" altLang="en-US" sz="1600" dirty="0" smtClean="0"/>
              <a:t>     </a:t>
            </a:r>
            <a:r>
              <a:rPr lang="ko-KR" altLang="en-US" sz="1600" dirty="0"/>
              <a:t>Tuner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tuner </a:t>
            </a:r>
            <a:r>
              <a:rPr lang="ko-KR" altLang="en-US" sz="1600" dirty="0"/>
              <a:t>= new Tuner("Top-O-Line AM/FM Tuner", amp);</a:t>
            </a:r>
          </a:p>
          <a:p>
            <a:r>
              <a:rPr lang="ko-KR" altLang="en-US" sz="1600" dirty="0" smtClean="0"/>
              <a:t>      </a:t>
            </a:r>
            <a:r>
              <a:rPr lang="ko-KR" altLang="en-US" sz="1600" dirty="0"/>
              <a:t>DvdPlayer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dvd </a:t>
            </a:r>
            <a:r>
              <a:rPr lang="ko-KR" altLang="en-US" sz="1600" dirty="0"/>
              <a:t>= new DvdPlayer("Top-O-Line DVD Player", amp);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   </a:t>
            </a:r>
            <a:r>
              <a:rPr lang="ko-KR" altLang="en-US" sz="1600" dirty="0"/>
              <a:t>CdPlayer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cd </a:t>
            </a:r>
            <a:r>
              <a:rPr lang="ko-KR" altLang="en-US" sz="1600" dirty="0"/>
              <a:t>= new CdPlayer("Top-O-Line CD Player", amp);</a:t>
            </a:r>
          </a:p>
          <a:p>
            <a:r>
              <a:rPr lang="ko-KR" altLang="en-US" sz="1600" dirty="0" smtClean="0"/>
              <a:t>      </a:t>
            </a:r>
            <a:r>
              <a:rPr lang="ko-KR" altLang="en-US" sz="1600" dirty="0"/>
              <a:t>Projector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projector </a:t>
            </a:r>
            <a:r>
              <a:rPr lang="ko-KR" altLang="en-US" sz="1600" dirty="0"/>
              <a:t>= new Projector("Top-O-Line Projector", dvd);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   </a:t>
            </a:r>
            <a:r>
              <a:rPr lang="ko-KR" altLang="en-US" sz="1600" dirty="0"/>
              <a:t>TheaterLights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lights </a:t>
            </a:r>
            <a:r>
              <a:rPr lang="ko-KR" altLang="en-US" sz="1600" dirty="0"/>
              <a:t>= new TheaterLights("Theater Ceiling Lights");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   </a:t>
            </a:r>
            <a:r>
              <a:rPr lang="ko-KR" altLang="en-US" sz="1600" dirty="0"/>
              <a:t>Screen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screen </a:t>
            </a:r>
            <a:r>
              <a:rPr lang="ko-KR" altLang="en-US" sz="1600" dirty="0"/>
              <a:t>= new Screen("Theater Screen");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  </a:t>
            </a:r>
            <a:r>
              <a:rPr lang="ko-KR" altLang="en-US" sz="1600" dirty="0"/>
              <a:t>PopcornPopper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popper </a:t>
            </a:r>
            <a:r>
              <a:rPr lang="ko-KR" altLang="en-US" sz="1600" dirty="0"/>
              <a:t>= new PopcornPopper("Popcorn Popper");</a:t>
            </a:r>
          </a:p>
          <a:p>
            <a:r>
              <a:rPr lang="ko-KR" altLang="en-US" sz="1600" dirty="0"/>
              <a:t> </a:t>
            </a:r>
          </a:p>
          <a:p>
            <a:r>
              <a:rPr lang="ko-KR" altLang="en-US" sz="1600" dirty="0" smtClean="0"/>
              <a:t>    HomeTheaterFacade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homeTheater </a:t>
            </a:r>
            <a:r>
              <a:rPr lang="ko-KR" altLang="en-US" sz="1600" dirty="0"/>
              <a:t>= </a:t>
            </a:r>
            <a:r>
              <a:rPr lang="ko-KR" altLang="en-US" sz="1600" dirty="0" smtClean="0"/>
              <a:t>new </a:t>
            </a:r>
            <a:r>
              <a:rPr lang="ko-KR" altLang="en-US" sz="1600" dirty="0"/>
              <a:t>HomeTheaterFacade(amp, tuner, dvd, cd, 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smtClean="0"/>
              <a:t>       </a:t>
            </a:r>
            <a:r>
              <a:rPr lang="ko-KR" altLang="en-US" sz="1600" dirty="0"/>
              <a:t>projector, screen, lights, popper</a:t>
            </a:r>
            <a:r>
              <a:rPr lang="ko-KR" altLang="en-US" sz="1600" dirty="0" smtClean="0"/>
              <a:t>);</a:t>
            </a:r>
            <a:endParaRPr lang="ko-KR" altLang="en-US" sz="1600" dirty="0"/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  homeTheater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watchMovie</a:t>
            </a:r>
            <a:r>
              <a:rPr lang="ko-KR" altLang="en-US" sz="1600" dirty="0"/>
              <a:t>("Raiders of the Lost Ark");</a:t>
            </a:r>
          </a:p>
          <a:p>
            <a:r>
              <a:rPr lang="ko-KR" altLang="en-US" sz="1600" dirty="0" smtClean="0"/>
              <a:t>     homeTheater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endMovie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7116059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634524"/>
          </a:xfrm>
        </p:spPr>
        <p:txBody>
          <a:bodyPr/>
          <a:lstStyle/>
          <a:p>
            <a:r>
              <a:rPr lang="ko-KR" altLang="en-US" dirty="0" smtClean="0"/>
              <a:t>어떤 서브시스템의 일련의 인터페이스에 대한 통합된 인터페이스를 제공</a:t>
            </a:r>
            <a:endParaRPr lang="en-US" altLang="ko-KR" dirty="0" smtClean="0"/>
          </a:p>
          <a:p>
            <a:r>
              <a:rPr lang="ko-KR" altLang="en-US" dirty="0" err="1" smtClean="0"/>
              <a:t>퍼사드에서</a:t>
            </a:r>
            <a:r>
              <a:rPr lang="ko-KR" altLang="en-US" dirty="0" smtClean="0"/>
              <a:t> 고수준의 인터페이스를 제공하기 때문에 서브 클래스를 더욱 쉽게 사용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6884243" cy="40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65032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642937"/>
            <a:ext cx="6984776" cy="609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5680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 smtClean="0"/>
              <a:t>스택의</a:t>
            </a:r>
            <a:r>
              <a:rPr lang="ko-KR" altLang="en-US" dirty="0" smtClean="0"/>
              <a:t> 기능을 구현한 함수들</a:t>
            </a:r>
            <a:endParaRPr lang="ko-KR" altLang="en-US" dirty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Top()</a:t>
            </a:r>
          </a:p>
          <a:p>
            <a:pPr lvl="1" eaLnBrk="1" hangingPunct="1"/>
            <a:r>
              <a:rPr lang="ko-KR" altLang="en-US" smtClean="0"/>
              <a:t>스택에서 가장 최근에 삽입된 자료</a:t>
            </a:r>
            <a:r>
              <a:rPr lang="en-US" altLang="ko-KR" smtClean="0"/>
              <a:t>(</a:t>
            </a:r>
            <a:r>
              <a:rPr lang="ko-KR" altLang="en-US" smtClean="0"/>
              <a:t>또는 가장 먼저 삭제될 자료</a:t>
            </a:r>
            <a:r>
              <a:rPr lang="en-US" altLang="ko-KR" smtClean="0"/>
              <a:t>)</a:t>
            </a:r>
            <a:r>
              <a:rPr lang="ko-KR" altLang="en-US" smtClean="0"/>
              <a:t>의 위치를 의미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Push()</a:t>
            </a:r>
          </a:p>
          <a:p>
            <a:pPr lvl="1" eaLnBrk="1" hangingPunct="1"/>
            <a:r>
              <a:rPr lang="ko-KR" altLang="en-US" smtClean="0"/>
              <a:t>스택에 자료를 삽입하는 기능을 구현하는 함수입니다</a:t>
            </a:r>
            <a:r>
              <a:rPr lang="en-US" altLang="ko-KR" smtClean="0"/>
              <a:t>. </a:t>
            </a:r>
            <a:r>
              <a:rPr lang="ko-KR" altLang="en-US" smtClean="0"/>
              <a:t>새로이 삽입된 자료는 스택의 가장 위 쪽에 위치하게되며 </a:t>
            </a:r>
            <a:r>
              <a:rPr lang="en-US" altLang="ko-KR" smtClean="0"/>
              <a:t>Top </a:t>
            </a:r>
            <a:r>
              <a:rPr lang="ko-KR" altLang="en-US" smtClean="0"/>
              <a:t>에 해당하는 자료가 됨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Pop()</a:t>
            </a:r>
          </a:p>
          <a:p>
            <a:pPr lvl="1" eaLnBrk="1" hangingPunct="1"/>
            <a:r>
              <a:rPr lang="ko-KR" altLang="en-US" smtClean="0"/>
              <a:t>스택에 자료를 삭제하는 기능을 구현하는 함수입니다</a:t>
            </a:r>
            <a:r>
              <a:rPr lang="en-US" altLang="ko-KR" smtClean="0"/>
              <a:t>. </a:t>
            </a:r>
            <a:r>
              <a:rPr lang="ko-KR" altLang="en-US" smtClean="0"/>
              <a:t>스택은 후입선출 구조를 가지기 때문에 스택에서 자료를 삭제하면 가장 최근에 추가된 자료가 삭제됨</a:t>
            </a:r>
          </a:p>
        </p:txBody>
      </p:sp>
    </p:spTree>
    <p:extLst>
      <p:ext uri="{BB962C8B-B14F-4D97-AF65-F5344CB8AC3E}">
        <p14:creationId xmlns:p14="http://schemas.microsoft.com/office/powerpoint/2010/main" val="1616029992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디자인 패턴</a:t>
            </a:r>
            <a:r>
              <a:rPr lang="en-US" altLang="ko-KR" dirty="0" smtClean="0"/>
              <a:t>, Head First</a:t>
            </a:r>
          </a:p>
          <a:p>
            <a:r>
              <a:rPr lang="ko-KR" altLang="en-US" dirty="0" smtClean="0"/>
              <a:t>디자인 </a:t>
            </a:r>
            <a:r>
              <a:rPr lang="ko-KR" altLang="en-US" dirty="0"/>
              <a:t>패턴 </a:t>
            </a:r>
            <a:r>
              <a:rPr lang="en-US" altLang="ko-KR" dirty="0"/>
              <a:t>: </a:t>
            </a:r>
            <a:r>
              <a:rPr lang="ko-KR" altLang="en-US" dirty="0" err="1"/>
              <a:t>데코레이터</a:t>
            </a:r>
            <a:r>
              <a:rPr lang="ko-KR" altLang="en-US" dirty="0"/>
              <a:t> 패턴</a:t>
            </a:r>
            <a:r>
              <a:rPr lang="en-US" altLang="ko-KR" dirty="0"/>
              <a:t>(Decorator Pattern)|</a:t>
            </a:r>
            <a:r>
              <a:rPr lang="ko-KR" altLang="en-US" dirty="0"/>
              <a:t>작성자 </a:t>
            </a:r>
            <a:r>
              <a:rPr lang="en-US" altLang="ko-KR" dirty="0"/>
              <a:t>jidon333</a:t>
            </a:r>
          </a:p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</a:t>
            </a:r>
            <a:r>
              <a:rPr lang="ko-KR" altLang="en-US" dirty="0"/>
              <a:t>패턴</a:t>
            </a:r>
            <a:r>
              <a:rPr lang="en-US" altLang="ko-KR" dirty="0"/>
              <a:t>(Facade Pattern) (Fill My Java Career(</a:t>
            </a:r>
            <a:r>
              <a:rPr lang="ko-KR" altLang="en-US" dirty="0" err="1"/>
              <a:t>자바채우기</a:t>
            </a:r>
            <a:r>
              <a:rPr lang="en-US" altLang="ko-KR" dirty="0"/>
              <a:t>))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작성자 대장장이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7226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 smtClean="0"/>
              <a:t>스택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36712"/>
            <a:ext cx="5692775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97630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STL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Cplusplus</a:t>
            </a:r>
          </a:p>
          <a:p>
            <a:pPr lvl="1" eaLnBrk="1" hangingPunct="1"/>
            <a:r>
              <a:rPr lang="en-US" altLang="ko-KR" smtClean="0">
                <a:hlinkClick r:id="rId2"/>
              </a:rPr>
              <a:t>http://www.cplusplus.com/reference/stack/stack/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MSDN</a:t>
            </a:r>
          </a:p>
          <a:p>
            <a:pPr lvl="1" eaLnBrk="1" hangingPunct="1"/>
            <a:r>
              <a:rPr lang="en-US" altLang="ko-KR" smtClean="0">
                <a:hlinkClick r:id="rId3"/>
              </a:rPr>
              <a:t>http://msdn.microsoft.com/en-us/library/56fa1zk5(v=vs.100).aspx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77636182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3140968"/>
            <a:ext cx="7739533" cy="600075"/>
          </a:xfrm>
        </p:spPr>
        <p:txBody>
          <a:bodyPr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데코레이터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패턴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chemeClr val="tx1"/>
                </a:solidFill>
              </a:rPr>
              <a:t>Decorator Pattern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8587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Decorator Pattern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경희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커피숍 오픈</a:t>
            </a:r>
            <a:r>
              <a:rPr lang="en-US" altLang="ko-KR" dirty="0" smtClean="0"/>
              <a:t>!!</a:t>
            </a:r>
          </a:p>
          <a:p>
            <a:r>
              <a:rPr lang="ko-KR" altLang="en-US" dirty="0" err="1" smtClean="0"/>
              <a:t>주메뉴는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Americano</a:t>
            </a:r>
          </a:p>
          <a:p>
            <a:pPr lvl="1"/>
            <a:r>
              <a:rPr lang="en-US" altLang="ko-KR" dirty="0" smtClean="0"/>
              <a:t>Espresso</a:t>
            </a:r>
          </a:p>
          <a:p>
            <a:pPr lvl="1"/>
            <a:r>
              <a:rPr lang="en-US" altLang="ko-KR" dirty="0" smtClean="0"/>
              <a:t>Café latte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6992"/>
            <a:ext cx="445114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35912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130468"/>
          </a:xfrm>
        </p:spPr>
        <p:txBody>
          <a:bodyPr/>
          <a:lstStyle/>
          <a:p>
            <a:r>
              <a:rPr lang="ko-KR" altLang="en-US" dirty="0" smtClean="0"/>
              <a:t>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 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장사가 너무 잘 </a:t>
            </a:r>
            <a:r>
              <a:rPr lang="ko-KR" altLang="en-US" dirty="0" err="1" smtClean="0"/>
              <a:t>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고객의 요청으로 메뉴를 늘림</a:t>
            </a:r>
            <a:r>
              <a:rPr lang="en-US" altLang="ko-KR" dirty="0" smtClean="0"/>
              <a:t>!!!</a:t>
            </a:r>
          </a:p>
          <a:p>
            <a:r>
              <a:rPr lang="en-US" altLang="ko-KR" dirty="0" smtClean="0"/>
              <a:t>Coffee</a:t>
            </a:r>
            <a:r>
              <a:rPr lang="ko-KR" altLang="en-US" dirty="0" smtClean="0"/>
              <a:t>를 열심히 상속 받아서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카페모카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바닐라 </a:t>
            </a:r>
            <a:r>
              <a:rPr lang="ko-KR" altLang="en-US" dirty="0" err="1" smtClean="0"/>
              <a:t>모카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바닐라 </a:t>
            </a:r>
            <a:r>
              <a:rPr lang="ko-KR" altLang="en-US" dirty="0" err="1" smtClean="0"/>
              <a:t>라떼</a:t>
            </a:r>
            <a:r>
              <a:rPr lang="en-US" altLang="ko-KR" dirty="0" smtClean="0"/>
              <a:t>, ……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51" y="2060848"/>
            <a:ext cx="5544616" cy="468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6899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21322</TotalTime>
  <Words>1727</Words>
  <Application>Microsoft Office PowerPoint</Application>
  <PresentationFormat>화면 슬라이드 쇼(4:3)</PresentationFormat>
  <Paragraphs>312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굴림</vt:lpstr>
      <vt:lpstr>맑은 고딕</vt:lpstr>
      <vt:lpstr>Arial</vt:lpstr>
      <vt:lpstr>Wingdings</vt:lpstr>
      <vt:lpstr>CT테마</vt:lpstr>
      <vt:lpstr>스택 / 인터페이스 연관 패턴들</vt:lpstr>
      <vt:lpstr>스택 (Stack)</vt:lpstr>
      <vt:lpstr>스택 (Stack)</vt:lpstr>
      <vt:lpstr>스택의 기능을 구현한 함수들</vt:lpstr>
      <vt:lpstr>스택 예제</vt:lpstr>
      <vt:lpstr>STL 스택의 사용법</vt:lpstr>
      <vt:lpstr>데코레이터 패턴 (Decorator Pattern )</vt:lpstr>
      <vt:lpstr>Decorator Pattern Example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데코레이터 패턴</vt:lpstr>
      <vt:lpstr>Decorator Pattern</vt:lpstr>
      <vt:lpstr>PowerPoint 프레젠테이션</vt:lpstr>
      <vt:lpstr>Decorator Pattern Example</vt:lpstr>
      <vt:lpstr>PowerPoint 프레젠테이션</vt:lpstr>
      <vt:lpstr>Decorator Pattern 장점</vt:lpstr>
      <vt:lpstr>어댑터 패턴 (Adapter Pattern )</vt:lpstr>
      <vt:lpstr>오리 클래스</vt:lpstr>
      <vt:lpstr>칠면조 클래스</vt:lpstr>
      <vt:lpstr>오리 칠면조 테스트</vt:lpstr>
      <vt:lpstr>가짜오리 만들기</vt:lpstr>
      <vt:lpstr>가짜오리 테스트</vt:lpstr>
      <vt:lpstr>어댑터 패턴(Adapter Pattern): 객체 어댑터 패턴</vt:lpstr>
      <vt:lpstr>가짜오리 어댑터</vt:lpstr>
      <vt:lpstr>어댑터 패턴 예시: 기존 사각형 클래스</vt:lpstr>
      <vt:lpstr>현재 사각형 인터페이스</vt:lpstr>
      <vt:lpstr>Adatpter Rectangle 테스트</vt:lpstr>
      <vt:lpstr>퍼사드 패턴 (Facade Pattern )</vt:lpstr>
      <vt:lpstr>홈씨어터</vt:lpstr>
      <vt:lpstr>PowerPoint 프레젠테이션</vt:lpstr>
      <vt:lpstr>문제점</vt:lpstr>
      <vt:lpstr>각 클래스의 함수들을 묶는 새로운 클래스 설계</vt:lpstr>
      <vt:lpstr>PowerPoint 프레젠테이션</vt:lpstr>
      <vt:lpstr>TheaterFacad 테스트</vt:lpstr>
      <vt:lpstr>퍼사드 패턴</vt:lpstr>
      <vt:lpstr>PowerPoint 프레젠테이션</vt:lpstr>
      <vt:lpstr>참고문헌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DKE</cp:lastModifiedBy>
  <cp:revision>843</cp:revision>
  <dcterms:created xsi:type="dcterms:W3CDTF">2009-05-29T08:22:21Z</dcterms:created>
  <dcterms:modified xsi:type="dcterms:W3CDTF">2016-10-13T03:36:57Z</dcterms:modified>
</cp:coreProperties>
</file>