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3" r:id="rId2"/>
  </p:sldMasterIdLst>
  <p:notesMasterIdLst>
    <p:notesMasterId r:id="rId28"/>
  </p:notesMasterIdLst>
  <p:sldIdLst>
    <p:sldId id="257" r:id="rId3"/>
    <p:sldId id="349" r:id="rId4"/>
    <p:sldId id="340" r:id="rId5"/>
    <p:sldId id="338" r:id="rId6"/>
    <p:sldId id="339" r:id="rId7"/>
    <p:sldId id="327" r:id="rId8"/>
    <p:sldId id="330" r:id="rId9"/>
    <p:sldId id="328" r:id="rId10"/>
    <p:sldId id="329" r:id="rId11"/>
    <p:sldId id="331" r:id="rId12"/>
    <p:sldId id="332" r:id="rId13"/>
    <p:sldId id="333" r:id="rId14"/>
    <p:sldId id="347" r:id="rId15"/>
    <p:sldId id="348" r:id="rId16"/>
    <p:sldId id="325" r:id="rId17"/>
    <p:sldId id="335" r:id="rId18"/>
    <p:sldId id="344" r:id="rId19"/>
    <p:sldId id="341" r:id="rId20"/>
    <p:sldId id="342" r:id="rId21"/>
    <p:sldId id="343" r:id="rId22"/>
    <p:sldId id="345" r:id="rId23"/>
    <p:sldId id="346" r:id="rId24"/>
    <p:sldId id="326" r:id="rId25"/>
    <p:sldId id="337" r:id="rId26"/>
    <p:sldId id="35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4" d="100"/>
          <a:sy n="94" d="100"/>
        </p:scale>
        <p:origin x="78" y="243"/>
      </p:cViewPr>
      <p:guideLst/>
    </p:cSldViewPr>
  </p:slideViewPr>
  <p:notesTextViewPr>
    <p:cViewPr>
      <p:scale>
        <a:sx n="1" d="1"/>
        <a:sy n="1" d="1"/>
      </p:scale>
      <p:origin x="0" y="0"/>
    </p:cViewPr>
  </p:notesTextViewPr>
  <p:notesViewPr>
    <p:cSldViewPr snapToGrid="0">
      <p:cViewPr varScale="1">
        <p:scale>
          <a:sx n="83" d="100"/>
          <a:sy n="83" d="100"/>
        </p:scale>
        <p:origin x="393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4D7B6A-28E5-44A6-8CBF-837A536AFC7F}" type="datetimeFigureOut">
              <a:rPr lang="en-US" smtClean="0"/>
              <a:t>1/17/2020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F8886B-96AC-491C-9D0C-4D23696D11FD}" type="slidenum">
              <a:rPr lang="en-US" smtClean="0"/>
              <a:t>‹#›</a:t>
            </a:fld>
            <a:endParaRPr lang="en-US"/>
          </a:p>
        </p:txBody>
      </p:sp>
    </p:spTree>
    <p:extLst>
      <p:ext uri="{BB962C8B-B14F-4D97-AF65-F5344CB8AC3E}">
        <p14:creationId xmlns:p14="http://schemas.microsoft.com/office/powerpoint/2010/main" val="557709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ABB5E-FA53-4B68-A355-01CC69486F11}"/>
              </a:ext>
            </a:extLst>
          </p:cNvPr>
          <p:cNvSpPr>
            <a:spLocks noGrp="1"/>
          </p:cNvSpPr>
          <p:nvPr>
            <p:ph type="title"/>
          </p:nvPr>
        </p:nvSpPr>
        <p:spPr>
          <a:xfrm>
            <a:off x="136071" y="156120"/>
            <a:ext cx="11919857" cy="592818"/>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765D42D3-9EC6-413B-98E0-8A3445F48B54}"/>
              </a:ext>
            </a:extLst>
          </p:cNvPr>
          <p:cNvSpPr>
            <a:spLocks noGrp="1"/>
          </p:cNvSpPr>
          <p:nvPr>
            <p:ph idx="1"/>
          </p:nvPr>
        </p:nvSpPr>
        <p:spPr>
          <a:xfrm>
            <a:off x="136072" y="911224"/>
            <a:ext cx="11919856" cy="5790656"/>
          </a:xfrm>
        </p:spPr>
        <p:txBody>
          <a:bodyPr>
            <a:normAutofit/>
          </a:bodyPr>
          <a:lstStyle>
            <a:lvl1pPr>
              <a:defRPr sz="3600">
                <a:latin typeface="Arial" panose="020B0604020202020204" pitchFamily="34" charset="0"/>
                <a:cs typeface="Arial" panose="020B0604020202020204" pitchFamily="34" charset="0"/>
              </a:defRPr>
            </a:lvl1pPr>
            <a:lvl2pPr>
              <a:defRPr sz="3200">
                <a:latin typeface="Arial" panose="020B0604020202020204" pitchFamily="34" charset="0"/>
                <a:cs typeface="Arial" panose="020B0604020202020204" pitchFamily="34" charset="0"/>
              </a:defRPr>
            </a:lvl2pPr>
            <a:lvl3pPr>
              <a:defRPr sz="2800">
                <a:latin typeface="Arial" panose="020B0604020202020204" pitchFamily="34" charset="0"/>
                <a:cs typeface="Arial" panose="020B0604020202020204" pitchFamily="34" charset="0"/>
              </a:defRPr>
            </a:lvl3pPr>
            <a:lvl4pPr>
              <a:defRPr sz="2400">
                <a:latin typeface="Arial" panose="020B0604020202020204" pitchFamily="34" charset="0"/>
                <a:cs typeface="Arial" panose="020B0604020202020204" pitchFamily="34" charset="0"/>
              </a:defRPr>
            </a:lvl4pPr>
            <a:lvl5pPr>
              <a:defRPr sz="240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51001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DEE52-D827-4842-98EB-73FF7B0E0244}"/>
              </a:ext>
            </a:extLst>
          </p:cNvPr>
          <p:cNvSpPr>
            <a:spLocks noGrp="1"/>
          </p:cNvSpPr>
          <p:nvPr>
            <p:ph type="title"/>
          </p:nvPr>
        </p:nvSpPr>
        <p:spPr>
          <a:xfrm>
            <a:off x="831850" y="1709738"/>
            <a:ext cx="10515600" cy="2852737"/>
          </a:xfrm>
        </p:spPr>
        <p:txBody>
          <a:bodyPr anchor="b"/>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AB2D1E34-8033-4F73-9559-C01A6BD0EB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545868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41112-9849-4916-BF03-FA8700E79B66}"/>
              </a:ext>
            </a:extLst>
          </p:cNvPr>
          <p:cNvSpPr>
            <a:spLocks noGrp="1"/>
          </p:cNvSpPr>
          <p:nvPr>
            <p:ph type="title"/>
          </p:nvPr>
        </p:nvSpPr>
        <p:spPr>
          <a:xfrm>
            <a:off x="133532" y="108949"/>
            <a:ext cx="11841480" cy="61894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164D90F-7883-44AA-B35D-3E6A22F7773B}"/>
              </a:ext>
            </a:extLst>
          </p:cNvPr>
          <p:cNvSpPr>
            <a:spLocks noGrp="1"/>
          </p:cNvSpPr>
          <p:nvPr>
            <p:ph sz="half" idx="1"/>
          </p:nvPr>
        </p:nvSpPr>
        <p:spPr>
          <a:xfrm>
            <a:off x="133532" y="911225"/>
            <a:ext cx="5745480" cy="5720986"/>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070D34F-7A31-4A22-919B-020A53C72D83}"/>
              </a:ext>
            </a:extLst>
          </p:cNvPr>
          <p:cNvSpPr>
            <a:spLocks noGrp="1"/>
          </p:cNvSpPr>
          <p:nvPr>
            <p:ph sz="half" idx="2"/>
          </p:nvPr>
        </p:nvSpPr>
        <p:spPr>
          <a:xfrm>
            <a:off x="6054272" y="911226"/>
            <a:ext cx="5919652" cy="5720985"/>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92737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800"/>
            </a:lvl1pPr>
          </a:lstStyle>
          <a:p>
            <a:r>
              <a:rPr lang="en-US" dirty="0"/>
              <a:t>Click to edit Master title style</a:t>
            </a:r>
          </a:p>
        </p:txBody>
      </p:sp>
      <p:sp>
        <p:nvSpPr>
          <p:cNvPr id="3" name="Subtitle 2"/>
          <p:cNvSpPr>
            <a:spLocks noGrp="1"/>
          </p:cNvSpPr>
          <p:nvPr>
            <p:ph type="subTitle" idx="1"/>
          </p:nvPr>
        </p:nvSpPr>
        <p:spPr>
          <a:xfrm>
            <a:off x="1524000" y="4142342"/>
            <a:ext cx="9144000" cy="1115458"/>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839455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254306" y="1046602"/>
            <a:ext cx="11732046" cy="55414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80222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26172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94338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theme" Target="../theme/theme2.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850209-3F34-4A8E-A07E-E1CB8F590B7B}"/>
              </a:ext>
            </a:extLst>
          </p:cNvPr>
          <p:cNvSpPr>
            <a:spLocks noGrp="1"/>
          </p:cNvSpPr>
          <p:nvPr>
            <p:ph type="title"/>
          </p:nvPr>
        </p:nvSpPr>
        <p:spPr>
          <a:xfrm>
            <a:off x="114300" y="156123"/>
            <a:ext cx="11841480" cy="57539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B91D6C68-0EB9-42A6-8572-7206B9808DD9}"/>
              </a:ext>
            </a:extLst>
          </p:cNvPr>
          <p:cNvSpPr>
            <a:spLocks noGrp="1"/>
          </p:cNvSpPr>
          <p:nvPr>
            <p:ph type="body" idx="1"/>
          </p:nvPr>
        </p:nvSpPr>
        <p:spPr>
          <a:xfrm>
            <a:off x="114300" y="902060"/>
            <a:ext cx="11841479" cy="574393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32459879"/>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Lst>
  <p:txStyles>
    <p:titleStyle>
      <a:lvl1pPr algn="l" defTabSz="914400" rtl="0" eaLnBrk="1" latinLnBrk="0" hangingPunct="1">
        <a:lnSpc>
          <a:spcPct val="90000"/>
        </a:lnSpc>
        <a:spcBef>
          <a:spcPct val="0"/>
        </a:spcBef>
        <a:buNone/>
        <a:defRPr sz="36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4306" y="210889"/>
            <a:ext cx="11732046" cy="60435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254306" y="1057619"/>
            <a:ext cx="11732046" cy="55525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5018053"/>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redfin.com/" TargetMode="Externa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9B62E3-3E92-4117-82A7-6087721F569D}"/>
              </a:ext>
            </a:extLst>
          </p:cNvPr>
          <p:cNvSpPr>
            <a:spLocks noGrp="1"/>
          </p:cNvSpPr>
          <p:nvPr>
            <p:ph type="title"/>
          </p:nvPr>
        </p:nvSpPr>
        <p:spPr/>
        <p:txBody>
          <a:bodyPr/>
          <a:lstStyle/>
          <a:p>
            <a:r>
              <a:rPr lang="en-US" dirty="0"/>
              <a:t>CPSC 315 BI Technologies</a:t>
            </a:r>
          </a:p>
        </p:txBody>
      </p:sp>
      <p:sp>
        <p:nvSpPr>
          <p:cNvPr id="5" name="Text Placeholder 4">
            <a:extLst>
              <a:ext uri="{FF2B5EF4-FFF2-40B4-BE49-F238E27FC236}">
                <a16:creationId xmlns:a16="http://schemas.microsoft.com/office/drawing/2014/main" id="{85E4AB99-7BAD-4DF5-BF82-5D92DE3DD085}"/>
              </a:ext>
            </a:extLst>
          </p:cNvPr>
          <p:cNvSpPr>
            <a:spLocks noGrp="1"/>
          </p:cNvSpPr>
          <p:nvPr>
            <p:ph type="body" idx="1"/>
          </p:nvPr>
        </p:nvSpPr>
        <p:spPr/>
        <p:txBody>
          <a:bodyPr/>
          <a:lstStyle/>
          <a:p>
            <a:r>
              <a:rPr lang="en-US" dirty="0"/>
              <a:t>Excel Pivot Table Demo and Assignment</a:t>
            </a:r>
          </a:p>
        </p:txBody>
      </p:sp>
    </p:spTree>
    <p:extLst>
      <p:ext uri="{BB962C8B-B14F-4D97-AF65-F5344CB8AC3E}">
        <p14:creationId xmlns:p14="http://schemas.microsoft.com/office/powerpoint/2010/main" val="4238906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More Slicers </a:t>
            </a:r>
            <a:r>
              <a:rPr lang="en-US"/>
              <a:t>and Values</a:t>
            </a:r>
          </a:p>
        </p:txBody>
      </p:sp>
      <p:sp>
        <p:nvSpPr>
          <p:cNvPr id="3" name="Content Placeholder 2"/>
          <p:cNvSpPr>
            <a:spLocks noGrp="1"/>
          </p:cNvSpPr>
          <p:nvPr>
            <p:ph idx="1"/>
          </p:nvPr>
        </p:nvSpPr>
        <p:spPr/>
        <p:txBody>
          <a:bodyPr/>
          <a:lstStyle/>
          <a:p>
            <a:r>
              <a:rPr lang="en-US" dirty="0"/>
              <a:t>Slicer vs. Filter</a:t>
            </a:r>
          </a:p>
          <a:p>
            <a:pPr lvl="1"/>
            <a:r>
              <a:rPr lang="en-US" dirty="0"/>
              <a:t>Similar functionality but slices shows selected values without dropdown</a:t>
            </a:r>
          </a:p>
        </p:txBody>
      </p:sp>
      <p:pic>
        <p:nvPicPr>
          <p:cNvPr id="4" name="Picture 3"/>
          <p:cNvPicPr>
            <a:picLocks noChangeAspect="1"/>
          </p:cNvPicPr>
          <p:nvPr/>
        </p:nvPicPr>
        <p:blipFill>
          <a:blip r:embed="rId2"/>
          <a:stretch>
            <a:fillRect/>
          </a:stretch>
        </p:blipFill>
        <p:spPr>
          <a:xfrm>
            <a:off x="353786" y="2041070"/>
            <a:ext cx="11533414" cy="4483859"/>
          </a:xfrm>
          <a:prstGeom prst="rect">
            <a:avLst/>
          </a:prstGeom>
        </p:spPr>
      </p:pic>
    </p:spTree>
    <p:extLst>
      <p:ext uri="{BB962C8B-B14F-4D97-AF65-F5344CB8AC3E}">
        <p14:creationId xmlns:p14="http://schemas.microsoft.com/office/powerpoint/2010/main" val="3641784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Drill-down</a:t>
            </a:r>
          </a:p>
        </p:txBody>
      </p:sp>
      <p:sp>
        <p:nvSpPr>
          <p:cNvPr id="3" name="Content Placeholder 2"/>
          <p:cNvSpPr>
            <a:spLocks noGrp="1"/>
          </p:cNvSpPr>
          <p:nvPr>
            <p:ph idx="1"/>
          </p:nvPr>
        </p:nvSpPr>
        <p:spPr/>
        <p:txBody>
          <a:bodyPr/>
          <a:lstStyle/>
          <a:p>
            <a:r>
              <a:rPr lang="en-US" dirty="0"/>
              <a:t>Double-click on a Price cell for one of the zip codes and watch what happens</a:t>
            </a:r>
          </a:p>
        </p:txBody>
      </p:sp>
      <p:pic>
        <p:nvPicPr>
          <p:cNvPr id="4" name="Picture 3"/>
          <p:cNvPicPr>
            <a:picLocks noChangeAspect="1"/>
          </p:cNvPicPr>
          <p:nvPr/>
        </p:nvPicPr>
        <p:blipFill>
          <a:blip r:embed="rId2"/>
          <a:stretch>
            <a:fillRect/>
          </a:stretch>
        </p:blipFill>
        <p:spPr>
          <a:xfrm>
            <a:off x="1068161" y="2696255"/>
            <a:ext cx="9880147" cy="1421651"/>
          </a:xfrm>
          <a:prstGeom prst="rect">
            <a:avLst/>
          </a:prstGeom>
        </p:spPr>
      </p:pic>
    </p:spTree>
    <p:extLst>
      <p:ext uri="{BB962C8B-B14F-4D97-AF65-F5344CB8AC3E}">
        <p14:creationId xmlns:p14="http://schemas.microsoft.com/office/powerpoint/2010/main" val="3608657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Some things to try…</a:t>
            </a:r>
          </a:p>
        </p:txBody>
      </p:sp>
      <p:sp>
        <p:nvSpPr>
          <p:cNvPr id="3" name="Content Placeholder 2"/>
          <p:cNvSpPr>
            <a:spLocks noGrp="1"/>
          </p:cNvSpPr>
          <p:nvPr>
            <p:ph idx="1"/>
          </p:nvPr>
        </p:nvSpPr>
        <p:spPr/>
        <p:txBody>
          <a:bodyPr/>
          <a:lstStyle/>
          <a:p>
            <a:r>
              <a:rPr lang="en-US" dirty="0"/>
              <a:t>Move values from Columns to Rows</a:t>
            </a:r>
          </a:p>
          <a:p>
            <a:endParaRPr lang="en-US" dirty="0"/>
          </a:p>
          <a:p>
            <a:endParaRPr lang="en-US" dirty="0"/>
          </a:p>
          <a:p>
            <a:endParaRPr lang="en-US" dirty="0"/>
          </a:p>
          <a:p>
            <a:endParaRPr lang="en-US" dirty="0"/>
          </a:p>
          <a:p>
            <a:r>
              <a:rPr lang="en-US" dirty="0"/>
              <a:t>Add Property Type under Rows</a:t>
            </a:r>
          </a:p>
        </p:txBody>
      </p:sp>
      <p:pic>
        <p:nvPicPr>
          <p:cNvPr id="4" name="Picture 3"/>
          <p:cNvPicPr>
            <a:picLocks noChangeAspect="1"/>
          </p:cNvPicPr>
          <p:nvPr/>
        </p:nvPicPr>
        <p:blipFill>
          <a:blip r:embed="rId2"/>
          <a:stretch>
            <a:fillRect/>
          </a:stretch>
        </p:blipFill>
        <p:spPr>
          <a:xfrm>
            <a:off x="1611766" y="1705655"/>
            <a:ext cx="2804440" cy="1829481"/>
          </a:xfrm>
          <a:prstGeom prst="rect">
            <a:avLst/>
          </a:prstGeom>
        </p:spPr>
      </p:pic>
      <p:pic>
        <p:nvPicPr>
          <p:cNvPr id="5" name="Picture 4"/>
          <p:cNvPicPr>
            <a:picLocks noChangeAspect="1"/>
          </p:cNvPicPr>
          <p:nvPr/>
        </p:nvPicPr>
        <p:blipFill>
          <a:blip r:embed="rId3"/>
          <a:stretch>
            <a:fillRect/>
          </a:stretch>
        </p:blipFill>
        <p:spPr>
          <a:xfrm>
            <a:off x="5983741" y="1676664"/>
            <a:ext cx="2752045" cy="1840394"/>
          </a:xfrm>
          <a:prstGeom prst="rect">
            <a:avLst/>
          </a:prstGeom>
        </p:spPr>
      </p:pic>
      <p:pic>
        <p:nvPicPr>
          <p:cNvPr id="6" name="Picture 5"/>
          <p:cNvPicPr>
            <a:picLocks noChangeAspect="1"/>
          </p:cNvPicPr>
          <p:nvPr/>
        </p:nvPicPr>
        <p:blipFill>
          <a:blip r:embed="rId4"/>
          <a:stretch>
            <a:fillRect/>
          </a:stretch>
        </p:blipFill>
        <p:spPr>
          <a:xfrm>
            <a:off x="3813402" y="4194189"/>
            <a:ext cx="3423243" cy="2313002"/>
          </a:xfrm>
          <a:prstGeom prst="rect">
            <a:avLst/>
          </a:prstGeom>
        </p:spPr>
      </p:pic>
    </p:spTree>
    <p:extLst>
      <p:ext uri="{BB962C8B-B14F-4D97-AF65-F5344CB8AC3E}">
        <p14:creationId xmlns:p14="http://schemas.microsoft.com/office/powerpoint/2010/main" val="1889380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Inserting a Pivot Chart</a:t>
            </a:r>
          </a:p>
        </p:txBody>
      </p:sp>
      <p:sp>
        <p:nvSpPr>
          <p:cNvPr id="3" name="Content Placeholder 2"/>
          <p:cNvSpPr>
            <a:spLocks noGrp="1"/>
          </p:cNvSpPr>
          <p:nvPr>
            <p:ph idx="1"/>
          </p:nvPr>
        </p:nvSpPr>
        <p:spPr>
          <a:xfrm>
            <a:off x="254306" y="1046602"/>
            <a:ext cx="6534912" cy="5541485"/>
          </a:xfrm>
        </p:spPr>
        <p:txBody>
          <a:bodyPr>
            <a:normAutofit/>
          </a:bodyPr>
          <a:lstStyle/>
          <a:p>
            <a:r>
              <a:rPr lang="en-US" sz="2400" dirty="0"/>
              <a:t>Be sure your Pivot Table has the focus</a:t>
            </a:r>
          </a:p>
          <a:p>
            <a:pPr lvl="1"/>
            <a:r>
              <a:rPr lang="en-US" sz="2000" dirty="0"/>
              <a:t>You know the pivot table has focus if you see the list of Pivot Table Fields on the right side of the sheet</a:t>
            </a:r>
          </a:p>
          <a:p>
            <a:r>
              <a:rPr lang="en-US" sz="2400" dirty="0"/>
              <a:t>Click Insert on the ribbon and then Click on the Pivot Chart tile</a:t>
            </a:r>
          </a:p>
          <a:p>
            <a:endParaRPr lang="en-US" sz="2400" dirty="0"/>
          </a:p>
          <a:p>
            <a:endParaRPr lang="en-US" sz="2400" dirty="0"/>
          </a:p>
          <a:p>
            <a:endParaRPr lang="en-US" sz="2400" dirty="0"/>
          </a:p>
          <a:p>
            <a:r>
              <a:rPr lang="en-US" sz="2400" dirty="0"/>
              <a:t>Explore all of the different charts available</a:t>
            </a:r>
          </a:p>
        </p:txBody>
      </p:sp>
      <p:pic>
        <p:nvPicPr>
          <p:cNvPr id="4" name="Picture 3"/>
          <p:cNvPicPr>
            <a:picLocks noChangeAspect="1"/>
          </p:cNvPicPr>
          <p:nvPr/>
        </p:nvPicPr>
        <p:blipFill>
          <a:blip r:embed="rId2"/>
          <a:stretch>
            <a:fillRect/>
          </a:stretch>
        </p:blipFill>
        <p:spPr>
          <a:xfrm>
            <a:off x="913020" y="3297715"/>
            <a:ext cx="4770339" cy="886574"/>
          </a:xfrm>
          <a:prstGeom prst="rect">
            <a:avLst/>
          </a:prstGeom>
        </p:spPr>
      </p:pic>
      <p:pic>
        <p:nvPicPr>
          <p:cNvPr id="5" name="Picture 4"/>
          <p:cNvPicPr>
            <a:picLocks noChangeAspect="1"/>
          </p:cNvPicPr>
          <p:nvPr/>
        </p:nvPicPr>
        <p:blipFill>
          <a:blip r:embed="rId3"/>
          <a:stretch>
            <a:fillRect/>
          </a:stretch>
        </p:blipFill>
        <p:spPr>
          <a:xfrm>
            <a:off x="6911821" y="2387654"/>
            <a:ext cx="4804491" cy="4021238"/>
          </a:xfrm>
          <a:prstGeom prst="rect">
            <a:avLst/>
          </a:prstGeom>
        </p:spPr>
      </p:pic>
      <p:sp>
        <p:nvSpPr>
          <p:cNvPr id="6" name="Oval 5"/>
          <p:cNvSpPr/>
          <p:nvPr/>
        </p:nvSpPr>
        <p:spPr>
          <a:xfrm>
            <a:off x="4607118" y="3129521"/>
            <a:ext cx="1380988" cy="9893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3489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4A790-F23E-4408-A736-E88AF13A4647}"/>
              </a:ext>
            </a:extLst>
          </p:cNvPr>
          <p:cNvSpPr>
            <a:spLocks noGrp="1"/>
          </p:cNvSpPr>
          <p:nvPr>
            <p:ph type="title"/>
          </p:nvPr>
        </p:nvSpPr>
        <p:spPr/>
        <p:txBody>
          <a:bodyPr>
            <a:normAutofit fontScale="90000"/>
          </a:bodyPr>
          <a:lstStyle/>
          <a:p>
            <a:r>
              <a:rPr lang="en-US" dirty="0"/>
              <a:t>End of Demo</a:t>
            </a:r>
          </a:p>
        </p:txBody>
      </p:sp>
      <p:sp>
        <p:nvSpPr>
          <p:cNvPr id="3" name="Content Placeholder 2">
            <a:extLst>
              <a:ext uri="{FF2B5EF4-FFF2-40B4-BE49-F238E27FC236}">
                <a16:creationId xmlns:a16="http://schemas.microsoft.com/office/drawing/2014/main" id="{01A17BE8-7164-429F-866E-35CA9E0A664B}"/>
              </a:ext>
            </a:extLst>
          </p:cNvPr>
          <p:cNvSpPr>
            <a:spLocks noGrp="1"/>
          </p:cNvSpPr>
          <p:nvPr>
            <p:ph idx="1"/>
          </p:nvPr>
        </p:nvSpPr>
        <p:spPr/>
        <p:txBody>
          <a:bodyPr/>
          <a:lstStyle/>
          <a:p>
            <a:r>
              <a:rPr lang="en-US" dirty="0"/>
              <a:t>The remaining slides are the instructions for your assignment</a:t>
            </a:r>
          </a:p>
        </p:txBody>
      </p:sp>
    </p:spTree>
    <p:extLst>
      <p:ext uri="{BB962C8B-B14F-4D97-AF65-F5344CB8AC3E}">
        <p14:creationId xmlns:p14="http://schemas.microsoft.com/office/powerpoint/2010/main" val="1194821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Excel Pivot Table Assignment Instructions</a:t>
            </a:r>
          </a:p>
        </p:txBody>
      </p:sp>
      <p:sp>
        <p:nvSpPr>
          <p:cNvPr id="3" name="Content Placeholder 2"/>
          <p:cNvSpPr>
            <a:spLocks noGrp="1"/>
          </p:cNvSpPr>
          <p:nvPr>
            <p:ph idx="1"/>
          </p:nvPr>
        </p:nvSpPr>
        <p:spPr/>
        <p:txBody>
          <a:bodyPr>
            <a:normAutofit/>
          </a:bodyPr>
          <a:lstStyle/>
          <a:p>
            <a:r>
              <a:rPr lang="en-US" dirty="0"/>
              <a:t>Pick a city with multiple zip codes and download Redfin data</a:t>
            </a:r>
          </a:p>
          <a:p>
            <a:pPr lvl="1"/>
            <a:r>
              <a:rPr lang="en-US" dirty="0"/>
              <a:t>Choose any city you would like to explore</a:t>
            </a:r>
          </a:p>
          <a:p>
            <a:pPr lvl="1"/>
            <a:r>
              <a:rPr lang="en-US" dirty="0"/>
              <a:t>Be sure to save as an Excel Workbook (.</a:t>
            </a:r>
            <a:r>
              <a:rPr lang="en-US" dirty="0" err="1"/>
              <a:t>xlsx</a:t>
            </a:r>
            <a:r>
              <a:rPr lang="en-US" dirty="0"/>
              <a:t>)</a:t>
            </a:r>
          </a:p>
          <a:p>
            <a:r>
              <a:rPr lang="en-US" dirty="0"/>
              <a:t>Add a new sheet named Zip Code Analysis and insert a pivot table</a:t>
            </a:r>
          </a:p>
          <a:p>
            <a:pPr lvl="1"/>
            <a:r>
              <a:rPr lang="en-US" dirty="0"/>
              <a:t>Have rows be ZIP CODE and values be average of PRICE</a:t>
            </a:r>
          </a:p>
          <a:p>
            <a:pPr lvl="1"/>
            <a:r>
              <a:rPr lang="en-US" dirty="0"/>
              <a:t>Add slicers for BEDS and BATHS</a:t>
            </a:r>
          </a:p>
          <a:p>
            <a:endParaRPr lang="en-US" dirty="0"/>
          </a:p>
        </p:txBody>
      </p:sp>
    </p:spTree>
    <p:extLst>
      <p:ext uri="{BB962C8B-B14F-4D97-AF65-F5344CB8AC3E}">
        <p14:creationId xmlns:p14="http://schemas.microsoft.com/office/powerpoint/2010/main" val="2105557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Excel Pivot Table Assignment Instructions</a:t>
            </a:r>
          </a:p>
        </p:txBody>
      </p:sp>
      <p:sp>
        <p:nvSpPr>
          <p:cNvPr id="3" name="Content Placeholder 2"/>
          <p:cNvSpPr>
            <a:spLocks noGrp="1"/>
          </p:cNvSpPr>
          <p:nvPr>
            <p:ph idx="1"/>
          </p:nvPr>
        </p:nvSpPr>
        <p:spPr/>
        <p:txBody>
          <a:bodyPr>
            <a:normAutofit/>
          </a:bodyPr>
          <a:lstStyle/>
          <a:p>
            <a:r>
              <a:rPr lang="en-US" dirty="0"/>
              <a:t>Add an appropriate pivot chart to your Zip Code Analysis sheet to help visualize price differences by zip code</a:t>
            </a:r>
          </a:p>
          <a:p>
            <a:r>
              <a:rPr lang="en-US" dirty="0"/>
              <a:t>Your finished sheet could look something like this</a:t>
            </a:r>
          </a:p>
          <a:p>
            <a:pPr lvl="1"/>
            <a:endParaRPr lang="en-US" dirty="0"/>
          </a:p>
          <a:p>
            <a:pPr lvl="1"/>
            <a:endParaRPr lang="en-US" dirty="0"/>
          </a:p>
          <a:p>
            <a:endParaRPr lang="en-US" dirty="0"/>
          </a:p>
        </p:txBody>
      </p:sp>
      <p:pic>
        <p:nvPicPr>
          <p:cNvPr id="5" name="Picture 4"/>
          <p:cNvPicPr>
            <a:picLocks noChangeAspect="1"/>
          </p:cNvPicPr>
          <p:nvPr/>
        </p:nvPicPr>
        <p:blipFill>
          <a:blip r:embed="rId2"/>
          <a:stretch>
            <a:fillRect/>
          </a:stretch>
        </p:blipFill>
        <p:spPr>
          <a:xfrm>
            <a:off x="2741503" y="2506089"/>
            <a:ext cx="6757651" cy="3908240"/>
          </a:xfrm>
          <a:prstGeom prst="rect">
            <a:avLst/>
          </a:prstGeom>
        </p:spPr>
      </p:pic>
    </p:spTree>
    <p:extLst>
      <p:ext uri="{BB962C8B-B14F-4D97-AF65-F5344CB8AC3E}">
        <p14:creationId xmlns:p14="http://schemas.microsoft.com/office/powerpoint/2010/main" val="2378757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Excel Pivot Table Assignment Instructions</a:t>
            </a:r>
          </a:p>
        </p:txBody>
      </p:sp>
      <p:sp>
        <p:nvSpPr>
          <p:cNvPr id="3" name="Content Placeholder 2"/>
          <p:cNvSpPr>
            <a:spLocks noGrp="1"/>
          </p:cNvSpPr>
          <p:nvPr>
            <p:ph idx="1"/>
          </p:nvPr>
        </p:nvSpPr>
        <p:spPr/>
        <p:txBody>
          <a:bodyPr>
            <a:normAutofit/>
          </a:bodyPr>
          <a:lstStyle/>
          <a:p>
            <a:r>
              <a:rPr lang="en-US" dirty="0"/>
              <a:t>Add another new sheet named Property Type Analysis and insert a pivot table</a:t>
            </a:r>
          </a:p>
          <a:p>
            <a:pPr lvl="1"/>
            <a:r>
              <a:rPr lang="en-US" dirty="0"/>
              <a:t>Have rows be PROPERTY TYPE and values be count of PROPERTY TYPE</a:t>
            </a:r>
          </a:p>
          <a:p>
            <a:pPr lvl="1"/>
            <a:r>
              <a:rPr lang="en-US" dirty="0"/>
              <a:t>Add slicers and filters as appropriate</a:t>
            </a:r>
          </a:p>
          <a:p>
            <a:r>
              <a:rPr lang="en-US" dirty="0"/>
              <a:t>Add a pivot chart to show market share by PROPERTY TYPE</a:t>
            </a:r>
          </a:p>
          <a:p>
            <a:pPr lvl="1"/>
            <a:r>
              <a:rPr lang="en-US" dirty="0"/>
              <a:t>Pie charts are ideal for visualizing market share</a:t>
            </a:r>
          </a:p>
        </p:txBody>
      </p:sp>
    </p:spTree>
    <p:extLst>
      <p:ext uri="{BB962C8B-B14F-4D97-AF65-F5344CB8AC3E}">
        <p14:creationId xmlns:p14="http://schemas.microsoft.com/office/powerpoint/2010/main" val="3973960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Excel Pivot Chart Assignment Instructions</a:t>
            </a:r>
          </a:p>
        </p:txBody>
      </p:sp>
      <p:sp>
        <p:nvSpPr>
          <p:cNvPr id="3" name="Content Placeholder 2"/>
          <p:cNvSpPr>
            <a:spLocks noGrp="1"/>
          </p:cNvSpPr>
          <p:nvPr>
            <p:ph idx="1"/>
          </p:nvPr>
        </p:nvSpPr>
        <p:spPr/>
        <p:txBody>
          <a:bodyPr>
            <a:normAutofit/>
          </a:bodyPr>
          <a:lstStyle/>
          <a:p>
            <a:r>
              <a:rPr lang="en-US" dirty="0"/>
              <a:t>Your finished Property Type Analysis sheet could look something like this</a:t>
            </a:r>
          </a:p>
          <a:p>
            <a:pPr lvl="1"/>
            <a:endParaRPr lang="en-US" dirty="0"/>
          </a:p>
          <a:p>
            <a:pPr lvl="1"/>
            <a:endParaRPr lang="en-US" dirty="0"/>
          </a:p>
          <a:p>
            <a:endParaRPr lang="en-US" dirty="0"/>
          </a:p>
        </p:txBody>
      </p:sp>
      <p:pic>
        <p:nvPicPr>
          <p:cNvPr id="4" name="Picture 3"/>
          <p:cNvPicPr>
            <a:picLocks noChangeAspect="1"/>
          </p:cNvPicPr>
          <p:nvPr/>
        </p:nvPicPr>
        <p:blipFill>
          <a:blip r:embed="rId2"/>
          <a:stretch>
            <a:fillRect/>
          </a:stretch>
        </p:blipFill>
        <p:spPr>
          <a:xfrm>
            <a:off x="2956322" y="1836111"/>
            <a:ext cx="6328014" cy="4809642"/>
          </a:xfrm>
          <a:prstGeom prst="rect">
            <a:avLst/>
          </a:prstGeom>
        </p:spPr>
      </p:pic>
    </p:spTree>
    <p:extLst>
      <p:ext uri="{BB962C8B-B14F-4D97-AF65-F5344CB8AC3E}">
        <p14:creationId xmlns:p14="http://schemas.microsoft.com/office/powerpoint/2010/main" val="240503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Excel Pivot Chart Assignment Instructions</a:t>
            </a:r>
          </a:p>
        </p:txBody>
      </p:sp>
      <p:sp>
        <p:nvSpPr>
          <p:cNvPr id="3" name="Content Placeholder 2"/>
          <p:cNvSpPr>
            <a:spLocks noGrp="1"/>
          </p:cNvSpPr>
          <p:nvPr>
            <p:ph idx="1"/>
          </p:nvPr>
        </p:nvSpPr>
        <p:spPr/>
        <p:txBody>
          <a:bodyPr>
            <a:normAutofit fontScale="92500"/>
          </a:bodyPr>
          <a:lstStyle/>
          <a:p>
            <a:r>
              <a:rPr lang="en-US" dirty="0"/>
              <a:t>Add at least two more sheets to the workbook with a different pivot table and pivot chart on each sheet</a:t>
            </a:r>
          </a:p>
          <a:p>
            <a:r>
              <a:rPr lang="en-US" dirty="0"/>
              <a:t>You have many possible dimension to include beyond ZIP CODE and PROPERTY TYPE</a:t>
            </a:r>
          </a:p>
          <a:p>
            <a:pPr lvl="1"/>
            <a:r>
              <a:rPr lang="en-US" dirty="0"/>
              <a:t>BEDS, BATHS, YEAR BUILT, DAYS ON MARKET…</a:t>
            </a:r>
          </a:p>
          <a:p>
            <a:r>
              <a:rPr lang="en-US" dirty="0"/>
              <a:t>You have many possible measures to include beyond PRICE and COUNT</a:t>
            </a:r>
          </a:p>
          <a:p>
            <a:pPr lvl="1"/>
            <a:r>
              <a:rPr lang="en-US" dirty="0"/>
              <a:t>SQUARE FEET, $/SQUARE FEET, LOT SIZE</a:t>
            </a:r>
          </a:p>
          <a:p>
            <a:r>
              <a:rPr lang="en-US" dirty="0"/>
              <a:t>Look for combinations of fields that will help you make a recommendation to your client and also allow you to try different pivot charts</a:t>
            </a:r>
          </a:p>
          <a:p>
            <a:r>
              <a:rPr lang="en-US" dirty="0"/>
              <a:t>Use Slicer and Filter capabilities to tailor the visualizations to support your recommendations</a:t>
            </a:r>
          </a:p>
          <a:p>
            <a:r>
              <a:rPr lang="en-US" dirty="0"/>
              <a:t>The next slide shows an example with BEDS as Rows, BATHS as Columns, and Average PRICE as Values</a:t>
            </a:r>
          </a:p>
          <a:p>
            <a:endParaRPr lang="en-US" dirty="0"/>
          </a:p>
          <a:p>
            <a:pPr lvl="1"/>
            <a:endParaRPr lang="en-US" dirty="0"/>
          </a:p>
          <a:p>
            <a:endParaRPr lang="en-US" dirty="0"/>
          </a:p>
        </p:txBody>
      </p:sp>
    </p:spTree>
    <p:extLst>
      <p:ext uri="{BB962C8B-B14F-4D97-AF65-F5344CB8AC3E}">
        <p14:creationId xmlns:p14="http://schemas.microsoft.com/office/powerpoint/2010/main" val="3424208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DE799-E803-46D5-8AB6-850B4DEA7000}"/>
              </a:ext>
            </a:extLst>
          </p:cNvPr>
          <p:cNvSpPr>
            <a:spLocks noGrp="1"/>
          </p:cNvSpPr>
          <p:nvPr>
            <p:ph type="title"/>
          </p:nvPr>
        </p:nvSpPr>
        <p:spPr/>
        <p:txBody>
          <a:bodyPr>
            <a:normAutofit fontScale="90000"/>
          </a:bodyPr>
          <a:lstStyle/>
          <a:p>
            <a:r>
              <a:rPr lang="en-US" dirty="0"/>
              <a:t>HW #1 Details</a:t>
            </a:r>
          </a:p>
        </p:txBody>
      </p:sp>
      <p:sp>
        <p:nvSpPr>
          <p:cNvPr id="3" name="Content Placeholder 2">
            <a:extLst>
              <a:ext uri="{FF2B5EF4-FFF2-40B4-BE49-F238E27FC236}">
                <a16:creationId xmlns:a16="http://schemas.microsoft.com/office/drawing/2014/main" id="{86EB8A81-0010-450D-BB78-DF412F4AB5D4}"/>
              </a:ext>
            </a:extLst>
          </p:cNvPr>
          <p:cNvSpPr>
            <a:spLocks noGrp="1"/>
          </p:cNvSpPr>
          <p:nvPr>
            <p:ph idx="1"/>
          </p:nvPr>
        </p:nvSpPr>
        <p:spPr/>
        <p:txBody>
          <a:bodyPr/>
          <a:lstStyle/>
          <a:p>
            <a:r>
              <a:rPr lang="en-US" dirty="0"/>
              <a:t>Due Monday, 1/27, by 5:00 pm</a:t>
            </a:r>
          </a:p>
          <a:p>
            <a:r>
              <a:rPr lang="en-US" dirty="0"/>
              <a:t>Submit files via GitHub Classroom</a:t>
            </a:r>
          </a:p>
          <a:p>
            <a:r>
              <a:rPr lang="en-US" dirty="0"/>
              <a:t>This presentation contains</a:t>
            </a:r>
          </a:p>
          <a:p>
            <a:pPr lvl="1"/>
            <a:r>
              <a:rPr lang="en-US" dirty="0"/>
              <a:t>Slides use during in-class demo</a:t>
            </a:r>
          </a:p>
          <a:p>
            <a:pPr lvl="1"/>
            <a:r>
              <a:rPr lang="en-US" dirty="0"/>
              <a:t>Specific instruction for the assignment</a:t>
            </a:r>
          </a:p>
        </p:txBody>
      </p:sp>
    </p:spTree>
    <p:extLst>
      <p:ext uri="{BB962C8B-B14F-4D97-AF65-F5344CB8AC3E}">
        <p14:creationId xmlns:p14="http://schemas.microsoft.com/office/powerpoint/2010/main" val="23237359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Excel Pivot Chart Example</a:t>
            </a:r>
          </a:p>
        </p:txBody>
      </p:sp>
      <p:sp>
        <p:nvSpPr>
          <p:cNvPr id="3" name="Content Placeholder 2"/>
          <p:cNvSpPr>
            <a:spLocks noGrp="1"/>
          </p:cNvSpPr>
          <p:nvPr>
            <p:ph idx="1"/>
          </p:nvPr>
        </p:nvSpPr>
        <p:spPr/>
        <p:txBody>
          <a:bodyPr>
            <a:normAutofit/>
          </a:bodyPr>
          <a:lstStyle/>
          <a:p>
            <a:r>
              <a:rPr lang="en-US" dirty="0"/>
              <a:t>A 3-D Surface pivot chart example with BEDS as Rows, BATHS as Columns, and Average PRICE as Values</a:t>
            </a:r>
          </a:p>
        </p:txBody>
      </p:sp>
      <p:pic>
        <p:nvPicPr>
          <p:cNvPr id="4" name="Picture 3"/>
          <p:cNvPicPr>
            <a:picLocks noChangeAspect="1"/>
          </p:cNvPicPr>
          <p:nvPr/>
        </p:nvPicPr>
        <p:blipFill>
          <a:blip r:embed="rId2"/>
          <a:stretch>
            <a:fillRect/>
          </a:stretch>
        </p:blipFill>
        <p:spPr>
          <a:xfrm>
            <a:off x="3003550" y="2116753"/>
            <a:ext cx="6750050" cy="4318654"/>
          </a:xfrm>
          <a:prstGeom prst="rect">
            <a:avLst/>
          </a:prstGeom>
        </p:spPr>
      </p:pic>
    </p:spTree>
    <p:extLst>
      <p:ext uri="{BB962C8B-B14F-4D97-AF65-F5344CB8AC3E}">
        <p14:creationId xmlns:p14="http://schemas.microsoft.com/office/powerpoint/2010/main" val="40485890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Presentation Slide</a:t>
            </a:r>
          </a:p>
        </p:txBody>
      </p:sp>
      <p:sp>
        <p:nvSpPr>
          <p:cNvPr id="3" name="Content Placeholder 2"/>
          <p:cNvSpPr>
            <a:spLocks noGrp="1"/>
          </p:cNvSpPr>
          <p:nvPr>
            <p:ph idx="1"/>
          </p:nvPr>
        </p:nvSpPr>
        <p:spPr/>
        <p:txBody>
          <a:bodyPr/>
          <a:lstStyle/>
          <a:p>
            <a:r>
              <a:rPr lang="en-US" dirty="0"/>
              <a:t>The next slide shows how visualization can be used to tell a story</a:t>
            </a:r>
          </a:p>
          <a:p>
            <a:r>
              <a:rPr lang="en-US" dirty="0"/>
              <a:t>I added ZIP CODE as a row to my Property Type Analysis pivot table </a:t>
            </a:r>
          </a:p>
          <a:p>
            <a:r>
              <a:rPr lang="en-US" dirty="0"/>
              <a:t>I then filtered for 98402</a:t>
            </a:r>
          </a:p>
          <a:p>
            <a:pPr lvl="1"/>
            <a:r>
              <a:rPr lang="en-US" dirty="0"/>
              <a:t>Copy the chart</a:t>
            </a:r>
          </a:p>
          <a:p>
            <a:pPr lvl="1"/>
            <a:r>
              <a:rPr lang="en-US" dirty="0"/>
              <a:t>Paste onto a slide</a:t>
            </a:r>
          </a:p>
          <a:p>
            <a:r>
              <a:rPr lang="en-US" dirty="0"/>
              <a:t>I then filtered for 98408</a:t>
            </a:r>
          </a:p>
          <a:p>
            <a:pPr lvl="1"/>
            <a:r>
              <a:rPr lang="en-US" dirty="0"/>
              <a:t>Copy the chart</a:t>
            </a:r>
          </a:p>
          <a:p>
            <a:pPr lvl="1"/>
            <a:r>
              <a:rPr lang="en-US" dirty="0"/>
              <a:t>Paste onto a slide</a:t>
            </a:r>
          </a:p>
          <a:p>
            <a:r>
              <a:rPr lang="en-US" dirty="0"/>
              <a:t>Add title and text to tell the story</a:t>
            </a:r>
          </a:p>
          <a:p>
            <a:pPr lvl="1"/>
            <a:endParaRPr lang="en-US" dirty="0"/>
          </a:p>
        </p:txBody>
      </p:sp>
    </p:spTree>
    <p:extLst>
      <p:ext uri="{BB962C8B-B14F-4D97-AF65-F5344CB8AC3E}">
        <p14:creationId xmlns:p14="http://schemas.microsoft.com/office/powerpoint/2010/main" val="13290776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Where should we target our search?</a:t>
            </a:r>
          </a:p>
        </p:txBody>
      </p:sp>
      <p:sp>
        <p:nvSpPr>
          <p:cNvPr id="8" name="Content Placeholder 7"/>
          <p:cNvSpPr>
            <a:spLocks noGrp="1"/>
          </p:cNvSpPr>
          <p:nvPr>
            <p:ph idx="1"/>
          </p:nvPr>
        </p:nvSpPr>
        <p:spPr/>
        <p:txBody>
          <a:bodyPr/>
          <a:lstStyle/>
          <a:p>
            <a:r>
              <a:rPr lang="en-US" dirty="0"/>
              <a:t>You were interested in a condo in either 98402 or 98408</a:t>
            </a:r>
          </a:p>
          <a:p>
            <a:r>
              <a:rPr lang="en-US" dirty="0"/>
              <a:t>Here is some information about properties in each zip code</a:t>
            </a:r>
          </a:p>
          <a:p>
            <a:endParaRPr lang="en-US" dirty="0"/>
          </a:p>
          <a:p>
            <a:endParaRPr lang="en-US" dirty="0"/>
          </a:p>
          <a:p>
            <a:endParaRPr lang="en-US" dirty="0"/>
          </a:p>
          <a:p>
            <a:endParaRPr lang="en-US" dirty="0"/>
          </a:p>
          <a:p>
            <a:endParaRPr lang="en-US" dirty="0"/>
          </a:p>
          <a:p>
            <a:endParaRPr lang="en-US" dirty="0"/>
          </a:p>
          <a:p>
            <a:endParaRPr lang="en-US" dirty="0"/>
          </a:p>
          <a:p>
            <a:r>
              <a:rPr lang="en-US" dirty="0"/>
              <a:t>My recommendation is that we focus our search in 98402</a:t>
            </a:r>
          </a:p>
        </p:txBody>
      </p:sp>
      <p:pic>
        <p:nvPicPr>
          <p:cNvPr id="10" name="Content Placeholder 4"/>
          <p:cNvPicPr>
            <a:picLocks noChangeAspect="1"/>
          </p:cNvPicPr>
          <p:nvPr/>
        </p:nvPicPr>
        <p:blipFill>
          <a:blip r:embed="rId2"/>
          <a:stretch>
            <a:fillRect/>
          </a:stretch>
        </p:blipFill>
        <p:spPr>
          <a:xfrm>
            <a:off x="587891" y="2261577"/>
            <a:ext cx="5383235" cy="2755631"/>
          </a:xfrm>
          <a:prstGeom prst="rect">
            <a:avLst/>
          </a:prstGeom>
        </p:spPr>
      </p:pic>
      <p:pic>
        <p:nvPicPr>
          <p:cNvPr id="11" name="Picture 10"/>
          <p:cNvPicPr>
            <a:picLocks noChangeAspect="1"/>
          </p:cNvPicPr>
          <p:nvPr/>
        </p:nvPicPr>
        <p:blipFill>
          <a:blip r:embed="rId3"/>
          <a:stretch>
            <a:fillRect/>
          </a:stretch>
        </p:blipFill>
        <p:spPr>
          <a:xfrm>
            <a:off x="6479355" y="2261577"/>
            <a:ext cx="5383235" cy="2755631"/>
          </a:xfrm>
          <a:prstGeom prst="rect">
            <a:avLst/>
          </a:prstGeom>
        </p:spPr>
      </p:pic>
    </p:spTree>
    <p:extLst>
      <p:ext uri="{BB962C8B-B14F-4D97-AF65-F5344CB8AC3E}">
        <p14:creationId xmlns:p14="http://schemas.microsoft.com/office/powerpoint/2010/main" val="142145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For your assignment submission</a:t>
            </a:r>
          </a:p>
        </p:txBody>
      </p:sp>
      <p:sp>
        <p:nvSpPr>
          <p:cNvPr id="3" name="Content Placeholder 2"/>
          <p:cNvSpPr>
            <a:spLocks noGrp="1"/>
          </p:cNvSpPr>
          <p:nvPr>
            <p:ph idx="1"/>
          </p:nvPr>
        </p:nvSpPr>
        <p:spPr/>
        <p:txBody>
          <a:bodyPr/>
          <a:lstStyle/>
          <a:p>
            <a:r>
              <a:rPr lang="en-US" dirty="0"/>
              <a:t>Produce a 10 slide PowerPoint deck</a:t>
            </a:r>
          </a:p>
          <a:p>
            <a:pPr lvl="1"/>
            <a:r>
              <a:rPr lang="en-US" dirty="0"/>
              <a:t>Use the first few slides to show that you completed everything requested</a:t>
            </a:r>
          </a:p>
          <a:p>
            <a:pPr lvl="1"/>
            <a:r>
              <a:rPr lang="en-US" dirty="0"/>
              <a:t>Using the Pivot Tables and Charts you built, dive into the data and look for buying opportunities for your client</a:t>
            </a:r>
          </a:p>
          <a:p>
            <a:pPr lvl="2"/>
            <a:r>
              <a:rPr lang="en-US" dirty="0"/>
              <a:t>Perhaps identify zip codes that provide better value, or</a:t>
            </a:r>
          </a:p>
          <a:p>
            <a:pPr lvl="2"/>
            <a:r>
              <a:rPr lang="en-US" dirty="0"/>
              <a:t>Property types that have been on the market for a while that could be ready for a price reduction, or</a:t>
            </a:r>
          </a:p>
          <a:p>
            <a:pPr lvl="2"/>
            <a:r>
              <a:rPr lang="en-US" dirty="0"/>
              <a:t>Include YEAR BUILT in your analysis</a:t>
            </a:r>
          </a:p>
          <a:p>
            <a:pPr lvl="3"/>
            <a:r>
              <a:rPr lang="en-US" dirty="0"/>
              <a:t>Maybe there are opportunities for newer homes, or older homes, or ???</a:t>
            </a:r>
          </a:p>
          <a:p>
            <a:pPr lvl="2"/>
            <a:r>
              <a:rPr lang="en-US" dirty="0"/>
              <a:t>Something else you discover in the data</a:t>
            </a:r>
          </a:p>
          <a:p>
            <a:pPr lvl="1"/>
            <a:r>
              <a:rPr lang="en-US" dirty="0"/>
              <a:t>Use the remaining slides to make recommendation to your client based on the above analysis</a:t>
            </a:r>
          </a:p>
          <a:p>
            <a:pPr lvl="2"/>
            <a:r>
              <a:rPr lang="en-US" dirty="0"/>
              <a:t>Be sure to include snips of the pivot charts that support your recommendation</a:t>
            </a:r>
            <a:br>
              <a:rPr lang="en-US" dirty="0"/>
            </a:br>
            <a:endParaRPr lang="en-US" dirty="0"/>
          </a:p>
        </p:txBody>
      </p:sp>
    </p:spTree>
    <p:extLst>
      <p:ext uri="{BB962C8B-B14F-4D97-AF65-F5344CB8AC3E}">
        <p14:creationId xmlns:p14="http://schemas.microsoft.com/office/powerpoint/2010/main" val="4250398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to submit</a:t>
            </a:r>
          </a:p>
        </p:txBody>
      </p:sp>
      <p:sp>
        <p:nvSpPr>
          <p:cNvPr id="3" name="Content Placeholder 2"/>
          <p:cNvSpPr>
            <a:spLocks noGrp="1"/>
          </p:cNvSpPr>
          <p:nvPr>
            <p:ph idx="1"/>
          </p:nvPr>
        </p:nvSpPr>
        <p:spPr/>
        <p:txBody>
          <a:bodyPr>
            <a:normAutofit lnSpcReduction="10000"/>
          </a:bodyPr>
          <a:lstStyle/>
          <a:p>
            <a:r>
              <a:rPr lang="en-US" dirty="0"/>
              <a:t>A 10 slide PowerPoint deck as described on the previous slide</a:t>
            </a:r>
          </a:p>
          <a:p>
            <a:r>
              <a:rPr lang="en-US" dirty="0"/>
              <a:t>Your Excel Workbook (.</a:t>
            </a:r>
            <a:r>
              <a:rPr lang="en-US" dirty="0" err="1"/>
              <a:t>xlsx</a:t>
            </a:r>
            <a:r>
              <a:rPr lang="en-US" dirty="0"/>
              <a:t> format)</a:t>
            </a:r>
          </a:p>
          <a:p>
            <a:endParaRPr lang="en-US" dirty="0"/>
          </a:p>
          <a:p>
            <a:pPr marL="0" indent="0">
              <a:buNone/>
            </a:pPr>
            <a:r>
              <a:rPr lang="en-US" dirty="0"/>
              <a:t>Notes:</a:t>
            </a:r>
          </a:p>
          <a:p>
            <a:r>
              <a:rPr lang="en-US" dirty="0"/>
              <a:t>You have creative license, use it</a:t>
            </a:r>
          </a:p>
          <a:p>
            <a:pPr lvl="1"/>
            <a:r>
              <a:rPr lang="en-US" dirty="0"/>
              <a:t>You do not need my permission to go above and beyond what was requested</a:t>
            </a:r>
          </a:p>
          <a:p>
            <a:r>
              <a:rPr lang="en-US" dirty="0"/>
              <a:t>Be sure you tell a story</a:t>
            </a:r>
          </a:p>
          <a:p>
            <a:pPr lvl="1"/>
            <a:r>
              <a:rPr lang="en-US" dirty="0"/>
              <a:t>Support your decisions and recommendations with Analytics</a:t>
            </a:r>
          </a:p>
          <a:p>
            <a:pPr lvl="1"/>
            <a:r>
              <a:rPr lang="en-US" dirty="0"/>
              <a:t>Do not expect Analytics to stand on their own</a:t>
            </a:r>
          </a:p>
          <a:p>
            <a:r>
              <a:rPr lang="en-US" dirty="0"/>
              <a:t>Numerous how-to videos are available online</a:t>
            </a:r>
          </a:p>
          <a:p>
            <a:pPr lvl="1"/>
            <a:r>
              <a:rPr lang="en-US" dirty="0"/>
              <a:t>Do a search for “pivot table video” if you get stuck</a:t>
            </a:r>
          </a:p>
          <a:p>
            <a:r>
              <a:rPr lang="en-US" dirty="0"/>
              <a:t>Pivot tables and charts are an excellent resume and interview item</a:t>
            </a:r>
          </a:p>
          <a:p>
            <a:pPr lvl="1"/>
            <a:r>
              <a:rPr lang="en-US" dirty="0"/>
              <a:t>Use this assignment to build a skill for a lifetime</a:t>
            </a:r>
          </a:p>
          <a:p>
            <a:endParaRPr lang="en-US" dirty="0"/>
          </a:p>
        </p:txBody>
      </p:sp>
    </p:spTree>
    <p:extLst>
      <p:ext uri="{BB962C8B-B14F-4D97-AF65-F5344CB8AC3E}">
        <p14:creationId xmlns:p14="http://schemas.microsoft.com/office/powerpoint/2010/main" val="14744500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29B0B7-1B03-4ABF-AC71-9BCD4D4FE596}"/>
              </a:ext>
            </a:extLst>
          </p:cNvPr>
          <p:cNvSpPr>
            <a:spLocks noGrp="1"/>
          </p:cNvSpPr>
          <p:nvPr>
            <p:ph type="title"/>
          </p:nvPr>
        </p:nvSpPr>
        <p:spPr/>
        <p:txBody>
          <a:bodyPr/>
          <a:lstStyle/>
          <a:p>
            <a:r>
              <a:rPr lang="en-US" dirty="0"/>
              <a:t>Grading Rubric</a:t>
            </a:r>
          </a:p>
        </p:txBody>
      </p:sp>
      <p:sp>
        <p:nvSpPr>
          <p:cNvPr id="7" name="Content Placeholder 6">
            <a:extLst>
              <a:ext uri="{FF2B5EF4-FFF2-40B4-BE49-F238E27FC236}">
                <a16:creationId xmlns:a16="http://schemas.microsoft.com/office/drawing/2014/main" id="{FEB66B69-95F7-4E18-AF7A-689873CCE1EA}"/>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Let’s look at 2 examples that received full credit…</a:t>
            </a:r>
          </a:p>
        </p:txBody>
      </p:sp>
      <p:pic>
        <p:nvPicPr>
          <p:cNvPr id="8" name="Picture 7">
            <a:extLst>
              <a:ext uri="{FF2B5EF4-FFF2-40B4-BE49-F238E27FC236}">
                <a16:creationId xmlns:a16="http://schemas.microsoft.com/office/drawing/2014/main" id="{063E582D-609A-4FED-B04C-39D69581988B}"/>
              </a:ext>
            </a:extLst>
          </p:cNvPr>
          <p:cNvPicPr>
            <a:picLocks noChangeAspect="1"/>
          </p:cNvPicPr>
          <p:nvPr/>
        </p:nvPicPr>
        <p:blipFill>
          <a:blip r:embed="rId2"/>
          <a:stretch>
            <a:fillRect/>
          </a:stretch>
        </p:blipFill>
        <p:spPr>
          <a:xfrm>
            <a:off x="863157" y="1382643"/>
            <a:ext cx="10211685" cy="3066554"/>
          </a:xfrm>
          <a:prstGeom prst="rect">
            <a:avLst/>
          </a:prstGeom>
        </p:spPr>
      </p:pic>
    </p:spTree>
    <p:extLst>
      <p:ext uri="{BB962C8B-B14F-4D97-AF65-F5344CB8AC3E}">
        <p14:creationId xmlns:p14="http://schemas.microsoft.com/office/powerpoint/2010/main" val="1242633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story…</a:t>
            </a:r>
          </a:p>
        </p:txBody>
      </p:sp>
      <p:sp>
        <p:nvSpPr>
          <p:cNvPr id="3" name="Content Placeholder 2"/>
          <p:cNvSpPr>
            <a:spLocks noGrp="1"/>
          </p:cNvSpPr>
          <p:nvPr>
            <p:ph idx="1"/>
          </p:nvPr>
        </p:nvSpPr>
        <p:spPr/>
        <p:txBody>
          <a:bodyPr>
            <a:normAutofit lnSpcReduction="10000"/>
          </a:bodyPr>
          <a:lstStyle/>
          <a:p>
            <a:pPr marL="0" indent="0">
              <a:buNone/>
            </a:pPr>
            <a:r>
              <a:rPr lang="en-US" dirty="0"/>
              <a:t>You are a real estate professional getting ready for a meeting with an important client.  Your client is moving from across the country and wants to understand more about the homes for sale in a particular city. Your job is to produce an Excel Workbook that includes Pivot Tables and Charts that facilitate an investigation into the current state of the real estate market.  Ultimately you will be telling a story that makes specific recommendations for your client.</a:t>
            </a:r>
          </a:p>
          <a:p>
            <a:r>
              <a:rPr lang="en-US" dirty="0"/>
              <a:t>Feel free to create a persona of your client</a:t>
            </a:r>
          </a:p>
          <a:p>
            <a:pPr lvl="1"/>
            <a:r>
              <a:rPr lang="en-US" dirty="0"/>
              <a:t>A young, price-conscious couple with three children, or</a:t>
            </a:r>
          </a:p>
          <a:p>
            <a:pPr lvl="1"/>
            <a:r>
              <a:rPr lang="en-US" dirty="0"/>
              <a:t>A single executive looking for an urban condo, or</a:t>
            </a:r>
          </a:p>
          <a:p>
            <a:pPr lvl="1"/>
            <a:r>
              <a:rPr lang="en-US" dirty="0"/>
              <a:t>An investor looking for bargain properties to fix-up and flip</a:t>
            </a:r>
          </a:p>
          <a:p>
            <a:pPr lvl="1"/>
            <a:r>
              <a:rPr lang="en-US" dirty="0"/>
              <a:t>Or, whatever you choose</a:t>
            </a:r>
          </a:p>
          <a:p>
            <a:r>
              <a:rPr lang="en-US" dirty="0"/>
              <a:t>Be sure to introduce your client in your presentation to provide context for your recommendations</a:t>
            </a:r>
          </a:p>
        </p:txBody>
      </p:sp>
    </p:spTree>
    <p:extLst>
      <p:ext uri="{BB962C8B-B14F-4D97-AF65-F5344CB8AC3E}">
        <p14:creationId xmlns:p14="http://schemas.microsoft.com/office/powerpoint/2010/main" val="4157105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Getting the Data</a:t>
            </a:r>
          </a:p>
        </p:txBody>
      </p:sp>
      <p:sp>
        <p:nvSpPr>
          <p:cNvPr id="3" name="Content Placeholder 2"/>
          <p:cNvSpPr>
            <a:spLocks noGrp="1"/>
          </p:cNvSpPr>
          <p:nvPr>
            <p:ph idx="1"/>
          </p:nvPr>
        </p:nvSpPr>
        <p:spPr>
          <a:xfrm>
            <a:off x="254306" y="1046602"/>
            <a:ext cx="6979251" cy="5541485"/>
          </a:xfrm>
        </p:spPr>
        <p:txBody>
          <a:bodyPr>
            <a:normAutofit/>
          </a:bodyPr>
          <a:lstStyle/>
          <a:p>
            <a:r>
              <a:rPr lang="en-US" dirty="0">
                <a:hlinkClick r:id="rId2"/>
              </a:rPr>
              <a:t>https://www.redfin.com/</a:t>
            </a:r>
            <a:endParaRPr lang="en-US" dirty="0"/>
          </a:p>
          <a:p>
            <a:r>
              <a:rPr lang="en-US" dirty="0"/>
              <a:t>Search for a city with multiple zip codes</a:t>
            </a:r>
          </a:p>
          <a:p>
            <a:r>
              <a:rPr lang="en-US" dirty="0"/>
              <a:t>Make sure you are in Table view and scroll until you see the link to download</a:t>
            </a:r>
          </a:p>
          <a:p>
            <a:r>
              <a:rPr lang="en-US" dirty="0">
                <a:solidFill>
                  <a:srgbClr val="FF0000"/>
                </a:solidFill>
              </a:rPr>
              <a:t>Open the downloaded .csv file and save as an Excel Workbook (.</a:t>
            </a:r>
            <a:r>
              <a:rPr lang="en-US" dirty="0" err="1">
                <a:solidFill>
                  <a:srgbClr val="FF0000"/>
                </a:solidFill>
              </a:rPr>
              <a:t>xlsx</a:t>
            </a:r>
            <a:r>
              <a:rPr lang="en-US" dirty="0">
                <a:solidFill>
                  <a:srgbClr val="FF0000"/>
                </a:solidFill>
              </a:rPr>
              <a:t>)</a:t>
            </a:r>
          </a:p>
          <a:p>
            <a:pPr lvl="1"/>
            <a:r>
              <a:rPr lang="en-US" dirty="0">
                <a:solidFill>
                  <a:srgbClr val="FF0000"/>
                </a:solidFill>
              </a:rPr>
              <a:t>If you do not do this step you will not be able to save the results of your pivot table work</a:t>
            </a:r>
          </a:p>
          <a:p>
            <a:endParaRPr lang="en-US" dirty="0"/>
          </a:p>
          <a:p>
            <a:pPr lvl="1"/>
            <a:endParaRPr lang="en-US" dirty="0"/>
          </a:p>
          <a:p>
            <a:pPr lvl="1"/>
            <a:endParaRPr lang="en-US" dirty="0"/>
          </a:p>
        </p:txBody>
      </p:sp>
      <p:pic>
        <p:nvPicPr>
          <p:cNvPr id="4" name="Picture 3"/>
          <p:cNvPicPr>
            <a:picLocks noChangeAspect="1"/>
          </p:cNvPicPr>
          <p:nvPr/>
        </p:nvPicPr>
        <p:blipFill>
          <a:blip r:embed="rId3"/>
          <a:stretch>
            <a:fillRect/>
          </a:stretch>
        </p:blipFill>
        <p:spPr>
          <a:xfrm>
            <a:off x="7740137" y="889907"/>
            <a:ext cx="4325427" cy="4490357"/>
          </a:xfrm>
          <a:prstGeom prst="rect">
            <a:avLst/>
          </a:prstGeom>
        </p:spPr>
      </p:pic>
      <p:pic>
        <p:nvPicPr>
          <p:cNvPr id="5" name="Picture 4"/>
          <p:cNvPicPr>
            <a:picLocks noChangeAspect="1"/>
          </p:cNvPicPr>
          <p:nvPr/>
        </p:nvPicPr>
        <p:blipFill>
          <a:blip r:embed="rId4"/>
          <a:stretch>
            <a:fillRect/>
          </a:stretch>
        </p:blipFill>
        <p:spPr>
          <a:xfrm>
            <a:off x="710687" y="4821464"/>
            <a:ext cx="6491032" cy="609056"/>
          </a:xfrm>
          <a:prstGeom prst="rect">
            <a:avLst/>
          </a:prstGeom>
        </p:spPr>
      </p:pic>
    </p:spTree>
    <p:extLst>
      <p:ext uri="{BB962C8B-B14F-4D97-AF65-F5344CB8AC3E}">
        <p14:creationId xmlns:p14="http://schemas.microsoft.com/office/powerpoint/2010/main" val="2456605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 clean-up</a:t>
            </a:r>
          </a:p>
        </p:txBody>
      </p:sp>
      <p:sp>
        <p:nvSpPr>
          <p:cNvPr id="3" name="Content Placeholder 2"/>
          <p:cNvSpPr>
            <a:spLocks noGrp="1"/>
          </p:cNvSpPr>
          <p:nvPr>
            <p:ph idx="1"/>
          </p:nvPr>
        </p:nvSpPr>
        <p:spPr/>
        <p:txBody>
          <a:bodyPr>
            <a:normAutofit lnSpcReduction="10000"/>
          </a:bodyPr>
          <a:lstStyle/>
          <a:p>
            <a:r>
              <a:rPr lang="en-US" dirty="0"/>
              <a:t>Do not remove any columns as you may need them for an assignment later in the course</a:t>
            </a:r>
          </a:p>
          <a:p>
            <a:r>
              <a:rPr lang="en-US" dirty="0"/>
              <a:t>Some columns may be a mixture of good and bad data</a:t>
            </a:r>
          </a:p>
          <a:p>
            <a:pPr lvl="1"/>
            <a:r>
              <a:rPr lang="en-US" dirty="0"/>
              <a:t>Delete or fix data as you deem appropriate</a:t>
            </a:r>
          </a:p>
          <a:p>
            <a:pPr lvl="1"/>
            <a:r>
              <a:rPr lang="en-US" dirty="0"/>
              <a:t>You should only do this if you are getting errors building your pivot tables</a:t>
            </a:r>
          </a:p>
          <a:p>
            <a:r>
              <a:rPr lang="en-US" dirty="0"/>
              <a:t>Some rows may be outliers or not applicable to your story</a:t>
            </a:r>
          </a:p>
          <a:p>
            <a:pPr lvl="1"/>
            <a:r>
              <a:rPr lang="en-US" dirty="0"/>
              <a:t>Keep those rows since you may need them later</a:t>
            </a:r>
          </a:p>
          <a:p>
            <a:pPr lvl="1"/>
            <a:r>
              <a:rPr lang="en-US" dirty="0"/>
              <a:t>We will see how pivot tables let us include only data of interest without deleting rows</a:t>
            </a:r>
          </a:p>
          <a:p>
            <a:r>
              <a:rPr lang="en-US" dirty="0"/>
              <a:t>If your city has listings with 9 digit zip codes, insert a new column that uses the =LEFT() function to truncate zip codes to 5 digits</a:t>
            </a:r>
          </a:p>
          <a:p>
            <a:r>
              <a:rPr lang="en-US" dirty="0"/>
              <a:t>Create a new “Decade Built” column</a:t>
            </a:r>
          </a:p>
          <a:p>
            <a:r>
              <a:rPr lang="en-US" dirty="0"/>
              <a:t>Create a new “HOA Y/N” column</a:t>
            </a:r>
          </a:p>
          <a:p>
            <a:endParaRPr lang="en-US" dirty="0"/>
          </a:p>
        </p:txBody>
      </p:sp>
    </p:spTree>
    <p:extLst>
      <p:ext uri="{BB962C8B-B14F-4D97-AF65-F5344CB8AC3E}">
        <p14:creationId xmlns:p14="http://schemas.microsoft.com/office/powerpoint/2010/main" val="3555263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a:t>
            </a:r>
            <a:r>
              <a:rPr lang="en-US"/>
              <a:t>a Pivot Table</a:t>
            </a:r>
          </a:p>
        </p:txBody>
      </p:sp>
      <p:sp>
        <p:nvSpPr>
          <p:cNvPr id="6" name="Content Placeholder 5"/>
          <p:cNvSpPr>
            <a:spLocks noGrp="1"/>
          </p:cNvSpPr>
          <p:nvPr>
            <p:ph idx="1"/>
          </p:nvPr>
        </p:nvSpPr>
        <p:spPr/>
        <p:txBody>
          <a:bodyPr/>
          <a:lstStyle/>
          <a:p>
            <a:r>
              <a:rPr lang="en-US" dirty="0"/>
              <a:t>Add a new sheet to your workbook</a:t>
            </a:r>
          </a:p>
          <a:p>
            <a:r>
              <a:rPr lang="en-US" dirty="0"/>
              <a:t>Insert a Pivot Table</a:t>
            </a:r>
          </a:p>
          <a:p>
            <a:pPr lvl="1"/>
            <a:r>
              <a:rPr lang="en-US" dirty="0"/>
              <a:t>Use your Data sheet as Table/Range</a:t>
            </a:r>
          </a:p>
        </p:txBody>
      </p:sp>
      <p:pic>
        <p:nvPicPr>
          <p:cNvPr id="7" name="Content Placeholder 3"/>
          <p:cNvPicPr>
            <a:picLocks noChangeAspect="1"/>
          </p:cNvPicPr>
          <p:nvPr/>
        </p:nvPicPr>
        <p:blipFill>
          <a:blip r:embed="rId2"/>
          <a:stretch>
            <a:fillRect/>
          </a:stretch>
        </p:blipFill>
        <p:spPr>
          <a:xfrm>
            <a:off x="869868" y="2801484"/>
            <a:ext cx="4535148" cy="3427865"/>
          </a:xfrm>
          <a:prstGeom prst="rect">
            <a:avLst/>
          </a:prstGeom>
        </p:spPr>
      </p:pic>
      <p:pic>
        <p:nvPicPr>
          <p:cNvPr id="8" name="Picture 7"/>
          <p:cNvPicPr>
            <a:picLocks noChangeAspect="1"/>
          </p:cNvPicPr>
          <p:nvPr/>
        </p:nvPicPr>
        <p:blipFill>
          <a:blip r:embed="rId3"/>
          <a:stretch>
            <a:fillRect/>
          </a:stretch>
        </p:blipFill>
        <p:spPr>
          <a:xfrm>
            <a:off x="5898113" y="4049486"/>
            <a:ext cx="4625173" cy="2373766"/>
          </a:xfrm>
          <a:prstGeom prst="rect">
            <a:avLst/>
          </a:prstGeom>
        </p:spPr>
      </p:pic>
    </p:spTree>
    <p:extLst>
      <p:ext uri="{BB962C8B-B14F-4D97-AF65-F5344CB8AC3E}">
        <p14:creationId xmlns:p14="http://schemas.microsoft.com/office/powerpoint/2010/main" val="836397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Analyze Price by Zip Code</a:t>
            </a:r>
          </a:p>
        </p:txBody>
      </p:sp>
      <p:sp>
        <p:nvSpPr>
          <p:cNvPr id="5" name="Content Placeholder 4"/>
          <p:cNvSpPr>
            <a:spLocks noGrp="1"/>
          </p:cNvSpPr>
          <p:nvPr>
            <p:ph idx="1"/>
          </p:nvPr>
        </p:nvSpPr>
        <p:spPr/>
        <p:txBody>
          <a:bodyPr/>
          <a:lstStyle/>
          <a:p>
            <a:r>
              <a:rPr lang="en-US" dirty="0"/>
              <a:t>Set up the pivot table</a:t>
            </a:r>
          </a:p>
          <a:p>
            <a:r>
              <a:rPr lang="en-US" dirty="0"/>
              <a:t>Use drop-down on Row Labels to sort/select</a:t>
            </a:r>
          </a:p>
        </p:txBody>
      </p:sp>
      <p:pic>
        <p:nvPicPr>
          <p:cNvPr id="6" name="Content Placeholder 3"/>
          <p:cNvPicPr>
            <a:picLocks noChangeAspect="1"/>
          </p:cNvPicPr>
          <p:nvPr/>
        </p:nvPicPr>
        <p:blipFill>
          <a:blip r:embed="rId2"/>
          <a:stretch>
            <a:fillRect/>
          </a:stretch>
        </p:blipFill>
        <p:spPr>
          <a:xfrm>
            <a:off x="6120329" y="2269042"/>
            <a:ext cx="3240302" cy="4048994"/>
          </a:xfrm>
          <a:prstGeom prst="rect">
            <a:avLst/>
          </a:prstGeom>
        </p:spPr>
      </p:pic>
      <p:pic>
        <p:nvPicPr>
          <p:cNvPr id="8" name="Picture 7"/>
          <p:cNvPicPr>
            <a:picLocks noChangeAspect="1"/>
          </p:cNvPicPr>
          <p:nvPr/>
        </p:nvPicPr>
        <p:blipFill>
          <a:blip r:embed="rId3"/>
          <a:stretch>
            <a:fillRect/>
          </a:stretch>
        </p:blipFill>
        <p:spPr>
          <a:xfrm>
            <a:off x="2541815" y="2269042"/>
            <a:ext cx="1905586" cy="4041952"/>
          </a:xfrm>
          <a:prstGeom prst="rect">
            <a:avLst/>
          </a:prstGeom>
        </p:spPr>
      </p:pic>
      <p:sp>
        <p:nvSpPr>
          <p:cNvPr id="3" name="TextBox 2"/>
          <p:cNvSpPr txBox="1"/>
          <p:nvPr/>
        </p:nvSpPr>
        <p:spPr>
          <a:xfrm>
            <a:off x="9481075" y="1076915"/>
            <a:ext cx="12779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Calibri" panose="020F0502020204030204"/>
                <a:ea typeface="+mn-ea"/>
                <a:cs typeface="+mn-cs"/>
              </a:rPr>
              <a:t>Dimensions</a:t>
            </a:r>
          </a:p>
        </p:txBody>
      </p:sp>
      <p:sp>
        <p:nvSpPr>
          <p:cNvPr id="9" name="TextBox 8"/>
          <p:cNvSpPr txBox="1"/>
          <p:nvPr/>
        </p:nvSpPr>
        <p:spPr>
          <a:xfrm>
            <a:off x="10251726" y="4823123"/>
            <a:ext cx="11017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B9BD5"/>
                </a:solidFill>
                <a:effectLst/>
                <a:uLnTx/>
                <a:uFillTx/>
                <a:latin typeface="Calibri" panose="020F0502020204030204"/>
                <a:ea typeface="+mn-ea"/>
                <a:cs typeface="+mn-cs"/>
              </a:rPr>
              <a:t>Measures</a:t>
            </a:r>
          </a:p>
        </p:txBody>
      </p:sp>
      <p:cxnSp>
        <p:nvCxnSpPr>
          <p:cNvPr id="11" name="Straight Connector 10"/>
          <p:cNvCxnSpPr/>
          <p:nvPr/>
        </p:nvCxnSpPr>
        <p:spPr>
          <a:xfrm flipH="1">
            <a:off x="7010400" y="1539970"/>
            <a:ext cx="2758852" cy="444427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8473440" y="5192455"/>
            <a:ext cx="1778286" cy="791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8473440" y="1544320"/>
            <a:ext cx="1807742" cy="364813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4519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Aggregations</a:t>
            </a:r>
          </a:p>
        </p:txBody>
      </p:sp>
      <p:sp>
        <p:nvSpPr>
          <p:cNvPr id="5" name="Content Placeholder 4"/>
          <p:cNvSpPr>
            <a:spLocks noGrp="1"/>
          </p:cNvSpPr>
          <p:nvPr>
            <p:ph idx="1"/>
          </p:nvPr>
        </p:nvSpPr>
        <p:spPr/>
        <p:txBody>
          <a:bodyPr/>
          <a:lstStyle/>
          <a:p>
            <a:r>
              <a:rPr lang="en-US" dirty="0"/>
              <a:t>We are interested in functions other than sum</a:t>
            </a:r>
          </a:p>
        </p:txBody>
      </p:sp>
      <p:pic>
        <p:nvPicPr>
          <p:cNvPr id="6" name="Content Placeholder 3"/>
          <p:cNvPicPr>
            <a:picLocks noChangeAspect="1"/>
          </p:cNvPicPr>
          <p:nvPr/>
        </p:nvPicPr>
        <p:blipFill>
          <a:blip r:embed="rId2"/>
          <a:stretch>
            <a:fillRect/>
          </a:stretch>
        </p:blipFill>
        <p:spPr>
          <a:xfrm>
            <a:off x="2503714" y="2029845"/>
            <a:ext cx="8620125" cy="4048125"/>
          </a:xfrm>
          <a:prstGeom prst="rect">
            <a:avLst/>
          </a:prstGeom>
        </p:spPr>
      </p:pic>
    </p:spTree>
    <p:extLst>
      <p:ext uri="{BB962C8B-B14F-4D97-AF65-F5344CB8AC3E}">
        <p14:creationId xmlns:p14="http://schemas.microsoft.com/office/powerpoint/2010/main" val="1708136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Slicers</a:t>
            </a:r>
          </a:p>
        </p:txBody>
      </p:sp>
      <p:pic>
        <p:nvPicPr>
          <p:cNvPr id="4" name="Content Placeholder 3"/>
          <p:cNvPicPr>
            <a:picLocks noGrp="1" noChangeAspect="1"/>
          </p:cNvPicPr>
          <p:nvPr>
            <p:ph idx="1"/>
          </p:nvPr>
        </p:nvPicPr>
        <p:blipFill>
          <a:blip r:embed="rId2"/>
          <a:stretch>
            <a:fillRect/>
          </a:stretch>
        </p:blipFill>
        <p:spPr>
          <a:xfrm>
            <a:off x="845005" y="1436913"/>
            <a:ext cx="2352675" cy="1914525"/>
          </a:xfrm>
          <a:prstGeom prst="rect">
            <a:avLst/>
          </a:prstGeom>
        </p:spPr>
      </p:pic>
      <p:pic>
        <p:nvPicPr>
          <p:cNvPr id="5" name="Picture 4"/>
          <p:cNvPicPr>
            <a:picLocks noChangeAspect="1"/>
          </p:cNvPicPr>
          <p:nvPr/>
        </p:nvPicPr>
        <p:blipFill>
          <a:blip r:embed="rId3"/>
          <a:stretch>
            <a:fillRect/>
          </a:stretch>
        </p:blipFill>
        <p:spPr>
          <a:xfrm>
            <a:off x="4001180" y="1363434"/>
            <a:ext cx="5774499" cy="4970689"/>
          </a:xfrm>
          <a:prstGeom prst="rect">
            <a:avLst/>
          </a:prstGeom>
        </p:spPr>
      </p:pic>
    </p:spTree>
    <p:extLst>
      <p:ext uri="{BB962C8B-B14F-4D97-AF65-F5344CB8AC3E}">
        <p14:creationId xmlns:p14="http://schemas.microsoft.com/office/powerpoint/2010/main" val="33628415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3019</TotalTime>
  <Words>1225</Words>
  <Application>Microsoft Office PowerPoint</Application>
  <PresentationFormat>Widescreen</PresentationFormat>
  <Paragraphs>155</Paragraphs>
  <Slides>25</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25</vt:i4>
      </vt:variant>
    </vt:vector>
  </HeadingPairs>
  <TitlesOfParts>
    <vt:vector size="29" baseType="lpstr">
      <vt:lpstr>Arial</vt:lpstr>
      <vt:lpstr>Calibri</vt:lpstr>
      <vt:lpstr>Office Theme</vt:lpstr>
      <vt:lpstr>1_Office Theme</vt:lpstr>
      <vt:lpstr>CPSC 315 BI Technologies</vt:lpstr>
      <vt:lpstr>HW #1 Details</vt:lpstr>
      <vt:lpstr>The story…</vt:lpstr>
      <vt:lpstr>Getting the Data</vt:lpstr>
      <vt:lpstr>Data clean-up</vt:lpstr>
      <vt:lpstr>Creating a Pivot Table</vt:lpstr>
      <vt:lpstr>Analyze Price by Zip Code</vt:lpstr>
      <vt:lpstr>Aggregations</vt:lpstr>
      <vt:lpstr>Slicers</vt:lpstr>
      <vt:lpstr>More Slicers and Values</vt:lpstr>
      <vt:lpstr>Drill-down</vt:lpstr>
      <vt:lpstr>Some things to try…</vt:lpstr>
      <vt:lpstr>Inserting a Pivot Chart</vt:lpstr>
      <vt:lpstr>End of Demo</vt:lpstr>
      <vt:lpstr>Excel Pivot Table Assignment Instructions</vt:lpstr>
      <vt:lpstr>Excel Pivot Table Assignment Instructions</vt:lpstr>
      <vt:lpstr>Excel Pivot Table Assignment Instructions</vt:lpstr>
      <vt:lpstr>Excel Pivot Chart Assignment Instructions</vt:lpstr>
      <vt:lpstr>Excel Pivot Chart Assignment Instructions</vt:lpstr>
      <vt:lpstr>Excel Pivot Chart Example</vt:lpstr>
      <vt:lpstr>Example Presentation Slide</vt:lpstr>
      <vt:lpstr>Where should we target our search?</vt:lpstr>
      <vt:lpstr>For your assignment submission</vt:lpstr>
      <vt:lpstr>What to submit</vt:lpstr>
      <vt:lpstr>Grading Rubric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Worobec, Bruce</dc:creator>
  <cp:lastModifiedBy>Worobec, Bruce</cp:lastModifiedBy>
  <cp:revision>45</cp:revision>
  <dcterms:created xsi:type="dcterms:W3CDTF">2019-08-23T15:53:16Z</dcterms:created>
  <dcterms:modified xsi:type="dcterms:W3CDTF">2020-01-17T20:51:18Z</dcterms:modified>
</cp:coreProperties>
</file>