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6"/>
  </p:notesMasterIdLst>
  <p:sldIdLst>
    <p:sldId id="257" r:id="rId3"/>
    <p:sldId id="349" r:id="rId4"/>
    <p:sldId id="340" r:id="rId5"/>
    <p:sldId id="338" r:id="rId6"/>
    <p:sldId id="362" r:id="rId7"/>
    <p:sldId id="383" r:id="rId8"/>
    <p:sldId id="364" r:id="rId9"/>
    <p:sldId id="365" r:id="rId10"/>
    <p:sldId id="366" r:id="rId11"/>
    <p:sldId id="367" r:id="rId12"/>
    <p:sldId id="369" r:id="rId13"/>
    <p:sldId id="384" r:id="rId14"/>
    <p:sldId id="368" r:id="rId15"/>
    <p:sldId id="385" r:id="rId16"/>
    <p:sldId id="386" r:id="rId17"/>
    <p:sldId id="387" r:id="rId18"/>
    <p:sldId id="370" r:id="rId19"/>
    <p:sldId id="378" r:id="rId20"/>
    <p:sldId id="379" r:id="rId21"/>
    <p:sldId id="380" r:id="rId22"/>
    <p:sldId id="326" r:id="rId23"/>
    <p:sldId id="337" r:id="rId24"/>
    <p:sldId id="3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D7B6A-28E5-44A6-8CBF-837A536AFC7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886B-96AC-491C-9D0C-4D23696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BB5E-FA53-4B68-A355-01CC6948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1" y="156120"/>
            <a:ext cx="11919857" cy="592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42D3-9EC6-413B-98E0-8A3445F4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2" y="911224"/>
            <a:ext cx="11919856" cy="5790656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10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EE52-D827-4842-98EB-73FF7B0E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D1E34-8033-4F73-9559-C01A6BD0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586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1112-9849-4916-BF03-FA8700E7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2" y="108949"/>
            <a:ext cx="11841480" cy="6189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D90F-7883-44AA-B35D-3E6A22F77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532" y="911225"/>
            <a:ext cx="5745480" cy="572098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0D34F-7A31-4A22-919B-020A53C72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4272" y="911226"/>
            <a:ext cx="5919652" cy="572098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273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42342"/>
            <a:ext cx="9144000" cy="11154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4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06" y="1046602"/>
            <a:ext cx="11732046" cy="5541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2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17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43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50209-3F34-4A8E-A07E-E1CB8F59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56123"/>
            <a:ext cx="11841480" cy="5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D6C68-0EB9-42A6-8572-7206B980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902060"/>
            <a:ext cx="11841479" cy="574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45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306" y="210889"/>
            <a:ext cx="11732046" cy="604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306" y="1057619"/>
            <a:ext cx="11732046" cy="555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0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onzagau.sharepoint.com/sites/faculty/worobec/CPSC_315_S20/Shared%20Documents/which_chart_v6_final_0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nzagau.sharepoint.com/:x:/r/sites/faculty/worobec/CPSC_315_S20/_layouts/15/Doc.aspx?sourcedoc=%7BBA697192-09CA-4EE8-99DC-A67F5E6001BF%7D&amp;file=Global%20Superstore%20Orders%202016.xlsx&amp;action=default&amp;mobileredirect=true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tableau.com/learn/tutorials/on-demand/getting-started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onzagau.sharepoint.com/sites/faculty/worobec/CPSC_315_S20/Shared%20Documents/getting_started_finished.twbx" TargetMode="External"/><Relationship Id="rId5" Type="http://schemas.openxmlformats.org/officeDocument/2006/relationships/hyperlink" Target="https://gonzagau.sharepoint.com/sites/faculty/worobec/CPSC_315_S20/Shared%20Documents/getting_started_transcript.pdf" TargetMode="External"/><Relationship Id="rId4" Type="http://schemas.openxmlformats.org/officeDocument/2006/relationships/hyperlink" Target="https://gonzagau.sharepoint.com/:x:/r/sites/faculty/worobec/CPSC_315_S20/_layouts/15/Doc.aspx?sourcedoc=%7BBBB57B31-32A3-42A6-AD82-C47CAEAE48E2%7D&amp;file=Global%20Superstore%20Returns%202016.csv&amp;action=default&amp;mobileredirect=tru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B62E3-3E92-4117-82A7-6087721F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CPSC 315 BI Technologies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AB99-7BAD-4DF5-BF82-5D92DE3DD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Tableau Demo and Assignment</a:t>
            </a:r>
          </a:p>
        </p:txBody>
      </p:sp>
    </p:spTree>
    <p:extLst>
      <p:ext uri="{BB962C8B-B14F-4D97-AF65-F5344CB8AC3E}">
        <p14:creationId xmlns:p14="http://schemas.microsoft.com/office/powerpoint/2010/main" val="423890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79A2-B12C-40F4-AA0A-1C1ED9B0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up “Zip Code Analysis”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19836-944A-46A5-8F0B-A38588CCC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017" y="1046163"/>
            <a:ext cx="8699591" cy="55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79A2-B12C-40F4-AA0A-1C1ED9B0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up “Zip Code Analysis”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C78E-F02A-4EAE-9759-412B3FE4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6" y="1046602"/>
            <a:ext cx="2926776" cy="5541485"/>
          </a:xfrm>
        </p:spPr>
        <p:txBody>
          <a:bodyPr/>
          <a:lstStyle/>
          <a:p>
            <a:r>
              <a:rPr lang="en-US" dirty="0"/>
              <a:t>More options with Filters than in Excel</a:t>
            </a:r>
          </a:p>
          <a:p>
            <a:r>
              <a:rPr lang="en-US" dirty="0"/>
              <a:t>Set up Beds and Baths 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40F0B-E44A-43E6-800B-CBEA316B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72" y="917269"/>
            <a:ext cx="7518028" cy="55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7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68FD-0543-47FA-8540-6FC66788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up “Zip Code Bar”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BA0B-B13F-43BC-9C72-47EAF5806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Duplicate your “Zip Code Analysis” sheet</a:t>
            </a:r>
          </a:p>
          <a:p>
            <a:r>
              <a:rPr lang="en-US" sz="2400" dirty="0"/>
              <a:t>Rename “Zip Code Bar”</a:t>
            </a:r>
          </a:p>
          <a:p>
            <a:r>
              <a:rPr lang="en-US" sz="2400" dirty="0"/>
              <a:t>Click on the Bar Chart icon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46C68-6680-46A1-BE9D-42EB35D3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068" y="1732301"/>
            <a:ext cx="759761" cy="540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1424D-C576-4AE9-83FC-70899BE9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44" y="2396617"/>
            <a:ext cx="8213698" cy="43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7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79A2-B12C-40F4-AA0A-1C1ED9B0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up “Zip Code Map”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C78E-F02A-4EAE-9759-412B3FE4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5" y="1046602"/>
            <a:ext cx="4850431" cy="5541485"/>
          </a:xfrm>
        </p:spPr>
        <p:txBody>
          <a:bodyPr/>
          <a:lstStyle/>
          <a:p>
            <a:r>
              <a:rPr lang="en-US" dirty="0"/>
              <a:t>Let’s try a map visualization</a:t>
            </a:r>
          </a:p>
          <a:p>
            <a:r>
              <a:rPr lang="en-US" dirty="0"/>
              <a:t>Duplicate your “Zip Code Analysis” sheet</a:t>
            </a:r>
          </a:p>
          <a:p>
            <a:r>
              <a:rPr lang="en-US" dirty="0"/>
              <a:t>Rename “Zip Code Map”</a:t>
            </a:r>
          </a:p>
          <a:p>
            <a:r>
              <a:rPr lang="en-US" dirty="0"/>
              <a:t>Click on the Map icon</a:t>
            </a:r>
          </a:p>
          <a:p>
            <a:r>
              <a:rPr lang="en-US" dirty="0"/>
              <a:t>See what happens when you hover over a Zip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EE34A-6C5A-42D0-ABC0-A1FFA338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329" y="1900647"/>
            <a:ext cx="5613147" cy="35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0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2EBC-F2B6-4C19-A179-F0BF90F2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new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D544-18B9-491D-B7C0-5528F332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6" y="1046602"/>
            <a:ext cx="3959885" cy="5541485"/>
          </a:xfrm>
        </p:spPr>
        <p:txBody>
          <a:bodyPr/>
          <a:lstStyle/>
          <a:p>
            <a:r>
              <a:rPr lang="en-US" dirty="0"/>
              <a:t>Click the new dashboard icon</a:t>
            </a:r>
          </a:p>
          <a:p>
            <a:r>
              <a:rPr lang="en-US" dirty="0"/>
              <a:t>Add Zip Code Map, Zip Code Data, and Zip Code Bar to the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2C6B4-557F-4656-9BF1-EC3FD0CA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77" y="815248"/>
            <a:ext cx="7358703" cy="6042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4D86C-DBF0-46E7-BA91-8E6EEC9F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614" y="1046602"/>
            <a:ext cx="803405" cy="7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9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2EBC-F2B6-4C19-A179-F0BF90F2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new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D544-18B9-491D-B7C0-5528F332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6" y="1046602"/>
            <a:ext cx="3959885" cy="5541485"/>
          </a:xfrm>
        </p:spPr>
        <p:txBody>
          <a:bodyPr/>
          <a:lstStyle/>
          <a:p>
            <a:r>
              <a:rPr lang="en-US" dirty="0"/>
              <a:t>Click the new story icon</a:t>
            </a:r>
          </a:p>
          <a:p>
            <a:r>
              <a:rPr lang="en-US" dirty="0"/>
              <a:t>Add Zip Code Map, Zip Code Data, and Zip Code Bar as Story Points</a:t>
            </a:r>
          </a:p>
          <a:p>
            <a:r>
              <a:rPr lang="en-US" dirty="0"/>
              <a:t>Add the dashboard as a Story Point</a:t>
            </a:r>
          </a:p>
          <a:p>
            <a:r>
              <a:rPr lang="en-US" dirty="0"/>
              <a:t>Add a title and captions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81837-FEE6-4631-AB80-FE0564F3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36" y="815248"/>
            <a:ext cx="6978100" cy="57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3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A5ED-5AE4-4CE7-87B9-0729E9EE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290B-BF7F-4530-9606-2120E8E5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6" y="1046602"/>
            <a:ext cx="11732046" cy="5541485"/>
          </a:xfrm>
        </p:spPr>
        <p:txBody>
          <a:bodyPr/>
          <a:lstStyle/>
          <a:p>
            <a:r>
              <a:rPr lang="en-US" dirty="0"/>
              <a:t>Another strength of table is the wide variety of available visualizations</a:t>
            </a:r>
          </a:p>
          <a:p>
            <a:r>
              <a:rPr lang="en-US" dirty="0"/>
              <a:t>Check out this document for details</a:t>
            </a:r>
          </a:p>
          <a:p>
            <a:pPr lvl="1"/>
            <a:r>
              <a:rPr lang="en-US" sz="1400" dirty="0">
                <a:hlinkClick r:id="rId2"/>
              </a:rPr>
              <a:t>https://gonzagau.sharepoint.com/sites/faculty/worobec/CPSC_315_S20/Shared%20Documents/which_chart_v6_final_0.pdf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05E68-1BAF-4FAA-9E66-F0456BEA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05" y="2351216"/>
            <a:ext cx="5966994" cy="4340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A1A1BF-CAD3-471F-BE3A-C0ACD54AD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221" y="2351216"/>
            <a:ext cx="3677587" cy="429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7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1D-5722-4AA7-9C97-526C0965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as a Packaged Workbook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7602-35B5-419F-BD1A-E53F8529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include you data with the Tableau workbook</a:t>
            </a:r>
          </a:p>
          <a:p>
            <a:r>
              <a:rPr lang="en-US" dirty="0"/>
              <a:t>You do not need to submit your data separately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1FEDC-7E5A-458A-8AC0-1E8931E2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39" y="2697519"/>
            <a:ext cx="10353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50B83A-BAD3-40CF-AE88-4FD9F83D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High Level 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3CE3B-44D8-4E7F-87F1-509C1609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Homework #1/2 but with all data and visualization included in the presentation coming from Tableau</a:t>
            </a:r>
          </a:p>
          <a:p>
            <a:r>
              <a:rPr lang="en-US" dirty="0"/>
              <a:t>You are free to pick different a different city or refresh the listings from your original city</a:t>
            </a:r>
          </a:p>
          <a:p>
            <a:r>
              <a:rPr lang="en-US" dirty="0"/>
              <a:t>You are free to pick a different client</a:t>
            </a:r>
          </a:p>
          <a:p>
            <a:r>
              <a:rPr lang="en-US" dirty="0"/>
              <a:t>You are free to enhance your Homework 2 story as your technical skills and storytelling improve</a:t>
            </a:r>
          </a:p>
        </p:txBody>
      </p:sp>
    </p:spTree>
    <p:extLst>
      <p:ext uri="{BB962C8B-B14F-4D97-AF65-F5344CB8AC3E}">
        <p14:creationId xmlns:p14="http://schemas.microsoft.com/office/powerpoint/2010/main" val="109454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50B83A-BAD3-40CF-AE88-4FD9F83D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Detailed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3CE3B-44D8-4E7F-87F1-509C1609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single Tableau workbook for that includes the following</a:t>
            </a:r>
          </a:p>
          <a:p>
            <a:pPr lvl="1"/>
            <a:r>
              <a:rPr lang="en-US" dirty="0"/>
              <a:t>Sheets that represent the 4 areas of analysis done in previous homework</a:t>
            </a:r>
          </a:p>
          <a:p>
            <a:pPr lvl="2"/>
            <a:r>
              <a:rPr lang="en-US" dirty="0"/>
              <a:t>Zip Code, Property Type, and two of your choosing</a:t>
            </a:r>
          </a:p>
          <a:p>
            <a:pPr lvl="2"/>
            <a:r>
              <a:rPr lang="en-US" dirty="0"/>
              <a:t>Note that you may have multiple sheets per analysis for data and multiple visualizations</a:t>
            </a:r>
          </a:p>
          <a:p>
            <a:pPr lvl="1"/>
            <a:r>
              <a:rPr lang="en-US" dirty="0"/>
              <a:t>A Map visualization</a:t>
            </a:r>
          </a:p>
          <a:p>
            <a:pPr lvl="1"/>
            <a:r>
              <a:rPr lang="en-US" dirty="0"/>
              <a:t>A Dashboard that pulls together multiple sheets</a:t>
            </a:r>
          </a:p>
          <a:p>
            <a:pPr lvl="1"/>
            <a:r>
              <a:rPr lang="en-US" dirty="0"/>
              <a:t>A Story with Story Points that captures the story you will include in your finished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0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E799-E803-46D5-8AB6-850B4DEA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HW #3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8A81-0010-450D-BB78-DF412F4A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Monday, 2/17, by 5:00 pm</a:t>
            </a:r>
          </a:p>
          <a:p>
            <a:pPr lvl="1"/>
            <a:r>
              <a:rPr lang="en-US" dirty="0"/>
              <a:t>Yes, it is a holiday—data never sleeps</a:t>
            </a:r>
          </a:p>
          <a:p>
            <a:r>
              <a:rPr lang="en-US" dirty="0"/>
              <a:t>Submit your PowerPoint slides via GitHub Classroom</a:t>
            </a:r>
          </a:p>
          <a:p>
            <a:pPr lvl="1"/>
            <a:r>
              <a:rPr lang="en-US" dirty="0"/>
              <a:t>Assignment invitation:  </a:t>
            </a:r>
            <a:r>
              <a:rPr lang="en-US" dirty="0" err="1"/>
              <a:t>tbd</a:t>
            </a:r>
            <a:endParaRPr lang="en-US" dirty="0"/>
          </a:p>
          <a:p>
            <a:r>
              <a:rPr lang="en-US" dirty="0"/>
              <a:t>Save your Tableau work as a packaged workbook and include the .</a:t>
            </a:r>
            <a:r>
              <a:rPr lang="en-US" dirty="0" err="1"/>
              <a:t>twbx</a:t>
            </a:r>
            <a:r>
              <a:rPr lang="en-US" dirty="0"/>
              <a:t> in your submission</a:t>
            </a:r>
          </a:p>
          <a:p>
            <a:r>
              <a:rPr lang="en-US" dirty="0"/>
              <a:t>This presentation contains</a:t>
            </a:r>
          </a:p>
          <a:p>
            <a:pPr lvl="1"/>
            <a:r>
              <a:rPr lang="en-US" dirty="0"/>
              <a:t>Slides used during in-class demo</a:t>
            </a:r>
          </a:p>
          <a:p>
            <a:pPr lvl="1"/>
            <a:r>
              <a:rPr lang="en-US" dirty="0"/>
              <a:t>Specific instruction for the assignment</a:t>
            </a:r>
          </a:p>
        </p:txBody>
      </p:sp>
    </p:spTree>
    <p:extLst>
      <p:ext uri="{BB962C8B-B14F-4D97-AF65-F5344CB8AC3E}">
        <p14:creationId xmlns:p14="http://schemas.microsoft.com/office/powerpoint/2010/main" val="232373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50B83A-BAD3-40CF-AE88-4FD9F83D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Additional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3CE3B-44D8-4E7F-87F1-509C1609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/>
              <a:t>In Homework 1 you snipped data and visualizations to include in your presentation</a:t>
            </a:r>
          </a:p>
          <a:p>
            <a:r>
              <a:rPr lang="en-US" sz="3500" dirty="0"/>
              <a:t>These snips were then interspersed with PowerPoint text to tell your story</a:t>
            </a:r>
          </a:p>
          <a:p>
            <a:r>
              <a:rPr lang="en-US" sz="3500" dirty="0"/>
              <a:t>Tableau includes Dashboard and Story functionality</a:t>
            </a:r>
          </a:p>
          <a:p>
            <a:r>
              <a:rPr lang="en-US" sz="3500" dirty="0"/>
              <a:t>Some argue that a Tableau workbook should not require a separate slide deck and that your story should be told simply by navigating through the Tableau Story</a:t>
            </a:r>
          </a:p>
          <a:p>
            <a:r>
              <a:rPr lang="en-US" sz="3500" dirty="0"/>
              <a:t>For Homework 3 I still want a separate slide deck with snips from Tableau, but…</a:t>
            </a:r>
          </a:p>
          <a:p>
            <a:pPr lvl="1"/>
            <a:r>
              <a:rPr lang="en-US" sz="3000" dirty="0"/>
              <a:t>Strive for Story Points and a Dashboard that can be snipped in their entirety and will not need to be supplemented to form presentation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your assignment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 a 10 slide PowerPoint deck and upload to GitHub Classroom</a:t>
            </a:r>
          </a:p>
          <a:p>
            <a:pPr lvl="1"/>
            <a:r>
              <a:rPr lang="en-US" dirty="0"/>
              <a:t>As before, make sure your slides both tell a story and demonstrate the requested technical work</a:t>
            </a:r>
          </a:p>
          <a:p>
            <a:pPr lvl="1"/>
            <a:r>
              <a:rPr lang="en-US" dirty="0"/>
              <a:t>Copy the rubric slide from this slide deck into your slides</a:t>
            </a:r>
          </a:p>
          <a:p>
            <a:pPr lvl="2"/>
            <a:r>
              <a:rPr lang="en-US" dirty="0"/>
              <a:t>Be sure that the rubric is the first slide and that your name in on the second slide</a:t>
            </a:r>
          </a:p>
          <a:p>
            <a:pPr lvl="2"/>
            <a:r>
              <a:rPr lang="en-US" dirty="0"/>
              <a:t>The rubric slide does not count as one of your 10 slides</a:t>
            </a:r>
          </a:p>
          <a:p>
            <a:r>
              <a:rPr lang="en-US" dirty="0"/>
              <a:t>Save your Tableau work as a packaged workbook (.</a:t>
            </a:r>
            <a:r>
              <a:rPr lang="en-US" dirty="0" err="1"/>
              <a:t>twbx</a:t>
            </a:r>
            <a:r>
              <a:rPr lang="en-US" dirty="0"/>
              <a:t>) and upload to GitHub Classroom</a:t>
            </a:r>
          </a:p>
          <a:p>
            <a:r>
              <a:rPr lang="en-US" dirty="0"/>
              <a:t>You do not need to include your data file since it will be included in the packaged workbook</a:t>
            </a:r>
          </a:p>
        </p:txBody>
      </p:sp>
    </p:spTree>
    <p:extLst>
      <p:ext uri="{BB962C8B-B14F-4D97-AF65-F5344CB8AC3E}">
        <p14:creationId xmlns:p14="http://schemas.microsoft.com/office/powerpoint/2010/main" val="4250398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creative license, use it</a:t>
            </a:r>
          </a:p>
          <a:p>
            <a:pPr lvl="1"/>
            <a:r>
              <a:rPr lang="en-US" dirty="0"/>
              <a:t>You do not need my permission to go above and beyond what was requested</a:t>
            </a:r>
          </a:p>
          <a:p>
            <a:r>
              <a:rPr lang="en-US" dirty="0"/>
              <a:t>Be sure you tell a story</a:t>
            </a:r>
          </a:p>
          <a:p>
            <a:pPr lvl="1"/>
            <a:r>
              <a:rPr lang="en-US" dirty="0"/>
              <a:t>Support your decisions and recommendations with data and visualization</a:t>
            </a:r>
          </a:p>
          <a:p>
            <a:pPr lvl="1"/>
            <a:r>
              <a:rPr lang="en-US" dirty="0"/>
              <a:t>Try some visualizations you haven’t used previously—expand you pallet</a:t>
            </a:r>
          </a:p>
          <a:p>
            <a:r>
              <a:rPr lang="en-US" dirty="0"/>
              <a:t>Numerous how-to videos are available online</a:t>
            </a:r>
          </a:p>
          <a:p>
            <a:pPr lvl="1"/>
            <a:r>
              <a:rPr lang="en-US" dirty="0"/>
              <a:t>Do a search for “Tableau video” if you get stuck</a:t>
            </a:r>
          </a:p>
          <a:p>
            <a:r>
              <a:rPr lang="en-US" dirty="0"/>
              <a:t>Tableau is an excellent resume and interview item</a:t>
            </a:r>
          </a:p>
          <a:p>
            <a:pPr lvl="1"/>
            <a:r>
              <a:rPr lang="en-US" dirty="0"/>
              <a:t>Use this assignment to build a skill for a lifetime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5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0871A-6E8C-4C23-8C00-2C8B8513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HW #3 Feedback/Rubric                                         Score ____/20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CEA423-C39B-4EBF-AD84-A5D26BAB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000" dirty="0"/>
              <a:t>Complete requested technical work in Tableau:  _____/10</a:t>
            </a:r>
          </a:p>
          <a:p>
            <a:pPr lvl="1"/>
            <a:r>
              <a:rPr lang="en-US" sz="2600" dirty="0"/>
              <a:t>4 areas of analysis (zip code, property type, plus two additional)</a:t>
            </a:r>
          </a:p>
          <a:p>
            <a:pPr lvl="1"/>
            <a:r>
              <a:rPr lang="en-US" sz="2600" dirty="0"/>
              <a:t>A Tableau Dashboard</a:t>
            </a:r>
          </a:p>
          <a:p>
            <a:pPr lvl="1"/>
            <a:r>
              <a:rPr lang="en-US" sz="2600" dirty="0"/>
              <a:t>A Tableau Story</a:t>
            </a:r>
          </a:p>
          <a:p>
            <a:pPr lvl="1"/>
            <a:r>
              <a:rPr lang="en-US" sz="2600" dirty="0"/>
              <a:t>A map visualization</a:t>
            </a:r>
          </a:p>
          <a:p>
            <a:pPr lvl="1"/>
            <a:r>
              <a:rPr lang="en-US" sz="2600" dirty="0"/>
              <a:t>A Packaged workbook (.</a:t>
            </a:r>
            <a:r>
              <a:rPr lang="en-US" sz="2600" dirty="0" err="1"/>
              <a:t>twbx</a:t>
            </a:r>
            <a:r>
              <a:rPr lang="en-US" sz="2600" dirty="0"/>
              <a:t> file)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r>
              <a:rPr lang="en-US" sz="3000" dirty="0"/>
              <a:t>Professional presentation and analysis:  _____/10</a:t>
            </a:r>
          </a:p>
          <a:p>
            <a:pPr lvl="1"/>
            <a:r>
              <a:rPr lang="en-US" sz="2600" dirty="0"/>
              <a:t>Client introduced</a:t>
            </a:r>
          </a:p>
          <a:p>
            <a:pPr lvl="1"/>
            <a:r>
              <a:rPr lang="en-US" sz="2600" dirty="0"/>
              <a:t>Presentation tells a story</a:t>
            </a:r>
          </a:p>
          <a:p>
            <a:pPr lvl="1"/>
            <a:r>
              <a:rPr lang="en-US" sz="2600" dirty="0"/>
              <a:t>Story improved over HW2</a:t>
            </a:r>
          </a:p>
          <a:p>
            <a:pPr lvl="1"/>
            <a:r>
              <a:rPr lang="en-US" sz="2600" dirty="0"/>
              <a:t>Final recommendation supported by data and visualizations</a:t>
            </a:r>
          </a:p>
          <a:p>
            <a:pPr lvl="1"/>
            <a:r>
              <a:rPr lang="en-US" sz="2600" dirty="0"/>
              <a:t>Professional slides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09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story remains the same…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are a real estate professional getting ready for a meeting with an important client.  Your client is moving from across the country and wants to understand more about the homes for sale in a particular city. Your job is to produce Tableau content that facilitates an investigation into the current state of the real estate market.  Ultimately you will be telling a story that makes specific recommendations for your client.</a:t>
            </a:r>
          </a:p>
          <a:p>
            <a:r>
              <a:rPr lang="en-US" dirty="0"/>
              <a:t>Feel free to create a persona of your client</a:t>
            </a:r>
          </a:p>
          <a:p>
            <a:pPr lvl="1"/>
            <a:r>
              <a:rPr lang="en-US" dirty="0"/>
              <a:t>A young, price-conscious couple with three children, or</a:t>
            </a:r>
          </a:p>
          <a:p>
            <a:pPr lvl="1"/>
            <a:r>
              <a:rPr lang="en-US" dirty="0"/>
              <a:t>A single executive looking for an urban condo, or</a:t>
            </a:r>
          </a:p>
          <a:p>
            <a:pPr lvl="1"/>
            <a:r>
              <a:rPr lang="en-US" dirty="0"/>
              <a:t>An investor looking for bargain properties to fix-up and flip</a:t>
            </a:r>
          </a:p>
          <a:p>
            <a:pPr lvl="1"/>
            <a:r>
              <a:rPr lang="en-US" dirty="0"/>
              <a:t>Or, whatever you choose</a:t>
            </a:r>
          </a:p>
          <a:p>
            <a:r>
              <a:rPr lang="en-US" dirty="0"/>
              <a:t>Be sure to introduce your client in your presentation to provide context for your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5710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06" y="1046602"/>
            <a:ext cx="11553763" cy="5541485"/>
          </a:xfrm>
        </p:spPr>
        <p:txBody>
          <a:bodyPr>
            <a:normAutofit/>
          </a:bodyPr>
          <a:lstStyle/>
          <a:p>
            <a:r>
              <a:rPr lang="en-US" dirty="0"/>
              <a:t>You can start with the final .xlsx from HW1</a:t>
            </a:r>
          </a:p>
          <a:p>
            <a:pPr lvl="1"/>
            <a:r>
              <a:rPr lang="en-US" dirty="0"/>
              <a:t>You can also start with a .csv but be sure you have 5 digit zip codes available</a:t>
            </a:r>
          </a:p>
          <a:p>
            <a:r>
              <a:rPr lang="en-US" dirty="0"/>
              <a:t>Or start over with a fresh redfin.com download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if you are bored/done with real estate data you can hunt down a dataset of your choosing</a:t>
            </a:r>
          </a:p>
          <a:p>
            <a:pPr lvl="1"/>
            <a:r>
              <a:rPr lang="en-US" dirty="0"/>
              <a:t>This option will require you to achieve similar or greater complexity in data, technical work, and story sophistication</a:t>
            </a:r>
          </a:p>
          <a:p>
            <a:pPr lvl="1"/>
            <a:r>
              <a:rPr lang="en-US" dirty="0"/>
              <a:t>Your chosen data must include location information since you are required to have at least one map visualization</a:t>
            </a:r>
          </a:p>
          <a:p>
            <a:pPr lvl="1"/>
            <a:r>
              <a:rPr lang="en-US" dirty="0"/>
              <a:t>Adjust the assignment instructions so they make sense for your chosen data</a:t>
            </a:r>
          </a:p>
          <a:p>
            <a:pPr lvl="1"/>
            <a:r>
              <a:rPr lang="en-US" dirty="0"/>
              <a:t>Selecting this option should not make the assignment easier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0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with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video and associated files</a:t>
            </a:r>
          </a:p>
          <a:p>
            <a:pPr lvl="1"/>
            <a:r>
              <a:rPr lang="en-US" dirty="0">
                <a:hlinkClick r:id="rId2"/>
              </a:rPr>
              <a:t>https://www.tableau.com/learn/tutorials/on-demand/getting-started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Global Superstore Orders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Global Superstore Returns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getting_started_transcript.pdf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getting_started_finished.twbx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ED92F-269B-4EFF-B6D4-47047966F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687" y="2202510"/>
            <a:ext cx="6435292" cy="45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E2B5-F228-4BB2-B489-2E218669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Tableau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0899-7F6F-41E2-9C0A-84BA0EAF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licensing includes Tableau Prep</a:t>
            </a:r>
          </a:p>
          <a:p>
            <a:r>
              <a:rPr lang="en-US" dirty="0"/>
              <a:t>It is not required for anything in this class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We know that data is messy and needs preprocessing to be ready for analytics</a:t>
            </a:r>
          </a:p>
          <a:p>
            <a:pPr lvl="1"/>
            <a:r>
              <a:rPr lang="en-US" dirty="0"/>
              <a:t>Many BI vendors are offering tools like Tableau Prep</a:t>
            </a:r>
          </a:p>
          <a:p>
            <a:pPr lvl="1"/>
            <a:r>
              <a:rPr lang="en-US" dirty="0"/>
              <a:t>People with preprocessing skill are in demand</a:t>
            </a:r>
          </a:p>
          <a:p>
            <a:pPr lvl="1"/>
            <a:r>
              <a:rPr lang="en-US" dirty="0"/>
              <a:t>Tableau Prep would be a great skill to add to your resume</a:t>
            </a:r>
          </a:p>
        </p:txBody>
      </p:sp>
    </p:spTree>
    <p:extLst>
      <p:ext uri="{BB962C8B-B14F-4D97-AF65-F5344CB8AC3E}">
        <p14:creationId xmlns:p14="http://schemas.microsoft.com/office/powerpoint/2010/main" val="88780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5499-BFDB-4339-8E14-BC6595BB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84F1-7672-4B64-9E91-DA002C6B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6" y="1046602"/>
            <a:ext cx="6301040" cy="5541485"/>
          </a:xfrm>
        </p:spPr>
        <p:txBody>
          <a:bodyPr/>
          <a:lstStyle/>
          <a:p>
            <a:r>
              <a:rPr lang="en-US" dirty="0"/>
              <a:t>This is what you will see</a:t>
            </a:r>
          </a:p>
          <a:p>
            <a:r>
              <a:rPr lang="en-US" dirty="0"/>
              <a:t>You can point Tableau at either your .csv or .xlsx files</a:t>
            </a:r>
          </a:p>
          <a:p>
            <a:pPr lvl="1"/>
            <a:r>
              <a:rPr lang="en-US" dirty="0"/>
              <a:t>I will use the .csv version</a:t>
            </a:r>
          </a:p>
          <a:p>
            <a:pPr lvl="1"/>
            <a:r>
              <a:rPr lang="en-US" dirty="0"/>
              <a:t>Click ‘Text file’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 One of Tableau’s strengths is the ability to connect to a wide variety of data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1C69F-0C26-40CA-9F3D-34E83816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25" y="1955612"/>
            <a:ext cx="5185527" cy="38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4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5499-BFDB-4339-8E14-BC6595BB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84F1-7672-4B64-9E91-DA002C6B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6" y="1046602"/>
            <a:ext cx="4588038" cy="5541485"/>
          </a:xfrm>
        </p:spPr>
        <p:txBody>
          <a:bodyPr/>
          <a:lstStyle/>
          <a:p>
            <a:r>
              <a:rPr lang="en-US" dirty="0"/>
              <a:t>This is what you see next</a:t>
            </a:r>
          </a:p>
          <a:p>
            <a:r>
              <a:rPr lang="en-US" dirty="0"/>
              <a:t>Click on ‘Sheet 1’</a:t>
            </a:r>
          </a:p>
          <a:p>
            <a:endParaRPr lang="en-US" dirty="0"/>
          </a:p>
          <a:p>
            <a:r>
              <a:rPr lang="en-US" dirty="0"/>
              <a:t>Note these icons</a:t>
            </a:r>
          </a:p>
          <a:p>
            <a:pPr lvl="1"/>
            <a:r>
              <a:rPr lang="en-US" dirty="0"/>
              <a:t>New story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dashboard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sheet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3500C-FE71-4487-9BD1-5CEB1602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738" y="1046602"/>
            <a:ext cx="6678031" cy="52511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898C54-1A1B-4342-BE42-5821E127351F}"/>
              </a:ext>
            </a:extLst>
          </p:cNvPr>
          <p:cNvCxnSpPr>
            <a:cxnSpLocks/>
          </p:cNvCxnSpPr>
          <p:nvPr/>
        </p:nvCxnSpPr>
        <p:spPr>
          <a:xfrm>
            <a:off x="2520563" y="3260035"/>
            <a:ext cx="4468634" cy="26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3E8AA-F5C8-48BB-BE4B-634757B79F93}"/>
              </a:ext>
            </a:extLst>
          </p:cNvPr>
          <p:cNvCxnSpPr>
            <a:cxnSpLocks/>
          </p:cNvCxnSpPr>
          <p:nvPr/>
        </p:nvCxnSpPr>
        <p:spPr>
          <a:xfrm>
            <a:off x="3267986" y="4150581"/>
            <a:ext cx="3458817" cy="178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AC16D9-ED5D-413F-9FCD-DBD64941AC18}"/>
              </a:ext>
            </a:extLst>
          </p:cNvPr>
          <p:cNvCxnSpPr>
            <a:cxnSpLocks/>
          </p:cNvCxnSpPr>
          <p:nvPr/>
        </p:nvCxnSpPr>
        <p:spPr>
          <a:xfrm>
            <a:off x="2623930" y="4850297"/>
            <a:ext cx="3880237" cy="108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6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79A2-B12C-40F4-AA0A-1C1ED9B0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up “Zip Code Analysis”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C78E-F02A-4EAE-9759-412B3FE4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Sheet 1</a:t>
            </a:r>
          </a:p>
          <a:p>
            <a:r>
              <a:rPr lang="en-US" dirty="0"/>
              <a:t>Drag Zip or Postal Code to Rows</a:t>
            </a:r>
          </a:p>
          <a:p>
            <a:r>
              <a:rPr lang="en-US" dirty="0"/>
              <a:t>Drag Price to Columns</a:t>
            </a:r>
          </a:p>
          <a:p>
            <a:r>
              <a:rPr lang="en-US" dirty="0"/>
              <a:t>Change to Average of Price</a:t>
            </a:r>
          </a:p>
          <a:p>
            <a:r>
              <a:rPr lang="en-US" dirty="0"/>
              <a:t>Click to see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43432-F85E-4586-9CEE-50A52021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03" y="1114291"/>
            <a:ext cx="3971925" cy="4152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0CBB4F-BD20-40EB-8973-AA9195B70F69}"/>
              </a:ext>
            </a:extLst>
          </p:cNvPr>
          <p:cNvCxnSpPr/>
          <p:nvPr/>
        </p:nvCxnSpPr>
        <p:spPr>
          <a:xfrm flipV="1">
            <a:off x="3618963" y="1893194"/>
            <a:ext cx="4926169" cy="142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4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1289</Words>
  <Application>Microsoft Office PowerPoint</Application>
  <PresentationFormat>Widescreen</PresentationFormat>
  <Paragraphs>162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1_Office Theme</vt:lpstr>
      <vt:lpstr>CPSC 315 BI Technologies</vt:lpstr>
      <vt:lpstr>HW #3 Details</vt:lpstr>
      <vt:lpstr>The story remains the same…</vt:lpstr>
      <vt:lpstr>Getting the Data</vt:lpstr>
      <vt:lpstr>Getting Started with Tableau</vt:lpstr>
      <vt:lpstr>A note on Tableau Prep</vt:lpstr>
      <vt:lpstr>Launch Tableau</vt:lpstr>
      <vt:lpstr>Launch Tableau</vt:lpstr>
      <vt:lpstr>Set up “Zip Code Analysis”</vt:lpstr>
      <vt:lpstr>Set up “Zip Code Analysis”</vt:lpstr>
      <vt:lpstr>Set up “Zip Code Analysis”</vt:lpstr>
      <vt:lpstr>Set up “Zip Code Bar”</vt:lpstr>
      <vt:lpstr>Set up “Zip Code Map”</vt:lpstr>
      <vt:lpstr>Create a new Dashboard</vt:lpstr>
      <vt:lpstr>Create a new Story</vt:lpstr>
      <vt:lpstr>Visualizations in Tableau</vt:lpstr>
      <vt:lpstr>Save as a Packaged Workbook</vt:lpstr>
      <vt:lpstr>Homework 3 High Level Instructions</vt:lpstr>
      <vt:lpstr>Homework 3 Detailed Requirements</vt:lpstr>
      <vt:lpstr>Homework 3 Additional Considerations</vt:lpstr>
      <vt:lpstr>For your assignment submission</vt:lpstr>
      <vt:lpstr>Final thoughts</vt:lpstr>
      <vt:lpstr>HW #3 Feedback/Rubric                                         Score ____/20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Worobec, Bruce</dc:creator>
  <cp:lastModifiedBy>Worobec, Bruce</cp:lastModifiedBy>
  <cp:revision>103</cp:revision>
  <dcterms:created xsi:type="dcterms:W3CDTF">2019-08-23T15:53:16Z</dcterms:created>
  <dcterms:modified xsi:type="dcterms:W3CDTF">2020-02-05T22:17:05Z</dcterms:modified>
</cp:coreProperties>
</file>