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60" r:id="rId3"/>
    <p:sldId id="257" r:id="rId4"/>
    <p:sldId id="258" r:id="rId5"/>
    <p:sldId id="259" r:id="rId6"/>
    <p:sldId id="263" r:id="rId7"/>
    <p:sldId id="264" r:id="rId8"/>
    <p:sldId id="265" r:id="rId9"/>
    <p:sldId id="266" r:id="rId10"/>
    <p:sldId id="261"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40" autoAdjust="0"/>
  </p:normalViewPr>
  <p:slideViewPr>
    <p:cSldViewPr>
      <p:cViewPr varScale="1">
        <p:scale>
          <a:sx n="74" d="100"/>
          <a:sy n="74" d="100"/>
        </p:scale>
        <p:origin x="-1266" y="-96"/>
      </p:cViewPr>
      <p:guideLst>
        <p:guide orient="horz" pos="2160"/>
        <p:guide pos="2880"/>
      </p:guideLst>
    </p:cSldViewPr>
  </p:slideViewPr>
  <p:outlineViewPr>
    <p:cViewPr>
      <p:scale>
        <a:sx n="33" d="100"/>
        <a:sy n="33" d="100"/>
      </p:scale>
      <p:origin x="42" y="312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937B25D-A504-4065-A433-6592B2102ED7}" type="datetimeFigureOut">
              <a:rPr lang="en-US" smtClean="0"/>
              <a:pPr/>
              <a:t>1/6/2022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F161FF0-B55E-4B5B-892D-DC347496435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37B25D-A504-4065-A433-6592B2102ED7}" type="datetimeFigureOut">
              <a:rPr lang="en-US" smtClean="0"/>
              <a:pPr/>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61FF0-B55E-4B5B-892D-DC347496435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37B25D-A504-4065-A433-6592B2102ED7}" type="datetimeFigureOut">
              <a:rPr lang="en-US" smtClean="0"/>
              <a:pPr/>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61FF0-B55E-4B5B-892D-DC347496435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37B25D-A504-4065-A433-6592B2102ED7}" type="datetimeFigureOut">
              <a:rPr lang="en-US" smtClean="0"/>
              <a:pPr/>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61FF0-B55E-4B5B-892D-DC347496435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937B25D-A504-4065-A433-6592B2102ED7}" type="datetimeFigureOut">
              <a:rPr lang="en-US" smtClean="0"/>
              <a:pPr/>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61FF0-B55E-4B5B-892D-DC347496435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937B25D-A504-4065-A433-6592B2102ED7}" type="datetimeFigureOut">
              <a:rPr lang="en-US" smtClean="0"/>
              <a:pPr/>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161FF0-B55E-4B5B-892D-DC347496435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937B25D-A504-4065-A433-6592B2102ED7}" type="datetimeFigureOut">
              <a:rPr lang="en-US" smtClean="0"/>
              <a:pPr/>
              <a:t>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161FF0-B55E-4B5B-892D-DC347496435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937B25D-A504-4065-A433-6592B2102ED7}" type="datetimeFigureOut">
              <a:rPr lang="en-US" smtClean="0"/>
              <a:pPr/>
              <a:t>1/6/2022</a:t>
            </a:fld>
            <a:endParaRPr lang="en-US"/>
          </a:p>
        </p:txBody>
      </p:sp>
      <p:sp>
        <p:nvSpPr>
          <p:cNvPr id="8" name="Slide Number Placeholder 7"/>
          <p:cNvSpPr>
            <a:spLocks noGrp="1"/>
          </p:cNvSpPr>
          <p:nvPr>
            <p:ph type="sldNum" sz="quarter" idx="11"/>
          </p:nvPr>
        </p:nvSpPr>
        <p:spPr/>
        <p:txBody>
          <a:bodyPr/>
          <a:lstStyle/>
          <a:p>
            <a:fld id="{6F161FF0-B55E-4B5B-892D-DC347496435E}"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37B25D-A504-4065-A433-6592B2102ED7}" type="datetimeFigureOut">
              <a:rPr lang="en-US" smtClean="0"/>
              <a:pPr/>
              <a:t>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161FF0-B55E-4B5B-892D-DC347496435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937B25D-A504-4065-A433-6592B2102ED7}" type="datetimeFigureOut">
              <a:rPr lang="en-US" smtClean="0"/>
              <a:pPr/>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6F161FF0-B55E-4B5B-892D-DC347496435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9937B25D-A504-4065-A433-6592B2102ED7}" type="datetimeFigureOut">
              <a:rPr lang="en-US" smtClean="0"/>
              <a:pPr/>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161FF0-B55E-4B5B-892D-DC347496435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9937B25D-A504-4065-A433-6592B2102ED7}" type="datetimeFigureOut">
              <a:rPr lang="en-US" smtClean="0"/>
              <a:pPr/>
              <a:t>1/6/2022</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6F161FF0-B55E-4B5B-892D-DC347496435E}"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fs.com/c/fiber-optic-cables-209"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7772400" cy="1470025"/>
          </a:xfrm>
        </p:spPr>
        <p:txBody>
          <a:bodyPr>
            <a:normAutofit/>
          </a:bodyPr>
          <a:lstStyle/>
          <a:p>
            <a:pPr algn="l"/>
            <a:r>
              <a:rPr lang="en-US" sz="6000" b="1" dirty="0" smtClean="0">
                <a:solidFill>
                  <a:srgbClr val="FF0000"/>
                </a:solidFill>
              </a:rPr>
              <a:t>Chapter 3</a:t>
            </a:r>
            <a:endParaRPr lang="en-US" sz="6000" dirty="0">
              <a:solidFill>
                <a:srgbClr val="FF0000"/>
              </a:solidFill>
            </a:endParaRPr>
          </a:p>
        </p:txBody>
      </p:sp>
      <p:sp>
        <p:nvSpPr>
          <p:cNvPr id="3" name="Subtitle 2"/>
          <p:cNvSpPr>
            <a:spLocks noGrp="1"/>
          </p:cNvSpPr>
          <p:nvPr>
            <p:ph type="subTitle" idx="1"/>
          </p:nvPr>
        </p:nvSpPr>
        <p:spPr>
          <a:xfrm>
            <a:off x="228600" y="2590800"/>
            <a:ext cx="8610600" cy="4267200"/>
          </a:xfrm>
        </p:spPr>
        <p:txBody>
          <a:bodyPr>
            <a:normAutofit fontScale="25000" lnSpcReduction="20000"/>
          </a:bodyPr>
          <a:lstStyle/>
          <a:p>
            <a:pPr algn="ctr"/>
            <a:r>
              <a:rPr lang="en-US" sz="16000" b="1" dirty="0" smtClean="0">
                <a:solidFill>
                  <a:srgbClr val="FF0000"/>
                </a:solidFill>
              </a:rPr>
              <a:t>Transmission </a:t>
            </a:r>
            <a:r>
              <a:rPr lang="en-US" sz="16000" b="1" dirty="0" smtClean="0">
                <a:solidFill>
                  <a:srgbClr val="FF0000"/>
                </a:solidFill>
              </a:rPr>
              <a:t>media</a:t>
            </a:r>
            <a:endParaRPr lang="en-US" sz="14400" b="1" dirty="0" smtClean="0">
              <a:solidFill>
                <a:srgbClr val="FF0000"/>
              </a:solidFill>
            </a:endParaRPr>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r>
              <a:rPr lang="en-US" sz="9600" dirty="0" smtClean="0"/>
              <a:t>Presented </a:t>
            </a:r>
            <a:r>
              <a:rPr lang="en-US" sz="9600" dirty="0"/>
              <a:t>by </a:t>
            </a:r>
            <a:r>
              <a:rPr lang="en-US" sz="8000" i="1" dirty="0" smtClean="0">
                <a:solidFill>
                  <a:srgbClr val="00B0F0"/>
                </a:solidFill>
              </a:rPr>
              <a:t>Anil </a:t>
            </a:r>
            <a:r>
              <a:rPr lang="en-US" sz="8000" i="1" dirty="0" err="1" smtClean="0">
                <a:solidFill>
                  <a:srgbClr val="00B0F0"/>
                </a:solidFill>
              </a:rPr>
              <a:t>thakur</a:t>
            </a:r>
            <a:endParaRPr lang="en-US" sz="9600" i="1" dirty="0" smtClean="0">
              <a:solidFill>
                <a:srgbClr val="00B0F0"/>
              </a:solidFill>
            </a:endParaRPr>
          </a:p>
          <a:p>
            <a:endParaRPr lang="en-US" sz="2800" dirty="0" smtClean="0">
              <a:solidFill>
                <a:srgbClr val="00B0F0"/>
              </a:solidFill>
            </a:endParaRPr>
          </a:p>
          <a:p>
            <a:r>
              <a:rPr lang="en-US" sz="6400" dirty="0" err="1" smtClean="0">
                <a:solidFill>
                  <a:srgbClr val="00B0F0"/>
                </a:solidFill>
              </a:rPr>
              <a:t>Rajendra</a:t>
            </a:r>
            <a:r>
              <a:rPr lang="en-US" sz="6400" dirty="0" smtClean="0">
                <a:solidFill>
                  <a:srgbClr val="00B0F0"/>
                </a:solidFill>
              </a:rPr>
              <a:t> </a:t>
            </a:r>
            <a:r>
              <a:rPr lang="en-US" sz="6400" dirty="0" err="1" smtClean="0">
                <a:solidFill>
                  <a:srgbClr val="00B0F0"/>
                </a:solidFill>
              </a:rPr>
              <a:t>tharu</a:t>
            </a:r>
            <a:endParaRPr lang="en-US" sz="6400" dirty="0" smtClean="0">
              <a:solidFill>
                <a:srgbClr val="00B0F0"/>
              </a:solidFill>
            </a:endParaRPr>
          </a:p>
          <a:p>
            <a:endParaRPr lang="en-US" sz="2800" dirty="0" smtClean="0"/>
          </a:p>
          <a:p>
            <a:endParaRPr lang="en-US" sz="2800" dirty="0" smtClean="0"/>
          </a:p>
          <a:p>
            <a:endParaRPr lang="en-US" sz="2800" dirty="0" smtClean="0"/>
          </a:p>
          <a:p>
            <a:r>
              <a:rPr lang="en-US" sz="2800" dirty="0" smtClean="0"/>
              <a:t>          </a:t>
            </a:r>
            <a:endParaRPr lang="en-US" sz="2800" dirty="0"/>
          </a:p>
        </p:txBody>
      </p:sp>
      <p:sp>
        <p:nvSpPr>
          <p:cNvPr id="5" name="Right Arrow 4"/>
          <p:cNvSpPr/>
          <p:nvPr/>
        </p:nvSpPr>
        <p:spPr>
          <a:xfrm>
            <a:off x="1066800" y="3581400"/>
            <a:ext cx="838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1143000"/>
          </a:xfrm>
        </p:spPr>
        <p:txBody>
          <a:bodyPr>
            <a:noAutofit/>
          </a:bodyPr>
          <a:lstStyle/>
          <a:p>
            <a:r>
              <a:rPr lang="en-US" sz="3200" b="1" dirty="0" smtClean="0">
                <a:solidFill>
                  <a:srgbClr val="FF0000"/>
                </a:solidFill>
              </a:rPr>
              <a:t>      Comparison </a:t>
            </a:r>
            <a:r>
              <a:rPr lang="en-US" sz="3200" b="1" dirty="0" smtClean="0">
                <a:solidFill>
                  <a:srgbClr val="FF0000"/>
                </a:solidFill>
              </a:rPr>
              <a:t>Of Guided And Unguided Media </a:t>
            </a:r>
            <a:endParaRPr lang="en-US" sz="3200" b="1" dirty="0">
              <a:solidFill>
                <a:srgbClr val="FF0000"/>
              </a:solidFill>
            </a:endParaRPr>
          </a:p>
        </p:txBody>
      </p:sp>
      <p:sp>
        <p:nvSpPr>
          <p:cNvPr id="3" name="Text Placeholder 2"/>
          <p:cNvSpPr>
            <a:spLocks noGrp="1"/>
          </p:cNvSpPr>
          <p:nvPr>
            <p:ph type="body" idx="1"/>
          </p:nvPr>
        </p:nvSpPr>
        <p:spPr>
          <a:xfrm>
            <a:off x="609600" y="1295400"/>
            <a:ext cx="4040188" cy="838200"/>
          </a:xfrm>
        </p:spPr>
        <p:txBody>
          <a:bodyPr/>
          <a:lstStyle/>
          <a:p>
            <a:r>
              <a:rPr lang="en-US" cap="none" dirty="0" smtClean="0"/>
              <a:t>   </a:t>
            </a:r>
            <a:r>
              <a:rPr lang="en-US" u="sng" cap="none" dirty="0" smtClean="0"/>
              <a:t>Guided </a:t>
            </a:r>
            <a:r>
              <a:rPr lang="en-US" u="sng" cap="none" dirty="0" smtClean="0"/>
              <a:t>Media </a:t>
            </a:r>
            <a:endParaRPr lang="en-US" u="sng" cap="none" dirty="0"/>
          </a:p>
        </p:txBody>
      </p:sp>
      <p:sp>
        <p:nvSpPr>
          <p:cNvPr id="5" name="Text Placeholder 4"/>
          <p:cNvSpPr>
            <a:spLocks noGrp="1"/>
          </p:cNvSpPr>
          <p:nvPr>
            <p:ph type="body" sz="half" idx="3"/>
          </p:nvPr>
        </p:nvSpPr>
        <p:spPr>
          <a:xfrm>
            <a:off x="4724400" y="1295400"/>
            <a:ext cx="4041775" cy="838200"/>
          </a:xfrm>
        </p:spPr>
        <p:txBody>
          <a:bodyPr/>
          <a:lstStyle/>
          <a:p>
            <a:r>
              <a:rPr lang="en-US" u="sng" cap="none" dirty="0" smtClean="0"/>
              <a:t>     </a:t>
            </a:r>
            <a:r>
              <a:rPr lang="en-US" u="sng" cap="none" dirty="0" smtClean="0"/>
              <a:t>Unguided </a:t>
            </a:r>
            <a:r>
              <a:rPr lang="en-US" u="sng" cap="none" dirty="0" smtClean="0"/>
              <a:t>Media </a:t>
            </a:r>
            <a:endParaRPr lang="en-US" u="sng" cap="none" dirty="0"/>
          </a:p>
        </p:txBody>
      </p:sp>
      <p:sp>
        <p:nvSpPr>
          <p:cNvPr id="4" name="Content Placeholder 3"/>
          <p:cNvSpPr>
            <a:spLocks noGrp="1"/>
          </p:cNvSpPr>
          <p:nvPr>
            <p:ph sz="quarter" idx="2"/>
          </p:nvPr>
        </p:nvSpPr>
        <p:spPr>
          <a:xfrm>
            <a:off x="457200" y="1828800"/>
            <a:ext cx="4040188" cy="3941763"/>
          </a:xfrm>
        </p:spPr>
        <p:txBody>
          <a:bodyPr>
            <a:normAutofit/>
          </a:bodyPr>
          <a:lstStyle/>
          <a:p>
            <a:pPr>
              <a:buNone/>
            </a:pPr>
            <a:r>
              <a:rPr lang="en-US" sz="2000" dirty="0" smtClean="0"/>
              <a:t>1.  The </a:t>
            </a:r>
            <a:r>
              <a:rPr lang="en-US" sz="2000" dirty="0"/>
              <a:t>signal energy propagates </a:t>
            </a:r>
            <a:r>
              <a:rPr lang="en-US" sz="2000" dirty="0" smtClean="0"/>
              <a:t>through </a:t>
            </a:r>
            <a:r>
              <a:rPr lang="en-US" sz="2000" dirty="0"/>
              <a:t>wires in guided </a:t>
            </a:r>
            <a:r>
              <a:rPr lang="en-US" sz="2000" dirty="0" smtClean="0"/>
              <a:t>media.</a:t>
            </a:r>
          </a:p>
          <a:p>
            <a:pPr>
              <a:buNone/>
            </a:pPr>
            <a:r>
              <a:rPr lang="en-US" sz="2000" dirty="0" smtClean="0"/>
              <a:t>2.  It </a:t>
            </a:r>
            <a:r>
              <a:rPr lang="en-US" sz="2000" dirty="0"/>
              <a:t>is called wired </a:t>
            </a:r>
            <a:r>
              <a:rPr lang="en-US" sz="2000" dirty="0" smtClean="0"/>
              <a:t>communication or </a:t>
            </a:r>
            <a:r>
              <a:rPr lang="en-US" sz="2000" dirty="0"/>
              <a:t>bounded </a:t>
            </a:r>
            <a:r>
              <a:rPr lang="en-US" sz="2000" dirty="0" smtClean="0"/>
              <a:t>transmission </a:t>
            </a:r>
            <a:r>
              <a:rPr lang="en-US" sz="2000" dirty="0"/>
              <a:t>media</a:t>
            </a:r>
            <a:r>
              <a:rPr lang="en-US" sz="2000" dirty="0" smtClean="0"/>
              <a:t>.</a:t>
            </a:r>
          </a:p>
          <a:p>
            <a:pPr>
              <a:buNone/>
            </a:pPr>
            <a:r>
              <a:rPr lang="en-US" sz="2000" dirty="0" smtClean="0"/>
              <a:t>3. </a:t>
            </a:r>
            <a:r>
              <a:rPr lang="en-US" sz="2000" dirty="0"/>
              <a:t>It provides direction to signal for travelling</a:t>
            </a:r>
            <a:r>
              <a:rPr lang="en-US" sz="2000" dirty="0" smtClean="0"/>
              <a:t>.</a:t>
            </a:r>
            <a:endParaRPr lang="en-US" sz="2000" dirty="0"/>
          </a:p>
          <a:p>
            <a:pPr>
              <a:buNone/>
            </a:pPr>
            <a:r>
              <a:rPr lang="en-US" sz="2000" dirty="0" smtClean="0"/>
              <a:t>4. Twisted pair cable, coaxial cable and </a:t>
            </a:r>
            <a:r>
              <a:rPr lang="en-US" sz="2000" dirty="0" err="1" smtClean="0"/>
              <a:t>fibre</a:t>
            </a:r>
            <a:r>
              <a:rPr lang="en-US" sz="2000" dirty="0" smtClean="0"/>
              <a:t> optic cable.</a:t>
            </a:r>
            <a:endParaRPr lang="en-US" sz="2000" dirty="0"/>
          </a:p>
        </p:txBody>
      </p:sp>
      <p:sp>
        <p:nvSpPr>
          <p:cNvPr id="6" name="Content Placeholder 5"/>
          <p:cNvSpPr>
            <a:spLocks noGrp="1"/>
          </p:cNvSpPr>
          <p:nvPr>
            <p:ph sz="quarter" idx="4"/>
          </p:nvPr>
        </p:nvSpPr>
        <p:spPr>
          <a:xfrm>
            <a:off x="4648200" y="1828800"/>
            <a:ext cx="4041775" cy="3941763"/>
          </a:xfrm>
        </p:spPr>
        <p:txBody>
          <a:bodyPr>
            <a:normAutofit/>
          </a:bodyPr>
          <a:lstStyle/>
          <a:p>
            <a:pPr marL="457200" indent="-457200">
              <a:buNone/>
            </a:pPr>
            <a:r>
              <a:rPr lang="en-US" sz="2000" dirty="0" smtClean="0"/>
              <a:t>1.    The </a:t>
            </a:r>
            <a:r>
              <a:rPr lang="en-US" sz="2000" dirty="0"/>
              <a:t>signal energy </a:t>
            </a:r>
            <a:r>
              <a:rPr lang="en-US" sz="2000" dirty="0" smtClean="0"/>
              <a:t>propagates through </a:t>
            </a:r>
            <a:r>
              <a:rPr lang="en-US" sz="2000" dirty="0"/>
              <a:t>air in unguided </a:t>
            </a:r>
            <a:r>
              <a:rPr lang="en-US" sz="2000" dirty="0" smtClean="0"/>
              <a:t>media.</a:t>
            </a:r>
          </a:p>
          <a:p>
            <a:pPr marL="457200" indent="-457200">
              <a:buNone/>
            </a:pPr>
            <a:r>
              <a:rPr lang="en-US" sz="2000" dirty="0" smtClean="0"/>
              <a:t>2.    It is called wireless communication or unbounded transmission media.</a:t>
            </a:r>
          </a:p>
          <a:p>
            <a:pPr marL="457200" indent="-457200">
              <a:buNone/>
            </a:pPr>
            <a:r>
              <a:rPr lang="en-US" sz="2000" dirty="0" smtClean="0"/>
              <a:t>3.    It does not provide any direction.</a:t>
            </a:r>
          </a:p>
          <a:p>
            <a:pPr marL="457200" indent="-457200">
              <a:buNone/>
            </a:pPr>
            <a:r>
              <a:rPr lang="en-US" sz="2000" dirty="0" smtClean="0"/>
              <a:t>4.   Radio </a:t>
            </a:r>
            <a:r>
              <a:rPr lang="en-US" sz="2000" dirty="0"/>
              <a:t>wave, microwave and infrared.</a:t>
            </a:r>
          </a:p>
        </p:txBody>
      </p:sp>
      <p:sp>
        <p:nvSpPr>
          <p:cNvPr id="7" name="Right Arrow 6"/>
          <p:cNvSpPr/>
          <p:nvPr/>
        </p:nvSpPr>
        <p:spPr>
          <a:xfrm>
            <a:off x="304800" y="762000"/>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smtClean="0">
                <a:solidFill>
                  <a:srgbClr val="FFFF00"/>
                </a:solidFill>
              </a:rPr>
              <a:t>Ans</a:t>
            </a:r>
            <a:endParaRPr lang="en-US" sz="1200" b="1" dirty="0">
              <a:solidFill>
                <a:srgbClr val="FFFF00"/>
              </a:solidFill>
            </a:endParaRPr>
          </a:p>
        </p:txBody>
      </p:sp>
    </p:spTree>
  </p:cSld>
  <p:clrMapOvr>
    <a:masterClrMapping/>
  </p:clrMapOvr>
  <p:transition spd="slow" advClick="0" advTm="10000">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600" cy="1143000"/>
          </a:xfrm>
        </p:spPr>
        <p:txBody>
          <a:bodyPr>
            <a:normAutofit fontScale="90000"/>
          </a:bodyPr>
          <a:lstStyle/>
          <a:p>
            <a:r>
              <a:rPr lang="en-US" sz="4900" b="1" smtClean="0">
                <a:solidFill>
                  <a:srgbClr val="FF0000"/>
                </a:solidFill>
              </a:rPr>
              <a:t>   Wireless </a:t>
            </a:r>
            <a:r>
              <a:rPr lang="en-US" sz="4900" b="1" dirty="0" smtClean="0">
                <a:solidFill>
                  <a:srgbClr val="FF0000"/>
                </a:solidFill>
              </a:rPr>
              <a:t>propagation</a:t>
            </a:r>
            <a:r>
              <a:rPr lang="en-US" sz="4800" b="1" dirty="0" smtClean="0"/>
              <a:t/>
            </a:r>
            <a:br>
              <a:rPr lang="en-US" sz="4800" b="1" dirty="0" smtClean="0"/>
            </a:br>
            <a:endParaRPr lang="en-US" dirty="0"/>
          </a:p>
        </p:txBody>
      </p:sp>
      <p:sp>
        <p:nvSpPr>
          <p:cNvPr id="3" name="Content Placeholder 2"/>
          <p:cNvSpPr>
            <a:spLocks noGrp="1"/>
          </p:cNvSpPr>
          <p:nvPr>
            <p:ph idx="1"/>
          </p:nvPr>
        </p:nvSpPr>
        <p:spPr/>
        <p:txBody>
          <a:bodyPr/>
          <a:lstStyle/>
          <a:p>
            <a:r>
              <a:rPr lang="en-US" dirty="0" smtClean="0"/>
              <a:t> </a:t>
            </a:r>
            <a:r>
              <a:rPr lang="en-US" sz="2400" dirty="0" smtClean="0"/>
              <a:t>Wireless signal propagation is </a:t>
            </a:r>
            <a:r>
              <a:rPr lang="en-US" sz="2400" b="1" dirty="0" smtClean="0"/>
              <a:t>the movement of these radio waves (which move at the speed of light) to and from these sites and devices</a:t>
            </a:r>
            <a:r>
              <a:rPr lang="en-US" sz="2400" dirty="0" smtClean="0"/>
              <a:t>.</a:t>
            </a:r>
            <a:endParaRPr lang="en-US" dirty="0"/>
          </a:p>
        </p:txBody>
      </p:sp>
      <p:pic>
        <p:nvPicPr>
          <p:cNvPr id="4" name="Picture 3" descr="images.jpg"/>
          <p:cNvPicPr>
            <a:picLocks noChangeAspect="1"/>
          </p:cNvPicPr>
          <p:nvPr/>
        </p:nvPicPr>
        <p:blipFill>
          <a:blip r:embed="rId2"/>
          <a:stretch>
            <a:fillRect/>
          </a:stretch>
        </p:blipFill>
        <p:spPr>
          <a:xfrm>
            <a:off x="1143000" y="3048000"/>
            <a:ext cx="6934200" cy="38100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763000" cy="1143000"/>
          </a:xfrm>
        </p:spPr>
        <p:txBody>
          <a:bodyPr/>
          <a:lstStyle/>
          <a:p>
            <a:r>
              <a:rPr lang="en-US" dirty="0" smtClean="0">
                <a:solidFill>
                  <a:srgbClr val="FF0000"/>
                </a:solidFill>
              </a:rPr>
              <a:t>        Guided </a:t>
            </a:r>
            <a:r>
              <a:rPr lang="en-US" dirty="0" smtClean="0">
                <a:solidFill>
                  <a:srgbClr val="FF0000"/>
                </a:solidFill>
              </a:rPr>
              <a:t>media</a:t>
            </a:r>
            <a:endParaRPr lang="en-US" dirty="0">
              <a:solidFill>
                <a:srgbClr val="FF0000"/>
              </a:solidFill>
            </a:endParaRPr>
          </a:p>
        </p:txBody>
      </p:sp>
      <p:sp>
        <p:nvSpPr>
          <p:cNvPr id="3" name="Right Arrow 2"/>
          <p:cNvSpPr/>
          <p:nvPr/>
        </p:nvSpPr>
        <p:spPr>
          <a:xfrm>
            <a:off x="228600" y="1752600"/>
            <a:ext cx="914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143000" y="1752600"/>
            <a:ext cx="7391400" cy="2246769"/>
          </a:xfrm>
          <a:prstGeom prst="rect">
            <a:avLst/>
          </a:prstGeom>
        </p:spPr>
        <p:txBody>
          <a:bodyPr wrap="square">
            <a:spAutoFit/>
          </a:bodyPr>
          <a:lstStyle/>
          <a:p>
            <a:r>
              <a:rPr lang="en-US" sz="2000" dirty="0"/>
              <a:t>Guided media, which are those that provide a conduit from one device to another, include Twisted-Pair Cable, Coaxial Cable, and </a:t>
            </a:r>
            <a:r>
              <a:rPr lang="en-US" sz="2000" b="1" dirty="0" err="1"/>
              <a:t>Fibre</a:t>
            </a:r>
            <a:r>
              <a:rPr lang="en-US" sz="2000" b="1" dirty="0"/>
              <a:t>-Optic Cable</a:t>
            </a:r>
            <a:r>
              <a:rPr lang="en-US" sz="2000" dirty="0"/>
              <a:t>. A signal travelling along any of these media is directed and contained by the physical limits of the medium.</a:t>
            </a:r>
          </a:p>
          <a:p>
            <a:r>
              <a:rPr lang="en-US" sz="2000" dirty="0"/>
              <a:t/>
            </a:r>
            <a:br>
              <a:rPr lang="en-US" sz="2000" dirty="0"/>
            </a:br>
            <a:endParaRPr lang="en-US" sz="2000" dirty="0"/>
          </a:p>
        </p:txBody>
      </p:sp>
      <p:sp>
        <p:nvSpPr>
          <p:cNvPr id="5" name="Action Button: Forward or Next 4">
            <a:hlinkClick r:id="" action="ppaction://hlinkshowjump?jump=nextslide" highlightClick="1"/>
          </p:cNvPr>
          <p:cNvSpPr/>
          <p:nvPr/>
        </p:nvSpPr>
        <p:spPr>
          <a:xfrm>
            <a:off x="228600" y="762000"/>
            <a:ext cx="838200" cy="22860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p:pull dir="l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b="1" dirty="0" smtClean="0">
                <a:solidFill>
                  <a:srgbClr val="FF0000"/>
                </a:solidFill>
              </a:rPr>
              <a:t>1.</a:t>
            </a:r>
            <a:r>
              <a:rPr lang="en-US" dirty="0" smtClean="0">
                <a:solidFill>
                  <a:srgbClr val="FF0000"/>
                </a:solidFill>
              </a:rPr>
              <a:t> </a:t>
            </a:r>
            <a:r>
              <a:rPr lang="en-US" b="1" dirty="0">
                <a:solidFill>
                  <a:srgbClr val="FF0000"/>
                </a:solidFill>
              </a:rPr>
              <a:t>Twisted Pair Cable</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r>
              <a:rPr lang="en-US" sz="2000" dirty="0"/>
              <a:t>Twisted pair cable is often used for telephone communications and most modern Ethernet networks. It is a kind of wiring in which two conductors of a single circuit are twisted together. A pair of wires forms a circuit that can transmit data. And the pairs are twisted together to provide protection against crosstalk, the noise generated by adjacent pairs.</a:t>
            </a:r>
          </a:p>
          <a:p>
            <a:r>
              <a:rPr lang="en-US" dirty="0" smtClean="0"/>
              <a:t/>
            </a:r>
            <a:br>
              <a:rPr lang="en-US" dirty="0" smtClean="0"/>
            </a:br>
            <a:endParaRPr lang="en-US" dirty="0"/>
          </a:p>
        </p:txBody>
      </p:sp>
      <p:sp>
        <p:nvSpPr>
          <p:cNvPr id="4" name="Right Arrow 3"/>
          <p:cNvSpPr/>
          <p:nvPr/>
        </p:nvSpPr>
        <p:spPr>
          <a:xfrm>
            <a:off x="533400" y="1828800"/>
            <a:ext cx="3048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hielded-twisted-pair-construction-1.jpg"/>
          <p:cNvPicPr>
            <a:picLocks noChangeAspect="1"/>
          </p:cNvPicPr>
          <p:nvPr/>
        </p:nvPicPr>
        <p:blipFill>
          <a:blip r:embed="rId2"/>
          <a:stretch>
            <a:fillRect/>
          </a:stretch>
        </p:blipFill>
        <p:spPr>
          <a:xfrm>
            <a:off x="381000" y="3657600"/>
            <a:ext cx="8229600" cy="3200400"/>
          </a:xfrm>
          <a:prstGeom prst="rect">
            <a:avLst/>
          </a:prstGeom>
        </p:spPr>
      </p:pic>
    </p:spTree>
  </p:cSld>
  <p:clrMapOvr>
    <a:masterClrMapping/>
  </p:clrMapOvr>
  <p:transition>
    <p:wheel spokes="3"/>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fontScale="90000"/>
          </a:bodyPr>
          <a:lstStyle/>
          <a:p>
            <a:r>
              <a:rPr lang="en-US" b="1" dirty="0" smtClean="0">
                <a:solidFill>
                  <a:srgbClr val="FF0000"/>
                </a:solidFill>
              </a:rPr>
              <a:t>2. Coaxial </a:t>
            </a:r>
            <a:r>
              <a:rPr lang="en-US" b="1" dirty="0">
                <a:solidFill>
                  <a:srgbClr val="FF0000"/>
                </a:solidFill>
              </a:rPr>
              <a:t>Cable</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r>
              <a:rPr lang="en-US" sz="2000" dirty="0"/>
              <a:t>Coaxial cable, or coax cable, is designed to transmit high-frequency signals. It’s comprised of a round copper conductor and three layers of insulation and shielding which prevents crosstalk from motors, lighting and other sources of EMI. With the shield construction, the coaxial cable can support longer cable lengths between two devices.</a:t>
            </a:r>
          </a:p>
        </p:txBody>
      </p:sp>
      <p:pic>
        <p:nvPicPr>
          <p:cNvPr id="4" name="Picture 3" descr="coaxial-cable-construction-1.jpg"/>
          <p:cNvPicPr>
            <a:picLocks noChangeAspect="1"/>
          </p:cNvPicPr>
          <p:nvPr/>
        </p:nvPicPr>
        <p:blipFill>
          <a:blip r:embed="rId2"/>
          <a:stretch>
            <a:fillRect/>
          </a:stretch>
        </p:blipFill>
        <p:spPr>
          <a:xfrm>
            <a:off x="762000" y="3200400"/>
            <a:ext cx="7543800" cy="3352800"/>
          </a:xfrm>
          <a:prstGeom prst="rect">
            <a:avLst/>
          </a:prstGeom>
          <a:ln>
            <a:noFill/>
          </a:ln>
          <a:effectLst>
            <a:softEdge rad="112500"/>
          </a:effectLst>
        </p:spPr>
      </p:pic>
    </p:spTree>
  </p:cSld>
  <p:clrMapOvr>
    <a:masterClrMapping/>
  </p:clrMapOvr>
  <p:transition>
    <p:spli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b="1" dirty="0" smtClean="0">
                <a:solidFill>
                  <a:srgbClr val="FF0000"/>
                </a:solidFill>
              </a:rPr>
              <a:t>3. Fiber </a:t>
            </a:r>
            <a:r>
              <a:rPr lang="en-US" b="1" dirty="0">
                <a:solidFill>
                  <a:srgbClr val="FF0000"/>
                </a:solidFill>
              </a:rPr>
              <a:t>Optic Cable</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r>
              <a:rPr lang="en-US" sz="2000" dirty="0">
                <a:hlinkClick r:id="rId2"/>
              </a:rPr>
              <a:t>Fiber optic cable</a:t>
            </a:r>
            <a:r>
              <a:rPr lang="en-US" sz="2000" dirty="0"/>
              <a:t>, also called as optical fiber cable, is a type of Ethernet cable which consists of one or more optic fibers that are used to transmit data. Fiber optic cable transmits data as pulses of light go through tiny tubes of glass. The transmission capacity of optical fiber cable is 26,000 times higher than that of twisted pair cable.</a:t>
            </a:r>
          </a:p>
          <a:p>
            <a:r>
              <a:rPr lang="en-US" dirty="0" smtClean="0"/>
              <a:t/>
            </a:r>
            <a:br>
              <a:rPr lang="en-US" dirty="0" smtClean="0"/>
            </a:br>
            <a:endParaRPr lang="en-US" dirty="0"/>
          </a:p>
        </p:txBody>
      </p:sp>
      <p:pic>
        <p:nvPicPr>
          <p:cNvPr id="6" name="Picture 5" descr="_1588062239_EFeqN1aENA.jpg"/>
          <p:cNvPicPr>
            <a:picLocks noChangeAspect="1"/>
          </p:cNvPicPr>
          <p:nvPr/>
        </p:nvPicPr>
        <p:blipFill>
          <a:blip r:embed="rId3"/>
          <a:stretch>
            <a:fillRect/>
          </a:stretch>
        </p:blipFill>
        <p:spPr>
          <a:xfrm>
            <a:off x="762000" y="3657600"/>
            <a:ext cx="7772400" cy="253746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763000" cy="1143000"/>
          </a:xfrm>
        </p:spPr>
        <p:txBody>
          <a:bodyPr/>
          <a:lstStyle/>
          <a:p>
            <a:r>
              <a:rPr lang="en-US" dirty="0" smtClean="0"/>
              <a:t>         </a:t>
            </a:r>
            <a:r>
              <a:rPr lang="en-US" dirty="0" smtClean="0">
                <a:solidFill>
                  <a:srgbClr val="FF0000"/>
                </a:solidFill>
              </a:rPr>
              <a:t>Unguided </a:t>
            </a:r>
            <a:r>
              <a:rPr lang="en-US" dirty="0" smtClean="0">
                <a:solidFill>
                  <a:srgbClr val="FF0000"/>
                </a:solidFill>
              </a:rPr>
              <a:t>media</a:t>
            </a:r>
            <a:endParaRPr lang="en-US" dirty="0">
              <a:solidFill>
                <a:srgbClr val="FF0000"/>
              </a:solidFill>
            </a:endParaRPr>
          </a:p>
        </p:txBody>
      </p:sp>
      <p:sp>
        <p:nvSpPr>
          <p:cNvPr id="3" name="Right Arrow 2"/>
          <p:cNvSpPr/>
          <p:nvPr/>
        </p:nvSpPr>
        <p:spPr>
          <a:xfrm>
            <a:off x="228600" y="762000"/>
            <a:ext cx="914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143000" y="1752600"/>
            <a:ext cx="7391400" cy="1323439"/>
          </a:xfrm>
          <a:prstGeom prst="rect">
            <a:avLst/>
          </a:prstGeom>
        </p:spPr>
        <p:txBody>
          <a:bodyPr wrap="square">
            <a:spAutoFit/>
          </a:bodyPr>
          <a:lstStyle/>
          <a:p>
            <a:r>
              <a:rPr lang="en-US" sz="2000" dirty="0"/>
              <a:t>An unguided media type transmission is </a:t>
            </a:r>
            <a:r>
              <a:rPr lang="en-US" sz="2000" b="1" dirty="0"/>
              <a:t>used to transmit electromagnetic waves without using any of the physical transmission media</a:t>
            </a:r>
            <a:r>
              <a:rPr lang="en-US" sz="2000" dirty="0"/>
              <a:t>. </a:t>
            </a:r>
            <a:br>
              <a:rPr lang="en-US" sz="2000" dirty="0"/>
            </a:br>
            <a:endParaRPr lang="en-US" sz="2000" dirty="0"/>
          </a:p>
        </p:txBody>
      </p:sp>
      <p:pic>
        <p:nvPicPr>
          <p:cNvPr id="5" name="Picture 4" descr="download.jpg"/>
          <p:cNvPicPr>
            <a:picLocks noChangeAspect="1"/>
          </p:cNvPicPr>
          <p:nvPr/>
        </p:nvPicPr>
        <p:blipFill>
          <a:blip r:embed="rId2"/>
          <a:stretch>
            <a:fillRect/>
          </a:stretch>
        </p:blipFill>
        <p:spPr>
          <a:xfrm>
            <a:off x="1524000" y="2971800"/>
            <a:ext cx="5791200" cy="33528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normAutofit fontScale="90000"/>
          </a:bodyPr>
          <a:lstStyle/>
          <a:p>
            <a:r>
              <a:rPr lang="en-US" b="1" dirty="0" smtClean="0">
                <a:solidFill>
                  <a:srgbClr val="FF0000"/>
                </a:solidFill>
              </a:rPr>
              <a:t>1.</a:t>
            </a:r>
            <a:r>
              <a:rPr lang="en-US" dirty="0" smtClean="0">
                <a:solidFill>
                  <a:srgbClr val="FF0000"/>
                </a:solidFill>
              </a:rPr>
              <a:t> Radio transmission</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sz="2000" dirty="0" smtClean="0"/>
              <a:t>In radio transmission a radiating antenna is </a:t>
            </a:r>
            <a:r>
              <a:rPr lang="en-US" sz="2000" b="1" dirty="0" smtClean="0"/>
              <a:t>used to convert a time-varying electric current into</a:t>
            </a:r>
            <a:r>
              <a:rPr lang="en-US" sz="2000" dirty="0" smtClean="0"/>
              <a:t> an electromagnetic wave or field, which freely propagates through a </a:t>
            </a:r>
            <a:r>
              <a:rPr lang="en-US" sz="2000" dirty="0" err="1" smtClean="0"/>
              <a:t>nonconducting</a:t>
            </a:r>
            <a:r>
              <a:rPr lang="en-US" sz="2000" dirty="0" smtClean="0"/>
              <a:t> medium such as air or space. </a:t>
            </a:r>
            <a:r>
              <a:rPr lang="en-US" dirty="0" smtClean="0"/>
              <a:t/>
            </a:r>
            <a:br>
              <a:rPr lang="en-US" dirty="0" smtClean="0"/>
            </a:br>
            <a:endParaRPr lang="en-US" dirty="0"/>
          </a:p>
        </p:txBody>
      </p:sp>
      <p:sp>
        <p:nvSpPr>
          <p:cNvPr id="4" name="Right Arrow 3"/>
          <p:cNvSpPr/>
          <p:nvPr/>
        </p:nvSpPr>
        <p:spPr>
          <a:xfrm>
            <a:off x="533400" y="1828800"/>
            <a:ext cx="3048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ownload (2).jpg"/>
          <p:cNvPicPr>
            <a:picLocks noChangeAspect="1"/>
          </p:cNvPicPr>
          <p:nvPr/>
        </p:nvPicPr>
        <p:blipFill>
          <a:blip r:embed="rId2"/>
          <a:stretch>
            <a:fillRect/>
          </a:stretch>
        </p:blipFill>
        <p:spPr>
          <a:xfrm>
            <a:off x="1600200" y="3200400"/>
            <a:ext cx="6629400" cy="27432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2. Microwave transmission</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sz="2000" dirty="0" smtClean="0"/>
              <a:t>Microwave transmission is the transmission of information by electromagnetic waves with wavelengths in the microwave range of the electromagnetic spectrum</a:t>
            </a:r>
            <a:endParaRPr lang="en-US" sz="2000" dirty="0"/>
          </a:p>
        </p:txBody>
      </p:sp>
      <p:pic>
        <p:nvPicPr>
          <p:cNvPr id="4" name="Picture 3" descr="download.png"/>
          <p:cNvPicPr>
            <a:picLocks noChangeAspect="1"/>
          </p:cNvPicPr>
          <p:nvPr/>
        </p:nvPicPr>
        <p:blipFill>
          <a:blip r:embed="rId2"/>
          <a:stretch>
            <a:fillRect/>
          </a:stretch>
        </p:blipFill>
        <p:spPr>
          <a:xfrm>
            <a:off x="914400" y="2971800"/>
            <a:ext cx="7467600" cy="35814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3. Satellite transmission</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sz="2000" dirty="0" smtClean="0"/>
              <a:t>Satellite transmission consists of </a:t>
            </a:r>
            <a:r>
              <a:rPr lang="en-US" sz="2000" b="1" dirty="0" smtClean="0"/>
              <a:t>a line-of-sight propagation path from a ground station to a communications satellite</a:t>
            </a:r>
            <a:r>
              <a:rPr lang="en-US" sz="2000" dirty="0" smtClean="0"/>
              <a:t> (up link) and back to an earth station (down link). ... The ground station includes the antennas, buildings, and electronics necessary to transmit, receive, multiplex, and </a:t>
            </a:r>
            <a:r>
              <a:rPr lang="en-US" sz="2000" dirty="0" err="1" smtClean="0"/>
              <a:t>demultiplex</a:t>
            </a:r>
            <a:r>
              <a:rPr lang="en-US" sz="2000" dirty="0" smtClean="0"/>
              <a:t> signals.</a:t>
            </a:r>
            <a:endParaRPr lang="en-US" sz="2000" dirty="0"/>
          </a:p>
        </p:txBody>
      </p:sp>
      <p:pic>
        <p:nvPicPr>
          <p:cNvPr id="4" name="Picture 3" descr="download (3).jpg"/>
          <p:cNvPicPr>
            <a:picLocks noChangeAspect="1"/>
          </p:cNvPicPr>
          <p:nvPr/>
        </p:nvPicPr>
        <p:blipFill>
          <a:blip r:embed="rId2"/>
          <a:stretch>
            <a:fillRect/>
          </a:stretch>
        </p:blipFill>
        <p:spPr>
          <a:xfrm>
            <a:off x="838200" y="3429000"/>
            <a:ext cx="7439025" cy="32004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219</TotalTime>
  <Words>398</Words>
  <Application>Microsoft Office PowerPoint</Application>
  <PresentationFormat>On-screen Show (4:3)</PresentationFormat>
  <Paragraphs>58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Technic</vt:lpstr>
      <vt:lpstr>Chapter 3</vt:lpstr>
      <vt:lpstr>        Guided media</vt:lpstr>
      <vt:lpstr>1. Twisted Pair Cable </vt:lpstr>
      <vt:lpstr>2. Coaxial Cable </vt:lpstr>
      <vt:lpstr>3. Fiber Optic Cable </vt:lpstr>
      <vt:lpstr>         Unguided media</vt:lpstr>
      <vt:lpstr>1. Radio transmission</vt:lpstr>
      <vt:lpstr>2. Microwave transmission</vt:lpstr>
      <vt:lpstr>3. Satellite transmission</vt:lpstr>
      <vt:lpstr>      Comparison Of Guided And Unguided Media </vt:lpstr>
      <vt:lpstr>   Wireless propagation </vt:lpstr>
    </vt:vector>
  </TitlesOfParts>
  <Company>Deftones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Transmission</dc:title>
  <dc:creator>user</dc:creator>
  <cp:lastModifiedBy>Anil</cp:lastModifiedBy>
  <cp:revision>23</cp:revision>
  <dcterms:created xsi:type="dcterms:W3CDTF">2022-01-05T00:41:45Z</dcterms:created>
  <dcterms:modified xsi:type="dcterms:W3CDTF">2022-01-06T01:09:55Z</dcterms:modified>
</cp:coreProperties>
</file>