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8"/>
  </p:handoutMasterIdLst>
  <p:sldIdLst>
    <p:sldId id="265" r:id="rId2"/>
    <p:sldId id="256" r:id="rId3"/>
    <p:sldId id="266" r:id="rId4"/>
    <p:sldId id="267" r:id="rId5"/>
    <p:sldId id="268" r:id="rId6"/>
    <p:sldId id="269" r:id="rId7"/>
  </p:sldIdLst>
  <p:sldSz cx="6858000" cy="9906000" type="A4"/>
  <p:notesSz cx="6797675" cy="9926638"/>
  <p:embeddedFontLst>
    <p:embeddedFont>
      <p:font typeface="나눔바른고딕" panose="020B0603020101020101" pitchFamily="50" charset="-127"/>
      <p:regular r:id="rId9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나눔고딕 ExtraBold" panose="020D0904000000000000" pitchFamily="50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8F3"/>
    <a:srgbClr val="A6B3C3"/>
    <a:srgbClr val="1F497D"/>
    <a:srgbClr val="BFBFBF"/>
    <a:srgbClr val="0070C0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994" y="108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2019-03-11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Ⅰ</a:t>
            </a:r>
            <a:r>
              <a:rPr lang="ko-KR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 요약서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0713" y="1528787"/>
            <a:ext cx="5648605" cy="156581"/>
          </a:xfrm>
        </p:spPr>
        <p:txBody>
          <a:bodyPr/>
          <a:lstStyle/>
          <a:p>
            <a:r>
              <a:rPr lang="ko-KR" altLang="en-US" dirty="0" smtClean="0"/>
              <a:t>제안 요약서</a:t>
            </a: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13127"/>
              </p:ext>
            </p:extLst>
          </p:nvPr>
        </p:nvGraphicFramePr>
        <p:xfrm>
          <a:off x="418164" y="1828800"/>
          <a:ext cx="6035025" cy="7555385"/>
        </p:xfrm>
        <a:graphic>
          <a:graphicData uri="http://schemas.openxmlformats.org/drawingml/2006/table">
            <a:tbl>
              <a:tblPr/>
              <a:tblGrid>
                <a:gridCol w="1529389"/>
                <a:gridCol w="1199408"/>
                <a:gridCol w="357889"/>
                <a:gridCol w="737085"/>
                <a:gridCol w="235062"/>
                <a:gridCol w="502023"/>
                <a:gridCol w="1474169"/>
              </a:tblGrid>
              <a:tr h="77000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사업추진목적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웹하드 등록제 시행에 따라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요건인 저작권기술 성능평가의 수행 및 웹하드 사업자에 대한 기술적인 조치 이행 여부 평가를 통한 저작권 보호</a:t>
                      </a:r>
                      <a:endParaRPr lang="en-US" altLang="ko-KR" sz="1100" b="0" kern="120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701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사업추진배경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웹하드 등록 요건인 저작권 기술 성능평가를 통과한 기술이 웹하드에 제대로 적용이 되었는지를 점검하여 기술적인 실효성 제고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701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사업추진전략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유사 경험을 토대로 시스템의 안정적 운영 및 개선을 위한 체계적인 사업관리 수행하며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단계별 엄격한 품질 관리 수행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02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2013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2014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2015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295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2,340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2,702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3,218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95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7,955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8,672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9,061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1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조직현황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2" indent="0" algn="l" defTabSz="1076325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IT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융합사업본부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13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소프트웨어 연구소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35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R&amp;D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그룹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FOSS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사업본부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6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QA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전략마케팅팀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솔루션사업팀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프리세일즈팀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3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보안기술컨설팅그룹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: 12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경영전략본부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 : 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85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701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유사분야 실적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1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 사업의</a:t>
                      </a:r>
                      <a:r>
                        <a:rPr lang="ko-KR" altLang="en-US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1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1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투입인력 현황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특급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고급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4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중급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초급 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000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특징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LSWPE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방법론은 프로젝트 특성에 맞도록 산출물을 테일러링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과학적인 기법과 툴을 이용한 프로젝트 관리로 시스템의 품질을 보장합니다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023">
                <a:tc rowSpan="2"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장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701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212" marR="43212" marT="36016" marB="3601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단계별 수행 활동 및 품질 검증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관리기법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기반에 따른 산출물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6815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성공적 사업수행 방안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성능평가 방안 마련을 위한 기술업체 및 기술전문가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저작권위원회 그리고 사업자와의 긴밀한 협력 관계 유지</a:t>
                      </a:r>
                    </a:p>
                    <a:p>
                      <a:pPr marL="171450" marR="0" lvl="2" indent="-171450" algn="l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의사소통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보안관리가 연동되어 관리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0008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차별성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년여의 성능평가 사업 수행 경험을 바탕으로 고객의 </a:t>
                      </a:r>
                      <a:r>
                        <a:rPr lang="ko-KR" altLang="en-US" sz="1100" b="0" spc="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니즈를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정확히 분석하여 결과 도출</a:t>
                      </a:r>
                      <a:endParaRPr lang="en-US" altLang="ko-KR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누구보다 높은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대한 이해력을 바탕으로 최적의 시스템 운영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제안배경 및 목적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74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등록제 시행으로 인하여 웹 하드 등록 요건에 해당하는 저작권기술 성능평가를 통과한 기술을 평가하는데 있어서 공정한 평가 기관으로서의 역할 수행 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필터링 기술 성능평가 뿐만 아니라 워터마크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포렌식마크 기술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시스템에 대한 기능 개선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권리자들의 저작권보호를 위하여 위원회 공정이용 포탈을 연계에 위한 기술적인 조치 신청 시스템 운영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저작권기술 과제 관리를 위한 시스템 구축 전략 수립을 통한 향후 시스템 개발의 발판 마련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12645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배경 및 목적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632180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4144881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227681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 smtClean="0">
                  <a:solidFill>
                    <a:srgbClr val="003399"/>
                  </a:solidFill>
                  <a:latin typeface="+mn-ea"/>
                </a:rPr>
                <a:t>제안배경 </a:t>
              </a:r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3052949" y="5867375"/>
            <a:ext cx="782265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기술적인 조치 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기반 마련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794139" y="5724443"/>
            <a:ext cx="1173398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저작권기술 사업 관리 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시스템 구축 전략 수립</a:t>
            </a: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893002" y="5727618"/>
            <a:ext cx="1142942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저작권기술 성능평가 </a:t>
            </a:r>
            <a:endParaRPr lang="en-US" altLang="ko-KR" sz="1050" b="1" dirty="0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운영 및 기능 개선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995656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8" y="6942056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운영 및 기능 개선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292643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5" y="6942056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공정이용포털 연계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942056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사업관리 시스템 </a:t>
                </a:r>
                <a:r>
                  <a:rPr lang="en-US" altLang="ko-KR" sz="11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ISP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8" y="7544020"/>
            <a:ext cx="1889089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현행 과제 관리에 대한 시스템화 필요성 증가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참조 시스템 비교를 통한 시스템 구축 기반 마련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향후 자체 운영을 통한 다양한 정보 및 통계자료 추출 및 이를 통한 체계적인 과제 관리 효과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4175043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dirty="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저작권 기술 성능평가 운영 및 기능 개선을 통한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679868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dirty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기술적 조치 이행기반 마련</a:t>
            </a: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544020"/>
            <a:ext cx="1863725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기 구축된 전자책</a:t>
            </a:r>
            <a:r>
              <a:rPr lang="en-US" altLang="ko-KR" sz="1050" dirty="0" smtClean="0">
                <a:latin typeface="+mn-ea"/>
                <a:ea typeface="+mn-ea"/>
              </a:rPr>
              <a:t>DRM</a:t>
            </a:r>
            <a:r>
              <a:rPr lang="ko-KR" altLang="en-US" sz="1050" dirty="0" smtClean="0">
                <a:latin typeface="+mn-ea"/>
                <a:ea typeface="+mn-ea"/>
              </a:rPr>
              <a:t>상호운용성 평가 시스템과 공정이용포털과의 연계 필요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저작권 </a:t>
            </a:r>
            <a:r>
              <a:rPr lang="en-US" altLang="ko-KR" sz="1050" dirty="0" smtClean="0">
                <a:latin typeface="+mn-ea"/>
                <a:ea typeface="+mn-ea"/>
              </a:rPr>
              <a:t>R&amp;D </a:t>
            </a:r>
            <a:r>
              <a:rPr lang="ko-KR" altLang="en-US" sz="1050" dirty="0" smtClean="0">
                <a:latin typeface="+mn-ea"/>
                <a:ea typeface="+mn-ea"/>
              </a:rPr>
              <a:t>현황 소개 필요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뉴스레터를 통한 대국민 홍보 증대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544020"/>
            <a:ext cx="1970088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새로운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유형의 콘텐트 유통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포렌식마크기술 성능평가 필요성 대두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평가 분석 기능 개선을 통한 성능평가 정확성 및 신뢰성 확보</a:t>
            </a:r>
            <a:endParaRPr lang="en-US" altLang="ko-KR" sz="1050" dirty="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기존 저작권기술 평가 관련 시스템에 대한 안정적인 유지보수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데이타셋 구축 및 구축된 데이타셋을 기반으로 필터링 기술 성능평가 및 포렌식기술 성능평가를 그 기반으로 함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운영중인 공정이용포털의 저작권 기술 부분에 대한 기능 개선 및 연계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과제 관련된 사항에 대한 관리 시스템 구축 전략 수립을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1198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/>
                <a:t>주요 사업 내용</a:t>
              </a:r>
              <a:endParaRPr lang="ko-KR" altLang="en-US" sz="1100" dirty="0"/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407220"/>
          </a:xfrm>
          <a:prstGeom prst="roundRect">
            <a:avLst>
              <a:gd name="adj" fmla="val 2593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1"/>
            <a:ext cx="4824412" cy="140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저작권기술 성능평가 시스템 기능 개선</a:t>
            </a:r>
            <a:endParaRPr lang="en-US" altLang="ko-KR" sz="1100" dirty="0" smtClean="0">
              <a:latin typeface="+mj-lt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저작권기술 성능평가 운영 및 실태점검 수행</a:t>
            </a:r>
            <a:endParaRPr lang="en-US" altLang="ko-KR" sz="1100" dirty="0" smtClean="0">
              <a:latin typeface="+mj-lt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위원회 공정이용포털의 저작권기술 부분 기능 개선 및 연계 기능 강화</a:t>
            </a:r>
            <a:endParaRPr lang="en-US" altLang="ko-KR" sz="1100" dirty="0" smtClean="0">
              <a:latin typeface="+mj-lt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저작권기술 사업 관리 시스템 구축 전략 수립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6007" y="3713206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 smtClean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887913"/>
            <a:ext cx="5884862" cy="4503737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5" y="5126037"/>
            <a:ext cx="2746541" cy="1646237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9540" y="5126035"/>
            <a:ext cx="2747489" cy="1646237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39750" y="7231063"/>
            <a:ext cx="2749716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951413"/>
            <a:ext cx="274495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성능평가 </a:t>
            </a:r>
            <a:endParaRPr lang="en-US" altLang="ko-KR" sz="1100" b="1" dirty="0" smtClean="0"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 dirty="0" smtClean="0">
                <a:latin typeface="+mj-lt"/>
                <a:ea typeface="나눔바른고딕" panose="020B0603020101020101" pitchFamily="50" charset="-127"/>
              </a:rPr>
              <a:t>시스템 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기능 개선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10017" y="4951413"/>
            <a:ext cx="275701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 smtClean="0">
                <a:latin typeface="+mj-lt"/>
                <a:ea typeface="나눔바른고딕" panose="020B0603020101020101" pitchFamily="50" charset="-127"/>
              </a:rPr>
              <a:t>공정이용포털의 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부분 </a:t>
            </a:r>
            <a:endParaRPr lang="en-US" altLang="ko-KR" sz="1100" b="1" dirty="0" smtClean="0"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1100" b="1" dirty="0" smtClean="0">
                <a:latin typeface="+mj-lt"/>
                <a:ea typeface="나눔바른고딕" panose="020B0603020101020101" pitchFamily="50" charset="-127"/>
              </a:rPr>
              <a:t>기능 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개선 및 연계 기능 강화</a:t>
            </a: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5624" y="6861175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성능평가 </a:t>
            </a:r>
            <a:endParaRPr lang="en-US" altLang="ko-KR" sz="1100" b="1" dirty="0" smtClean="0"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1100" b="1" dirty="0" smtClean="0">
                <a:latin typeface="+mj-lt"/>
                <a:ea typeface="나눔바른고딕" panose="020B0603020101020101" pitchFamily="50" charset="-127"/>
              </a:rPr>
              <a:t>운영 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및 실태점검 수행</a:t>
            </a: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572065" y="5464441"/>
            <a:ext cx="2633312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포렌식 마크 기술 성능평가 기능 개선</a:t>
            </a:r>
            <a:endParaRPr lang="en-US" altLang="ko-KR" sz="1100" dirty="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필터링기술 성능평가 기능 개선</a:t>
            </a:r>
            <a:endParaRPr lang="en-US" altLang="ko-KR" sz="1100" dirty="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데이터셋 구축 및 현행화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99239" y="5464441"/>
            <a:ext cx="2547907" cy="1433512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전자책 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DRM 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상호운용성 평가 연계 기능 개선</a:t>
            </a: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 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R&amp;D 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기술 안내 기능 개선</a:t>
            </a: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smtClean="0">
                <a:latin typeface="+mj-lt"/>
                <a:ea typeface="나눔바른고딕" panose="020B0603020101020101" pitchFamily="50" charset="-127"/>
              </a:rPr>
              <a:t>뉴스레터 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항목 추가</a:t>
            </a: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19449" y="7612246"/>
            <a:ext cx="256781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성능평가 운영 지원</a:t>
            </a: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특수한 유형의 부가통신사업자 등록요건 준수 실태점검 지원</a:t>
            </a: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구축 서비스 운영</a:t>
            </a:r>
          </a:p>
          <a:p>
            <a:pPr marL="88900" indent="-8890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기술적 조치 신청 서비스 운영</a:t>
            </a:r>
          </a:p>
        </p:txBody>
      </p:sp>
      <p:sp>
        <p:nvSpPr>
          <p:cNvPr id="84" name="AutoShape 36"/>
          <p:cNvSpPr>
            <a:spLocks noChangeArrowheads="1"/>
          </p:cNvSpPr>
          <p:nvPr/>
        </p:nvSpPr>
        <p:spPr bwMode="auto">
          <a:xfrm rot="10800000" flipV="1">
            <a:off x="3510017" y="7231063"/>
            <a:ext cx="2747487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5" name="AutoShape 116"/>
          <p:cNvSpPr>
            <a:spLocks noChangeArrowheads="1"/>
          </p:cNvSpPr>
          <p:nvPr/>
        </p:nvSpPr>
        <p:spPr bwMode="auto">
          <a:xfrm>
            <a:off x="3519541" y="6861175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사업 관리 시스템 </a:t>
            </a:r>
            <a:endParaRPr lang="en-US" altLang="ko-KR" sz="1100" b="1" dirty="0" smtClean="0">
              <a:latin typeface="+mj-lt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  <a:defRPr/>
            </a:pPr>
            <a:r>
              <a:rPr lang="ko-KR" altLang="en-US" sz="1100" b="1" dirty="0" smtClean="0">
                <a:latin typeface="+mj-lt"/>
                <a:ea typeface="나눔바른고딕" panose="020B0603020101020101" pitchFamily="50" charset="-127"/>
              </a:rPr>
              <a:t>구축 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전략 수립</a:t>
            </a:r>
          </a:p>
        </p:txBody>
      </p:sp>
      <p:sp>
        <p:nvSpPr>
          <p:cNvPr id="86" name="AutoShape 78"/>
          <p:cNvSpPr>
            <a:spLocks noChangeArrowheads="1"/>
          </p:cNvSpPr>
          <p:nvPr/>
        </p:nvSpPr>
        <p:spPr bwMode="auto">
          <a:xfrm>
            <a:off x="3599239" y="7612246"/>
            <a:ext cx="256823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171450" indent="-17145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 현황분석</a:t>
            </a:r>
          </a:p>
          <a:p>
            <a:pPr marL="171450" indent="-17145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참조 시스템과의 연계방안 수립</a:t>
            </a:r>
          </a:p>
          <a:p>
            <a:pPr marL="171450" indent="-171450" defTabSz="54292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 관리시스템 구축 전략 수립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04812" y="4564048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j-lt"/>
                </a:rPr>
                <a:t>세부 사업 수행 범위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3.1 </a:t>
            </a:r>
            <a:r>
              <a:rPr lang="ko-KR" altLang="en-US" dirty="0"/>
              <a:t>제안 범위</a:t>
            </a:r>
          </a:p>
        </p:txBody>
      </p: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3.2 </a:t>
            </a:r>
            <a:r>
              <a:rPr lang="ko-KR" altLang="en-US" sz="1400" dirty="0" smtClean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제안사간의 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제안사항 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66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전제 조건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3.2 </a:t>
            </a:r>
            <a:r>
              <a:rPr lang="ko-KR" altLang="en-US" dirty="0">
                <a:latin typeface="+mn-ea"/>
                <a:ea typeface="+mn-ea"/>
              </a:rPr>
              <a:t>전제 조건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8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0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0" y="317817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8" y="32924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8"/>
            <a:ext cx="4248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제안사와 협력사간 원활한 의사소통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3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8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5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0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3" y="4602163"/>
            <a:ext cx="6762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8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20" y="4655729"/>
            <a:ext cx="8162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8" y="5735638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1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0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22988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3" y="5900738"/>
            <a:ext cx="676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0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79"/>
            <a:ext cx="66556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8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1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0" y="714692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3" y="7175500"/>
            <a:ext cx="676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합리적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5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1" y="7369388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9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8"/>
            <a:ext cx="42481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8"/>
            <a:ext cx="42481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제안의 특징 및 장점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63808" y="466868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제안의 특징 및 장점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제안의 특징 및 장점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다년간의 성능평가 사업 수행 및 사업 관리 능력을 기반으로 사업의 성공적인 수행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0847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제안의 특징 및 장점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98463" y="2073275"/>
            <a:ext cx="6048375" cy="722135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625475" y="2144713"/>
            <a:ext cx="5688013" cy="1944687"/>
            <a:chOff x="374" y="96"/>
            <a:chExt cx="3578" cy="1178"/>
          </a:xfrm>
        </p:grpSpPr>
        <p:sp>
          <p:nvSpPr>
            <p:cNvPr id="61" name="Arc 93"/>
            <p:cNvSpPr>
              <a:spLocks/>
            </p:cNvSpPr>
            <p:nvPr/>
          </p:nvSpPr>
          <p:spPr bwMode="auto">
            <a:xfrm>
              <a:off x="374" y="96"/>
              <a:ext cx="3578" cy="1135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91B6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2" name="Arc 94"/>
            <p:cNvSpPr>
              <a:spLocks/>
            </p:cNvSpPr>
            <p:nvPr/>
          </p:nvSpPr>
          <p:spPr bwMode="auto">
            <a:xfrm>
              <a:off x="633" y="139"/>
              <a:ext cx="3048" cy="1135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3" name="Arc 95"/>
            <p:cNvSpPr>
              <a:spLocks/>
            </p:cNvSpPr>
            <p:nvPr/>
          </p:nvSpPr>
          <p:spPr bwMode="auto">
            <a:xfrm>
              <a:off x="987" y="109"/>
              <a:ext cx="2353" cy="965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rgbClr val="D2E1F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64" name="WordArt 124"/>
          <p:cNvSpPr>
            <a:spLocks noChangeArrowheads="1" noChangeShapeType="1" noTextEdit="1"/>
          </p:cNvSpPr>
          <p:nvPr/>
        </p:nvSpPr>
        <p:spPr bwMode="auto">
          <a:xfrm>
            <a:off x="721404" y="2282825"/>
            <a:ext cx="5573008" cy="3618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pc="40" dirty="0">
                <a:solidFill>
                  <a:srgbClr val="000000"/>
                </a:solidFill>
                <a:latin typeface="+mn-ea"/>
              </a:rPr>
              <a:t>저작권기술 성능평가 시스템 운영 및 기능개선</a:t>
            </a:r>
          </a:p>
        </p:txBody>
      </p:sp>
      <p:grpSp>
        <p:nvGrpSpPr>
          <p:cNvPr id="65" name="그룹 97"/>
          <p:cNvGrpSpPr>
            <a:grpSpLocks/>
          </p:cNvGrpSpPr>
          <p:nvPr/>
        </p:nvGrpSpPr>
        <p:grpSpPr bwMode="auto">
          <a:xfrm>
            <a:off x="1809750" y="2820988"/>
            <a:ext cx="3313113" cy="376237"/>
            <a:chOff x="1690047" y="6244771"/>
            <a:chExt cx="3487515" cy="309396"/>
          </a:xfrm>
        </p:grpSpPr>
        <p:sp>
          <p:nvSpPr>
            <p:cNvPr id="6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691159" y="6244776"/>
              <a:ext cx="3485290" cy="3093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274073"/>
                  </a:solidFill>
                  <a:effectLst>
                    <a:outerShdw dist="17961" dir="2700000" algn="ctr" rotWithShape="0">
                      <a:srgbClr val="C0C0C0"/>
                    </a:outerShdw>
                  </a:effectLst>
                  <a:latin typeface="+mn-ea"/>
                </a:rPr>
                <a:t>사업의 성공적 수행</a:t>
              </a:r>
            </a:p>
          </p:txBody>
        </p:sp>
        <p:sp>
          <p:nvSpPr>
            <p:cNvPr id="67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690047" y="6244771"/>
              <a:ext cx="3487515" cy="3093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solidFill>
                    <a:srgbClr val="00B050"/>
                  </a:solidFill>
                  <a:latin typeface="+mn-ea"/>
                </a:rPr>
                <a:t>사업의 성공적 수행</a:t>
              </a:r>
            </a:p>
          </p:txBody>
        </p:sp>
      </p:grpSp>
      <p:grpSp>
        <p:nvGrpSpPr>
          <p:cNvPr id="68" name="Group 2"/>
          <p:cNvGrpSpPr>
            <a:grpSpLocks/>
          </p:cNvGrpSpPr>
          <p:nvPr/>
        </p:nvGrpSpPr>
        <p:grpSpPr bwMode="auto">
          <a:xfrm>
            <a:off x="544513" y="3363502"/>
            <a:ext cx="5735637" cy="3049036"/>
            <a:chOff x="2543" y="4320"/>
            <a:chExt cx="5533" cy="1446"/>
          </a:xfrm>
        </p:grpSpPr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2543" y="4320"/>
              <a:ext cx="1640" cy="134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2668" y="4946"/>
              <a:ext cx="987" cy="17"/>
              <a:chOff x="423" y="1636"/>
              <a:chExt cx="987" cy="19"/>
            </a:xfrm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19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7466" y="4339"/>
              <a:ext cx="610" cy="142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2" name="AutoShape 8"/>
            <p:cNvSpPr>
              <a:spLocks noChangeArrowheads="1"/>
            </p:cNvSpPr>
            <p:nvPr/>
          </p:nvSpPr>
          <p:spPr bwMode="auto">
            <a:xfrm rot="5400000">
              <a:off x="3343" y="4776"/>
              <a:ext cx="1284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3" name="AutoShape 9"/>
            <p:cNvSpPr>
              <a:spLocks noChangeArrowheads="1"/>
            </p:cNvSpPr>
            <p:nvPr/>
          </p:nvSpPr>
          <p:spPr bwMode="auto">
            <a:xfrm rot="16200000" flipH="1">
              <a:off x="7037" y="4743"/>
              <a:ext cx="1393" cy="580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655" y="4407"/>
              <a:ext cx="4369" cy="135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3738" y="4458"/>
              <a:ext cx="4317" cy="1256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22"/>
          <p:cNvGrpSpPr>
            <a:grpSpLocks/>
          </p:cNvGrpSpPr>
          <p:nvPr/>
        </p:nvGrpSpPr>
        <p:grpSpPr bwMode="auto">
          <a:xfrm>
            <a:off x="544513" y="7872846"/>
            <a:ext cx="5792787" cy="1421783"/>
            <a:chOff x="2543" y="4320"/>
            <a:chExt cx="5588" cy="1306"/>
          </a:xfrm>
        </p:grpSpPr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543" y="4320"/>
              <a:ext cx="1640" cy="118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94" name="Group 24"/>
            <p:cNvGrpSpPr>
              <a:grpSpLocks/>
            </p:cNvGrpSpPr>
            <p:nvPr/>
          </p:nvGrpSpPr>
          <p:grpSpPr bwMode="auto">
            <a:xfrm>
              <a:off x="2668" y="4928"/>
              <a:ext cx="987" cy="38"/>
              <a:chOff x="423" y="1636"/>
              <a:chExt cx="987" cy="43"/>
            </a:xfrm>
          </p:grpSpPr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1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7466" y="4339"/>
              <a:ext cx="665" cy="128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6" name="AutoShape 28"/>
            <p:cNvSpPr>
              <a:spLocks noChangeArrowheads="1"/>
            </p:cNvSpPr>
            <p:nvPr/>
          </p:nvSpPr>
          <p:spPr bwMode="auto">
            <a:xfrm rot="5400000">
              <a:off x="3342" y="4776"/>
              <a:ext cx="1285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7" name="AutoShape 29"/>
            <p:cNvSpPr>
              <a:spLocks noChangeArrowheads="1"/>
            </p:cNvSpPr>
            <p:nvPr/>
          </p:nvSpPr>
          <p:spPr bwMode="auto">
            <a:xfrm rot="16200000" flipH="1">
              <a:off x="7116" y="4664"/>
              <a:ext cx="1285" cy="62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3655" y="4407"/>
              <a:ext cx="4440" cy="121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9" name="AutoShape 31"/>
            <p:cNvSpPr>
              <a:spLocks noChangeArrowheads="1"/>
            </p:cNvSpPr>
            <p:nvPr/>
          </p:nvSpPr>
          <p:spPr bwMode="auto">
            <a:xfrm>
              <a:off x="3748" y="4458"/>
              <a:ext cx="4307" cy="1089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sp>
        <p:nvSpPr>
          <p:cNvPr id="102" name="직사각형 83"/>
          <p:cNvSpPr>
            <a:spLocks noChangeArrowheads="1"/>
          </p:cNvSpPr>
          <p:nvPr/>
        </p:nvSpPr>
        <p:spPr bwMode="auto">
          <a:xfrm>
            <a:off x="688975" y="4329822"/>
            <a:ext cx="909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 기술이해도</a:t>
            </a:r>
          </a:p>
        </p:txBody>
      </p:sp>
      <p:sp>
        <p:nvSpPr>
          <p:cNvPr id="104" name="직사각형 85"/>
          <p:cNvSpPr>
            <a:spLocks noChangeArrowheads="1"/>
          </p:cNvSpPr>
          <p:nvPr/>
        </p:nvSpPr>
        <p:spPr bwMode="auto">
          <a:xfrm>
            <a:off x="530863" y="8192928"/>
            <a:ext cx="1366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표준화</a:t>
            </a:r>
            <a:r>
              <a:rPr lang="en-US" altLang="ko-KR" sz="1200" b="1" dirty="0">
                <a:latin typeface="+mn-ea"/>
                <a:ea typeface="+mn-ea"/>
              </a:rPr>
              <a:t> &amp; </a:t>
            </a:r>
            <a:r>
              <a:rPr lang="ko-KR" altLang="en-US" sz="1200" b="1" dirty="0">
                <a:latin typeface="+mn-ea"/>
                <a:ea typeface="+mn-ea"/>
              </a:rPr>
              <a:t>효율성</a:t>
            </a:r>
          </a:p>
        </p:txBody>
      </p:sp>
      <p:sp>
        <p:nvSpPr>
          <p:cNvPr id="105" name="직사각형 88"/>
          <p:cNvSpPr>
            <a:spLocks noChangeArrowheads="1"/>
          </p:cNvSpPr>
          <p:nvPr/>
        </p:nvSpPr>
        <p:spPr bwMode="auto">
          <a:xfrm>
            <a:off x="1751013" y="3668302"/>
            <a:ext cx="452437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2010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기술적보호조치 표준서비스</a:t>
            </a:r>
            <a:r>
              <a:rPr lang="ko-KR" altLang="en-US" sz="1100" dirty="0">
                <a:latin typeface="+mn-ea"/>
                <a:ea typeface="+mn-ea"/>
              </a:rPr>
              <a:t> 운영 환경 고도화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필터링 기술 성능평가 시스템 구축</a:t>
            </a:r>
            <a:r>
              <a:rPr lang="ko-KR" altLang="en-US" sz="1100" dirty="0">
                <a:latin typeface="+mn-ea"/>
                <a:ea typeface="+mn-ea"/>
              </a:rPr>
              <a:t>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저작권기술 성능평가 시스템 등 구축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Windows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용 특징정보 추출기</a:t>
            </a:r>
            <a:r>
              <a:rPr lang="ko-KR" altLang="en-US" sz="1100" dirty="0">
                <a:latin typeface="+mn-ea"/>
                <a:ea typeface="+mn-ea"/>
              </a:rPr>
              <a:t> 등 개발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2013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이미지 성능평가</a:t>
            </a:r>
            <a:r>
              <a:rPr lang="ko-KR" altLang="en-US" sz="1100" dirty="0">
                <a:latin typeface="+mn-ea"/>
                <a:ea typeface="+mn-ea"/>
              </a:rPr>
              <a:t> 기반마련 등 시스템 구축 사업 수행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2014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앱</a:t>
            </a:r>
            <a:r>
              <a:rPr lang="ko-KR" altLang="en-US" sz="1100" dirty="0">
                <a:latin typeface="+mn-ea"/>
                <a:ea typeface="+mn-ea"/>
              </a:rPr>
              <a:t> 필터링 기술 성능평가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 운용성</a:t>
            </a:r>
            <a:r>
              <a:rPr lang="ko-KR" altLang="en-US" sz="1100" dirty="0">
                <a:latin typeface="+mn-ea"/>
                <a:ea typeface="+mn-ea"/>
              </a:rPr>
              <a:t> 평가 시스템 구축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2015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특정기반 필터링 성능평가 </a:t>
            </a:r>
            <a:r>
              <a:rPr lang="ko-KR" altLang="en-US" sz="1100" dirty="0">
                <a:latin typeface="+mn-ea"/>
                <a:ea typeface="+mn-ea"/>
              </a:rPr>
              <a:t>기반 구축 수행 </a:t>
            </a:r>
            <a:r>
              <a:rPr lang="ko-KR" altLang="en-US" sz="1100" dirty="0" smtClean="0">
                <a:latin typeface="+mn-ea"/>
                <a:ea typeface="+mn-ea"/>
              </a:rPr>
              <a:t>경험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2016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환경 기반 성능평가</a:t>
            </a:r>
            <a:r>
              <a:rPr lang="ko-KR" altLang="en-US" sz="1100" dirty="0">
                <a:latin typeface="+mn-ea"/>
                <a:ea typeface="+mn-ea"/>
              </a:rPr>
              <a:t>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상호운용성 평가 시스템 구축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4513" y="6433716"/>
            <a:ext cx="5792787" cy="1399102"/>
            <a:chOff x="544513" y="6293923"/>
            <a:chExt cx="5792787" cy="1399102"/>
          </a:xfrm>
        </p:grpSpPr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544513" y="6307950"/>
              <a:ext cx="1700102" cy="1226143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674094" y="6839876"/>
              <a:ext cx="1023171" cy="45773"/>
              <a:chOff x="423" y="1636"/>
              <a:chExt cx="987" cy="40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0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5647929" y="6293923"/>
              <a:ext cx="689371" cy="139910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6" name="AutoShape 18"/>
            <p:cNvSpPr>
              <a:spLocks noChangeArrowheads="1"/>
            </p:cNvSpPr>
            <p:nvPr/>
          </p:nvSpPr>
          <p:spPr bwMode="auto">
            <a:xfrm rot="5400000">
              <a:off x="1342150" y="6780174"/>
              <a:ext cx="1393379" cy="42087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7" name="AutoShape 19"/>
            <p:cNvSpPr>
              <a:spLocks noChangeArrowheads="1"/>
            </p:cNvSpPr>
            <p:nvPr/>
          </p:nvSpPr>
          <p:spPr bwMode="auto">
            <a:xfrm rot="16200000" flipH="1">
              <a:off x="5254778" y="6664270"/>
              <a:ext cx="1392743" cy="652051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1697265" y="6400799"/>
              <a:ext cx="4602716" cy="128841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9" name="AutoShape 21"/>
            <p:cNvSpPr>
              <a:spLocks noChangeArrowheads="1"/>
            </p:cNvSpPr>
            <p:nvPr/>
          </p:nvSpPr>
          <p:spPr bwMode="auto">
            <a:xfrm>
              <a:off x="1783307" y="6432121"/>
              <a:ext cx="4475208" cy="1160458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  <p:sp>
          <p:nvSpPr>
            <p:cNvPr id="103" name="직사각형 84"/>
            <p:cNvSpPr>
              <a:spLocks noChangeArrowheads="1"/>
            </p:cNvSpPr>
            <p:nvPr/>
          </p:nvSpPr>
          <p:spPr bwMode="auto">
            <a:xfrm>
              <a:off x="680408" y="6557370"/>
              <a:ext cx="957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r>
                <a:rPr lang="ko-KR" altLang="en-US" sz="1200" b="1" dirty="0" smtClean="0">
                  <a:latin typeface="+mn-ea"/>
                  <a:ea typeface="+mn-ea"/>
                </a:rPr>
                <a:t>조직 </a:t>
              </a:r>
              <a:r>
                <a:rPr lang="en-US" altLang="ko-KR" sz="1200" b="1" dirty="0" smtClean="0">
                  <a:latin typeface="+mn-ea"/>
                  <a:ea typeface="+mn-ea"/>
                </a:rPr>
                <a:t>&amp; </a:t>
              </a:r>
              <a:r>
                <a:rPr lang="ko-KR" altLang="en-US" sz="1200" b="1" dirty="0" smtClean="0">
                  <a:latin typeface="+mn-ea"/>
                  <a:ea typeface="+mn-ea"/>
                </a:rPr>
                <a:t>인력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89"/>
            <p:cNvSpPr>
              <a:spLocks noChangeArrowheads="1"/>
            </p:cNvSpPr>
            <p:nvPr/>
          </p:nvSpPr>
          <p:spPr bwMode="auto">
            <a:xfrm>
              <a:off x="1762125" y="6443663"/>
              <a:ext cx="457517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본 사업의 중요성을 인지하여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과거 저작권위원회 또는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공공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사업 경험이 있는 인력을 집중 투입</a:t>
              </a:r>
              <a:endParaRPr lang="en-US" altLang="ko-KR" sz="11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본 사업에서 요구되는 </a:t>
              </a:r>
              <a:r>
                <a:rPr lang="en-US" altLang="ko-KR" sz="1100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100" u="sng" dirty="0">
                  <a:solidFill>
                    <a:srgbClr val="FF0000"/>
                  </a:solidFill>
                  <a:latin typeface="+mn-ea"/>
                  <a:ea typeface="+mn-ea"/>
                </a:rPr>
                <a:t>, C, C++, C#</a:t>
              </a:r>
              <a:r>
                <a:rPr lang="ko-KR" altLang="en-US" sz="1100" u="sng" dirty="0">
                  <a:solidFill>
                    <a:srgbClr val="FF0000"/>
                  </a:solidFill>
                  <a:latin typeface="+mn-ea"/>
                  <a:ea typeface="+mn-ea"/>
                </a:rPr>
                <a:t>등 다양한 개발 인력 보유</a:t>
              </a:r>
              <a:endParaRPr lang="en-US" altLang="ko-KR" sz="1100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latin typeface="+mn-ea"/>
                  <a:ea typeface="+mn-ea"/>
                </a:rPr>
                <a:t>시스템 구성</a:t>
              </a:r>
              <a:r>
                <a:rPr lang="en-US" altLang="ko-KR" sz="1100" dirty="0">
                  <a:latin typeface="+mn-ea"/>
                  <a:ea typeface="+mn-ea"/>
                </a:rPr>
                <a:t>,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DB, </a:t>
              </a:r>
              <a:r>
                <a:rPr lang="ko-KR" altLang="en-US" sz="1100" dirty="0">
                  <a:latin typeface="+mn-ea"/>
                  <a:ea typeface="+mn-ea"/>
                </a:rPr>
                <a:t>개발 전문 지식 보유</a:t>
              </a:r>
            </a:p>
          </p:txBody>
        </p:sp>
      </p:grpSp>
      <p:sp>
        <p:nvSpPr>
          <p:cNvPr id="107" name="직사각형 90"/>
          <p:cNvSpPr>
            <a:spLocks noChangeArrowheads="1"/>
          </p:cNvSpPr>
          <p:nvPr/>
        </p:nvSpPr>
        <p:spPr bwMode="auto">
          <a:xfrm>
            <a:off x="1793875" y="8049058"/>
            <a:ext cx="4543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과거 성능평가 방안 수립 참여 경험을 토대로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표준화 주도</a:t>
            </a:r>
            <a:endParaRPr lang="en-US" altLang="ko-KR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latin typeface="+mn-ea"/>
                <a:ea typeface="+mn-ea"/>
              </a:rPr>
              <a:t> 저작권위원회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개발 표준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및 웹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접근성을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준수</a:t>
            </a:r>
            <a:r>
              <a:rPr lang="ko-KR" altLang="en-US" sz="1100" dirty="0">
                <a:latin typeface="+mn-ea"/>
                <a:ea typeface="+mn-ea"/>
              </a:rPr>
              <a:t>하여 개발 진행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소프트웨어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공학센터의 </a:t>
            </a:r>
            <a:r>
              <a:rPr lang="en-US" altLang="ko-KR" sz="1100" u="sng" dirty="0" smtClean="0">
                <a:solidFill>
                  <a:srgbClr val="FF0000"/>
                </a:solidFill>
                <a:latin typeface="+mn-ea"/>
                <a:ea typeface="+mn-ea"/>
              </a:rPr>
              <a:t>SP(Software Process)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인증 획득</a:t>
            </a:r>
            <a:r>
              <a:rPr lang="ko-KR" altLang="en-US" sz="1100" dirty="0" smtClean="0">
                <a:latin typeface="+mn-ea"/>
                <a:ea typeface="+mn-ea"/>
              </a:rPr>
              <a:t>을 통한 전사 개발 표준을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통한 프로젝트 관리 및 개발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효과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5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기대효과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기능 개선을 통한 한국저작권위원회의 저작권 기술 성능평가에 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뢰성 확보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 등록제에 대한 실효성 제고 및 안전한 저작물 유통환경 조성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606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기대 효과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1116280" y="2604984"/>
            <a:ext cx="5197207" cy="6515265"/>
          </a:xfrm>
          <a:prstGeom prst="roundRect">
            <a:avLst>
              <a:gd name="adj" fmla="val 10325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1" name="자유형 140"/>
          <p:cNvSpPr/>
          <p:nvPr/>
        </p:nvSpPr>
        <p:spPr>
          <a:xfrm>
            <a:off x="1858029" y="3105480"/>
            <a:ext cx="3615998" cy="1108817"/>
          </a:xfrm>
          <a:custGeom>
            <a:avLst/>
            <a:gdLst>
              <a:gd name="connsiteX0" fmla="*/ 0 w 4813539"/>
              <a:gd name="connsiteY0" fmla="*/ 1052422 h 1052422"/>
              <a:gd name="connsiteX1" fmla="*/ 1069675 w 4813539"/>
              <a:gd name="connsiteY1" fmla="*/ 0 h 1052422"/>
              <a:gd name="connsiteX2" fmla="*/ 4813539 w 4813539"/>
              <a:gd name="connsiteY2" fmla="*/ 0 h 1052422"/>
              <a:gd name="connsiteX0" fmla="*/ 0 w 7478505"/>
              <a:gd name="connsiteY0" fmla="*/ 1052422 h 1052422"/>
              <a:gd name="connsiteX1" fmla="*/ 1069675 w 7478505"/>
              <a:gd name="connsiteY1" fmla="*/ 0 h 1052422"/>
              <a:gd name="connsiteX2" fmla="*/ 7478505 w 7478505"/>
              <a:gd name="connsiteY2" fmla="*/ 0 h 1052422"/>
              <a:gd name="connsiteX0" fmla="*/ 0 w 6835237"/>
              <a:gd name="connsiteY0" fmla="*/ 1052422 h 1052422"/>
              <a:gd name="connsiteX1" fmla="*/ 1069675 w 6835237"/>
              <a:gd name="connsiteY1" fmla="*/ 0 h 1052422"/>
              <a:gd name="connsiteX2" fmla="*/ 6835237 w 6835237"/>
              <a:gd name="connsiteY2" fmla="*/ 0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237" h="1052422">
                <a:moveTo>
                  <a:pt x="0" y="1052422"/>
                </a:moveTo>
                <a:lnTo>
                  <a:pt x="1069675" y="0"/>
                </a:lnTo>
                <a:lnTo>
                  <a:pt x="6835237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47"/>
          <p:cNvSpPr txBox="1">
            <a:spLocks noChangeArrowheads="1"/>
          </p:cNvSpPr>
          <p:nvPr/>
        </p:nvSpPr>
        <p:spPr bwMode="auto">
          <a:xfrm>
            <a:off x="2410152" y="3276545"/>
            <a:ext cx="409257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시대 흐름에 부합되는 성능평가 시스템 구축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필터링 기술 및 포렌식기술 성능평가로의 저변 확대 기대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성능평가 수행 기관으로서의 위상 확립</a:t>
            </a:r>
          </a:p>
        </p:txBody>
      </p:sp>
      <p:cxnSp>
        <p:nvCxnSpPr>
          <p:cNvPr id="143" name="직선 연결선 142"/>
          <p:cNvCxnSpPr/>
          <p:nvPr/>
        </p:nvCxnSpPr>
        <p:spPr>
          <a:xfrm>
            <a:off x="3375063" y="4798814"/>
            <a:ext cx="2731355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375368" y="6689788"/>
            <a:ext cx="2555875" cy="0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7"/>
          <p:cNvSpPr txBox="1">
            <a:spLocks noChangeArrowheads="1"/>
          </p:cNvSpPr>
          <p:nvPr/>
        </p:nvSpPr>
        <p:spPr bwMode="auto">
          <a:xfrm>
            <a:off x="2360228" y="8200666"/>
            <a:ext cx="32527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기술업체의 성능평가 상시성 확보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웹하드 등록제 실효성 제고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저작물 유통환경의 투명성 제고</a:t>
            </a:r>
          </a:p>
        </p:txBody>
      </p:sp>
      <p:sp>
        <p:nvSpPr>
          <p:cNvPr id="146" name="TextBox 47"/>
          <p:cNvSpPr txBox="1">
            <a:spLocks noChangeArrowheads="1"/>
          </p:cNvSpPr>
          <p:nvPr/>
        </p:nvSpPr>
        <p:spPr bwMode="auto">
          <a:xfrm>
            <a:off x="3324568" y="6715188"/>
            <a:ext cx="35464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기술업체의 기술검증 방법의 표준화</a:t>
            </a: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기술력 평가를 위한 비용 절감</a:t>
            </a: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개발 비용 절감에 따른 경쟁력 강화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7" name="TextBox 40"/>
          <p:cNvSpPr txBox="1"/>
          <p:nvPr/>
        </p:nvSpPr>
        <p:spPr>
          <a:xfrm>
            <a:off x="2410152" y="2819730"/>
            <a:ext cx="3351213" cy="302828"/>
          </a:xfrm>
          <a:prstGeom prst="rect">
            <a:avLst/>
          </a:prstGeom>
          <a:noFill/>
        </p:spPr>
        <p:txBody>
          <a:bodyPr lIns="83969" tIns="41985" rIns="83969" bIns="41985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dirty="0" smtClean="0">
                <a:solidFill>
                  <a:schemeClr val="accent4"/>
                </a:solidFill>
                <a:latin typeface="+mn-ea"/>
                <a:cs typeface="Arial" pitchFamily="34" charset="0"/>
              </a:rPr>
              <a:t>저작권기술 성능평가 시스템 개선</a:t>
            </a:r>
            <a:endParaRPr lang="ko-KR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148" name="TextBox 41"/>
          <p:cNvSpPr txBox="1">
            <a:spLocks noChangeArrowheads="1"/>
          </p:cNvSpPr>
          <p:nvPr/>
        </p:nvSpPr>
        <p:spPr bwMode="auto">
          <a:xfrm>
            <a:off x="3039787" y="4521002"/>
            <a:ext cx="3635276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  <a:latin typeface="+mn-ea"/>
                <a:ea typeface="+mn-ea"/>
              </a:rPr>
              <a:t>성능평가 운영 및 공정이용 포털 연계</a:t>
            </a:r>
            <a:endParaRPr lang="ko-KR" altLang="en-US" sz="1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9" name="TextBox 43"/>
          <p:cNvSpPr txBox="1"/>
          <p:nvPr/>
        </p:nvSpPr>
        <p:spPr>
          <a:xfrm>
            <a:off x="2480878" y="7913773"/>
            <a:ext cx="2659918" cy="269431"/>
          </a:xfrm>
          <a:prstGeom prst="rect">
            <a:avLst/>
          </a:prstGeom>
          <a:noFill/>
        </p:spPr>
        <p:txBody>
          <a:bodyPr lIns="83969" tIns="41985" rIns="83969" bIns="419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dirty="0" smtClean="0">
                <a:solidFill>
                  <a:srgbClr val="4A9B82"/>
                </a:solidFill>
                <a:latin typeface="+mn-ea"/>
                <a:cs typeface="Arial" pitchFamily="34" charset="0"/>
              </a:rPr>
              <a:t>안전한 저작물 유통환경 조성</a:t>
            </a:r>
            <a:endParaRPr lang="ko-KR" altLang="en-US" sz="1400" b="1" dirty="0">
              <a:solidFill>
                <a:srgbClr val="4A9B82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0" name="TextBox 44"/>
          <p:cNvSpPr txBox="1">
            <a:spLocks noChangeArrowheads="1"/>
          </p:cNvSpPr>
          <p:nvPr/>
        </p:nvSpPr>
        <p:spPr bwMode="auto">
          <a:xfrm>
            <a:off x="3410293" y="6400863"/>
            <a:ext cx="14620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dirty="0">
                <a:solidFill>
                  <a:srgbClr val="00B0F0"/>
                </a:solidFill>
                <a:latin typeface="+mn-ea"/>
                <a:ea typeface="+mn-ea"/>
              </a:rPr>
              <a:t>관련 산업 육성</a:t>
            </a: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2868650" y="4798814"/>
            <a:ext cx="511175" cy="3873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 flipV="1">
            <a:off x="2825719" y="6061668"/>
            <a:ext cx="549650" cy="62812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47"/>
          <p:cNvSpPr txBox="1">
            <a:spLocks noChangeArrowheads="1"/>
          </p:cNvSpPr>
          <p:nvPr/>
        </p:nvSpPr>
        <p:spPr bwMode="auto">
          <a:xfrm>
            <a:off x="3257807" y="4865489"/>
            <a:ext cx="35480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안정적인 성능평가 수행을 통한 공정성 확보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공정이용포털 연계를 통한 대국민 서비스 증대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 기술에 대한 대국민 홍보</a:t>
            </a:r>
          </a:p>
        </p:txBody>
      </p:sp>
      <p:sp>
        <p:nvSpPr>
          <p:cNvPr id="159" name="타원 158"/>
          <p:cNvSpPr/>
          <p:nvPr/>
        </p:nvSpPr>
        <p:spPr>
          <a:xfrm>
            <a:off x="403225" y="6626122"/>
            <a:ext cx="2347913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ko-KR" altLang="en-US" sz="1400" kern="0" dirty="0">
              <a:solidFill>
                <a:sysClr val="window" lastClr="FFFFFF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22350" y="6374587"/>
            <a:ext cx="3979457" cy="1808617"/>
            <a:chOff x="1026443" y="6115474"/>
            <a:chExt cx="3975364" cy="2288647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1901057" y="8404121"/>
              <a:ext cx="310075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137" idx="1"/>
            </p:cNvCxnSpPr>
            <p:nvPr/>
          </p:nvCxnSpPr>
          <p:spPr>
            <a:xfrm>
              <a:off x="1026443" y="6115474"/>
              <a:ext cx="874614" cy="2288647"/>
            </a:xfrm>
            <a:prstGeom prst="line">
              <a:avLst/>
            </a:prstGeom>
            <a:ln>
              <a:solidFill>
                <a:srgbClr val="4A9B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"/>
          <p:cNvGrpSpPr/>
          <p:nvPr/>
        </p:nvGrpSpPr>
        <p:grpSpPr>
          <a:xfrm>
            <a:off x="529968" y="4039757"/>
            <a:ext cx="2667857" cy="2667857"/>
            <a:chOff x="1423177" y="3203560"/>
            <a:chExt cx="4929222" cy="4929222"/>
          </a:xfrm>
          <a:effectLst>
            <a:outerShdw blurRad="228600" dist="101600" dir="5400000" algn="t" rotWithShape="0">
              <a:prstClr val="black">
                <a:alpha val="44000"/>
              </a:prstClr>
            </a:outerShdw>
          </a:effectLst>
          <a:scene3d>
            <a:camera prst="perspectiveContrastingRightFacing">
              <a:rot lat="21052501" lon="19731367" rev="1571209"/>
            </a:camera>
            <a:lightRig rig="threePt" dir="t">
              <a:rot lat="0" lon="0" rev="1200000"/>
            </a:lightRig>
          </a:scene3d>
        </p:grpSpPr>
        <p:sp>
          <p:nvSpPr>
            <p:cNvPr id="135" name="타원 134"/>
            <p:cNvSpPr/>
            <p:nvPr/>
          </p:nvSpPr>
          <p:spPr>
            <a:xfrm>
              <a:off x="2662751" y="4443134"/>
              <a:ext cx="2450075" cy="24500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6" name="막힌 원호 135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3653397"/>
                <a:gd name="adj2" fmla="val 18672373"/>
                <a:gd name="adj3" fmla="val 16518"/>
              </a:avLst>
            </a:prstGeom>
            <a:solidFill>
              <a:schemeClr val="accent4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7" name="막힌 원호 136"/>
            <p:cNvSpPr/>
            <p:nvPr/>
          </p:nvSpPr>
          <p:spPr>
            <a:xfrm flipV="1">
              <a:off x="1423177" y="3203560"/>
              <a:ext cx="4929222" cy="4929222"/>
            </a:xfrm>
            <a:prstGeom prst="blockArc">
              <a:avLst>
                <a:gd name="adj1" fmla="val 8199796"/>
                <a:gd name="adj2" fmla="val 13292007"/>
                <a:gd name="adj3" fmla="val 16132"/>
              </a:avLst>
            </a:prstGeom>
            <a:solidFill>
              <a:schemeClr val="accent3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8" name="막힌 원호 137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9068083"/>
                <a:gd name="adj2" fmla="val 2503558"/>
                <a:gd name="adj3" fmla="val 16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9" name="막힌 원호 138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2873925"/>
                <a:gd name="adj2" fmla="val 7918362"/>
                <a:gd name="adj3" fmla="val 16118"/>
              </a:avLst>
            </a:prstGeom>
            <a:solidFill>
              <a:schemeClr val="accent5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40" name="TextBox 11"/>
          <p:cNvSpPr txBox="1">
            <a:spLocks noChangeArrowheads="1"/>
          </p:cNvSpPr>
          <p:nvPr/>
        </p:nvSpPr>
        <p:spPr bwMode="auto">
          <a:xfrm rot="20592628">
            <a:off x="1341438" y="5237059"/>
            <a:ext cx="1023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기대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 rot="20304364">
            <a:off x="864322" y="4274890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dirty="0">
                <a:solidFill>
                  <a:schemeClr val="bg1"/>
                </a:solidFill>
                <a:latin typeface="+mn-ea"/>
                <a:ea typeface="+mn-ea"/>
              </a:rPr>
              <a:t>효율성 제고</a:t>
            </a:r>
          </a:p>
        </p:txBody>
      </p:sp>
      <p:sp>
        <p:nvSpPr>
          <p:cNvPr id="152" name="직사각형 22"/>
          <p:cNvSpPr>
            <a:spLocks noChangeArrowheads="1"/>
          </p:cNvSpPr>
          <p:nvPr/>
        </p:nvSpPr>
        <p:spPr bwMode="auto">
          <a:xfrm rot="3830969">
            <a:off x="2226399" y="4900366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dirty="0" smtClean="0">
                <a:solidFill>
                  <a:schemeClr val="bg1"/>
                </a:solidFill>
                <a:latin typeface="+mn-ea"/>
                <a:ea typeface="+mn-ea"/>
              </a:rPr>
              <a:t>신뢰성 확보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3" name="직사각형 23"/>
          <p:cNvSpPr>
            <a:spLocks noChangeArrowheads="1"/>
          </p:cNvSpPr>
          <p:nvPr/>
        </p:nvSpPr>
        <p:spPr bwMode="auto">
          <a:xfrm rot="3830969">
            <a:off x="402432" y="5569497"/>
            <a:ext cx="11160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dirty="0">
                <a:latin typeface="+mn-ea"/>
                <a:ea typeface="+mn-ea"/>
              </a:rPr>
              <a:t>유통환경 조성</a:t>
            </a:r>
          </a:p>
        </p:txBody>
      </p:sp>
      <p:sp>
        <p:nvSpPr>
          <p:cNvPr id="154" name="직사각형 24"/>
          <p:cNvSpPr>
            <a:spLocks noChangeArrowheads="1"/>
          </p:cNvSpPr>
          <p:nvPr/>
        </p:nvSpPr>
        <p:spPr bwMode="auto">
          <a:xfrm rot="20304364">
            <a:off x="1839047" y="6211640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dirty="0">
                <a:latin typeface="+mn-ea"/>
                <a:ea typeface="+mn-ea"/>
              </a:rPr>
              <a:t>경쟁력 강화</a:t>
            </a:r>
          </a:p>
        </p:txBody>
      </p:sp>
      <p:sp>
        <p:nvSpPr>
          <p:cNvPr id="160" name="직사각형 58"/>
          <p:cNvSpPr>
            <a:spLocks noChangeArrowheads="1"/>
          </p:cNvSpPr>
          <p:nvPr/>
        </p:nvSpPr>
        <p:spPr bwMode="auto">
          <a:xfrm>
            <a:off x="404813" y="2338781"/>
            <a:ext cx="6048375" cy="707826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</TotalTime>
  <Words>1250</Words>
  <Application>Microsoft Office PowerPoint</Application>
  <PresentationFormat>A4 용지(210x297mm)</PresentationFormat>
  <Paragraphs>203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나눔바른고딕</vt:lpstr>
      <vt:lpstr>Verdana</vt:lpstr>
      <vt:lpstr>Wingdings</vt:lpstr>
      <vt:lpstr>Wingdings 2</vt:lpstr>
      <vt:lpstr>나눔고딕 ExtraBold</vt:lpstr>
      <vt:lpstr>Symbol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강유정</cp:lastModifiedBy>
  <cp:revision>141</cp:revision>
  <cp:lastPrinted>2017-03-22T13:45:42Z</cp:lastPrinted>
  <dcterms:created xsi:type="dcterms:W3CDTF">2017-02-14T08:25:27Z</dcterms:created>
  <dcterms:modified xsi:type="dcterms:W3CDTF">2019-03-11T05:52:36Z</dcterms:modified>
</cp:coreProperties>
</file>