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handoutMasterIdLst>
    <p:handoutMasterId r:id="rId8"/>
  </p:handoutMasterIdLst>
  <p:sldIdLst>
    <p:sldId id="329" r:id="rId2"/>
    <p:sldId id="268" r:id="rId3"/>
    <p:sldId id="348" r:id="rId4"/>
    <p:sldId id="349" r:id="rId5"/>
    <p:sldId id="256" r:id="rId6"/>
    <p:sldId id="347" r:id="rId7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EB7CA"/>
    <a:srgbClr val="002172"/>
    <a:srgbClr val="1F497D"/>
    <a:srgbClr val="1881BD"/>
    <a:srgbClr val="BFBFBF"/>
    <a:srgbClr val="3072AF"/>
    <a:srgbClr val="3494BA"/>
    <a:srgbClr val="3C7060"/>
    <a:srgbClr val="D4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362" y="96"/>
      </p:cViewPr>
      <p:guideLst>
        <p:guide orient="horz" pos="14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2019-03-11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4D9ADD4-B30A-4106-935D-A6D78DC8BAB3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C764DE79-268F-4C1A-8933-263129D2AF90}" type="datetimeFigureOut">
              <a:rPr lang="en-US" smtClean="0"/>
              <a:pPr/>
              <a:t>3/11/2019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0" r="10571" b="10498"/>
          <a:stretch/>
        </p:blipFill>
        <p:spPr bwMode="auto">
          <a:xfrm>
            <a:off x="0" y="1"/>
            <a:ext cx="91547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009473"/>
            <a:ext cx="8828080" cy="444371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61933" y="1577706"/>
            <a:ext cx="8848725" cy="255600"/>
            <a:chOff x="161933" y="2251076"/>
            <a:chExt cx="8848725" cy="255600"/>
          </a:xfrm>
        </p:grpSpPr>
        <p:sp>
          <p:nvSpPr>
            <p:cNvPr id="16" name="오각형 1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323884" y="1571356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한쪽 모서리가 잘린 사각형 22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4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10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2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212606"/>
            <a:ext cx="8828080" cy="424058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3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3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434204"/>
            <a:ext cx="8828080" cy="401898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한쪽 모서리가 잘린 사각형 21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68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7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98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3228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69558"/>
            <a:ext cx="8064500" cy="49257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68262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7076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08040"/>
            <a:ext cx="8064500" cy="47872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0674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609245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4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846515"/>
            <a:ext cx="8064500" cy="46488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645219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72134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958618"/>
            <a:ext cx="8064500" cy="453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75732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rot="16200000">
            <a:off x="1143000" y="-114300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43" y="6528039"/>
            <a:ext cx="599592" cy="298800"/>
          </a:xfrm>
          <a:prstGeom prst="rect">
            <a:avLst/>
          </a:prstGeom>
        </p:spPr>
      </p:pic>
      <p:sp>
        <p:nvSpPr>
          <p:cNvPr id="5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29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00307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37578"/>
            <a:ext cx="8064500" cy="49577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36283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9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6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77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-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320490"/>
            <a:ext cx="8828080" cy="51326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752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1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3025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691965"/>
            <a:ext cx="8828080" cy="4756460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2961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2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5025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891990"/>
            <a:ext cx="8828080" cy="45611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4962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96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3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7216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111065"/>
            <a:ext cx="8828080" cy="434212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7152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96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543213"/>
            <a:ext cx="8828080" cy="4909976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텍스트 개체 틀 17"/>
          <p:cNvSpPr>
            <a:spLocks noGrp="1"/>
          </p:cNvSpPr>
          <p:nvPr userDrawn="1"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0" name="모서리가 둥근 직사각형 3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036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69" y="6550356"/>
            <a:ext cx="550658" cy="27238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-9523" y="707949"/>
            <a:ext cx="9180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ea typeface="나눔바른고딕" panose="020B0603020101020101" pitchFamily="50" charset="-127"/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6511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-9524" y="2"/>
            <a:ext cx="9143997" cy="713875"/>
            <a:chOff x="-9524" y="2"/>
            <a:chExt cx="9143997" cy="713875"/>
          </a:xfrm>
        </p:grpSpPr>
        <p:pic>
          <p:nvPicPr>
            <p:cNvPr id="8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1" r="66642"/>
            <a:stretch/>
          </p:blipFill>
          <p:spPr bwMode="auto">
            <a:xfrm rot="5400000" flipV="1">
              <a:off x="4210298" y="-4210297"/>
              <a:ext cx="713875" cy="913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10" t="76386" r="226" b="15720"/>
            <a:stretch/>
          </p:blipFill>
          <p:spPr bwMode="auto">
            <a:xfrm rot="10800000">
              <a:off x="-9524" y="2"/>
              <a:ext cx="906379" cy="707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18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54" r:id="rId3"/>
    <p:sldLayoutId id="2147483766" r:id="rId4"/>
    <p:sldLayoutId id="2147483765" r:id="rId5"/>
    <p:sldLayoutId id="2147483698" r:id="rId6"/>
    <p:sldLayoutId id="2147483757" r:id="rId7"/>
    <p:sldLayoutId id="2147483758" r:id="rId8"/>
    <p:sldLayoutId id="2147483767" r:id="rId9"/>
    <p:sldLayoutId id="2147483759" r:id="rId10"/>
    <p:sldLayoutId id="2147483762" r:id="rId11"/>
    <p:sldLayoutId id="2147483763" r:id="rId12"/>
    <p:sldLayoutId id="2147483764" r:id="rId13"/>
    <p:sldLayoutId id="2147483699" r:id="rId14"/>
    <p:sldLayoutId id="2147483703" r:id="rId15"/>
    <p:sldLayoutId id="2147483700" r:id="rId16"/>
    <p:sldLayoutId id="2147483704" r:id="rId17"/>
    <p:sldLayoutId id="2147483705" r:id="rId18"/>
    <p:sldLayoutId id="2147483706" r:id="rId19"/>
    <p:sldLayoutId id="2147483701" r:id="rId20"/>
    <p:sldLayoutId id="2147483702" r:id="rId21"/>
    <p:sldLayoutId id="2147483756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449" userDrawn="1">
          <p15:clr>
            <a:srgbClr val="F26B43"/>
          </p15:clr>
        </p15:guide>
        <p15:guide id="4" pos="5663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2241550"/>
            <a:ext cx="9144001" cy="1740903"/>
          </a:xfrm>
          <a:solidFill>
            <a:schemeClr val="tx1"/>
          </a:solidFill>
        </p:spPr>
        <p:txBody>
          <a:bodyPr lIns="432000" rIns="432000" anchor="ctr">
            <a:normAutofit/>
          </a:bodyPr>
          <a:lstStyle/>
          <a:p>
            <a:pPr marL="84138" algn="l"/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</a:rPr>
              <a:t>저작권기술 성능평가 시스템 기능개선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</a:b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및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운영 </a:t>
            </a:r>
            <a:r>
              <a:rPr lang="ko-KR" altLang="en-US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제안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47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3985200"/>
            <a:ext cx="9144000" cy="671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/>
            <a:r>
              <a:rPr lang="en-US" altLang="ko-KR" sz="3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2019.03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4" y="5668503"/>
            <a:ext cx="1569371" cy="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  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6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855605" y="1931130"/>
            <a:ext cx="3748645" cy="4012469"/>
          </a:xfrm>
          <a:prstGeom prst="roundRect">
            <a:avLst>
              <a:gd name="adj" fmla="val 2438"/>
            </a:avLst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9240" y="1934110"/>
            <a:ext cx="1878496" cy="227854"/>
          </a:xfrm>
          <a:prstGeom prst="roundRect">
            <a:avLst>
              <a:gd name="adj" fmla="val 50000"/>
            </a:avLst>
          </a:prstGeom>
          <a:solidFill>
            <a:srgbClr val="2B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48779" y="2533407"/>
            <a:ext cx="1537476" cy="3257403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61" name="Text Box 395"/>
          <p:cNvSpPr txBox="1">
            <a:spLocks noChangeArrowheads="1"/>
          </p:cNvSpPr>
          <p:nvPr/>
        </p:nvSpPr>
        <p:spPr bwMode="auto">
          <a:xfrm>
            <a:off x="614953" y="2226969"/>
            <a:ext cx="3993437" cy="949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유형의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콘텐트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유통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포렌식마크기술 성능평가 필요성 대두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분석 기능 개선을 통한 성능평가 정확성 및 신뢰성 확보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저작권기술 평가 관련 시스템에 대한 안정적인 유지보수</a:t>
            </a:r>
          </a:p>
        </p:txBody>
      </p:sp>
      <p:sp>
        <p:nvSpPr>
          <p:cNvPr id="63" name="Text Box 395"/>
          <p:cNvSpPr txBox="1">
            <a:spLocks noChangeArrowheads="1"/>
          </p:cNvSpPr>
          <p:nvPr/>
        </p:nvSpPr>
        <p:spPr bwMode="auto">
          <a:xfrm>
            <a:off x="582891" y="5212099"/>
            <a:ext cx="3877712" cy="8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현행 과제 관리에 대한 시스템화 필요성 증가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 시스템 비교를 통한 시스템 구축 기반 마련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향후 자체 운영을 통한 다양한 정보 및 통계자료 추출 및 이를 통한 체계적인 과제 관리 효과</a:t>
            </a:r>
          </a:p>
        </p:txBody>
      </p:sp>
      <p:sp>
        <p:nvSpPr>
          <p:cNvPr id="64" name="타원 63"/>
          <p:cNvSpPr/>
          <p:nvPr/>
        </p:nvSpPr>
        <p:spPr>
          <a:xfrm>
            <a:off x="1755949" y="3072159"/>
            <a:ext cx="1537476" cy="2072306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3336" y="3488200"/>
            <a:ext cx="1878496" cy="227854"/>
          </a:xfrm>
          <a:prstGeom prst="roundRect">
            <a:avLst>
              <a:gd name="adj" fmla="val 50000"/>
            </a:avLst>
          </a:prstGeom>
          <a:solidFill>
            <a:srgbClr val="0F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5727" y="3482898"/>
            <a:ext cx="155813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공정이용포털 연계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909904" y="1931131"/>
            <a:ext cx="111761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 및 기능 개선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03336" y="4928852"/>
            <a:ext cx="1878496" cy="22785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3549" y="4928852"/>
            <a:ext cx="15985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 시스템 전략 수립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5231946" y="2575846"/>
            <a:ext cx="2939684" cy="2695559"/>
            <a:chOff x="4477147" y="1791057"/>
            <a:chExt cx="3919579" cy="3594079"/>
          </a:xfrm>
        </p:grpSpPr>
        <p:sp>
          <p:nvSpPr>
            <p:cNvPr id="84" name="타원 83"/>
            <p:cNvSpPr/>
            <p:nvPr/>
          </p:nvSpPr>
          <p:spPr>
            <a:xfrm>
              <a:off x="5624788" y="1791057"/>
              <a:ext cx="1652395" cy="1634032"/>
            </a:xfrm>
            <a:prstGeom prst="ellipse">
              <a:avLst/>
            </a:prstGeom>
            <a:noFill/>
            <a:ln w="19050">
              <a:solidFill>
                <a:srgbClr val="2B9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6820624" y="3810700"/>
              <a:ext cx="1514840" cy="1514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4548691" y="3810700"/>
              <a:ext cx="1514840" cy="1514840"/>
            </a:xfrm>
            <a:prstGeom prst="ellipse">
              <a:avLst/>
            </a:prstGeom>
            <a:solidFill>
              <a:srgbClr val="0FB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691622" y="1851363"/>
              <a:ext cx="1514840" cy="1514840"/>
            </a:xfrm>
            <a:prstGeom prst="ellipse">
              <a:avLst/>
            </a:prstGeom>
            <a:solidFill>
              <a:srgbClr val="2B9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88" name="Rectangle 283"/>
            <p:cNvSpPr>
              <a:spLocks noChangeArrowheads="1"/>
            </p:cNvSpPr>
            <p:nvPr/>
          </p:nvSpPr>
          <p:spPr bwMode="auto">
            <a:xfrm>
              <a:off x="5691622" y="2260561"/>
              <a:ext cx="1476629" cy="83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7000" rIns="27000"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저작권기술 성능평가 운영 </a:t>
              </a:r>
              <a:endParaRPr lang="en-US" altLang="ko-KR" sz="1050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기능 </a:t>
              </a:r>
              <a:r>
                <a:rPr lang="ko-KR" altLang="en-US" sz="105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</a:t>
              </a:r>
            </a:p>
          </p:txBody>
        </p:sp>
        <p:sp>
          <p:nvSpPr>
            <p:cNvPr id="89" name="Rectangle 283"/>
            <p:cNvSpPr>
              <a:spLocks noChangeArrowheads="1"/>
            </p:cNvSpPr>
            <p:nvPr/>
          </p:nvSpPr>
          <p:spPr bwMode="auto">
            <a:xfrm>
              <a:off x="4607675" y="4284971"/>
              <a:ext cx="1396872" cy="59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7000" rIns="27000"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공정이용 </a:t>
              </a:r>
              <a:endParaRPr lang="en-US" altLang="ko-KR" sz="1050" kern="0" dirty="0" smtClean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 dirty="0" smtClea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포탈연계</a:t>
              </a:r>
              <a:endParaRPr lang="ko-KR" altLang="en-US" sz="105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Rectangle 283"/>
            <p:cNvSpPr>
              <a:spLocks noChangeArrowheads="1"/>
            </p:cNvSpPr>
            <p:nvPr/>
          </p:nvSpPr>
          <p:spPr bwMode="auto">
            <a:xfrm>
              <a:off x="6800869" y="4166476"/>
              <a:ext cx="1554349" cy="83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 dirty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저작권기술 사업 관리 시스템 구축 전략 수립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4477147" y="3751104"/>
              <a:ext cx="1652395" cy="1634032"/>
            </a:xfrm>
            <a:prstGeom prst="ellipse">
              <a:avLst/>
            </a:prstGeom>
            <a:noFill/>
            <a:ln w="19050">
              <a:solidFill>
                <a:srgbClr val="0FB5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6744331" y="3751104"/>
              <a:ext cx="1652395" cy="163403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6139890" y="4607760"/>
              <a:ext cx="491440" cy="334957"/>
            </a:xfrm>
            <a:prstGeom prst="rightArrow">
              <a:avLst/>
            </a:prstGeom>
            <a:gradFill flip="none" rotWithShape="1"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94" name="오른쪽 화살표 93"/>
            <p:cNvSpPr/>
            <p:nvPr/>
          </p:nvSpPr>
          <p:spPr>
            <a:xfrm rot="14400000">
              <a:off x="6947277" y="3346024"/>
              <a:ext cx="484047" cy="295873"/>
            </a:xfrm>
            <a:prstGeom prst="rightArrow">
              <a:avLst/>
            </a:prstGeom>
            <a:gradFill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95" name="오른쪽 화살표 94"/>
            <p:cNvSpPr/>
            <p:nvPr/>
          </p:nvSpPr>
          <p:spPr>
            <a:xfrm rot="18000000">
              <a:off x="5364231" y="3332034"/>
              <a:ext cx="491631" cy="319177"/>
            </a:xfrm>
            <a:prstGeom prst="rightArrow">
              <a:avLst/>
            </a:prstGeom>
            <a:gradFill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제안 배경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dirty="0" smtClean="0"/>
              <a:t>저작권기술 </a:t>
            </a:r>
            <a:r>
              <a:rPr lang="ko-KR" altLang="en-US" dirty="0" smtClean="0">
                <a:solidFill>
                  <a:srgbClr val="3072AF"/>
                </a:solidFill>
              </a:rPr>
              <a:t>성능평가 시스템 운영 </a:t>
            </a:r>
            <a:r>
              <a:rPr lang="ko-KR" altLang="en-US" dirty="0" smtClean="0"/>
              <a:t>및 </a:t>
            </a:r>
            <a:r>
              <a:rPr lang="ko-KR" altLang="en-US" dirty="0" smtClean="0">
                <a:solidFill>
                  <a:srgbClr val="3072AF"/>
                </a:solidFill>
              </a:rPr>
              <a:t>저작권기술 사업 관리 시스템 구축</a:t>
            </a:r>
            <a:r>
              <a:rPr lang="ko-KR" altLang="en-US" dirty="0" smtClean="0"/>
              <a:t>을 통한 </a:t>
            </a:r>
            <a:r>
              <a:rPr lang="ko-KR" altLang="en-US" dirty="0" smtClean="0">
                <a:solidFill>
                  <a:srgbClr val="FF0000"/>
                </a:solidFill>
              </a:rPr>
              <a:t>기술적조치 이행 기반 마련</a:t>
            </a:r>
            <a:r>
              <a:rPr lang="ko-KR" altLang="en-US" dirty="0" smtClean="0"/>
              <a:t>을 배경으로 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62" name="Text Box 395"/>
          <p:cNvSpPr txBox="1">
            <a:spLocks noChangeArrowheads="1"/>
          </p:cNvSpPr>
          <p:nvPr/>
        </p:nvSpPr>
        <p:spPr bwMode="auto">
          <a:xfrm>
            <a:off x="569050" y="3796847"/>
            <a:ext cx="3877714" cy="891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 구축된 전자책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시스템과 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공정이용포탈과의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연계 필요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현황 소개 필요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뉴스레터를 통한 대국민 홍보 증대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1533" y="5622603"/>
            <a:ext cx="3386667" cy="565388"/>
          </a:xfrm>
          <a:prstGeom prst="roundRect">
            <a:avLst/>
          </a:prstGeom>
          <a:solidFill>
            <a:srgbClr val="1F497D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33493" y="5676545"/>
            <a:ext cx="3862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기술 성능평가 운영 및 기능 개선을 통한</a:t>
            </a:r>
            <a:endParaRPr lang="en-US" altLang="ko-KR" sz="1200" b="1" kern="1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이행 기반 마련</a:t>
            </a: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2495" y="1537543"/>
            <a:ext cx="5279009" cy="3547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감사합니다</a:t>
            </a: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.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Q&amp;A</a:t>
            </a:r>
            <a:endParaRPr lang="ko-KR" altLang="en-US" sz="8000" b="1" kern="1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2635</TotalTime>
  <Words>178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나눔고딕</vt:lpstr>
      <vt:lpstr>나눔고딕 ExtraBold</vt:lpstr>
      <vt:lpstr>나눔바른고딕</vt:lpstr>
      <vt:lpstr>맑은 고딕</vt:lpstr>
      <vt:lpstr>Arial</vt:lpstr>
      <vt:lpstr>Verdana</vt:lpstr>
      <vt:lpstr>Office Theme</vt:lpstr>
      <vt:lpstr>저작권기술 성능평가 시스템 기능개선  및 운영 제안</vt:lpstr>
      <vt:lpstr>PowerPoint 프레젠테이션</vt:lpstr>
      <vt:lpstr>PowerPoint 프레젠테이션</vt:lpstr>
      <vt:lpstr>PowerPoint 프레젠테이션</vt:lpstr>
      <vt:lpstr>제안 배경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강유정</cp:lastModifiedBy>
  <cp:revision>242</cp:revision>
  <cp:lastPrinted>2017-04-07T03:07:42Z</cp:lastPrinted>
  <dcterms:created xsi:type="dcterms:W3CDTF">2017-02-14T08:25:27Z</dcterms:created>
  <dcterms:modified xsi:type="dcterms:W3CDTF">2019-03-11T06:44:50Z</dcterms:modified>
</cp:coreProperties>
</file>