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40"/>
  </p:handout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90" r:id="rId9"/>
    <p:sldId id="312" r:id="rId10"/>
    <p:sldId id="313" r:id="rId11"/>
    <p:sldId id="314" r:id="rId12"/>
    <p:sldId id="315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7" r:id="rId29"/>
    <p:sldId id="298" r:id="rId30"/>
    <p:sldId id="299" r:id="rId31"/>
    <p:sldId id="320" r:id="rId32"/>
    <p:sldId id="322" r:id="rId33"/>
    <p:sldId id="318" r:id="rId34"/>
    <p:sldId id="319" r:id="rId35"/>
    <p:sldId id="321" r:id="rId36"/>
    <p:sldId id="309" r:id="rId37"/>
    <p:sldId id="310" r:id="rId38"/>
    <p:sldId id="317" r:id="rId39"/>
  </p:sldIdLst>
  <p:sldSz cx="6858000" cy="9906000" type="A4"/>
  <p:notesSz cx="6797675" cy="9926638"/>
  <p:embeddedFontLst>
    <p:embeddedFont>
      <p:font typeface="나눔고딕" panose="020D0604000000000000" pitchFamily="50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나눔바른고딕" panose="020B0603020101020101" pitchFamily="50" charset="-127"/>
      <p:regular r:id="rId49"/>
      <p:bold r:id="rId50"/>
    </p:embeddedFont>
    <p:embeddedFont>
      <p:font typeface="나눔고딕 ExtraBold" panose="020D0904000000000000" pitchFamily="50" charset="-127"/>
      <p:bold r:id="rId51"/>
    </p:embeddedFont>
    <p:embeddedFont>
      <p:font typeface="Wingdings 2" panose="05020102010507070707" pitchFamily="18" charset="2"/>
      <p:regular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6E5"/>
    <a:srgbClr val="0070C0"/>
    <a:srgbClr val="FFFFCC"/>
    <a:srgbClr val="FFFF99"/>
    <a:srgbClr val="3366CC"/>
    <a:srgbClr val="B3D8F3"/>
    <a:srgbClr val="A6B3C3"/>
    <a:srgbClr val="1F497D"/>
    <a:srgbClr val="BFBFBF"/>
    <a:srgbClr val="4A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2019-03-29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15395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Ⅳ </a:t>
            </a:r>
            <a:r>
              <a:rPr lang="ko-KR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Ⅳ.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사업관리부문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관리방법론</a:t>
            </a:r>
            <a:endParaRPr lang="ko-KR" altLang="en-US"/>
          </a:p>
          <a:p>
            <a:r>
              <a:rPr lang="ko-KR" altLang="en-US" smtClean="0"/>
              <a:t>추진일정계획</a:t>
            </a:r>
            <a:endParaRPr lang="ko-KR" altLang="en-US"/>
          </a:p>
          <a:p>
            <a:r>
              <a:rPr lang="ko-KR" altLang="en-US" smtClean="0"/>
              <a:t>개발환경 </a:t>
            </a:r>
            <a:r>
              <a:rPr lang="ko-KR" altLang="en-US"/>
              <a:t>구축 계획</a:t>
            </a:r>
          </a:p>
          <a:p>
            <a:r>
              <a:rPr lang="ko-KR" altLang="en-US" smtClean="0"/>
              <a:t>보고 </a:t>
            </a:r>
            <a:r>
              <a:rPr lang="ko-KR" altLang="en-US"/>
              <a:t>및 검토계획</a:t>
            </a:r>
          </a:p>
          <a:p>
            <a:r>
              <a:rPr lang="ko-KR" altLang="en-US" smtClean="0"/>
              <a:t>수행조직 </a:t>
            </a:r>
            <a:r>
              <a:rPr lang="ko-KR" altLang="en-US"/>
              <a:t>및 업무분장</a:t>
            </a:r>
          </a:p>
          <a:p>
            <a:r>
              <a:rPr lang="ko-KR" altLang="en-US" smtClean="0"/>
              <a:t>투입인력 </a:t>
            </a:r>
            <a:r>
              <a:rPr lang="ko-KR" altLang="en-US"/>
              <a:t>및 이력사항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04813" y="2140921"/>
            <a:ext cx="6048375" cy="54784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사업관리부문</a:t>
            </a:r>
          </a:p>
        </p:txBody>
      </p:sp>
    </p:spTree>
    <p:extLst>
      <p:ext uri="{BB962C8B-B14F-4D97-AF65-F5344CB8AC3E}">
        <p14:creationId xmlns:p14="http://schemas.microsoft.com/office/powerpoint/2010/main" val="1907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1.5. </a:t>
            </a:r>
            <a:r>
              <a:rPr lang="ko-KR" altLang="en-US" smtClean="0">
                <a:latin typeface="+mn-ea"/>
                <a:ea typeface="+mn-ea"/>
              </a:rPr>
              <a:t>보안관리방안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1.5. </a:t>
            </a:r>
            <a:r>
              <a:rPr lang="ko-KR" altLang="en-US" sz="1600" smtClean="0">
                <a:latin typeface="+mn-ea"/>
                <a:ea typeface="+mn-ea"/>
              </a:rPr>
              <a:t>보안관리방안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사업을 수행함에 있어서 발생할 수 있는 다양한 보안 사항들에 대해서 철저히 준수하도록 하겠습니다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기타 상세한 보안 관련 요건 준수는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“Ⅲ.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기술부문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 5.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구축 방안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&gt; 5.3.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보안 요구사항 구현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방안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상세히 기술합니다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04812" y="2456550"/>
            <a:ext cx="6048375" cy="228610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9" name="오각형 2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0" name="오각형 2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물리적 보안 준수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566763" y="2783209"/>
            <a:ext cx="5702554" cy="4342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제안사 사업장 내 시건 장치가 달려 있는 개발 프로젝트 룸을 통한 별도의 공간 확보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망분리를 통한 인터넷전용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와 개발자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를 분리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404811" y="2729267"/>
            <a:ext cx="6048375" cy="3892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04812" y="6913082"/>
            <a:ext cx="6048375" cy="228610"/>
            <a:chOff x="404813" y="1878221"/>
            <a:chExt cx="6048375" cy="228610"/>
          </a:xfrm>
        </p:grpSpPr>
        <p:grpSp>
          <p:nvGrpSpPr>
            <p:cNvPr id="34" name="그룹 3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6" name="그룹 3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9" name="오각형 3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40" name="오각형 3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7" name="직사각형 3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8" name="직사각형 3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관리적 보안 준수</a:t>
              </a: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620713" y="7342570"/>
            <a:ext cx="5648604" cy="4342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서버실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출입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출입대장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정보화 관리팀의 정책 준수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정보화 관리팀의 사전 승인을 통한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IDC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출입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보안계획서를 통한 사업 수행 내의 보안 관련 지침 정의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보안 교육을 통한 개발자들에 대한 보안 인식 제고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개인정보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취급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개인정보처리 방침 준수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04811" y="7273915"/>
            <a:ext cx="6048375" cy="16388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25824"/>
              </p:ext>
            </p:extLst>
          </p:nvPr>
        </p:nvGraphicFramePr>
        <p:xfrm>
          <a:off x="616065" y="3467017"/>
          <a:ext cx="5746635" cy="291259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8110"/>
                <a:gridCol w="3668525"/>
              </a:tblGrid>
              <a:tr h="16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9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네트워크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통신장비의 보호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방화벽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IPS, VPN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보호 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네트워크 장비에 대한 관리적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물리적 보안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방화벽을 활용한 보안 적정성 유지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서버에서 제공하는 기본 보안 기능 적용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백신 설치 운영 및 최신의 업데이트를 유지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보안 툴 적용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OS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취약점 점검을 통한 취약점 패치 적용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중요 개인정보 항목에 대한 암호화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DB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암호화 솔루션을 통한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 체계 유지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별 접근 권한 세분화 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7"/>
          <p:cNvSpPr>
            <a:spLocks noChangeArrowheads="1"/>
          </p:cNvSpPr>
          <p:nvPr/>
        </p:nvSpPr>
        <p:spPr bwMode="gray">
          <a:xfrm>
            <a:off x="481013" y="5696716"/>
            <a:ext cx="5907087" cy="3494909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97C5AC"/>
            </a:solidFill>
            <a:miter lim="800000"/>
            <a:headEnd/>
            <a:tailEnd/>
          </a:ln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5" name="Rectangle 86"/>
          <p:cNvSpPr>
            <a:spLocks noChangeArrowheads="1"/>
          </p:cNvSpPr>
          <p:nvPr/>
        </p:nvSpPr>
        <p:spPr bwMode="auto">
          <a:xfrm>
            <a:off x="549772" y="2376277"/>
            <a:ext cx="1211479" cy="239955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개발영역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2183029" y="2371144"/>
            <a:ext cx="4154675" cy="60047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 관리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86"/>
          <p:cNvSpPr>
            <a:spLocks noChangeArrowheads="1"/>
          </p:cNvSpPr>
          <p:nvPr/>
        </p:nvSpPr>
        <p:spPr bwMode="auto">
          <a:xfrm>
            <a:off x="2183029" y="3428105"/>
            <a:ext cx="4154675" cy="134773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1.6. </a:t>
            </a:r>
            <a:r>
              <a:rPr lang="ko-KR" altLang="en-US" smtClean="0">
                <a:latin typeface="+mn-ea"/>
                <a:ea typeface="+mn-ea"/>
              </a:rPr>
              <a:t>형상관리방안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1.6. </a:t>
            </a:r>
            <a:r>
              <a:rPr lang="ko-KR" altLang="en-US" sz="1600" smtClean="0">
                <a:latin typeface="+mn-ea"/>
                <a:ea typeface="+mn-ea"/>
              </a:rPr>
              <a:t>형상관리방안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형상관리 활동은 프로젝트 생명주기 전체 기간 동안의 작업산출물에 대해 베이스라인을 수립라고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주요 단계별로 변경을 추적하고 통제하여 작업산출물의 무결설을 보장하고 유지하는 것입니다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2080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형상관리와 다른 프로세스와의 관계도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1111849" y="2737613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Rectangle 106"/>
          <p:cNvSpPr>
            <a:spLocks noChangeArrowheads="1"/>
          </p:cNvSpPr>
          <p:nvPr/>
        </p:nvSpPr>
        <p:spPr bwMode="auto">
          <a:xfrm>
            <a:off x="1111850" y="3280182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auto">
          <a:xfrm>
            <a:off x="1118200" y="37985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1118200" y="4336335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8" name="AutoShape 134"/>
          <p:cNvCxnSpPr>
            <a:cxnSpLocks noChangeShapeType="1"/>
            <a:stCxn id="16" idx="0"/>
            <a:endCxn id="19" idx="0"/>
          </p:cNvCxnSpPr>
          <p:nvPr/>
        </p:nvCxnSpPr>
        <p:spPr bwMode="auto">
          <a:xfrm rot="16200000" flipH="1">
            <a:off x="585545" y="3533799"/>
            <a:ext cx="1598722" cy="6351"/>
          </a:xfrm>
          <a:prstGeom prst="bentConnector5">
            <a:avLst>
              <a:gd name="adj1" fmla="val -14299"/>
              <a:gd name="adj2" fmla="val 7848874"/>
              <a:gd name="adj3" fmla="val 572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29" name="AutoShape 135"/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951228" y="3361670"/>
            <a:ext cx="867357" cy="6350"/>
          </a:xfrm>
          <a:prstGeom prst="bentConnector5">
            <a:avLst>
              <a:gd name="adj1" fmla="val -26356"/>
              <a:gd name="adj2" fmla="val 7850110"/>
              <a:gd name="adj3" fmla="val 633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0" name="AutoShape 136"/>
          <p:cNvCxnSpPr>
            <a:cxnSpLocks noChangeShapeType="1"/>
            <a:stCxn id="16" idx="0"/>
            <a:endCxn id="17" idx="0"/>
          </p:cNvCxnSpPr>
          <p:nvPr/>
        </p:nvCxnSpPr>
        <p:spPr bwMode="auto">
          <a:xfrm rot="16200000" flipH="1">
            <a:off x="1110446" y="3008897"/>
            <a:ext cx="542569" cy="1"/>
          </a:xfrm>
          <a:prstGeom prst="bentConnector5">
            <a:avLst>
              <a:gd name="adj1" fmla="val -42133"/>
              <a:gd name="adj2" fmla="val 49848200000"/>
              <a:gd name="adj3" fmla="val 712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1" name="직선 화살표 연결선 30"/>
          <p:cNvCxnSpPr>
            <a:stCxn id="16" idx="2"/>
            <a:endCxn id="17" idx="0"/>
          </p:cNvCxnSpPr>
          <p:nvPr/>
        </p:nvCxnSpPr>
        <p:spPr>
          <a:xfrm>
            <a:off x="1381731" y="2968617"/>
            <a:ext cx="1" cy="31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2"/>
            <a:endCxn id="18" idx="0"/>
          </p:cNvCxnSpPr>
          <p:nvPr/>
        </p:nvCxnSpPr>
        <p:spPr>
          <a:xfrm>
            <a:off x="1381732" y="3511186"/>
            <a:ext cx="6350" cy="28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19" idx="0"/>
          </p:cNvCxnSpPr>
          <p:nvPr/>
        </p:nvCxnSpPr>
        <p:spPr>
          <a:xfrm>
            <a:off x="1388082" y="4029528"/>
            <a:ext cx="0" cy="30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05"/>
          <p:cNvSpPr>
            <a:spLocks noChangeArrowheads="1"/>
          </p:cNvSpPr>
          <p:nvPr/>
        </p:nvSpPr>
        <p:spPr bwMode="auto">
          <a:xfrm>
            <a:off x="675670" y="2737613"/>
            <a:ext cx="388554" cy="1829725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674324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89"/>
          <p:cNvSpPr>
            <a:spLocks noChangeArrowheads="1"/>
          </p:cNvSpPr>
          <p:nvPr/>
        </p:nvSpPr>
        <p:spPr bwMode="auto">
          <a:xfrm>
            <a:off x="231637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계획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6" name="AutoShape 89"/>
          <p:cNvSpPr>
            <a:spLocks noChangeArrowheads="1"/>
          </p:cNvSpPr>
          <p:nvPr/>
        </p:nvSpPr>
        <p:spPr bwMode="auto">
          <a:xfrm>
            <a:off x="3740951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통제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AutoShape 89"/>
          <p:cNvSpPr>
            <a:spLocks noChangeArrowheads="1"/>
          </p:cNvSpPr>
          <p:nvPr/>
        </p:nvSpPr>
        <p:spPr bwMode="auto">
          <a:xfrm>
            <a:off x="516552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협력업체 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58" name="직선 화살표 연결선 57"/>
          <p:cNvCxnSpPr>
            <a:stCxn id="55" idx="3"/>
            <a:endCxn id="56" idx="1"/>
          </p:cNvCxnSpPr>
          <p:nvPr/>
        </p:nvCxnSpPr>
        <p:spPr>
          <a:xfrm>
            <a:off x="3355205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1"/>
            <a:endCxn id="56" idx="3"/>
          </p:cNvCxnSpPr>
          <p:nvPr/>
        </p:nvCxnSpPr>
        <p:spPr>
          <a:xfrm flipH="1">
            <a:off x="4779780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89"/>
          <p:cNvSpPr>
            <a:spLocks noChangeArrowheads="1"/>
          </p:cNvSpPr>
          <p:nvPr/>
        </p:nvSpPr>
        <p:spPr bwMode="auto">
          <a:xfrm>
            <a:off x="4774842" y="3783983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7" name="AutoShape 89"/>
          <p:cNvSpPr>
            <a:spLocks noChangeArrowheads="1"/>
          </p:cNvSpPr>
          <p:nvPr/>
        </p:nvSpPr>
        <p:spPr bwMode="auto">
          <a:xfrm>
            <a:off x="4774841" y="4130410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71" name="직선 화살표 연결선 70"/>
          <p:cNvCxnSpPr>
            <a:endCxn id="66" idx="1"/>
          </p:cNvCxnSpPr>
          <p:nvPr/>
        </p:nvCxnSpPr>
        <p:spPr>
          <a:xfrm>
            <a:off x="3355205" y="3900784"/>
            <a:ext cx="1419637" cy="0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3355204" y="3967308"/>
            <a:ext cx="1419637" cy="265012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자기 디스크 58"/>
          <p:cNvSpPr/>
          <p:nvPr/>
        </p:nvSpPr>
        <p:spPr bwMode="auto">
          <a:xfrm>
            <a:off x="2316376" y="4314825"/>
            <a:ext cx="1038829" cy="365760"/>
          </a:xfrm>
          <a:prstGeom prst="flowChartMagneticDisk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베이스라인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2912449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9777215">
            <a:off x="2825040" y="308154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en-US" altLang="ko-KR" sz="1000" smtClean="0"/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형상 항목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 rot="19777215">
            <a:off x="3353943" y="3246832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형상 변경 요구</a:t>
            </a:r>
            <a:endParaRPr lang="ko-KR" altLang="en-US" sz="1000"/>
          </a:p>
        </p:txBody>
      </p:sp>
      <p:cxnSp>
        <p:nvCxnSpPr>
          <p:cNvPr id="82" name="직선 화살표 연결선 81"/>
          <p:cNvCxnSpPr/>
          <p:nvPr/>
        </p:nvCxnSpPr>
        <p:spPr>
          <a:xfrm flipH="1" flipV="1">
            <a:off x="3355204" y="4029379"/>
            <a:ext cx="1419636" cy="26946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83925" y="370710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 평가 결과</a:t>
            </a:r>
            <a:endParaRPr lang="ko-KR" altLang="en-US" sz="1000"/>
          </a:p>
        </p:txBody>
      </p:sp>
      <p:sp>
        <p:nvSpPr>
          <p:cNvPr id="87" name="AutoShape 89"/>
          <p:cNvSpPr>
            <a:spLocks noChangeArrowheads="1"/>
          </p:cNvSpPr>
          <p:nvPr/>
        </p:nvSpPr>
        <p:spPr bwMode="auto">
          <a:xfrm>
            <a:off x="2316376" y="3819472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 rot="687252">
            <a:off x="4243841" y="397475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</a:t>
            </a:r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 rot="687252">
            <a:off x="3545488" y="414087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 및 분석결과</a:t>
            </a:r>
            <a:endParaRPr lang="ko-KR" altLang="en-US" sz="1000"/>
          </a:p>
        </p:txBody>
      </p:sp>
      <p:cxnSp>
        <p:nvCxnSpPr>
          <p:cNvPr id="90" name="직선 화살표 연결선 89"/>
          <p:cNvCxnSpPr>
            <a:stCxn id="59" idx="1"/>
            <a:endCxn id="87" idx="2"/>
          </p:cNvCxnSpPr>
          <p:nvPr/>
        </p:nvCxnSpPr>
        <p:spPr>
          <a:xfrm flipV="1">
            <a:off x="2835791" y="4053074"/>
            <a:ext cx="0" cy="261751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59" idx="3"/>
            <a:endCxn id="15" idx="2"/>
          </p:cNvCxnSpPr>
          <p:nvPr/>
        </p:nvCxnSpPr>
        <p:spPr>
          <a:xfrm rot="5400000">
            <a:off x="1948027" y="3888071"/>
            <a:ext cx="95250" cy="1680279"/>
          </a:xfrm>
          <a:prstGeom prst="bentConnector3">
            <a:avLst>
              <a:gd name="adj1" fmla="val 340000"/>
            </a:avLst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193518"/>
            <a:ext cx="6048375" cy="2875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04812" y="5251964"/>
            <a:ext cx="6048375" cy="228610"/>
            <a:chOff x="404813" y="1878221"/>
            <a:chExt cx="6048375" cy="228610"/>
          </a:xfrm>
        </p:grpSpPr>
        <p:grpSp>
          <p:nvGrpSpPr>
            <p:cNvPr id="112" name="그룹 11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14" name="그룹 11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7" name="오각형 11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8" name="오각형 11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5" name="직사각형 11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6" name="직사각형 11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1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 활동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20" name="AutoShape 194"/>
          <p:cNvSpPr>
            <a:spLocks noChangeArrowheads="1"/>
          </p:cNvSpPr>
          <p:nvPr/>
        </p:nvSpPr>
        <p:spPr bwMode="gray">
          <a:xfrm>
            <a:off x="3526902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1" name="AutoShape 195"/>
          <p:cNvSpPr>
            <a:spLocks noChangeArrowheads="1"/>
          </p:cNvSpPr>
          <p:nvPr/>
        </p:nvSpPr>
        <p:spPr bwMode="gray">
          <a:xfrm>
            <a:off x="3526902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2" name="AutoShape 193"/>
          <p:cNvSpPr>
            <a:spLocks noChangeArrowheads="1"/>
          </p:cNvSpPr>
          <p:nvPr/>
        </p:nvSpPr>
        <p:spPr bwMode="gray">
          <a:xfrm>
            <a:off x="568817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3" name="AutoShape 192"/>
          <p:cNvSpPr>
            <a:spLocks noChangeArrowheads="1"/>
          </p:cNvSpPr>
          <p:nvPr/>
        </p:nvSpPr>
        <p:spPr bwMode="gray">
          <a:xfrm>
            <a:off x="568817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5" name="AutoShape 78"/>
          <p:cNvSpPr>
            <a:spLocks noChangeArrowheads="1"/>
          </p:cNvSpPr>
          <p:nvPr/>
        </p:nvSpPr>
        <p:spPr bwMode="gray">
          <a:xfrm>
            <a:off x="541567" y="5888232"/>
            <a:ext cx="2840004" cy="1451775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6" name="AutoShape 79"/>
          <p:cNvSpPr>
            <a:spLocks noChangeArrowheads="1"/>
          </p:cNvSpPr>
          <p:nvPr/>
        </p:nvSpPr>
        <p:spPr bwMode="gray">
          <a:xfrm>
            <a:off x="1152169" y="5590812"/>
            <a:ext cx="1682923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Step1.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 계획 수립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7" name="AutoShape 84"/>
          <p:cNvSpPr>
            <a:spLocks noChangeArrowheads="1"/>
          </p:cNvSpPr>
          <p:nvPr/>
        </p:nvSpPr>
        <p:spPr bwMode="gray">
          <a:xfrm>
            <a:off x="3484514" y="5888232"/>
            <a:ext cx="2840004" cy="1436641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8" name="AutoShape 85"/>
          <p:cNvSpPr>
            <a:spLocks noChangeArrowheads="1"/>
          </p:cNvSpPr>
          <p:nvPr/>
        </p:nvSpPr>
        <p:spPr bwMode="gray">
          <a:xfrm>
            <a:off x="4231217" y="5590812"/>
            <a:ext cx="1404540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Step2.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통제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9" name="AutoShape 90"/>
          <p:cNvSpPr>
            <a:spLocks noChangeArrowheads="1"/>
          </p:cNvSpPr>
          <p:nvPr/>
        </p:nvSpPr>
        <p:spPr bwMode="gray">
          <a:xfrm>
            <a:off x="1108869" y="9069010"/>
            <a:ext cx="1579339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Step4. 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형상감사를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0" name="AutoShape 94"/>
          <p:cNvSpPr>
            <a:spLocks noChangeArrowheads="1"/>
          </p:cNvSpPr>
          <p:nvPr/>
        </p:nvSpPr>
        <p:spPr bwMode="gray">
          <a:xfrm>
            <a:off x="3700667" y="9069010"/>
            <a:ext cx="2288768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Step3.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기록을 유지 및 배포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1" name="AutoShape 95"/>
          <p:cNvSpPr>
            <a:spLocks noChangeArrowheads="1"/>
          </p:cNvSpPr>
          <p:nvPr/>
        </p:nvSpPr>
        <p:spPr bwMode="gray">
          <a:xfrm>
            <a:off x="541567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32" name="AutoShape 96"/>
          <p:cNvSpPr>
            <a:spLocks noChangeArrowheads="1"/>
          </p:cNvSpPr>
          <p:nvPr/>
        </p:nvSpPr>
        <p:spPr bwMode="gray">
          <a:xfrm>
            <a:off x="3484514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33" name="AutoShape 490"/>
          <p:cNvSpPr>
            <a:spLocks noChangeArrowheads="1"/>
          </p:cNvSpPr>
          <p:nvPr/>
        </p:nvSpPr>
        <p:spPr bwMode="gray">
          <a:xfrm>
            <a:off x="3700667" y="5965050"/>
            <a:ext cx="25036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1450" indent="-1714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항목별 베이스라인에 대한 협의 및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변경 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방법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266700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절차에 따른 베이스라인 변경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항목에 대한 변경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조치내용 및 결과를 기록 관리</a:t>
            </a:r>
            <a:endParaRPr lang="ko-KR" altLang="en-US" sz="1050" dirty="0" smtClean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4" name="AutoShape 490"/>
          <p:cNvSpPr>
            <a:spLocks noChangeArrowheads="1"/>
          </p:cNvSpPr>
          <p:nvPr/>
        </p:nvSpPr>
        <p:spPr bwMode="gray">
          <a:xfrm>
            <a:off x="3683925" y="7523621"/>
            <a:ext cx="26072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0488" indent="-90488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저장소 구조를 설계 및 구축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447675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베이스라인에 대한 명세 기준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구성 항목의 빌드 절차와 기법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배포 기준에 부합하는지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기록 및 변경 기록을 검토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시정조치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6" name="AutoShape 490"/>
          <p:cNvSpPr>
            <a:spLocks noChangeArrowheads="1"/>
          </p:cNvSpPr>
          <p:nvPr/>
        </p:nvSpPr>
        <p:spPr bwMode="gray">
          <a:xfrm>
            <a:off x="644525" y="5958085"/>
            <a:ext cx="258603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725" indent="-85725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선정 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작업산출물에 대한 형상 항목 식별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형상관리 전략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표준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자원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주기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수행 역할 등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이해관계자들의 검토와 승인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7" name="AutoShape 490"/>
          <p:cNvSpPr>
            <a:spLocks noChangeArrowheads="1"/>
          </p:cNvSpPr>
          <p:nvPr/>
        </p:nvSpPr>
        <p:spPr bwMode="gray">
          <a:xfrm>
            <a:off x="585731" y="7480877"/>
            <a:ext cx="2749550" cy="1028700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형상감사 범위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일정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역할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 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/>
            </a:r>
            <a:br>
              <a:rPr lang="en-US" altLang="ko-KR" sz="1050" smtClean="0">
                <a:solidFill>
                  <a:srgbClr val="5F5F5F"/>
                </a:solidFill>
                <a:latin typeface="+mn-ea"/>
              </a:rPr>
            </a:b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체계를 정의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생명주기 단계별 형상 항목의 무결성 파악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부적합 사항 시정조치 지시 및 시정조치 실행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보고체계에 따른 보고 및 추적</a:t>
            </a:r>
            <a:endParaRPr lang="ko-KR" altLang="en-US" sz="1050" dirty="0">
              <a:solidFill>
                <a:srgbClr val="5F5F5F"/>
              </a:solidFill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560898" y="6518931"/>
            <a:ext cx="1595610" cy="1673235"/>
            <a:chOff x="3370120" y="3224953"/>
            <a:chExt cx="1595610" cy="1673235"/>
          </a:xfrm>
        </p:grpSpPr>
        <p:pic>
          <p:nvPicPr>
            <p:cNvPr id="86" name="Picture 413" descr="서울3333455"/>
            <p:cNvPicPr>
              <a:picLocks noChangeAspect="1" noChangeArrowheads="1"/>
            </p:cNvPicPr>
            <p:nvPr/>
          </p:nvPicPr>
          <p:blipFill>
            <a:blip r:embed="rId2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7538317">
              <a:off x="3357043" y="3272848"/>
              <a:ext cx="1621762" cy="157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3370120" y="3224953"/>
              <a:ext cx="1595610" cy="1673235"/>
              <a:chOff x="2312239" y="6816252"/>
              <a:chExt cx="1595610" cy="1673235"/>
            </a:xfrm>
          </p:grpSpPr>
          <p:sp>
            <p:nvSpPr>
              <p:cNvPr id="92" name="Oval 196"/>
              <p:cNvSpPr>
                <a:spLocks noChangeArrowheads="1"/>
              </p:cNvSpPr>
              <p:nvPr/>
            </p:nvSpPr>
            <p:spPr bwMode="gray">
              <a:xfrm>
                <a:off x="2312239" y="6816252"/>
                <a:ext cx="1595610" cy="1673235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93" name="Picture 2" descr="https://3.bp.blogspot.com/-kTWEQjlwVTY/VrHAziSEu7I/AAAAAAAAAQA/xc8-DBcjFuA/s640/svn-www.hackthesec.co.i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4356" y="7525918"/>
                <a:ext cx="756686" cy="64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타원 93"/>
              <p:cNvSpPr/>
              <p:nvPr/>
            </p:nvSpPr>
            <p:spPr bwMode="auto">
              <a:xfrm>
                <a:off x="2488537" y="7031363"/>
                <a:ext cx="1243012" cy="1243012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 lIns="54000" rIns="54000" rtlCol="0" anchor="ctr"/>
              <a:lstStyle/>
              <a:p>
                <a:pPr algn="ctr" eaLnBrk="1" hangingPunct="1">
                  <a:buClr>
                    <a:srgbClr val="666633"/>
                  </a:buClr>
                  <a:buSzPct val="90000"/>
                  <a:buFont typeface="Wingdings" panose="05000000000000000000" pitchFamily="2" charset="2"/>
                  <a:buNone/>
                </a:pPr>
                <a:endParaRPr lang="ko-KR" altLang="en-US" sz="1050" smtClean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5" name="Text Box 198"/>
              <p:cNvSpPr txBox="1">
                <a:spLocks noChangeArrowheads="1"/>
              </p:cNvSpPr>
              <p:nvPr/>
            </p:nvSpPr>
            <p:spPr bwMode="gray">
              <a:xfrm>
                <a:off x="2519637" y="7123533"/>
                <a:ext cx="1180812" cy="36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형상관리</a:t>
                </a:r>
                <a:endParaRPr kumimoji="0" lang="en-US" altLang="ko-KR" sz="1200" b="1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활동</a:t>
                </a:r>
                <a:endParaRPr kumimoji="0" lang="ko-KR" altLang="en-US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6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 bwMode="auto">
          <a:xfrm>
            <a:off x="2634915" y="3097687"/>
            <a:ext cx="1618692" cy="1618692"/>
          </a:xfrm>
          <a:prstGeom prst="ellipse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1.7. </a:t>
            </a:r>
            <a:r>
              <a:rPr lang="ko-KR" altLang="en-US" smtClean="0">
                <a:latin typeface="+mn-ea"/>
                <a:ea typeface="+mn-ea"/>
              </a:rPr>
              <a:t>문서관리방안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 </a:t>
            </a:r>
            <a:r>
              <a:rPr lang="ko-KR" altLang="en-US" sz="1600" smtClean="0">
                <a:latin typeface="+mn-ea"/>
                <a:ea typeface="+mn-ea"/>
              </a:rPr>
              <a:t>문서관리방안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1.7.1. </a:t>
            </a:r>
            <a:r>
              <a:rPr lang="ko-KR" altLang="en-US" sz="1600" smtClean="0">
                <a:latin typeface="+mn-ea"/>
                <a:ea typeface="+mn-ea"/>
              </a:rPr>
              <a:t>문서 및 산출물 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프로젝트중에 발생되는 산출물에 대해서는 고객의 협의를 통해 체계적으로 관리할 수 있도록 하며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효과적으로 산출물을 작성하고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산출물 품질에 대해서도 관리 프로세스를 수립하여 신뢰성을 갖추도록 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7643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26523" y="3106451"/>
            <a:ext cx="1487285" cy="1597895"/>
          </a:xfrm>
          <a:prstGeom prst="roundRect">
            <a:avLst>
              <a:gd name="adj" fmla="val 11143"/>
            </a:avLst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계획서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절차서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보고서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산출물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2737550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프로젝트팀 검토</a:t>
            </a:r>
          </a:p>
        </p:txBody>
      </p:sp>
      <p:sp>
        <p:nvSpPr>
          <p:cNvPr id="19" name="타원 18"/>
          <p:cNvSpPr/>
          <p:nvPr/>
        </p:nvSpPr>
        <p:spPr bwMode="auto">
          <a:xfrm>
            <a:off x="4676474" y="3097687"/>
            <a:ext cx="1618692" cy="1618692"/>
          </a:xfrm>
          <a:prstGeom prst="ellipse">
            <a:avLst/>
          </a:prstGeom>
          <a:solidFill>
            <a:srgbClr val="FFC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779109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mtClean="0">
                <a:latin typeface="+mn-ea"/>
                <a:ea typeface="+mn-ea"/>
              </a:rPr>
              <a:t>PM </a:t>
            </a:r>
            <a:r>
              <a:rPr lang="ko-KR" altLang="en-US" smtClean="0">
                <a:latin typeface="+mn-ea"/>
                <a:ea typeface="+mn-ea"/>
              </a:rPr>
              <a:t>및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고객승인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2"/>
          </p:cNvCxnSpPr>
          <p:nvPr/>
        </p:nvCxnSpPr>
        <p:spPr>
          <a:xfrm>
            <a:off x="2213808" y="3905399"/>
            <a:ext cx="421107" cy="1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85010" y="3905399"/>
            <a:ext cx="421107" cy="16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 bwMode="auto">
          <a:xfrm>
            <a:off x="2892207" y="5066986"/>
            <a:ext cx="1487285" cy="2093877"/>
          </a:xfrm>
          <a:prstGeom prst="roundRect">
            <a:avLst>
              <a:gd name="adj" fmla="val 11143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t"/>
          <a:lstStyle/>
          <a:p>
            <a:pPr algn="ctr" eaLnBrk="1" hangingPunct="1">
              <a:lnSpc>
                <a:spcPct val="150000"/>
              </a:lnSpc>
              <a:buClr>
                <a:srgbClr val="666633"/>
              </a:buClr>
              <a:buSzPct val="90000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문서 담당자</a:t>
            </a: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041170" y="5577373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폐기 및 회수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041170" y="6076010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공지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041170" y="6574647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시행</a:t>
            </a:r>
          </a:p>
        </p:txBody>
      </p:sp>
      <p:cxnSp>
        <p:nvCxnSpPr>
          <p:cNvPr id="9" name="꺾인 연결선 8"/>
          <p:cNvCxnSpPr>
            <a:stCxn id="19" idx="4"/>
            <a:endCxn id="30" idx="3"/>
          </p:cNvCxnSpPr>
          <p:nvPr/>
        </p:nvCxnSpPr>
        <p:spPr>
          <a:xfrm rot="5400000">
            <a:off x="4233883" y="4861988"/>
            <a:ext cx="1397546" cy="1106328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 bwMode="auto">
          <a:xfrm>
            <a:off x="898525" y="5007118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976211" y="5068200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교육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회람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898525" y="6197964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976211" y="6259046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문서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관리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4628" y="5469089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144628" y="6672247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404811" y="2869741"/>
            <a:ext cx="6048375" cy="44935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04812" y="7566864"/>
            <a:ext cx="6048375" cy="228610"/>
            <a:chOff x="404813" y="1878221"/>
            <a:chExt cx="6048375" cy="228610"/>
          </a:xfrm>
        </p:grpSpPr>
        <p:grpSp>
          <p:nvGrpSpPr>
            <p:cNvPr id="46" name="그룹 4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8" name="그룹 4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1" name="오각형 5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2" name="오각형 5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9" name="직사각형 4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프로세스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489035" y="7902755"/>
            <a:ext cx="1207421" cy="640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작성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648690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검증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760217" y="7902755"/>
            <a:ext cx="1207421" cy="6407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승인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승인자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9872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등록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064701" y="7902755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보관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15" idx="2"/>
            <a:endCxn id="54" idx="1"/>
          </p:cNvCxnSpPr>
          <p:nvPr/>
        </p:nvCxnSpPr>
        <p:spPr>
          <a:xfrm rot="16200000" flipH="1">
            <a:off x="1168960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4" idx="0"/>
            <a:endCxn id="55" idx="1"/>
          </p:cNvCxnSpPr>
          <p:nvPr/>
        </p:nvCxnSpPr>
        <p:spPr>
          <a:xfrm rot="5400000" flipH="1" flipV="1">
            <a:off x="2304552" y="8170998"/>
            <a:ext cx="403515" cy="50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5" idx="2"/>
            <a:endCxn id="56" idx="1"/>
          </p:cNvCxnSpPr>
          <p:nvPr/>
        </p:nvCxnSpPr>
        <p:spPr>
          <a:xfrm rot="16200000" flipH="1">
            <a:off x="3440142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0"/>
            <a:endCxn id="57" idx="1"/>
          </p:cNvCxnSpPr>
          <p:nvPr/>
        </p:nvCxnSpPr>
        <p:spPr>
          <a:xfrm rot="5400000" flipH="1" flipV="1">
            <a:off x="4592385" y="8154347"/>
            <a:ext cx="403515" cy="541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 bwMode="auto">
          <a:xfrm>
            <a:off x="404811" y="7839581"/>
            <a:ext cx="6048375" cy="14819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3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1.7.2. </a:t>
            </a:r>
            <a:r>
              <a:rPr lang="ko-KR" altLang="en-US" sz="1600" dirty="0" smtClean="0">
                <a:latin typeface="+mn-ea"/>
                <a:ea typeface="+mn-ea"/>
              </a:rPr>
              <a:t>단계별 산출물 종류 및 제출시기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커스터 마이징하여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단계별 수행활동 및 산출물을 제시합니다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72830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단계별 개발 산출물 내역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7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38811"/>
              </p:ext>
            </p:extLst>
          </p:nvPr>
        </p:nvGraphicFramePr>
        <p:xfrm>
          <a:off x="404812" y="2183822"/>
          <a:ext cx="6043612" cy="7149319"/>
        </p:xfrm>
        <a:graphic>
          <a:graphicData uri="http://schemas.openxmlformats.org/drawingml/2006/table">
            <a:tbl>
              <a:tblPr/>
              <a:tblGrid>
                <a:gridCol w="437399"/>
                <a:gridCol w="806115"/>
                <a:gridCol w="2358190"/>
                <a:gridCol w="1275347"/>
                <a:gridCol w="721477"/>
                <a:gridCol w="445084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제출일자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제출부수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360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계약체결 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지정하는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저장매체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(WBS,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인력투입현황 등 포함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매주 월요일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매월 첫주 월요일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품질보증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일이내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․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위험발생시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월간회의시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결과보고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보고회의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완료 후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47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추적표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명세서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기능명세서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환경 구성도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계획서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 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시나리오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용어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설계표준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표준 및 데이터 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결과서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시나리오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결과서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22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및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교육훈련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매뉴얼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1.7. </a:t>
            </a:r>
            <a:r>
              <a:rPr lang="ko-KR" altLang="en-US" smtClean="0">
                <a:latin typeface="+mn-ea"/>
                <a:ea typeface="+mn-ea"/>
              </a:rPr>
              <a:t>문서관리방안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9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추진일정계획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진도관리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2.1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일정관리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진도관리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2.1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일정관리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다년간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운영 및 유지관리사업 수행경험을 바탕으로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실질적이고 </a:t>
            </a:r>
            <a:r>
              <a:rPr lang="ko-KR" altLang="en-US" sz="1200" dirty="0">
                <a:latin typeface="+mn-ea"/>
                <a:ea typeface="+mn-ea"/>
              </a:rPr>
              <a:t>효율적인 일정계획을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1607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580871"/>
            <a:ext cx="6048375" cy="6836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04" name="AutoShape 49"/>
          <p:cNvSpPr>
            <a:spLocks noChangeArrowheads="1"/>
          </p:cNvSpPr>
          <p:nvPr/>
        </p:nvSpPr>
        <p:spPr bwMode="auto">
          <a:xfrm flipV="1">
            <a:off x="565150" y="7039566"/>
            <a:ext cx="5676900" cy="5286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0 w 21600"/>
              <a:gd name="T13" fmla="*/ 3780 h 21600"/>
              <a:gd name="T14" fmla="*/ 17820 w 21600"/>
              <a:gd name="T15" fmla="*/ 178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60" y="21600"/>
                </a:lnTo>
                <a:lnTo>
                  <a:pt x="1764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  <a:gs pos="85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txBody>
          <a:bodyPr rot="10800000" vert="eaVert" wrap="none" anchor="ctr"/>
          <a:lstStyle/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105" name="Group 308"/>
          <p:cNvGrpSpPr>
            <a:grpSpLocks/>
          </p:cNvGrpSpPr>
          <p:nvPr/>
        </p:nvGrpSpPr>
        <p:grpSpPr bwMode="auto">
          <a:xfrm>
            <a:off x="625578" y="3468573"/>
            <a:ext cx="5570007" cy="451751"/>
            <a:chOff x="403" y="3335"/>
            <a:chExt cx="3512" cy="375"/>
          </a:xfrm>
        </p:grpSpPr>
        <p:sp>
          <p:nvSpPr>
            <p:cNvPr id="153" name="AutoShape 309"/>
            <p:cNvSpPr>
              <a:spLocks/>
            </p:cNvSpPr>
            <p:nvPr/>
          </p:nvSpPr>
          <p:spPr bwMode="auto">
            <a:xfrm rot="-5400000">
              <a:off x="1993" y="1745"/>
              <a:ext cx="332" cy="3512"/>
            </a:xfrm>
            <a:prstGeom prst="rightBrace">
              <a:avLst>
                <a:gd name="adj1" fmla="val 88153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33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74747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en-US" sz="11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310"/>
            <p:cNvSpPr>
              <a:spLocks/>
            </p:cNvSpPr>
            <p:nvPr/>
          </p:nvSpPr>
          <p:spPr bwMode="auto">
            <a:xfrm rot="-5400000">
              <a:off x="1993" y="1788"/>
              <a:ext cx="332" cy="3512"/>
            </a:xfrm>
            <a:prstGeom prst="rightBrace">
              <a:avLst>
                <a:gd name="adj1" fmla="val 88153"/>
                <a:gd name="adj2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BDBDB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33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en-US" sz="11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Freeform 64"/>
          <p:cNvSpPr>
            <a:spLocks/>
          </p:cNvSpPr>
          <p:nvPr/>
        </p:nvSpPr>
        <p:spPr bwMode="auto">
          <a:xfrm rot="5400000">
            <a:off x="1389063" y="6774454"/>
            <a:ext cx="273050" cy="18605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gray">
          <a:xfrm>
            <a:off x="585731" y="7881469"/>
            <a:ext cx="1878386" cy="136313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auto">
          <a:xfrm>
            <a:off x="579336" y="7891385"/>
            <a:ext cx="1891175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9" name="Rectangle 67"/>
          <p:cNvSpPr>
            <a:spLocks noChangeArrowheads="1"/>
          </p:cNvSpPr>
          <p:nvPr/>
        </p:nvSpPr>
        <p:spPr bwMode="auto">
          <a:xfrm>
            <a:off x="1275677" y="7646295"/>
            <a:ext cx="50013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고려사항</a:t>
            </a:r>
          </a:p>
        </p:txBody>
      </p:sp>
      <p:sp>
        <p:nvSpPr>
          <p:cNvPr id="110" name="Rectangle 61"/>
          <p:cNvSpPr>
            <a:spLocks noChangeArrowheads="1"/>
          </p:cNvSpPr>
          <p:nvPr/>
        </p:nvSpPr>
        <p:spPr bwMode="auto">
          <a:xfrm>
            <a:off x="648078" y="7954187"/>
            <a:ext cx="1753692" cy="1218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1" name="Freeform 64"/>
          <p:cNvSpPr>
            <a:spLocks/>
          </p:cNvSpPr>
          <p:nvPr/>
        </p:nvSpPr>
        <p:spPr bwMode="auto">
          <a:xfrm rot="5400000">
            <a:off x="3308350" y="6774454"/>
            <a:ext cx="273050" cy="18605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2" name="Rectangle 65"/>
          <p:cNvSpPr>
            <a:spLocks noChangeArrowheads="1"/>
          </p:cNvSpPr>
          <p:nvPr/>
        </p:nvSpPr>
        <p:spPr bwMode="gray">
          <a:xfrm>
            <a:off x="2504796" y="7881472"/>
            <a:ext cx="1878386" cy="13631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3" name="Line 66"/>
          <p:cNvSpPr>
            <a:spLocks noChangeShapeType="1"/>
          </p:cNvSpPr>
          <p:nvPr/>
        </p:nvSpPr>
        <p:spPr bwMode="auto">
          <a:xfrm>
            <a:off x="2498401" y="7891388"/>
            <a:ext cx="1891175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4" name="Rectangle 67"/>
          <p:cNvSpPr>
            <a:spLocks noChangeArrowheads="1"/>
          </p:cNvSpPr>
          <p:nvPr/>
        </p:nvSpPr>
        <p:spPr bwMode="auto">
          <a:xfrm>
            <a:off x="3068887" y="7646295"/>
            <a:ext cx="75020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전략수립방향</a:t>
            </a:r>
          </a:p>
        </p:txBody>
      </p:sp>
      <p:sp>
        <p:nvSpPr>
          <p:cNvPr id="115" name="Rectangle 61"/>
          <p:cNvSpPr>
            <a:spLocks noChangeArrowheads="1"/>
          </p:cNvSpPr>
          <p:nvPr/>
        </p:nvSpPr>
        <p:spPr bwMode="auto">
          <a:xfrm>
            <a:off x="2567143" y="7954191"/>
            <a:ext cx="1753693" cy="1218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6" name="Freeform 64"/>
          <p:cNvSpPr>
            <a:spLocks/>
          </p:cNvSpPr>
          <p:nvPr/>
        </p:nvSpPr>
        <p:spPr bwMode="auto">
          <a:xfrm rot="5400000">
            <a:off x="5186362" y="6818904"/>
            <a:ext cx="269875" cy="17716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7" name="Rectangle 65"/>
          <p:cNvSpPr>
            <a:spLocks noChangeArrowheads="1"/>
          </p:cNvSpPr>
          <p:nvPr/>
        </p:nvSpPr>
        <p:spPr bwMode="gray">
          <a:xfrm>
            <a:off x="4437034" y="7881472"/>
            <a:ext cx="1805089" cy="13631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>
            <a:off x="4430889" y="7891388"/>
            <a:ext cx="1817379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5071478" y="7646295"/>
            <a:ext cx="50013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도출전략</a:t>
            </a:r>
          </a:p>
        </p:txBody>
      </p:sp>
      <p:sp>
        <p:nvSpPr>
          <p:cNvPr id="120" name="Rectangle 61"/>
          <p:cNvSpPr>
            <a:spLocks noChangeArrowheads="1"/>
          </p:cNvSpPr>
          <p:nvPr/>
        </p:nvSpPr>
        <p:spPr bwMode="auto">
          <a:xfrm>
            <a:off x="4496948" y="7954191"/>
            <a:ext cx="1685263" cy="1218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21" name="Text Box 231"/>
          <p:cNvSpPr txBox="1">
            <a:spLocks noChangeArrowheads="1"/>
          </p:cNvSpPr>
          <p:nvPr/>
        </p:nvSpPr>
        <p:spPr bwMode="gray">
          <a:xfrm>
            <a:off x="701675" y="7995241"/>
            <a:ext cx="1654403" cy="1064394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일정지연 예측</a:t>
            </a:r>
            <a:r>
              <a:rPr lang="en-US" altLang="ko-KR" sz="1050" kern="1200" dirty="0" smtClean="0">
                <a:latin typeface="+mn-ea"/>
                <a:ea typeface="+mn-ea"/>
              </a:rPr>
              <a:t>/ </a:t>
            </a:r>
            <a:r>
              <a:rPr lang="ko-KR" altLang="en-US" sz="1050" kern="1200" dirty="0" smtClean="0">
                <a:latin typeface="+mn-ea"/>
                <a:ea typeface="+mn-ea"/>
              </a:rPr>
              <a:t>발생 시 </a:t>
            </a:r>
            <a:r>
              <a:rPr lang="en-US" altLang="ko-KR" sz="1050" kern="1200" dirty="0" smtClean="0">
                <a:latin typeface="+mn-ea"/>
                <a:ea typeface="+mn-ea"/>
              </a:rPr>
              <a:t/>
            </a:r>
            <a:br>
              <a:rPr lang="en-US" altLang="ko-KR" sz="1050" kern="1200" dirty="0" smtClean="0">
                <a:latin typeface="+mn-ea"/>
                <a:ea typeface="+mn-ea"/>
              </a:rPr>
            </a:br>
            <a:r>
              <a:rPr lang="ko-KR" altLang="en-US" sz="1050" kern="1200" dirty="0" smtClean="0">
                <a:latin typeface="+mn-ea"/>
                <a:ea typeface="+mn-ea"/>
              </a:rPr>
              <a:t>방지 대책 강구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전사적 업무 프로세스를 기반으로 유연성을 갖춘 시스템으로의 개선 필요</a:t>
            </a:r>
            <a:endParaRPr lang="ko-KR" altLang="en-US" sz="1050" kern="1200" dirty="0">
              <a:latin typeface="+mn-ea"/>
              <a:ea typeface="+mn-ea"/>
            </a:endParaRPr>
          </a:p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고객</a:t>
            </a:r>
            <a:r>
              <a:rPr lang="ko-KR" altLang="en-US" sz="1050" kern="1200" dirty="0">
                <a:latin typeface="+mn-ea"/>
                <a:ea typeface="+mn-ea"/>
              </a:rPr>
              <a:t>사</a:t>
            </a:r>
            <a:r>
              <a:rPr lang="ko-KR" altLang="en-US" sz="1050" kern="1200" dirty="0" smtClean="0">
                <a:latin typeface="+mn-ea"/>
                <a:ea typeface="+mn-ea"/>
              </a:rPr>
              <a:t>와의 긴밀한 협조</a:t>
            </a:r>
            <a:endParaRPr lang="ko-KR" altLang="en-US" sz="1050" kern="1200" dirty="0">
              <a:latin typeface="+mn-ea"/>
              <a:ea typeface="+mn-ea"/>
            </a:endParaRPr>
          </a:p>
        </p:txBody>
      </p:sp>
      <p:sp>
        <p:nvSpPr>
          <p:cNvPr id="122" name="Text Box 231"/>
          <p:cNvSpPr txBox="1">
            <a:spLocks noChangeArrowheads="1"/>
          </p:cNvSpPr>
          <p:nvPr/>
        </p:nvSpPr>
        <p:spPr bwMode="gray">
          <a:xfrm>
            <a:off x="2619375" y="7995241"/>
            <a:ext cx="1671638" cy="1034129"/>
          </a:xfrm>
          <a:prstGeom prst="rect">
            <a:avLst/>
          </a:prstGeom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일별 세부 일정 계획 수립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고객과의 의사소통체계 구축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전문업체와의 협업으로 일정 내 개발 납기 준수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SzPts val="700"/>
              <a:defRPr/>
            </a:pPr>
            <a:endParaRPr lang="ko-KR" altLang="en-US" sz="1050" kern="1200" dirty="0">
              <a:latin typeface="+mn-ea"/>
              <a:ea typeface="+mn-ea"/>
            </a:endParaRPr>
          </a:p>
        </p:txBody>
      </p:sp>
      <p:sp>
        <p:nvSpPr>
          <p:cNvPr id="123" name="Text Box 231"/>
          <p:cNvSpPr txBox="1">
            <a:spLocks noChangeArrowheads="1"/>
          </p:cNvSpPr>
          <p:nvPr/>
        </p:nvSpPr>
        <p:spPr bwMode="gray">
          <a:xfrm>
            <a:off x="4548188" y="7995241"/>
            <a:ext cx="1546225" cy="1117742"/>
          </a:xfrm>
          <a:prstGeom prst="rect">
            <a:avLst/>
          </a:prstGeom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업무별 고객과 사전  </a:t>
            </a:r>
            <a:r>
              <a:rPr lang="ko-KR" altLang="en-US" sz="1050" kern="1200" dirty="0">
                <a:latin typeface="+mn-ea"/>
                <a:ea typeface="+mn-ea"/>
              </a:rPr>
              <a:t>업무협의를 통한 세부적인 현실적인 일정계획 수립</a:t>
            </a: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시스템 개발 </a:t>
            </a:r>
            <a:r>
              <a:rPr lang="ko-KR" altLang="en-US" sz="1050" kern="1200" dirty="0">
                <a:latin typeface="+mn-ea"/>
                <a:ea typeface="+mn-ea"/>
              </a:rPr>
              <a:t>및 운영 경험자와 사업관리 전문가에 의한 </a:t>
            </a:r>
            <a:r>
              <a:rPr lang="ko-KR" altLang="en-US" sz="1050" kern="1200" dirty="0" smtClean="0">
                <a:latin typeface="+mn-ea"/>
                <a:ea typeface="+mn-ea"/>
              </a:rPr>
              <a:t>계획 </a:t>
            </a:r>
            <a:r>
              <a:rPr lang="ko-KR" altLang="en-US" sz="1050" kern="1200" dirty="0">
                <a:latin typeface="+mn-ea"/>
                <a:ea typeface="+mn-ea"/>
              </a:rPr>
              <a:t>수립</a:t>
            </a:r>
          </a:p>
        </p:txBody>
      </p:sp>
      <p:grpSp>
        <p:nvGrpSpPr>
          <p:cNvPr id="124" name="그룹 57"/>
          <p:cNvGrpSpPr>
            <a:grpSpLocks/>
          </p:cNvGrpSpPr>
          <p:nvPr/>
        </p:nvGrpSpPr>
        <p:grpSpPr bwMode="auto">
          <a:xfrm>
            <a:off x="481013" y="3905450"/>
            <a:ext cx="5907087" cy="3157555"/>
            <a:chOff x="341313" y="4040188"/>
            <a:chExt cx="6194425" cy="3157537"/>
          </a:xfrm>
        </p:grpSpPr>
        <p:sp>
          <p:nvSpPr>
            <p:cNvPr id="130" name="AutoShape 194"/>
            <p:cNvSpPr>
              <a:spLocks noChangeArrowheads="1"/>
            </p:cNvSpPr>
            <p:nvPr/>
          </p:nvSpPr>
          <p:spPr bwMode="gray">
            <a:xfrm>
              <a:off x="3535363" y="6870700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1" name="AutoShape 195"/>
            <p:cNvSpPr>
              <a:spLocks noChangeArrowheads="1"/>
            </p:cNvSpPr>
            <p:nvPr/>
          </p:nvSpPr>
          <p:spPr bwMode="gray">
            <a:xfrm>
              <a:off x="3535363" y="4040188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2" name="AutoShape 193"/>
            <p:cNvSpPr>
              <a:spLocks noChangeArrowheads="1"/>
            </p:cNvSpPr>
            <p:nvPr/>
          </p:nvSpPr>
          <p:spPr bwMode="gray">
            <a:xfrm>
              <a:off x="433388" y="6870700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3" name="AutoShape 192"/>
            <p:cNvSpPr>
              <a:spLocks noChangeArrowheads="1"/>
            </p:cNvSpPr>
            <p:nvPr/>
          </p:nvSpPr>
          <p:spPr bwMode="gray">
            <a:xfrm>
              <a:off x="433388" y="4040188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4" name="Rectangle 77"/>
            <p:cNvSpPr>
              <a:spLocks noChangeArrowheads="1"/>
            </p:cNvSpPr>
            <p:nvPr/>
          </p:nvSpPr>
          <p:spPr bwMode="gray">
            <a:xfrm>
              <a:off x="341313" y="4343400"/>
              <a:ext cx="6194425" cy="2562225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rgbClr val="97C5A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5" name="AutoShape 78"/>
            <p:cNvSpPr>
              <a:spLocks noChangeArrowheads="1"/>
            </p:cNvSpPr>
            <p:nvPr/>
          </p:nvSpPr>
          <p:spPr bwMode="gray">
            <a:xfrm>
              <a:off x="404813" y="4392613"/>
              <a:ext cx="2978150" cy="1328737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6" name="AutoShape 79"/>
            <p:cNvSpPr>
              <a:spLocks noChangeArrowheads="1"/>
            </p:cNvSpPr>
            <p:nvPr/>
          </p:nvSpPr>
          <p:spPr bwMode="gray">
            <a:xfrm>
              <a:off x="1045116" y="4095195"/>
              <a:ext cx="1608979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기간 설정의  적정성 확보</a:t>
              </a:r>
            </a:p>
          </p:txBody>
        </p:sp>
        <p:sp>
          <p:nvSpPr>
            <p:cNvPr id="137" name="AutoShape 84"/>
            <p:cNvSpPr>
              <a:spLocks noChangeArrowheads="1"/>
            </p:cNvSpPr>
            <p:nvPr/>
          </p:nvSpPr>
          <p:spPr bwMode="gray">
            <a:xfrm>
              <a:off x="3490913" y="4392613"/>
              <a:ext cx="2978150" cy="1328737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8" name="AutoShape 85"/>
            <p:cNvSpPr>
              <a:spLocks noChangeArrowheads="1"/>
            </p:cNvSpPr>
            <p:nvPr/>
          </p:nvSpPr>
          <p:spPr bwMode="gray">
            <a:xfrm>
              <a:off x="4273938" y="4095195"/>
              <a:ext cx="1242376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일정의 타당성 확보</a:t>
              </a:r>
            </a:p>
          </p:txBody>
        </p:sp>
        <p:sp>
          <p:nvSpPr>
            <p:cNvPr id="139" name="AutoShape 90"/>
            <p:cNvSpPr>
              <a:spLocks noChangeArrowheads="1"/>
            </p:cNvSpPr>
            <p:nvPr/>
          </p:nvSpPr>
          <p:spPr bwMode="gray">
            <a:xfrm>
              <a:off x="999710" y="6936820"/>
              <a:ext cx="1534300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유사사업 경험인력 투입</a:t>
              </a:r>
            </a:p>
          </p:txBody>
        </p:sp>
        <p:sp>
          <p:nvSpPr>
            <p:cNvPr id="140" name="AutoShape 94"/>
            <p:cNvSpPr>
              <a:spLocks noChangeArrowheads="1"/>
            </p:cNvSpPr>
            <p:nvPr/>
          </p:nvSpPr>
          <p:spPr bwMode="gray">
            <a:xfrm>
              <a:off x="3717580" y="6936820"/>
              <a:ext cx="2316387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안정적 사업관리와 다양한 경험 활용</a:t>
              </a:r>
            </a:p>
          </p:txBody>
        </p:sp>
        <p:sp>
          <p:nvSpPr>
            <p:cNvPr id="141" name="AutoShape 95"/>
            <p:cNvSpPr>
              <a:spLocks noChangeArrowheads="1"/>
            </p:cNvSpPr>
            <p:nvPr/>
          </p:nvSpPr>
          <p:spPr bwMode="gray">
            <a:xfrm>
              <a:off x="404813" y="5778500"/>
              <a:ext cx="2978150" cy="1068388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42" name="AutoShape 96"/>
            <p:cNvSpPr>
              <a:spLocks noChangeArrowheads="1"/>
            </p:cNvSpPr>
            <p:nvPr/>
          </p:nvSpPr>
          <p:spPr bwMode="gray">
            <a:xfrm>
              <a:off x="3490913" y="5778500"/>
              <a:ext cx="2978150" cy="1068388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AutoShape 490"/>
            <p:cNvSpPr>
              <a:spLocks noChangeArrowheads="1"/>
            </p:cNvSpPr>
            <p:nvPr/>
          </p:nvSpPr>
          <p:spPr bwMode="gray">
            <a:xfrm>
              <a:off x="4163730" y="4516668"/>
              <a:ext cx="2338671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71450" indent="-1714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개발 일정 등 물리적 환경을 고려한 일정계획 수립</a:t>
              </a:r>
            </a:p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개발 영역별 난이도를 고려한 일정 확보</a:t>
              </a:r>
            </a:p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단기 내 개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발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사업을 고려한 일정 계획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endParaRPr lang="ko-KR" altLang="en-US" sz="1050" dirty="0" smtClean="0">
                <a:solidFill>
                  <a:srgbClr val="5F5F5F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490"/>
            <p:cNvSpPr>
              <a:spLocks noChangeArrowheads="1"/>
            </p:cNvSpPr>
            <p:nvPr/>
          </p:nvSpPr>
          <p:spPr bwMode="gray">
            <a:xfrm>
              <a:off x="4042791" y="5964722"/>
              <a:ext cx="2378411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0488" indent="-90488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시스템 개발을 위한</a:t>
              </a:r>
              <a:r>
                <a:rPr lang="en-US" altLang="ko-KR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체계적인 사업관리</a:t>
              </a:r>
            </a:p>
          </p:txBody>
        </p:sp>
        <p:grpSp>
          <p:nvGrpSpPr>
            <p:cNvPr id="145" name="Group 109"/>
            <p:cNvGrpSpPr>
              <a:grpSpLocks/>
            </p:cNvGrpSpPr>
            <p:nvPr/>
          </p:nvGrpSpPr>
          <p:grpSpPr bwMode="auto">
            <a:xfrm>
              <a:off x="2589213" y="4543425"/>
              <a:ext cx="1673225" cy="1717675"/>
              <a:chOff x="1624" y="3028"/>
              <a:chExt cx="1054" cy="1082"/>
            </a:xfrm>
          </p:grpSpPr>
          <p:grpSp>
            <p:nvGrpSpPr>
              <p:cNvPr id="148" name="Group 107"/>
              <p:cNvGrpSpPr>
                <a:grpSpLocks/>
              </p:cNvGrpSpPr>
              <p:nvPr/>
            </p:nvGrpSpPr>
            <p:grpSpPr bwMode="auto">
              <a:xfrm>
                <a:off x="1624" y="3052"/>
                <a:ext cx="1054" cy="1054"/>
                <a:chOff x="1564" y="2992"/>
                <a:chExt cx="1174" cy="1174"/>
              </a:xfrm>
            </p:grpSpPr>
            <p:sp>
              <p:nvSpPr>
                <p:cNvPr id="151" name="Oval 196"/>
                <p:cNvSpPr>
                  <a:spLocks noChangeArrowheads="1"/>
                </p:cNvSpPr>
                <p:nvPr/>
              </p:nvSpPr>
              <p:spPr bwMode="gray">
                <a:xfrm>
                  <a:off x="1564" y="2992"/>
                  <a:ext cx="1174" cy="1174"/>
                </a:xfrm>
                <a:prstGeom prst="ellipse">
                  <a:avLst/>
                </a:pr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marL="171450" indent="-1714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Char char="§"/>
                  </a:pPr>
                  <a:endParaRPr lang="ko-KR" altLang="en-US" sz="1000" baseline="-25000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152" name="Picture 197" descr="1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714" y="3169"/>
                  <a:ext cx="879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49" name="Picture 413" descr="서울3333455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rot="7538317">
                <a:off x="1610" y="3048"/>
                <a:ext cx="1082" cy="1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0" name="Text Box 198"/>
              <p:cNvSpPr txBox="1">
                <a:spLocks noChangeArrowheads="1"/>
              </p:cNvSpPr>
              <p:nvPr/>
            </p:nvSpPr>
            <p:spPr bwMode="gray">
              <a:xfrm>
                <a:off x="1760" y="3336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일정계획</a:t>
                </a:r>
                <a:endParaRPr kumimoji="0" lang="en-US" altLang="ko-KR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dirty="0">
                    <a:solidFill>
                      <a:srgbClr val="5F5F5F"/>
                    </a:solidFill>
                    <a:latin typeface="+mn-ea"/>
                    <a:ea typeface="+mn-ea"/>
                  </a:rPr>
                  <a:t>수립방안</a:t>
                </a:r>
              </a:p>
            </p:txBody>
          </p:sp>
        </p:grpSp>
        <p:sp>
          <p:nvSpPr>
            <p:cNvPr id="146" name="AutoShape 490"/>
            <p:cNvSpPr>
              <a:spLocks noChangeArrowheads="1"/>
            </p:cNvSpPr>
            <p:nvPr/>
          </p:nvSpPr>
          <p:spPr bwMode="gray">
            <a:xfrm>
              <a:off x="512779" y="4577151"/>
              <a:ext cx="2711830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85725" indent="-85725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과업 내역 및 선 후행 관계를 고려한</a:t>
              </a:r>
              <a:b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</a:b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일정 수립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충분한 안정화 일정 확보</a:t>
              </a:r>
            </a:p>
          </p:txBody>
        </p:sp>
        <p:sp>
          <p:nvSpPr>
            <p:cNvPr id="147" name="AutoShape 490"/>
            <p:cNvSpPr>
              <a:spLocks noChangeArrowheads="1"/>
            </p:cNvSpPr>
            <p:nvPr/>
          </p:nvSpPr>
          <p:spPr bwMode="gray">
            <a:xfrm>
              <a:off x="451125" y="5844380"/>
              <a:ext cx="2883296" cy="1028694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85725" indent="-85725" defTabSz="885825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tabLst>
                  <a:tab pos="4506913" algn="l"/>
                </a:tabLst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</a:rPr>
                <a:t>개발대상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시스템의 이해를 바탕으로 </a:t>
              </a:r>
              <a:r>
                <a:rPr lang="en-US" altLang="ko-KR" sz="1050" dirty="0" smtClean="0">
                  <a:solidFill>
                    <a:srgbClr val="5F5F5F"/>
                  </a:solidFill>
                  <a:latin typeface="+mn-ea"/>
                </a:rPr>
                <a:t/>
              </a:r>
              <a:br>
                <a:rPr lang="en-US" altLang="ko-KR" sz="1050" dirty="0" smtClean="0">
                  <a:solidFill>
                    <a:srgbClr val="5F5F5F"/>
                  </a:solidFill>
                  <a:latin typeface="+mn-ea"/>
                </a:rPr>
              </a:b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</a:rPr>
                <a:t>사업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추진</a:t>
              </a:r>
            </a:p>
            <a:p>
              <a:pPr marL="85725" indent="-85725" defTabSz="885825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tabLst>
                  <a:tab pos="4506913" algn="l"/>
                </a:tabLst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각 시스템의 다양한 요구사항 및 변경내용을 효과적으로 반영</a:t>
              </a:r>
            </a:p>
          </p:txBody>
        </p:sp>
      </p:grpSp>
      <p:grpSp>
        <p:nvGrpSpPr>
          <p:cNvPr id="125" name="그룹 58"/>
          <p:cNvGrpSpPr>
            <a:grpSpLocks/>
          </p:cNvGrpSpPr>
          <p:nvPr/>
        </p:nvGrpSpPr>
        <p:grpSpPr bwMode="auto">
          <a:xfrm>
            <a:off x="1025525" y="2753316"/>
            <a:ext cx="4845050" cy="711200"/>
            <a:chOff x="1388020" y="4629394"/>
            <a:chExt cx="4990006" cy="711196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1388020" y="4629394"/>
              <a:ext cx="4990006" cy="711196"/>
            </a:xfrm>
            <a:prstGeom prst="roundRect">
              <a:avLst>
                <a:gd name="adj" fmla="val 50000"/>
              </a:avLst>
            </a:prstGeom>
            <a:pattFill prst="wdDnDiag">
              <a:fgClr>
                <a:sysClr val="window" lastClr="FFFFFF">
                  <a:lumMod val="95000"/>
                </a:sysClr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7" name="Text Box 432"/>
            <p:cNvSpPr txBox="1">
              <a:spLocks noChangeArrowheads="1"/>
            </p:cNvSpPr>
            <p:nvPr/>
          </p:nvSpPr>
          <p:spPr bwMode="auto">
            <a:xfrm>
              <a:off x="2852976" y="4774940"/>
              <a:ext cx="1543319" cy="15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ctr" defTabSz="914400" eaLnBrk="1" latinLnBrk="0" hangingPunct="1">
                <a:lnSpc>
                  <a:spcPct val="90000"/>
                </a:lnSpc>
                <a:buClr>
                  <a:srgbClr val="CC0000"/>
                </a:buClr>
                <a:buSzPct val="70000"/>
                <a:defRPr sz="1050" spc="-8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Rix고딕 B" pitchFamily="18" charset="-127"/>
                  <a:ea typeface="Rix고딕 B" pitchFamily="18" charset="-127"/>
                </a:defRPr>
              </a:lvl1pPr>
              <a:lvl2pPr marL="457200" defTabSz="914400" eaLnBrk="1" hangingPunct="1">
                <a:defRPr sz="1800">
                  <a:latin typeface="+mn-lt"/>
                  <a:ea typeface="+mn-ea"/>
                </a:defRPr>
              </a:lvl2pPr>
              <a:lvl3pPr marL="914400" defTabSz="914400" eaLnBrk="1" hangingPunct="1">
                <a:defRPr sz="1800">
                  <a:latin typeface="+mn-lt"/>
                  <a:ea typeface="+mn-ea"/>
                </a:defRPr>
              </a:lvl3pPr>
              <a:lvl4pPr marL="1371600" defTabSz="914400" eaLnBrk="1" hangingPunct="1">
                <a:defRPr sz="1800">
                  <a:latin typeface="+mn-lt"/>
                  <a:ea typeface="+mn-ea"/>
                </a:defRPr>
              </a:lvl4pPr>
              <a:lvl5pPr marL="1828800" defTabSz="914400" eaLnBrk="1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l">
                <a:spcBef>
                  <a:spcPts val="307"/>
                </a:spcBef>
                <a:defRPr/>
              </a:pPr>
              <a:r>
                <a:rPr lang="ko-KR" altLang="en-US" sz="1100" kern="0" spc="-5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효율적인 일정 계획 수립으로</a:t>
              </a:r>
              <a:endParaRPr lang="ko-KR" altLang="en-US" sz="1100" kern="0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8" name="Text Box 432"/>
            <p:cNvSpPr txBox="1">
              <a:spLocks noChangeArrowheads="1"/>
            </p:cNvSpPr>
            <p:nvPr/>
          </p:nvSpPr>
          <p:spPr bwMode="auto">
            <a:xfrm>
              <a:off x="3418684" y="4991764"/>
              <a:ext cx="2160779" cy="227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ctr" defTabSz="914400" eaLnBrk="1" latinLnBrk="0" hangingPunct="1">
                <a:lnSpc>
                  <a:spcPct val="90000"/>
                </a:lnSpc>
                <a:buClr>
                  <a:srgbClr val="CC0000"/>
                </a:buClr>
                <a:buSzPct val="70000"/>
                <a:defRPr sz="1050" spc="-8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Rix고딕 B" pitchFamily="18" charset="-127"/>
                  <a:ea typeface="Rix고딕 B" pitchFamily="18" charset="-127"/>
                </a:defRPr>
              </a:lvl1pPr>
              <a:lvl2pPr marL="457200" defTabSz="914400" eaLnBrk="1" hangingPunct="1">
                <a:defRPr sz="1800">
                  <a:latin typeface="+mn-lt"/>
                  <a:ea typeface="+mn-ea"/>
                </a:defRPr>
              </a:lvl2pPr>
              <a:lvl3pPr marL="914400" defTabSz="914400" eaLnBrk="1" hangingPunct="1">
                <a:defRPr sz="1800">
                  <a:latin typeface="+mn-lt"/>
                  <a:ea typeface="+mn-ea"/>
                </a:defRPr>
              </a:lvl3pPr>
              <a:lvl4pPr marL="1371600" defTabSz="914400" eaLnBrk="1" hangingPunct="1">
                <a:defRPr sz="1800">
                  <a:latin typeface="+mn-lt"/>
                  <a:ea typeface="+mn-ea"/>
                </a:defRPr>
              </a:lvl4pPr>
              <a:lvl5pPr marL="1828800" defTabSz="914400" eaLnBrk="1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l">
                <a:spcBef>
                  <a:spcPts val="307"/>
                </a:spcBef>
                <a:defRPr/>
              </a:pPr>
              <a:r>
                <a:rPr lang="ko-KR" altLang="en-US" sz="1600" kern="0" spc="-51" dirty="0" smtClean="0">
                  <a:solidFill>
                    <a:srgbClr val="F57100"/>
                  </a:solidFill>
                  <a:latin typeface="+mn-ea"/>
                  <a:ea typeface="+mn-ea"/>
                </a:rPr>
                <a:t>일</a:t>
              </a:r>
              <a:r>
                <a: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rPr>
                <a:t>정</a:t>
              </a:r>
              <a:r>
                <a:rPr lang="ko-KR" altLang="en-US" sz="1600" kern="0" spc="-51" dirty="0" smtClean="0">
                  <a:solidFill>
                    <a:srgbClr val="F57100"/>
                  </a:solidFill>
                  <a:latin typeface="+mn-ea"/>
                  <a:ea typeface="+mn-ea"/>
                </a:rPr>
                <a:t> 내 프로젝트 납기 준수</a:t>
              </a:r>
              <a:endParaRPr lang="ko-KR" altLang="en-US" sz="1600" kern="0" spc="-51" dirty="0">
                <a:solidFill>
                  <a:srgbClr val="F57100"/>
                </a:solidFill>
                <a:latin typeface="+mn-ea"/>
                <a:ea typeface="+mn-ea"/>
              </a:endParaRPr>
            </a:p>
          </p:txBody>
        </p:sp>
        <p:pic>
          <p:nvPicPr>
            <p:cNvPr id="129" name="Picture 2" descr="G:\work\지에프티GFT\이상호부장님\제안서\마스터\제안서마스터-0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529" y="4698356"/>
              <a:ext cx="886368" cy="577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09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추진일정계획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2.2. </a:t>
            </a:r>
            <a:r>
              <a:rPr lang="ko-KR" altLang="en-US" dirty="0"/>
              <a:t>상세추진일정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상세추진 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진도관리 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개발환경 구축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92662" y="466868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개발환경 구축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3.1. </a:t>
            </a:r>
            <a:r>
              <a:rPr lang="ko-KR" altLang="en-US" dirty="0">
                <a:latin typeface="+mn-ea"/>
                <a:ea typeface="+mn-ea"/>
              </a:rPr>
              <a:t>개발환경 구성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latin typeface="+mn-ea"/>
                <a:ea typeface="+mn-ea"/>
              </a:rPr>
              <a:t>개발환경 구축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 smtClean="0">
                <a:latin typeface="+mn-ea"/>
                <a:ea typeface="+mn-ea"/>
              </a:rPr>
              <a:t>.1. </a:t>
            </a:r>
            <a:r>
              <a:rPr lang="ko-KR" altLang="en-US" sz="1600" dirty="0" smtClean="0">
                <a:latin typeface="+mn-ea"/>
                <a:ea typeface="+mn-ea"/>
              </a:rPr>
              <a:t>개발환경 구성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원활한 의사소통 및 개발의 효율성을 고려한 개발환경 구성을 통해 안정된 구축의 기반환경을 조성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주관기관과 원활한 업무협의가 진행될 수 있도록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제반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여건을 감안하여 개발환경을 준비하여 사업을 차질 없이 진행합니다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5040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효율적인 사업수행을 위한 체계적인 개발환경 구축방안 수립</a:t>
              </a:r>
            </a:p>
          </p:txBody>
        </p:sp>
      </p:grpSp>
      <p:sp>
        <p:nvSpPr>
          <p:cNvPr id="68" name="Text Box 219"/>
          <p:cNvSpPr txBox="1">
            <a:spLocks noChangeArrowheads="1"/>
          </p:cNvSpPr>
          <p:nvPr/>
        </p:nvSpPr>
        <p:spPr bwMode="auto">
          <a:xfrm>
            <a:off x="546359" y="3393524"/>
            <a:ext cx="2522601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사업수행을 위한 공간은 주관기관과 협의</a:t>
            </a:r>
            <a:endParaRPr lang="en-US" altLang="ko-KR" sz="1000" kern="0" spc="-3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분석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설계 단계에서는 주관기관에 상주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진주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하며</a:t>
            </a:r>
            <a:r>
              <a:rPr lang="en-US" altLang="ko-KR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요구사항에 대한 업무분석 및 설계를 진행</a:t>
            </a:r>
            <a:endParaRPr lang="en-US" altLang="ko-KR" sz="1000" kern="0" spc="-3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사무실은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원활한 업무협의 및 사업이 진행될 수 있도록 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함</a:t>
            </a:r>
            <a:endParaRPr lang="ko-KR" altLang="en-US" sz="1000" kern="0" spc="-3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69" name="그룹 29"/>
          <p:cNvGrpSpPr>
            <a:grpSpLocks/>
          </p:cNvGrpSpPr>
          <p:nvPr/>
        </p:nvGrpSpPr>
        <p:grpSpPr bwMode="auto">
          <a:xfrm>
            <a:off x="440033" y="2951644"/>
            <a:ext cx="2801767" cy="1872303"/>
            <a:chOff x="4292534" y="4834433"/>
            <a:chExt cx="2615497" cy="1874426"/>
          </a:xfrm>
        </p:grpSpPr>
        <p:sp>
          <p:nvSpPr>
            <p:cNvPr id="70" name="AutoShape 224"/>
            <p:cNvSpPr>
              <a:spLocks noChangeArrowheads="1"/>
            </p:cNvSpPr>
            <p:nvPr/>
          </p:nvSpPr>
          <p:spPr bwMode="auto">
            <a:xfrm>
              <a:off x="4292534" y="4978902"/>
              <a:ext cx="2615497" cy="172995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71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개발 사무실 확보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72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73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4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5" name="그룹 29"/>
          <p:cNvGrpSpPr>
            <a:grpSpLocks/>
          </p:cNvGrpSpPr>
          <p:nvPr/>
        </p:nvGrpSpPr>
        <p:grpSpPr bwMode="auto">
          <a:xfrm>
            <a:off x="3658798" y="2958790"/>
            <a:ext cx="2801767" cy="1885647"/>
            <a:chOff x="4292534" y="4834433"/>
            <a:chExt cx="2615497" cy="1887785"/>
          </a:xfrm>
        </p:grpSpPr>
        <p:sp>
          <p:nvSpPr>
            <p:cNvPr id="76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174331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2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사무실 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83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84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5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6" name="그룹 29"/>
          <p:cNvGrpSpPr>
            <a:grpSpLocks/>
          </p:cNvGrpSpPr>
          <p:nvPr/>
        </p:nvGrpSpPr>
        <p:grpSpPr bwMode="auto">
          <a:xfrm>
            <a:off x="440668" y="4997709"/>
            <a:ext cx="2801767" cy="2153703"/>
            <a:chOff x="4292534" y="4834433"/>
            <a:chExt cx="2615497" cy="2156145"/>
          </a:xfrm>
        </p:grpSpPr>
        <p:sp>
          <p:nvSpPr>
            <p:cNvPr id="88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201167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9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통신환경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90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91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2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3" name="그룹 29"/>
          <p:cNvGrpSpPr>
            <a:grpSpLocks/>
          </p:cNvGrpSpPr>
          <p:nvPr/>
        </p:nvGrpSpPr>
        <p:grpSpPr bwMode="auto">
          <a:xfrm>
            <a:off x="3659433" y="5004854"/>
            <a:ext cx="2801767" cy="2146559"/>
            <a:chOff x="4292534" y="4834433"/>
            <a:chExt cx="2615497" cy="2148993"/>
          </a:xfrm>
        </p:grpSpPr>
        <p:sp>
          <p:nvSpPr>
            <p:cNvPr id="94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2004525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95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white"/>
                  </a:solidFill>
                  <a:latin typeface="+mn-ea"/>
                </a:rPr>
                <a:t>최적화된  사무환경  적용</a:t>
              </a:r>
            </a:p>
          </p:txBody>
        </p:sp>
        <p:grpSp>
          <p:nvGrpSpPr>
            <p:cNvPr id="96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97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8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9" name="Text Box 219"/>
          <p:cNvSpPr txBox="1">
            <a:spLocks noChangeArrowheads="1"/>
          </p:cNvSpPr>
          <p:nvPr/>
        </p:nvSpPr>
        <p:spPr bwMode="auto">
          <a:xfrm>
            <a:off x="3789040" y="3387324"/>
            <a:ext cx="2539665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개발 및 테스트를 위한 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기반환경 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서버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디스크 등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구축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개발장비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S/W,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사무실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집기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비품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관리운영비에 따른 기타경비 등은 제안사가 부담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침입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자료 분실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도난 등에 따른 보안시설 마련</a:t>
            </a:r>
          </a:p>
        </p:txBody>
      </p:sp>
      <p:sp>
        <p:nvSpPr>
          <p:cNvPr id="100" name="Text Box 219"/>
          <p:cNvSpPr txBox="1">
            <a:spLocks noChangeArrowheads="1"/>
          </p:cNvSpPr>
          <p:nvPr/>
        </p:nvSpPr>
        <p:spPr bwMode="auto">
          <a:xfrm>
            <a:off x="546359" y="5576197"/>
            <a:ext cx="2522601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통신장비 및 전용망 구성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사무실간 통신비용 등 제반 비용은 제안사가 부담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프로젝트 종료 시 개발 완료된 소스 원본을 제공하여야 하고 주관기관에서 지정한 개발환경에서 구축해야 함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789040" y="5458991"/>
            <a:ext cx="2539665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개발과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관련된 각종의 활동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테스트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배포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에 대해 자동화 환경 구축</a:t>
            </a:r>
          </a:p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전담사업자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품질관리 및 감리원이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동일한 공간에서 사업 수행이 </a:t>
            </a: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가능한  사무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공간 확보</a:t>
            </a:r>
          </a:p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>
                <a:solidFill>
                  <a:srgbClr val="FF0000"/>
                </a:solidFill>
                <a:latin typeface="+mn-ea"/>
              </a:rPr>
              <a:t>보안관리 체계를 적용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함으로써 주관기관과 제안사의  신뢰성 확보 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데이터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시스템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인원 보안 등</a:t>
            </a:r>
            <a:r>
              <a:rPr lang="en-US" altLang="ko-KR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endParaRPr lang="en-US" altLang="ko-KR" sz="1000" kern="0" spc="-8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43" name="그룹 29"/>
          <p:cNvGrpSpPr>
            <a:grpSpLocks/>
          </p:cNvGrpSpPr>
          <p:nvPr/>
        </p:nvGrpSpPr>
        <p:grpSpPr bwMode="auto">
          <a:xfrm>
            <a:off x="440033" y="7301182"/>
            <a:ext cx="6013154" cy="2105111"/>
            <a:chOff x="4292534" y="4834433"/>
            <a:chExt cx="5613381" cy="2107498"/>
          </a:xfrm>
        </p:grpSpPr>
        <p:sp>
          <p:nvSpPr>
            <p:cNvPr id="44" name="AutoShape 224"/>
            <p:cNvSpPr>
              <a:spLocks noChangeArrowheads="1"/>
            </p:cNvSpPr>
            <p:nvPr/>
          </p:nvSpPr>
          <p:spPr bwMode="auto">
            <a:xfrm>
              <a:off x="4292534" y="4978902"/>
              <a:ext cx="5613381" cy="1963029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45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운영환경과 유사한 개발 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46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47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8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84" y="7821811"/>
            <a:ext cx="627108" cy="525962"/>
          </a:xfrm>
          <a:prstGeom prst="rect">
            <a:avLst/>
          </a:prstGeom>
        </p:spPr>
      </p:pic>
      <p:pic>
        <p:nvPicPr>
          <p:cNvPr id="2050" name="Picture 2" descr="Oracl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14" y="8002776"/>
            <a:ext cx="616071" cy="8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528" y="8585623"/>
            <a:ext cx="632766" cy="62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792" y="8966063"/>
            <a:ext cx="516033" cy="298285"/>
          </a:xfrm>
          <a:prstGeom prst="rect">
            <a:avLst/>
          </a:prstGeom>
        </p:spPr>
      </p:pic>
      <p:pic>
        <p:nvPicPr>
          <p:cNvPr id="59" name="Picture 2" descr="mp3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3" y="8867279"/>
            <a:ext cx="719972" cy="3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video에 대한 이미지 검색결과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80" y="8870525"/>
            <a:ext cx="490884" cy="49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92760" y="8542375"/>
            <a:ext cx="1822576" cy="72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153389" y="7758984"/>
            <a:ext cx="838500" cy="1486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>
            <a:off x="4735278" y="8814420"/>
            <a:ext cx="419976" cy="2809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Picture 62" descr="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280509" y="7758984"/>
            <a:ext cx="569343" cy="69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2892760" y="7748249"/>
            <a:ext cx="1822576" cy="72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꺾인 연결선 12"/>
          <p:cNvCxnSpPr>
            <a:stCxn id="64" idx="2"/>
            <a:endCxn id="59" idx="0"/>
          </p:cNvCxnSpPr>
          <p:nvPr/>
        </p:nvCxnSpPr>
        <p:spPr>
          <a:xfrm rot="5400000">
            <a:off x="1215346" y="8517444"/>
            <a:ext cx="414998" cy="284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4" idx="2"/>
            <a:endCxn id="60" idx="0"/>
          </p:cNvCxnSpPr>
          <p:nvPr/>
        </p:nvCxnSpPr>
        <p:spPr>
          <a:xfrm rot="16200000" flipH="1">
            <a:off x="1538729" y="8478732"/>
            <a:ext cx="418244" cy="3653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64" idx="3"/>
            <a:endCxn id="65" idx="1"/>
          </p:cNvCxnSpPr>
          <p:nvPr/>
        </p:nvCxnSpPr>
        <p:spPr>
          <a:xfrm>
            <a:off x="1849852" y="8105633"/>
            <a:ext cx="1042908" cy="36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64" idx="3"/>
            <a:endCxn id="10" idx="1"/>
          </p:cNvCxnSpPr>
          <p:nvPr/>
        </p:nvCxnSpPr>
        <p:spPr>
          <a:xfrm>
            <a:off x="1849852" y="8105633"/>
            <a:ext cx="1042908" cy="7977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95"/>
          <p:cNvSpPr txBox="1">
            <a:spLocks noChangeArrowheads="1"/>
          </p:cNvSpPr>
          <p:nvPr/>
        </p:nvSpPr>
        <p:spPr bwMode="auto">
          <a:xfrm>
            <a:off x="754343" y="8209315"/>
            <a:ext cx="498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smtClean="0">
                <a:latin typeface="+mn-ea"/>
                <a:ea typeface="+mn-ea"/>
              </a:rPr>
              <a:t>개발자</a:t>
            </a:r>
            <a:r>
              <a:rPr lang="en-US" altLang="ko-KR" sz="1000" dirty="0" smtClean="0">
                <a:latin typeface="+mn-ea"/>
                <a:ea typeface="+mn-ea"/>
              </a:rPr>
              <a:t>PC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156977" y="9193964"/>
            <a:ext cx="4552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smtClean="0">
                <a:latin typeface="+mn-ea"/>
                <a:ea typeface="+mn-ea"/>
              </a:rPr>
              <a:t>데이터셋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4033002" y="7813288"/>
            <a:ext cx="6828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형상관리서버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5372718" y="7813288"/>
            <a:ext cx="40075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6" name="Text Box 95"/>
          <p:cNvSpPr txBox="1">
            <a:spLocks noChangeArrowheads="1"/>
          </p:cNvSpPr>
          <p:nvPr/>
        </p:nvSpPr>
        <p:spPr bwMode="auto">
          <a:xfrm>
            <a:off x="4221221" y="8555631"/>
            <a:ext cx="50975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07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16" y="8945940"/>
            <a:ext cx="626832" cy="2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cent os 7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5" y="8694974"/>
            <a:ext cx="914427" cy="30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개발환경 구축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92662" y="466868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개발환경 구축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3.2. </a:t>
            </a:r>
            <a:r>
              <a:rPr lang="ko-KR" altLang="en-US" dirty="0">
                <a:latin typeface="+mn-ea"/>
                <a:ea typeface="+mn-ea"/>
              </a:rPr>
              <a:t>개발환경 구성 시 고려사항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3.2. </a:t>
            </a:r>
            <a:r>
              <a:rPr lang="ko-KR" altLang="en-US" sz="1600" dirty="0" smtClean="0">
                <a:latin typeface="+mn-ea"/>
                <a:ea typeface="+mn-ea"/>
              </a:rPr>
              <a:t>개발환경 구성 시 고려사항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다수의 공공기관 및 유사사업 수행경험을 바탕으로 철저한 보안관리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환경관리를 고려한 개발환경을 구성합니다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333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개발환경 </a:t>
              </a:r>
              <a:r>
                <a:rPr lang="ko-KR" altLang="en-US" sz="1100" dirty="0" smtClean="0">
                  <a:latin typeface="+mn-ea"/>
                </a:rPr>
                <a:t>구성 시 </a:t>
              </a:r>
              <a:r>
                <a:rPr lang="ko-KR" altLang="en-US" sz="1100" dirty="0">
                  <a:latin typeface="+mn-ea"/>
                </a:rPr>
                <a:t>고려사항</a:t>
              </a:r>
            </a:p>
          </p:txBody>
        </p:sp>
      </p:grpSp>
      <p:graphicFrame>
        <p:nvGraphicFramePr>
          <p:cNvPr id="4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06851"/>
              </p:ext>
            </p:extLst>
          </p:nvPr>
        </p:nvGraphicFramePr>
        <p:xfrm>
          <a:off x="481013" y="2377518"/>
          <a:ext cx="5895975" cy="7013036"/>
        </p:xfrm>
        <a:graphic>
          <a:graphicData uri="http://schemas.openxmlformats.org/drawingml/2006/table">
            <a:tbl>
              <a:tblPr/>
              <a:tblGrid>
                <a:gridCol w="1454977"/>
                <a:gridCol w="2220499"/>
                <a:gridCol w="2220499"/>
              </a:tblGrid>
              <a:tr h="297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방안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고려사항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25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사무실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사업수행 효율을 높이기 위한 수도권 지역에 개발 사무실 구성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수급 및 고급인력 확보</a:t>
                      </a:r>
                      <a:endParaRPr kumimoji="1" lang="en-US" altLang="ko-KR" sz="1000" kern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원격지 개발 방안 제시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0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회의실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사무공간에 최소 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 이상의 회의공간을 확보함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초기부터 체계적인 협의가 지속적으로 </a:t>
                      </a:r>
                      <a:b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진행되도록 개발사무실내에 회의실을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9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개발환경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실제 납품되는 환경과 유사한 환경을 구성하여 개발 및 테스트를 진행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통합누리집포털</a:t>
                      </a:r>
                      <a:r>
                        <a:rPr kumimoji="1" lang="en-US" altLang="ko-KR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기술적조치관리 시스템</a:t>
                      </a:r>
                      <a:r>
                        <a:rPr kumimoji="1" lang="en-US" altLang="ko-KR" sz="1000" kern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사업관리시스템 각각의 개발 환경 차이에 따른 환경 구축 필요</a:t>
                      </a:r>
                      <a:endParaRPr kumimoji="1" lang="en-US" altLang="ko-KR" sz="1000" kern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51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비인가자  출입통제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비인가자에 대한 출입통제를 위하여 지문인식기를 설치함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출퇴근 시간대에 많은 인원이 출입문을 통과하는 경우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임의로 출입문을 개방하는 경우가 종종 발생하므로 지문인식기를 설치하여 출입을 통제</a:t>
                      </a:r>
                      <a:endParaRPr kumimoji="1" lang="en-US" altLang="ko-KR" sz="1000" kern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침입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자료 분실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도난 방지를 위한  보안시설 준비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비가동시간  보안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사업장에 사람이 없는 비 가동 시간에도 데이터의 안전과 보안을 지킬 수 있도록 무인경비시스템을 이용함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무인경비시스템 측으로부터 정기적으로 보안리포트를 받음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교육장 및 편의시설 제공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수시교육 및 상시 교육이 가능한 교육장을 구축함</a:t>
                      </a: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작업인력이 휴식을 취할 수 있는 휴게실을 구축함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교육장은 집체 교육인원을 수용할 수 있는 공간으로 설계하고 자주 활용함</a:t>
                      </a: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휴게실은 작업자의 휴식 시간에만 이용할 수 있도록 관리함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안전설비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사업장의 안전한 관리를 위해 사업장 내에 소화기를 비치함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서버실과 사업장내에 소화기를 비치함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5035" y="694469"/>
            <a:ext cx="137486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4. </a:t>
            </a:r>
            <a:r>
              <a:rPr lang="ko-KR" altLang="en-US" sz="1600" dirty="0">
                <a:latin typeface="+mn-ea"/>
                <a:ea typeface="+mn-ea"/>
              </a:rPr>
              <a:t>보고 및 검토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4.1. </a:t>
            </a:r>
            <a:r>
              <a:rPr lang="ko-KR" altLang="en-US" sz="1600" dirty="0">
                <a:latin typeface="+mn-ea"/>
                <a:ea typeface="+mn-ea"/>
              </a:rPr>
              <a:t>업무보고 및 검토회의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업무계획 및 실적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 관리현황에 대한 정기보고를 시행하며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비상상황 발생 시 고객에게 즉각 보고하여 신속한 조치를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 발생하는 산출물의 변경관리 및 품질보증 검토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전반에 대한 검토와 의견조정 시 보고를 시행하며 검토회의를 거쳐 확정합니다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3439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및 검토회의</a:t>
              </a:r>
            </a:p>
          </p:txBody>
        </p:sp>
      </p:grp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392113" y="3007134"/>
            <a:ext cx="6048375" cy="6089650"/>
          </a:xfrm>
          <a:prstGeom prst="rect">
            <a:avLst/>
          </a:prstGeom>
          <a:noFill/>
          <a:ln w="12700" algn="ctr">
            <a:solidFill>
              <a:srgbClr val="6EA0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44" name="그룹 4"/>
          <p:cNvGrpSpPr>
            <a:grpSpLocks/>
          </p:cNvGrpSpPr>
          <p:nvPr/>
        </p:nvGrpSpPr>
        <p:grpSpPr bwMode="auto">
          <a:xfrm>
            <a:off x="4884738" y="6042434"/>
            <a:ext cx="1503362" cy="720725"/>
            <a:chOff x="6037625" y="2389550"/>
            <a:chExt cx="1503000" cy="720000"/>
          </a:xfrm>
        </p:grpSpPr>
        <p:sp>
          <p:nvSpPr>
            <p:cNvPr id="45" name="타원 73"/>
            <p:cNvSpPr>
              <a:spLocks noChangeArrowheads="1"/>
            </p:cNvSpPr>
            <p:nvPr/>
          </p:nvSpPr>
          <p:spPr bwMode="auto">
            <a:xfrm>
              <a:off x="6037625" y="238955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6" name="AutoShape 49"/>
            <p:cNvSpPr>
              <a:spLocks noChangeArrowheads="1"/>
            </p:cNvSpPr>
            <p:nvPr/>
          </p:nvSpPr>
          <p:spPr bwMode="auto">
            <a:xfrm>
              <a:off x="6397625" y="238955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00063" y="3372259"/>
            <a:ext cx="2849562" cy="2198687"/>
          </a:xfrm>
          <a:prstGeom prst="roundRect">
            <a:avLst>
              <a:gd name="adj" fmla="val 1659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48" name="그룹 102"/>
          <p:cNvGrpSpPr>
            <a:grpSpLocks/>
          </p:cNvGrpSpPr>
          <p:nvPr/>
        </p:nvGrpSpPr>
        <p:grpSpPr bwMode="auto">
          <a:xfrm>
            <a:off x="476250" y="3075396"/>
            <a:ext cx="5881688" cy="247650"/>
            <a:chOff x="500042" y="5898360"/>
            <a:chExt cx="5881707" cy="245504"/>
          </a:xfrm>
        </p:grpSpPr>
        <p:sp>
          <p:nvSpPr>
            <p:cNvPr id="49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4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업무보고 절차 및 체계</a:t>
              </a:r>
            </a:p>
          </p:txBody>
        </p:sp>
        <p:pic>
          <p:nvPicPr>
            <p:cNvPr id="52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179"/>
          <p:cNvGrpSpPr>
            <a:grpSpLocks/>
          </p:cNvGrpSpPr>
          <p:nvPr/>
        </p:nvGrpSpPr>
        <p:grpSpPr bwMode="auto">
          <a:xfrm>
            <a:off x="671513" y="3589746"/>
            <a:ext cx="2520950" cy="1839913"/>
            <a:chOff x="391" y="2122"/>
            <a:chExt cx="1588" cy="1331"/>
          </a:xfrm>
        </p:grpSpPr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950" y="2569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+mn-ea"/>
                  <a:ea typeface="+mn-ea"/>
                </a:rPr>
                <a:t>PM</a:t>
              </a: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1529" y="3187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사업수행조직</a:t>
              </a: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391" y="3188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품질</a:t>
              </a:r>
              <a:r>
                <a:rPr lang="en-US" altLang="ko-KR" sz="800" dirty="0">
                  <a:latin typeface="+mn-ea"/>
                  <a:ea typeface="+mn-ea"/>
                </a:rPr>
                <a:t>/</a:t>
              </a:r>
              <a:r>
                <a:rPr lang="ko-KR" altLang="en-US" sz="800" dirty="0">
                  <a:latin typeface="+mn-ea"/>
                  <a:ea typeface="+mn-ea"/>
                </a:rPr>
                <a:t>사업관리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950" y="2122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+mn-ea"/>
                  <a:ea typeface="+mn-ea"/>
                </a:rPr>
                <a:t>주관기관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58" name="AutoShape 80"/>
            <p:cNvCxnSpPr>
              <a:cxnSpLocks noChangeShapeType="1"/>
              <a:stCxn id="56" idx="0"/>
              <a:endCxn id="54" idx="1"/>
            </p:cNvCxnSpPr>
            <p:nvPr/>
          </p:nvCxnSpPr>
          <p:spPr bwMode="auto">
            <a:xfrm rot="-5400000">
              <a:off x="509" y="2747"/>
              <a:ext cx="548" cy="334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1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>
              <a:off x="1400" y="2640"/>
              <a:ext cx="354" cy="547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906" y="2980"/>
              <a:ext cx="539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84"/>
            <p:cNvCxnSpPr>
              <a:cxnSpLocks noChangeShapeType="1"/>
              <a:stCxn id="55" idx="1"/>
              <a:endCxn id="56" idx="3"/>
            </p:cNvCxnSpPr>
            <p:nvPr/>
          </p:nvCxnSpPr>
          <p:spPr bwMode="auto">
            <a:xfrm flipH="1">
              <a:off x="841" y="3258"/>
              <a:ext cx="688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85"/>
            <p:cNvCxnSpPr>
              <a:cxnSpLocks noChangeShapeType="1"/>
              <a:stCxn id="56" idx="2"/>
              <a:endCxn id="55" idx="2"/>
            </p:cNvCxnSpPr>
            <p:nvPr/>
          </p:nvCxnSpPr>
          <p:spPr bwMode="auto">
            <a:xfrm rot="5400000" flipH="1" flipV="1">
              <a:off x="1184" y="2761"/>
              <a:ext cx="1" cy="1138"/>
            </a:xfrm>
            <a:prstGeom prst="bentConnector3">
              <a:avLst>
                <a:gd name="adj1" fmla="val -14400005"/>
              </a:avLst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86"/>
            <p:cNvCxnSpPr>
              <a:cxnSpLocks noChangeShapeType="1"/>
            </p:cNvCxnSpPr>
            <p:nvPr/>
          </p:nvCxnSpPr>
          <p:spPr bwMode="auto">
            <a:xfrm flipV="1">
              <a:off x="1189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87"/>
            <p:cNvCxnSpPr>
              <a:cxnSpLocks noChangeShapeType="1"/>
            </p:cNvCxnSpPr>
            <p:nvPr/>
          </p:nvCxnSpPr>
          <p:spPr bwMode="auto">
            <a:xfrm>
              <a:off x="1144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89"/>
            <p:cNvSpPr txBox="1">
              <a:spLocks noChangeArrowheads="1"/>
            </p:cNvSpPr>
            <p:nvPr/>
          </p:nvSpPr>
          <p:spPr bwMode="auto">
            <a:xfrm>
              <a:off x="675" y="2384"/>
              <a:ext cx="43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실적확인 및 검토</a:t>
              </a:r>
            </a:p>
          </p:txBody>
        </p:sp>
        <p:sp>
          <p:nvSpPr>
            <p:cNvPr id="66" name="Text Box 90"/>
            <p:cNvSpPr txBox="1">
              <a:spLocks noChangeArrowheads="1"/>
            </p:cNvSpPr>
            <p:nvPr/>
          </p:nvSpPr>
          <p:spPr bwMode="auto">
            <a:xfrm>
              <a:off x="1268" y="238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1440" y="2535"/>
              <a:ext cx="3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보완사항지시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689" y="2535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102" name="Text Box 93"/>
            <p:cNvSpPr txBox="1">
              <a:spLocks noChangeArrowheads="1"/>
            </p:cNvSpPr>
            <p:nvPr/>
          </p:nvSpPr>
          <p:spPr bwMode="auto">
            <a:xfrm>
              <a:off x="1268" y="287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실적검토</a:t>
              </a:r>
            </a:p>
          </p:txBody>
        </p:sp>
        <p:sp>
          <p:nvSpPr>
            <p:cNvPr id="103" name="Text Box 94"/>
            <p:cNvSpPr txBox="1">
              <a:spLocks noChangeArrowheads="1"/>
            </p:cNvSpPr>
            <p:nvPr/>
          </p:nvSpPr>
          <p:spPr bwMode="auto">
            <a:xfrm>
              <a:off x="1274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실적등록</a:t>
              </a:r>
            </a:p>
          </p:txBody>
        </p:sp>
        <p:sp>
          <p:nvSpPr>
            <p:cNvPr id="104" name="Text Box 95"/>
            <p:cNvSpPr txBox="1">
              <a:spLocks noChangeArrowheads="1"/>
            </p:cNvSpPr>
            <p:nvPr/>
          </p:nvSpPr>
          <p:spPr bwMode="auto">
            <a:xfrm>
              <a:off x="905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실적통계</a:t>
              </a:r>
            </a:p>
          </p:txBody>
        </p:sp>
        <p:sp>
          <p:nvSpPr>
            <p:cNvPr id="105" name="Text Box 96"/>
            <p:cNvSpPr txBox="1">
              <a:spLocks noChangeArrowheads="1"/>
            </p:cNvSpPr>
            <p:nvPr/>
          </p:nvSpPr>
          <p:spPr bwMode="auto">
            <a:xfrm>
              <a:off x="1020" y="3364"/>
              <a:ext cx="29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dirty="0">
                  <a:latin typeface="+mn-ea"/>
                  <a:ea typeface="+mn-ea"/>
                </a:rPr>
                <a:t>Feedback</a:t>
              </a:r>
            </a:p>
          </p:txBody>
        </p:sp>
      </p:grpSp>
      <p:graphicFrame>
        <p:nvGraphicFramePr>
          <p:cNvPr id="106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84018"/>
              </p:ext>
            </p:extLst>
          </p:nvPr>
        </p:nvGraphicFramePr>
        <p:xfrm>
          <a:off x="3562350" y="3383371"/>
          <a:ext cx="2830513" cy="2187576"/>
        </p:xfrm>
        <a:graphic>
          <a:graphicData uri="http://schemas.openxmlformats.org/drawingml/2006/table">
            <a:tbl>
              <a:tblPr/>
              <a:tblGrid>
                <a:gridCol w="479108"/>
                <a:gridCol w="2351405"/>
              </a:tblGrid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일일업무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월간업무 및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 단계별 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사업에 대한 이해도 향상 및 현황 파악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비정기보고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센터 또는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요청에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의거 수행</a:t>
                      </a: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이슈 및 미결사항 해결방안 검토 및 결과 검증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102"/>
          <p:cNvGrpSpPr>
            <a:grpSpLocks/>
          </p:cNvGrpSpPr>
          <p:nvPr/>
        </p:nvGrpSpPr>
        <p:grpSpPr bwMode="auto">
          <a:xfrm>
            <a:off x="476250" y="5764614"/>
            <a:ext cx="5881688" cy="261610"/>
            <a:chOff x="500042" y="5898360"/>
            <a:chExt cx="5881707" cy="261016"/>
          </a:xfrm>
        </p:grpSpPr>
        <p:sp>
          <p:nvSpPr>
            <p:cNvPr id="108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09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6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100" b="1" dirty="0">
                  <a:latin typeface="+mn-ea"/>
                  <a:ea typeface="+mn-ea"/>
                </a:rPr>
                <a:t>검토회의 목적 및 운영방법</a:t>
              </a:r>
            </a:p>
          </p:txBody>
        </p:sp>
        <p:pic>
          <p:nvPicPr>
            <p:cNvPr id="111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그룹 3"/>
          <p:cNvGrpSpPr>
            <a:grpSpLocks/>
          </p:cNvGrpSpPr>
          <p:nvPr/>
        </p:nvGrpSpPr>
        <p:grpSpPr bwMode="auto">
          <a:xfrm>
            <a:off x="484188" y="6047196"/>
            <a:ext cx="1511300" cy="720725"/>
            <a:chOff x="-1368025" y="2486770"/>
            <a:chExt cx="1511580" cy="720000"/>
          </a:xfrm>
        </p:grpSpPr>
        <p:sp>
          <p:nvSpPr>
            <p:cNvPr id="113" name="타원 1"/>
            <p:cNvSpPr>
              <a:spLocks noChangeArrowheads="1"/>
            </p:cNvSpPr>
            <p:nvPr/>
          </p:nvSpPr>
          <p:spPr bwMode="auto">
            <a:xfrm>
              <a:off x="-576445" y="248677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14" name="AutoShape 49"/>
            <p:cNvSpPr>
              <a:spLocks noChangeArrowheads="1"/>
            </p:cNvSpPr>
            <p:nvPr/>
          </p:nvSpPr>
          <p:spPr bwMode="auto">
            <a:xfrm>
              <a:off x="-1368025" y="248677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5" name="AutoShape 47"/>
          <p:cNvSpPr>
            <a:spLocks noChangeArrowheads="1"/>
          </p:cNvSpPr>
          <p:nvPr/>
        </p:nvSpPr>
        <p:spPr bwMode="auto">
          <a:xfrm>
            <a:off x="503238" y="6340884"/>
            <a:ext cx="5867400" cy="2681287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 w="38100" algn="ctr">
            <a:solidFill>
              <a:srgbClr val="6E9FD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6" name="TextBox 384"/>
          <p:cNvSpPr txBox="1">
            <a:spLocks noChangeArrowheads="1"/>
          </p:cNvSpPr>
          <p:nvPr/>
        </p:nvSpPr>
        <p:spPr bwMode="auto">
          <a:xfrm>
            <a:off x="547688" y="6063071"/>
            <a:ext cx="9669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목적</a:t>
            </a:r>
          </a:p>
        </p:txBody>
      </p:sp>
      <p:sp>
        <p:nvSpPr>
          <p:cNvPr id="117" name="TextBox 384"/>
          <p:cNvSpPr txBox="1">
            <a:spLocks noChangeArrowheads="1"/>
          </p:cNvSpPr>
          <p:nvPr/>
        </p:nvSpPr>
        <p:spPr bwMode="auto">
          <a:xfrm>
            <a:off x="5063713" y="6063071"/>
            <a:ext cx="1217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운영방법</a:t>
            </a:r>
          </a:p>
        </p:txBody>
      </p:sp>
      <p:sp>
        <p:nvSpPr>
          <p:cNvPr id="118" name="Line 156"/>
          <p:cNvSpPr>
            <a:spLocks noChangeShapeType="1"/>
          </p:cNvSpPr>
          <p:nvPr/>
        </p:nvSpPr>
        <p:spPr bwMode="auto">
          <a:xfrm>
            <a:off x="3429000" y="6612346"/>
            <a:ext cx="0" cy="2268538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9" name="Group 79"/>
          <p:cNvGrpSpPr>
            <a:grpSpLocks/>
          </p:cNvGrpSpPr>
          <p:nvPr/>
        </p:nvGrpSpPr>
        <p:grpSpPr bwMode="auto">
          <a:xfrm>
            <a:off x="608013" y="6447246"/>
            <a:ext cx="2741612" cy="760413"/>
            <a:chOff x="462" y="1925"/>
            <a:chExt cx="907" cy="227"/>
          </a:xfrm>
        </p:grpSpPr>
        <p:sp>
          <p:nvSpPr>
            <p:cNvPr id="120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" name="AutoShape 107"/>
          <p:cNvSpPr>
            <a:spLocks noChangeArrowheads="1"/>
          </p:cNvSpPr>
          <p:nvPr/>
        </p:nvSpPr>
        <p:spPr bwMode="auto">
          <a:xfrm>
            <a:off x="658813" y="6513921"/>
            <a:ext cx="627062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사업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23" name="TextBox 373"/>
          <p:cNvSpPr txBox="1">
            <a:spLocks noChangeArrowheads="1"/>
          </p:cNvSpPr>
          <p:nvPr/>
        </p:nvSpPr>
        <p:spPr bwMode="auto">
          <a:xfrm>
            <a:off x="1266825" y="6555196"/>
            <a:ext cx="193354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프로젝트진행 계획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실적관리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추진현황관리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원활한 의사소통체계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24" name="Line 78"/>
          <p:cNvSpPr>
            <a:spLocks noChangeShapeType="1"/>
          </p:cNvSpPr>
          <p:nvPr/>
        </p:nvSpPr>
        <p:spPr bwMode="auto">
          <a:xfrm>
            <a:off x="1271588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25" name="Group 79"/>
          <p:cNvGrpSpPr>
            <a:grpSpLocks/>
          </p:cNvGrpSpPr>
          <p:nvPr/>
        </p:nvGrpSpPr>
        <p:grpSpPr bwMode="auto">
          <a:xfrm>
            <a:off x="608013" y="7315609"/>
            <a:ext cx="2741612" cy="760412"/>
            <a:chOff x="462" y="1925"/>
            <a:chExt cx="907" cy="227"/>
          </a:xfrm>
        </p:grpSpPr>
        <p:sp>
          <p:nvSpPr>
            <p:cNvPr id="126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8" name="AutoShape 107"/>
          <p:cNvSpPr>
            <a:spLocks noChangeArrowheads="1"/>
          </p:cNvSpPr>
          <p:nvPr/>
        </p:nvSpPr>
        <p:spPr bwMode="auto">
          <a:xfrm>
            <a:off x="658813" y="7382284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품질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향상</a:t>
            </a:r>
          </a:p>
        </p:txBody>
      </p:sp>
      <p:sp>
        <p:nvSpPr>
          <p:cNvPr id="129" name="Line 78"/>
          <p:cNvSpPr>
            <a:spLocks noChangeShapeType="1"/>
          </p:cNvSpPr>
          <p:nvPr/>
        </p:nvSpPr>
        <p:spPr bwMode="auto">
          <a:xfrm>
            <a:off x="1271588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608013" y="8182384"/>
            <a:ext cx="2741612" cy="760412"/>
            <a:chOff x="462" y="1925"/>
            <a:chExt cx="907" cy="227"/>
          </a:xfrm>
        </p:grpSpPr>
        <p:sp>
          <p:nvSpPr>
            <p:cNvPr id="131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3" name="AutoShape 107"/>
          <p:cNvSpPr>
            <a:spLocks noChangeArrowheads="1"/>
          </p:cNvSpPr>
          <p:nvPr/>
        </p:nvSpPr>
        <p:spPr bwMode="auto">
          <a:xfrm>
            <a:off x="658813" y="8249059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위험</a:t>
            </a:r>
            <a:r>
              <a:rPr lang="en-US" altLang="ko-KR" sz="105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기회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사전평가</a:t>
            </a:r>
          </a:p>
        </p:txBody>
      </p:sp>
      <p:sp>
        <p:nvSpPr>
          <p:cNvPr id="134" name="TextBox 373"/>
          <p:cNvSpPr txBox="1">
            <a:spLocks noChangeArrowheads="1"/>
          </p:cNvSpPr>
          <p:nvPr/>
        </p:nvSpPr>
        <p:spPr bwMode="auto">
          <a:xfrm>
            <a:off x="1266825" y="7415621"/>
            <a:ext cx="165462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표준지침의 준수평가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주요산출물 내용의 적정성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35" name="TextBox 373"/>
          <p:cNvSpPr txBox="1">
            <a:spLocks noChangeArrowheads="1"/>
          </p:cNvSpPr>
          <p:nvPr/>
        </p:nvSpPr>
        <p:spPr bwMode="auto">
          <a:xfrm>
            <a:off x="1266825" y="8282396"/>
            <a:ext cx="210666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사전 위험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 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요소 도출 및 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대응방안 마련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3511550" y="6447246"/>
            <a:ext cx="2741613" cy="760413"/>
            <a:chOff x="462" y="1925"/>
            <a:chExt cx="907" cy="227"/>
          </a:xfrm>
        </p:grpSpPr>
        <p:sp>
          <p:nvSpPr>
            <p:cNvPr id="137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9" name="AutoShape 107"/>
          <p:cNvSpPr>
            <a:spLocks noChangeArrowheads="1"/>
          </p:cNvSpPr>
          <p:nvPr/>
        </p:nvSpPr>
        <p:spPr bwMode="auto">
          <a:xfrm>
            <a:off x="3562350" y="6513921"/>
            <a:ext cx="627063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참여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구성원</a:t>
            </a:r>
          </a:p>
        </p:txBody>
      </p:sp>
      <p:sp>
        <p:nvSpPr>
          <p:cNvPr id="140" name="TextBox 373"/>
          <p:cNvSpPr txBox="1">
            <a:spLocks noChangeArrowheads="1"/>
          </p:cNvSpPr>
          <p:nvPr/>
        </p:nvSpPr>
        <p:spPr bwMode="auto">
          <a:xfrm>
            <a:off x="4170363" y="6726646"/>
            <a:ext cx="152157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사업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PM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및 업무담당자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41" name="Line 78"/>
          <p:cNvSpPr>
            <a:spLocks noChangeShapeType="1"/>
          </p:cNvSpPr>
          <p:nvPr/>
        </p:nvSpPr>
        <p:spPr bwMode="auto">
          <a:xfrm>
            <a:off x="4175125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2" name="Group 79"/>
          <p:cNvGrpSpPr>
            <a:grpSpLocks/>
          </p:cNvGrpSpPr>
          <p:nvPr/>
        </p:nvGrpSpPr>
        <p:grpSpPr bwMode="auto">
          <a:xfrm>
            <a:off x="3511550" y="7315609"/>
            <a:ext cx="2741613" cy="760412"/>
            <a:chOff x="462" y="1925"/>
            <a:chExt cx="907" cy="227"/>
          </a:xfrm>
        </p:grpSpPr>
        <p:sp>
          <p:nvSpPr>
            <p:cNvPr id="143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5" name="AutoShape 107"/>
          <p:cNvSpPr>
            <a:spLocks noChangeArrowheads="1"/>
          </p:cNvSpPr>
          <p:nvPr/>
        </p:nvSpPr>
        <p:spPr bwMode="auto">
          <a:xfrm>
            <a:off x="3562350" y="7382284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시기</a:t>
            </a:r>
          </a:p>
        </p:txBody>
      </p:sp>
      <p:sp>
        <p:nvSpPr>
          <p:cNvPr id="146" name="Line 78"/>
          <p:cNvSpPr>
            <a:spLocks noChangeShapeType="1"/>
          </p:cNvSpPr>
          <p:nvPr/>
        </p:nvSpPr>
        <p:spPr bwMode="auto">
          <a:xfrm>
            <a:off x="4175125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7" name="Group 79"/>
          <p:cNvGrpSpPr>
            <a:grpSpLocks/>
          </p:cNvGrpSpPr>
          <p:nvPr/>
        </p:nvGrpSpPr>
        <p:grpSpPr bwMode="auto">
          <a:xfrm>
            <a:off x="3511550" y="8182384"/>
            <a:ext cx="2741613" cy="760412"/>
            <a:chOff x="462" y="1925"/>
            <a:chExt cx="907" cy="227"/>
          </a:xfrm>
        </p:grpSpPr>
        <p:sp>
          <p:nvSpPr>
            <p:cNvPr id="148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0" name="AutoShape 107"/>
          <p:cNvSpPr>
            <a:spLocks noChangeArrowheads="1"/>
          </p:cNvSpPr>
          <p:nvPr/>
        </p:nvSpPr>
        <p:spPr bwMode="auto">
          <a:xfrm>
            <a:off x="3562350" y="8249059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검토결과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보고서</a:t>
            </a:r>
          </a:p>
        </p:txBody>
      </p:sp>
      <p:sp>
        <p:nvSpPr>
          <p:cNvPr id="151" name="TextBox 373"/>
          <p:cNvSpPr txBox="1">
            <a:spLocks noChangeArrowheads="1"/>
          </p:cNvSpPr>
          <p:nvPr/>
        </p:nvSpPr>
        <p:spPr bwMode="auto">
          <a:xfrm>
            <a:off x="4144963" y="7583896"/>
            <a:ext cx="15953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고객사 요청 시 별도 협의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52" name="TextBox 373"/>
          <p:cNvSpPr txBox="1">
            <a:spLocks noChangeArrowheads="1"/>
          </p:cNvSpPr>
          <p:nvPr/>
        </p:nvSpPr>
        <p:spPr bwMode="auto">
          <a:xfrm>
            <a:off x="4170363" y="8282396"/>
            <a:ext cx="192552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검토회의 결과 보고서 작성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문제점에 대한 지속적 모니터링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5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5035" y="694469"/>
            <a:ext cx="137486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</a:t>
            </a:r>
            <a:r>
              <a:rPr lang="ko-KR" altLang="en-US" sz="1600" dirty="0" smtClean="0">
                <a:latin typeface="+mn-ea"/>
                <a:ea typeface="+mn-ea"/>
              </a:rPr>
              <a:t>검토회의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원활한 의사소통 및 업무진행 관리를 위해 정기보고 및 비정기 보고를 수행합니다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721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종류 및 내용</a:t>
              </a:r>
            </a:p>
          </p:txBody>
        </p:sp>
      </p:grpSp>
      <p:graphicFrame>
        <p:nvGraphicFramePr>
          <p:cNvPr id="92" name="Group 3"/>
          <p:cNvGraphicFramePr>
            <a:graphicFrameLocks noGrp="1"/>
          </p:cNvGraphicFramePr>
          <p:nvPr>
            <p:extLst/>
          </p:nvPr>
        </p:nvGraphicFramePr>
        <p:xfrm>
          <a:off x="388938" y="2465288"/>
          <a:ext cx="6064250" cy="6821215"/>
        </p:xfrm>
        <a:graphic>
          <a:graphicData uri="http://schemas.openxmlformats.org/drawingml/2006/table">
            <a:tbl>
              <a:tblPr/>
              <a:tblGrid>
                <a:gridCol w="659973"/>
                <a:gridCol w="621745"/>
                <a:gridCol w="3020966"/>
                <a:gridCol w="733321"/>
                <a:gridCol w="102824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종류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내용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시기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59331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정기보고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사업개요 및 목표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범위 및 추진전략 등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조직 및 인력투입계획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사업추진일정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협조 요청사항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1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중간보고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 검토회의로 대체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설계단계</a:t>
                      </a:r>
                    </a:p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 시 수행결과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각 기관별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업무별 구축 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 최종산출물 첨부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</a:t>
                      </a:r>
                      <a:b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</a:b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9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구체적인 공정 및 진행사항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계획대비 실적 차이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차주계획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소요일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완료예정일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업무계획 대비 실적분석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2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긴급히 변경을 요하는 작업이 발생하거나 센터의 요구에 의해 지정된 내용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사안에 따라 회의 또는 서면으로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참석대상과 보고장소는 사안에 따라 조정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 smtClean="0">
                <a:latin typeface="+mn-ea"/>
                <a:ea typeface="+mn-ea"/>
              </a:rPr>
              <a:t>관리 방법론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 </a:t>
            </a:r>
            <a:r>
              <a:rPr lang="ko-KR" altLang="en-US" sz="1600" dirty="0" smtClean="0">
                <a:latin typeface="+mn-ea"/>
                <a:ea typeface="+mn-ea"/>
              </a:rPr>
              <a:t>사업관리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1.1.1. </a:t>
            </a:r>
            <a:r>
              <a:rPr lang="ko-KR" altLang="en-US" sz="1600" dirty="0" smtClean="0">
                <a:latin typeface="+mn-ea"/>
                <a:ea typeface="+mn-ea"/>
              </a:rPr>
              <a:t>관리방법론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성공적인 수행을 위하여 </a:t>
            </a:r>
            <a:r>
              <a:rPr lang="ko-KR" altLang="en-US" sz="1200" dirty="0">
                <a:latin typeface="+mn-ea"/>
                <a:ea typeface="+mn-ea"/>
              </a:rPr>
              <a:t>품질경영 이념을 바탕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으로 수행에 관련된 제반 활동인 계획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통제 및 확인하는 일련의 과정과 </a:t>
            </a:r>
            <a:r>
              <a:rPr lang="ko-KR" altLang="en-US" sz="1200" dirty="0">
                <a:latin typeface="+mn-ea"/>
                <a:ea typeface="+mn-ea"/>
              </a:rPr>
              <a:t>다수의 </a:t>
            </a:r>
            <a:r>
              <a:rPr lang="ko-KR" altLang="en-US" sz="1200" dirty="0" smtClean="0">
                <a:latin typeface="+mn-ea"/>
                <a:ea typeface="+mn-ea"/>
              </a:rPr>
              <a:t>프로젝트에 </a:t>
            </a:r>
            <a:r>
              <a:rPr lang="ko-KR" altLang="en-US" sz="1200" dirty="0">
                <a:latin typeface="+mn-ea"/>
                <a:ea typeface="+mn-ea"/>
              </a:rPr>
              <a:t>적용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해 그 효율성이 입증된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관리방법론과 </a:t>
            </a:r>
            <a:r>
              <a:rPr lang="en-US" altLang="ko-KR" sz="1200" dirty="0" smtClean="0">
                <a:latin typeface="+mn-ea"/>
                <a:ea typeface="+mn-ea"/>
              </a:rPr>
              <a:t>SP(software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Process)</a:t>
            </a:r>
            <a:r>
              <a:rPr lang="ko-KR" altLang="en-US" sz="1200" dirty="0" smtClean="0">
                <a:latin typeface="+mn-ea"/>
                <a:ea typeface="+mn-ea"/>
              </a:rPr>
              <a:t>인증 기반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완수를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4079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사업관리 방안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04" name="그룹 1"/>
          <p:cNvGrpSpPr>
            <a:grpSpLocks/>
          </p:cNvGrpSpPr>
          <p:nvPr/>
        </p:nvGrpSpPr>
        <p:grpSpPr bwMode="auto">
          <a:xfrm>
            <a:off x="591691" y="3129595"/>
            <a:ext cx="5681625" cy="6179889"/>
            <a:chOff x="447274" y="2949179"/>
            <a:chExt cx="5960550" cy="6422402"/>
          </a:xfrm>
        </p:grpSpPr>
        <p:sp>
          <p:nvSpPr>
            <p:cNvPr id="105" name="타원 104"/>
            <p:cNvSpPr/>
            <p:nvPr/>
          </p:nvSpPr>
          <p:spPr>
            <a:xfrm>
              <a:off x="1263269" y="6770186"/>
              <a:ext cx="967170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사업특징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523814" y="6747036"/>
              <a:ext cx="967170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 고려사항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분석</a:t>
              </a: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243061" y="7274178"/>
              <a:ext cx="2268946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22"/>
            <p:cNvGrpSpPr>
              <a:grpSpLocks/>
            </p:cNvGrpSpPr>
            <p:nvPr/>
          </p:nvGrpSpPr>
          <p:grpSpPr bwMode="auto">
            <a:xfrm>
              <a:off x="447274" y="5757637"/>
              <a:ext cx="5934590" cy="889684"/>
              <a:chOff x="8384077" y="6016129"/>
              <a:chExt cx="6160108" cy="889684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8384077" y="6149813"/>
                <a:ext cx="6160108" cy="756000"/>
              </a:xfrm>
              <a:prstGeom prst="roundRect">
                <a:avLst>
                  <a:gd name="adj" fmla="val 2032"/>
                </a:avLst>
              </a:prstGeom>
              <a:noFill/>
              <a:ln w="6350">
                <a:gradFill>
                  <a:gsLst>
                    <a:gs pos="75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485" tIns="42242" rIns="84485" bIns="42242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9569078" y="6137049"/>
                <a:ext cx="3797276" cy="4128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+mn-ea"/>
                </a:endParaRPr>
              </a:p>
            </p:txBody>
          </p:sp>
          <p:grpSp>
            <p:nvGrpSpPr>
              <p:cNvPr id="168" name="그룹 86"/>
              <p:cNvGrpSpPr>
                <a:grpSpLocks/>
              </p:cNvGrpSpPr>
              <p:nvPr/>
            </p:nvGrpSpPr>
            <p:grpSpPr bwMode="auto">
              <a:xfrm>
                <a:off x="8484613" y="6376799"/>
                <a:ext cx="5941707" cy="417577"/>
                <a:chOff x="801113" y="6221616"/>
                <a:chExt cx="5941707" cy="582401"/>
              </a:xfrm>
            </p:grpSpPr>
            <p:sp>
              <p:nvSpPr>
                <p:cNvPr id="172" name="양쪽 모서리가 둥근 사각형 171"/>
                <p:cNvSpPr/>
                <p:nvPr/>
              </p:nvSpPr>
              <p:spPr>
                <a:xfrm>
                  <a:off x="801113" y="6221616"/>
                  <a:ext cx="1295425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프로젝트관리 도구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3" name="양쪽 모서리가 둥근 사각형 172"/>
                <p:cNvSpPr/>
                <p:nvPr/>
              </p:nvSpPr>
              <p:spPr>
                <a:xfrm>
                  <a:off x="2325626" y="6221616"/>
                  <a:ext cx="1297073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rgbClr val="FF0000"/>
                      </a:solidFill>
                      <a:latin typeface="+mn-ea"/>
                    </a:rPr>
                    <a:t>형상관리 도구 </a:t>
                  </a:r>
                  <a:endParaRPr lang="en-US" altLang="ko-KR" sz="900" dirty="0" smtClean="0">
                    <a:solidFill>
                      <a:srgbClr val="FF0000"/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 smtClean="0">
                      <a:solidFill>
                        <a:srgbClr val="FF0000"/>
                      </a:solidFill>
                      <a:latin typeface="+mn-ea"/>
                    </a:rPr>
                    <a:t>(SVN)</a:t>
                  </a:r>
                  <a:endParaRPr lang="en-US" altLang="ko-KR" sz="9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74" name="양쪽 모서리가 둥근 사각형 173"/>
                <p:cNvSpPr/>
                <p:nvPr/>
              </p:nvSpPr>
              <p:spPr>
                <a:xfrm>
                  <a:off x="3866622" y="6221616"/>
                  <a:ext cx="1295425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rgbClr val="FF0000"/>
                      </a:solidFill>
                      <a:latin typeface="+mn-ea"/>
                    </a:rPr>
                    <a:t>일정관리 도구</a:t>
                  </a:r>
                  <a:endParaRPr lang="en-US" altLang="ko-KR" sz="9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>
                      <a:solidFill>
                        <a:srgbClr val="FF0000"/>
                      </a:solidFill>
                      <a:latin typeface="+mn-ea"/>
                    </a:rPr>
                    <a:t>(MS Project)</a:t>
                  </a:r>
                </a:p>
              </p:txBody>
            </p:sp>
            <p:sp>
              <p:nvSpPr>
                <p:cNvPr id="175" name="양쪽 모서리가 둥근 사각형 174"/>
                <p:cNvSpPr/>
                <p:nvPr/>
              </p:nvSpPr>
              <p:spPr>
                <a:xfrm>
                  <a:off x="5319357" y="6221617"/>
                  <a:ext cx="1423463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문서작성 도구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(MS Office, </a:t>
                  </a: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아래아한글</a:t>
                  </a:r>
                  <a:r>
                    <a:rPr lang="en-US" altLang="ko-KR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</p:grpSp>
          <p:grpSp>
            <p:nvGrpSpPr>
              <p:cNvPr id="169" name="그룹 87"/>
              <p:cNvGrpSpPr>
                <a:grpSpLocks/>
              </p:cNvGrpSpPr>
              <p:nvPr/>
            </p:nvGrpSpPr>
            <p:grpSpPr bwMode="auto">
              <a:xfrm>
                <a:off x="10074239" y="6016129"/>
                <a:ext cx="2779784" cy="280994"/>
                <a:chOff x="2390739" y="5580745"/>
                <a:chExt cx="2779784" cy="280994"/>
              </a:xfrm>
            </p:grpSpPr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2390740" y="5583126"/>
                  <a:ext cx="2779783" cy="278611"/>
                </a:xfrm>
                <a:prstGeom prst="roundRect">
                  <a:avLst>
                    <a:gd name="adj" fmla="val 50000"/>
                  </a:avLst>
                </a:prstGeom>
                <a:pattFill prst="wdUpDiag">
                  <a:fgClr>
                    <a:srgbClr val="166CA5"/>
                  </a:fgClr>
                  <a:bgClr>
                    <a:srgbClr val="228AAA"/>
                  </a:bgClr>
                </a:pattFill>
                <a:ln w="6350">
                  <a:solidFill>
                    <a:srgbClr val="B2B2B2"/>
                  </a:solidFill>
                </a:ln>
                <a:effectLst>
                  <a:outerShdw dist="25400" dir="5400000" algn="ctr" rotWithShape="0">
                    <a:schemeClr val="tx1">
                      <a:alpha val="9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anchor="ctr">
                  <a:scene3d>
                    <a:camera prst="orthographicFront"/>
                    <a:lightRig rig="threePt" dir="t"/>
                  </a:scene3d>
                  <a:sp3d/>
                </a:bodyPr>
                <a:lstStyle/>
                <a:p>
                  <a:pPr algn="ctr" defTabSz="1018857">
                    <a:tabLst>
                      <a:tab pos="2629936" algn="l"/>
                      <a:tab pos="5517284" algn="l"/>
                    </a:tabLst>
                    <a:defRPr/>
                  </a:pPr>
                  <a:r>
                    <a:rPr lang="ko-KR" altLang="en-US" sz="1100" dirty="0">
                      <a:ln w="11430"/>
                      <a:solidFill>
                        <a:schemeClr val="bg1"/>
                      </a:solidFill>
                      <a:latin typeface="+mn-ea"/>
                      <a:cs typeface="Arial" pitchFamily="34" charset="0"/>
                    </a:rPr>
                    <a:t>사업 관리도구</a:t>
                  </a:r>
                </a:p>
              </p:txBody>
            </p:sp>
            <p:sp>
              <p:nvSpPr>
                <p:cNvPr id="171" name="모서리가 둥근 직사각형 323"/>
                <p:cNvSpPr/>
                <p:nvPr/>
              </p:nvSpPr>
              <p:spPr>
                <a:xfrm>
                  <a:off x="2390739" y="5580745"/>
                  <a:ext cx="406118" cy="280994"/>
                </a:xfrm>
                <a:custGeom>
                  <a:avLst/>
                  <a:gdLst>
                    <a:gd name="connsiteX0" fmla="*/ 0 w 2779783"/>
                    <a:gd name="connsiteY0" fmla="*/ 139306 h 278611"/>
                    <a:gd name="connsiteX1" fmla="*/ 139306 w 2779783"/>
                    <a:gd name="connsiteY1" fmla="*/ 0 h 278611"/>
                    <a:gd name="connsiteX2" fmla="*/ 2640478 w 2779783"/>
                    <a:gd name="connsiteY2" fmla="*/ 0 h 278611"/>
                    <a:gd name="connsiteX3" fmla="*/ 2779784 w 2779783"/>
                    <a:gd name="connsiteY3" fmla="*/ 139306 h 278611"/>
                    <a:gd name="connsiteX4" fmla="*/ 2779783 w 2779783"/>
                    <a:gd name="connsiteY4" fmla="*/ 139306 h 278611"/>
                    <a:gd name="connsiteX5" fmla="*/ 2640477 w 2779783"/>
                    <a:gd name="connsiteY5" fmla="*/ 278612 h 278611"/>
                    <a:gd name="connsiteX6" fmla="*/ 139306 w 2779783"/>
                    <a:gd name="connsiteY6" fmla="*/ 278611 h 278611"/>
                    <a:gd name="connsiteX7" fmla="*/ 0 w 2779783"/>
                    <a:gd name="connsiteY7" fmla="*/ 139305 h 278611"/>
                    <a:gd name="connsiteX8" fmla="*/ 0 w 2779783"/>
                    <a:gd name="connsiteY8" fmla="*/ 139306 h 278611"/>
                    <a:gd name="connsiteX0" fmla="*/ 0 w 2779784"/>
                    <a:gd name="connsiteY0" fmla="*/ 139306 h 278612"/>
                    <a:gd name="connsiteX1" fmla="*/ 139306 w 2779784"/>
                    <a:gd name="connsiteY1" fmla="*/ 0 h 278612"/>
                    <a:gd name="connsiteX2" fmla="*/ 2640478 w 2779784"/>
                    <a:gd name="connsiteY2" fmla="*/ 0 h 278612"/>
                    <a:gd name="connsiteX3" fmla="*/ 2779784 w 2779784"/>
                    <a:gd name="connsiteY3" fmla="*/ 139306 h 278612"/>
                    <a:gd name="connsiteX4" fmla="*/ 2640477 w 2779784"/>
                    <a:gd name="connsiteY4" fmla="*/ 278612 h 278612"/>
                    <a:gd name="connsiteX5" fmla="*/ 139306 w 2779784"/>
                    <a:gd name="connsiteY5" fmla="*/ 278611 h 278612"/>
                    <a:gd name="connsiteX6" fmla="*/ 0 w 2779784"/>
                    <a:gd name="connsiteY6" fmla="*/ 139305 h 278612"/>
                    <a:gd name="connsiteX7" fmla="*/ 0 w 2779784"/>
                    <a:gd name="connsiteY7" fmla="*/ 139306 h 278612"/>
                    <a:gd name="connsiteX0" fmla="*/ 0 w 2953124"/>
                    <a:gd name="connsiteY0" fmla="*/ 139306 h 278612"/>
                    <a:gd name="connsiteX1" fmla="*/ 139306 w 2953124"/>
                    <a:gd name="connsiteY1" fmla="*/ 0 h 278612"/>
                    <a:gd name="connsiteX2" fmla="*/ 2640478 w 2953124"/>
                    <a:gd name="connsiteY2" fmla="*/ 0 h 278612"/>
                    <a:gd name="connsiteX3" fmla="*/ 2640477 w 2953124"/>
                    <a:gd name="connsiteY3" fmla="*/ 278612 h 278612"/>
                    <a:gd name="connsiteX4" fmla="*/ 139306 w 2953124"/>
                    <a:gd name="connsiteY4" fmla="*/ 278611 h 278612"/>
                    <a:gd name="connsiteX5" fmla="*/ 0 w 2953124"/>
                    <a:gd name="connsiteY5" fmla="*/ 139305 h 278612"/>
                    <a:gd name="connsiteX6" fmla="*/ 0 w 2953124"/>
                    <a:gd name="connsiteY6" fmla="*/ 139306 h 278612"/>
                    <a:gd name="connsiteX0" fmla="*/ 0 w 2828096"/>
                    <a:gd name="connsiteY0" fmla="*/ 139306 h 278612"/>
                    <a:gd name="connsiteX1" fmla="*/ 139306 w 2828096"/>
                    <a:gd name="connsiteY1" fmla="*/ 0 h 278612"/>
                    <a:gd name="connsiteX2" fmla="*/ 2640478 w 2828096"/>
                    <a:gd name="connsiteY2" fmla="*/ 0 h 278612"/>
                    <a:gd name="connsiteX3" fmla="*/ 2640477 w 2828096"/>
                    <a:gd name="connsiteY3" fmla="*/ 278612 h 278612"/>
                    <a:gd name="connsiteX4" fmla="*/ 139306 w 2828096"/>
                    <a:gd name="connsiteY4" fmla="*/ 278611 h 278612"/>
                    <a:gd name="connsiteX5" fmla="*/ 0 w 2828096"/>
                    <a:gd name="connsiteY5" fmla="*/ 139305 h 278612"/>
                    <a:gd name="connsiteX6" fmla="*/ 0 w 2828096"/>
                    <a:gd name="connsiteY6" fmla="*/ 139306 h 278612"/>
                    <a:gd name="connsiteX0" fmla="*/ 0 w 2644668"/>
                    <a:gd name="connsiteY0" fmla="*/ 139306 h 278612"/>
                    <a:gd name="connsiteX1" fmla="*/ 139306 w 2644668"/>
                    <a:gd name="connsiteY1" fmla="*/ 0 h 278612"/>
                    <a:gd name="connsiteX2" fmla="*/ 2640478 w 2644668"/>
                    <a:gd name="connsiteY2" fmla="*/ 0 h 278612"/>
                    <a:gd name="connsiteX3" fmla="*/ 2640477 w 2644668"/>
                    <a:gd name="connsiteY3" fmla="*/ 278612 h 278612"/>
                    <a:gd name="connsiteX4" fmla="*/ 139306 w 2644668"/>
                    <a:gd name="connsiteY4" fmla="*/ 278611 h 278612"/>
                    <a:gd name="connsiteX5" fmla="*/ 0 w 2644668"/>
                    <a:gd name="connsiteY5" fmla="*/ 139305 h 278612"/>
                    <a:gd name="connsiteX6" fmla="*/ 0 w 2644668"/>
                    <a:gd name="connsiteY6" fmla="*/ 139306 h 278612"/>
                    <a:gd name="connsiteX0" fmla="*/ 0 w 2640478"/>
                    <a:gd name="connsiteY0" fmla="*/ 139306 h 278612"/>
                    <a:gd name="connsiteX1" fmla="*/ 139306 w 2640478"/>
                    <a:gd name="connsiteY1" fmla="*/ 0 h 278612"/>
                    <a:gd name="connsiteX2" fmla="*/ 2640478 w 2640478"/>
                    <a:gd name="connsiteY2" fmla="*/ 0 h 278612"/>
                    <a:gd name="connsiteX3" fmla="*/ 2640477 w 2640478"/>
                    <a:gd name="connsiteY3" fmla="*/ 278612 h 278612"/>
                    <a:gd name="connsiteX4" fmla="*/ 139306 w 2640478"/>
                    <a:gd name="connsiteY4" fmla="*/ 278611 h 278612"/>
                    <a:gd name="connsiteX5" fmla="*/ 0 w 2640478"/>
                    <a:gd name="connsiteY5" fmla="*/ 139305 h 278612"/>
                    <a:gd name="connsiteX6" fmla="*/ 0 w 2640478"/>
                    <a:gd name="connsiteY6" fmla="*/ 139306 h 278612"/>
                    <a:gd name="connsiteX0" fmla="*/ 0 w 2640656"/>
                    <a:gd name="connsiteY0" fmla="*/ 139306 h 278612"/>
                    <a:gd name="connsiteX1" fmla="*/ 139306 w 2640656"/>
                    <a:gd name="connsiteY1" fmla="*/ 0 h 278612"/>
                    <a:gd name="connsiteX2" fmla="*/ 2640478 w 2640656"/>
                    <a:gd name="connsiteY2" fmla="*/ 0 h 278612"/>
                    <a:gd name="connsiteX3" fmla="*/ 2640477 w 2640656"/>
                    <a:gd name="connsiteY3" fmla="*/ 278612 h 278612"/>
                    <a:gd name="connsiteX4" fmla="*/ 139306 w 2640656"/>
                    <a:gd name="connsiteY4" fmla="*/ 278611 h 278612"/>
                    <a:gd name="connsiteX5" fmla="*/ 0 w 2640656"/>
                    <a:gd name="connsiteY5" fmla="*/ 139305 h 278612"/>
                    <a:gd name="connsiteX6" fmla="*/ 0 w 2640656"/>
                    <a:gd name="connsiteY6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206555 w 2847211"/>
                    <a:gd name="connsiteY5" fmla="*/ 139305 h 278612"/>
                    <a:gd name="connsiteX6" fmla="*/ 0 w 2847211"/>
                    <a:gd name="connsiteY6" fmla="*/ 139306 h 278612"/>
                    <a:gd name="connsiteX0" fmla="*/ 15901 w 2863112"/>
                    <a:gd name="connsiteY0" fmla="*/ 139306 h 278612"/>
                    <a:gd name="connsiteX1" fmla="*/ 361762 w 2863112"/>
                    <a:gd name="connsiteY1" fmla="*/ 0 h 278612"/>
                    <a:gd name="connsiteX2" fmla="*/ 2862934 w 2863112"/>
                    <a:gd name="connsiteY2" fmla="*/ 0 h 278612"/>
                    <a:gd name="connsiteX3" fmla="*/ 2862933 w 2863112"/>
                    <a:gd name="connsiteY3" fmla="*/ 278612 h 278612"/>
                    <a:gd name="connsiteX4" fmla="*/ 361762 w 2863112"/>
                    <a:gd name="connsiteY4" fmla="*/ 278611 h 278612"/>
                    <a:gd name="connsiteX5" fmla="*/ 15901 w 2863112"/>
                    <a:gd name="connsiteY5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0 w 2847211"/>
                    <a:gd name="connsiteY5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0 w 2847211"/>
                    <a:gd name="connsiteY5" fmla="*/ 139306 h 278612"/>
                    <a:gd name="connsiteX0" fmla="*/ 661 w 2847872"/>
                    <a:gd name="connsiteY0" fmla="*/ 139306 h 278612"/>
                    <a:gd name="connsiteX1" fmla="*/ 346522 w 2847872"/>
                    <a:gd name="connsiteY1" fmla="*/ 0 h 278612"/>
                    <a:gd name="connsiteX2" fmla="*/ 2847694 w 2847872"/>
                    <a:gd name="connsiteY2" fmla="*/ 0 h 278612"/>
                    <a:gd name="connsiteX3" fmla="*/ 2847693 w 2847872"/>
                    <a:gd name="connsiteY3" fmla="*/ 278612 h 278612"/>
                    <a:gd name="connsiteX4" fmla="*/ 346522 w 2847872"/>
                    <a:gd name="connsiteY4" fmla="*/ 278611 h 278612"/>
                    <a:gd name="connsiteX5" fmla="*/ 661 w 2847872"/>
                    <a:gd name="connsiteY5" fmla="*/ 139306 h 278612"/>
                    <a:gd name="connsiteX0" fmla="*/ 661 w 2847872"/>
                    <a:gd name="connsiteY0" fmla="*/ 139306 h 278612"/>
                    <a:gd name="connsiteX1" fmla="*/ 346522 w 2847872"/>
                    <a:gd name="connsiteY1" fmla="*/ 0 h 278612"/>
                    <a:gd name="connsiteX2" fmla="*/ 2847694 w 2847872"/>
                    <a:gd name="connsiteY2" fmla="*/ 0 h 278612"/>
                    <a:gd name="connsiteX3" fmla="*/ 2847693 w 2847872"/>
                    <a:gd name="connsiteY3" fmla="*/ 278612 h 278612"/>
                    <a:gd name="connsiteX4" fmla="*/ 346522 w 2847872"/>
                    <a:gd name="connsiteY4" fmla="*/ 278611 h 278612"/>
                    <a:gd name="connsiteX5" fmla="*/ 661 w 2847872"/>
                    <a:gd name="connsiteY5" fmla="*/ 139306 h 278612"/>
                    <a:gd name="connsiteX0" fmla="*/ 493 w 2912251"/>
                    <a:gd name="connsiteY0" fmla="*/ 141687 h 278612"/>
                    <a:gd name="connsiteX1" fmla="*/ 410901 w 2912251"/>
                    <a:gd name="connsiteY1" fmla="*/ 0 h 278612"/>
                    <a:gd name="connsiteX2" fmla="*/ 2912073 w 2912251"/>
                    <a:gd name="connsiteY2" fmla="*/ 0 h 278612"/>
                    <a:gd name="connsiteX3" fmla="*/ 2912072 w 2912251"/>
                    <a:gd name="connsiteY3" fmla="*/ 278612 h 278612"/>
                    <a:gd name="connsiteX4" fmla="*/ 410901 w 2912251"/>
                    <a:gd name="connsiteY4" fmla="*/ 278611 h 278612"/>
                    <a:gd name="connsiteX5" fmla="*/ 493 w 2912251"/>
                    <a:gd name="connsiteY5" fmla="*/ 141687 h 278612"/>
                    <a:gd name="connsiteX0" fmla="*/ 493 w 2912251"/>
                    <a:gd name="connsiteY0" fmla="*/ 141687 h 278612"/>
                    <a:gd name="connsiteX1" fmla="*/ 410901 w 2912251"/>
                    <a:gd name="connsiteY1" fmla="*/ 0 h 278612"/>
                    <a:gd name="connsiteX2" fmla="*/ 2912073 w 2912251"/>
                    <a:gd name="connsiteY2" fmla="*/ 0 h 278612"/>
                    <a:gd name="connsiteX3" fmla="*/ 2912072 w 2912251"/>
                    <a:gd name="connsiteY3" fmla="*/ 278612 h 278612"/>
                    <a:gd name="connsiteX4" fmla="*/ 410901 w 2912251"/>
                    <a:gd name="connsiteY4" fmla="*/ 278611 h 278612"/>
                    <a:gd name="connsiteX5" fmla="*/ 493 w 2912251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3027944"/>
                    <a:gd name="connsiteY0" fmla="*/ 136924 h 278612"/>
                    <a:gd name="connsiteX1" fmla="*/ 526594 w 3027944"/>
                    <a:gd name="connsiteY1" fmla="*/ 0 h 278612"/>
                    <a:gd name="connsiteX2" fmla="*/ 3027766 w 3027944"/>
                    <a:gd name="connsiteY2" fmla="*/ 0 h 278612"/>
                    <a:gd name="connsiteX3" fmla="*/ 3027765 w 3027944"/>
                    <a:gd name="connsiteY3" fmla="*/ 278612 h 278612"/>
                    <a:gd name="connsiteX4" fmla="*/ 526594 w 3027944"/>
                    <a:gd name="connsiteY4" fmla="*/ 278611 h 278612"/>
                    <a:gd name="connsiteX5" fmla="*/ 0 w 3027944"/>
                    <a:gd name="connsiteY5" fmla="*/ 136924 h 278612"/>
                    <a:gd name="connsiteX0" fmla="*/ 0 w 3027765"/>
                    <a:gd name="connsiteY0" fmla="*/ 139306 h 280994"/>
                    <a:gd name="connsiteX1" fmla="*/ 526594 w 3027765"/>
                    <a:gd name="connsiteY1" fmla="*/ 2382 h 280994"/>
                    <a:gd name="connsiteX2" fmla="*/ 2201545 w 3027765"/>
                    <a:gd name="connsiteY2" fmla="*/ 0 h 280994"/>
                    <a:gd name="connsiteX3" fmla="*/ 3027765 w 3027765"/>
                    <a:gd name="connsiteY3" fmla="*/ 280994 h 280994"/>
                    <a:gd name="connsiteX4" fmla="*/ 526594 w 3027765"/>
                    <a:gd name="connsiteY4" fmla="*/ 280993 h 280994"/>
                    <a:gd name="connsiteX5" fmla="*/ 0 w 3027765"/>
                    <a:gd name="connsiteY5" fmla="*/ 139306 h 280994"/>
                    <a:gd name="connsiteX0" fmla="*/ 0 w 2253184"/>
                    <a:gd name="connsiteY0" fmla="*/ 139306 h 280994"/>
                    <a:gd name="connsiteX1" fmla="*/ 526594 w 2253184"/>
                    <a:gd name="connsiteY1" fmla="*/ 2382 h 280994"/>
                    <a:gd name="connsiteX2" fmla="*/ 2201545 w 2253184"/>
                    <a:gd name="connsiteY2" fmla="*/ 0 h 280994"/>
                    <a:gd name="connsiteX3" fmla="*/ 2253184 w 2253184"/>
                    <a:gd name="connsiteY3" fmla="*/ 280994 h 280994"/>
                    <a:gd name="connsiteX4" fmla="*/ 526594 w 2253184"/>
                    <a:gd name="connsiteY4" fmla="*/ 280993 h 280994"/>
                    <a:gd name="connsiteX5" fmla="*/ 0 w 2253184"/>
                    <a:gd name="connsiteY5" fmla="*/ 139306 h 280994"/>
                    <a:gd name="connsiteX0" fmla="*/ 0 w 2201724"/>
                    <a:gd name="connsiteY0" fmla="*/ 139306 h 280994"/>
                    <a:gd name="connsiteX1" fmla="*/ 526594 w 2201724"/>
                    <a:gd name="connsiteY1" fmla="*/ 2382 h 280994"/>
                    <a:gd name="connsiteX2" fmla="*/ 2201545 w 2201724"/>
                    <a:gd name="connsiteY2" fmla="*/ 0 h 280994"/>
                    <a:gd name="connsiteX3" fmla="*/ 2201545 w 2201724"/>
                    <a:gd name="connsiteY3" fmla="*/ 280994 h 280994"/>
                    <a:gd name="connsiteX4" fmla="*/ 526594 w 2201724"/>
                    <a:gd name="connsiteY4" fmla="*/ 280993 h 280994"/>
                    <a:gd name="connsiteX5" fmla="*/ 0 w 2201724"/>
                    <a:gd name="connsiteY5" fmla="*/ 139306 h 280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1724" h="280994">
                      <a:moveTo>
                        <a:pt x="0" y="139306"/>
                      </a:moveTo>
                      <a:cubicBezTo>
                        <a:pt x="0" y="81418"/>
                        <a:pt x="204370" y="2383"/>
                        <a:pt x="526594" y="2382"/>
                      </a:cubicBezTo>
                      <a:lnTo>
                        <a:pt x="2201545" y="0"/>
                      </a:lnTo>
                      <a:cubicBezTo>
                        <a:pt x="2202482" y="75010"/>
                        <a:pt x="2199307" y="202809"/>
                        <a:pt x="2201545" y="280994"/>
                      </a:cubicBezTo>
                      <a:lnTo>
                        <a:pt x="526594" y="280993"/>
                      </a:lnTo>
                      <a:cubicBezTo>
                        <a:pt x="194102" y="262538"/>
                        <a:pt x="0" y="197194"/>
                        <a:pt x="0" y="1393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B2B2B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anchor="ctr">
                  <a:scene3d>
                    <a:camera prst="orthographicFront"/>
                    <a:lightRig rig="threePt" dir="t"/>
                  </a:scene3d>
                  <a:sp3d/>
                </a:bodyPr>
                <a:lstStyle/>
                <a:p>
                  <a:pPr algn="ctr" defTabSz="1018857">
                    <a:tabLst>
                      <a:tab pos="2629936" algn="l"/>
                      <a:tab pos="5517284" algn="l"/>
                    </a:tabLst>
                    <a:defRPr/>
                  </a:pPr>
                  <a:r>
                    <a:rPr lang="en-US" altLang="ko-KR" sz="1100" dirty="0">
                      <a:ln w="11430"/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02</a:t>
                  </a:r>
                  <a:endParaRPr lang="ko-KR" altLang="en-US" sz="1100" dirty="0">
                    <a:ln w="1143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9" name="그룹 23"/>
            <p:cNvGrpSpPr>
              <a:grpSpLocks/>
            </p:cNvGrpSpPr>
            <p:nvPr/>
          </p:nvGrpSpPr>
          <p:grpSpPr bwMode="auto">
            <a:xfrm>
              <a:off x="487934" y="2949179"/>
              <a:ext cx="5910090" cy="433388"/>
              <a:chOff x="905516" y="4381500"/>
              <a:chExt cx="5960105" cy="522288"/>
            </a:xfrm>
          </p:grpSpPr>
          <p:pic>
            <p:nvPicPr>
              <p:cNvPr id="158" name="Picture 7" descr="E:\work\대신정보통신\금융솔루션파트\제안서마스터\제목바5-4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1" y="4381500"/>
                <a:ext cx="5943600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9" name="그룹 77"/>
              <p:cNvGrpSpPr>
                <a:grpSpLocks/>
              </p:cNvGrpSpPr>
              <p:nvPr/>
            </p:nvGrpSpPr>
            <p:grpSpPr bwMode="auto">
              <a:xfrm>
                <a:off x="905516" y="4381819"/>
                <a:ext cx="417512" cy="417512"/>
                <a:chOff x="791216" y="3487739"/>
                <a:chExt cx="417512" cy="417512"/>
              </a:xfrm>
            </p:grpSpPr>
            <p:pic>
              <p:nvPicPr>
                <p:cNvPr id="164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30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216" y="3487739"/>
                  <a:ext cx="417512" cy="417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5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3" y="3487739"/>
                  <a:ext cx="341312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0" name="그룹 78"/>
              <p:cNvGrpSpPr>
                <a:grpSpLocks/>
              </p:cNvGrpSpPr>
              <p:nvPr/>
            </p:nvGrpSpPr>
            <p:grpSpPr bwMode="auto">
              <a:xfrm flipH="1" flipV="1">
                <a:off x="6445256" y="4480879"/>
                <a:ext cx="417512" cy="417512"/>
                <a:chOff x="791216" y="3487739"/>
                <a:chExt cx="417512" cy="417512"/>
              </a:xfrm>
            </p:grpSpPr>
            <p:pic>
              <p:nvPicPr>
                <p:cNvPr id="162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30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216" y="3487739"/>
                  <a:ext cx="417512" cy="417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3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3" y="3487739"/>
                  <a:ext cx="341312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1" name="제목 3"/>
              <p:cNvSpPr txBox="1">
                <a:spLocks/>
              </p:cNvSpPr>
              <p:nvPr/>
            </p:nvSpPr>
            <p:spPr>
              <a:xfrm>
                <a:off x="1561044" y="4412115"/>
                <a:ext cx="4755633" cy="346331"/>
              </a:xfrm>
              <a:prstGeom prst="rect">
                <a:avLst/>
              </a:prstGeom>
            </p:spPr>
            <p:txBody>
              <a:bodyPr lIns="0" rIns="0"/>
              <a:lstStyle>
                <a:lvl1pPr marL="0" algn="l" defTabSz="1293056" rtl="0" eaLnBrk="1" fontAlgn="base" latinLnBrk="1" hangingPunct="1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 sz="1800" kern="1200" dirty="0">
                    <a:solidFill>
                      <a:schemeClr val="tx1"/>
                    </a:solidFill>
                    <a:latin typeface="나눔고딕 ExtraBold" pitchFamily="50" charset="-127"/>
                    <a:ea typeface="나눔고딕 ExtraBold" pitchFamily="50" charset="-127"/>
                    <a:cs typeface="+mn-cs"/>
                  </a:defRPr>
                </a:lvl1pPr>
              </a:lstStyle>
              <a:p>
                <a:pPr algn="ctr" latinLnBrk="0">
                  <a:defRPr/>
                </a:pPr>
                <a:r>
                  <a:rPr sz="1400" spc="-100" dirty="0" smtClean="0">
                    <a:solidFill>
                      <a:prstClr val="black"/>
                    </a:solidFill>
                    <a:latin typeface="+mn-ea"/>
                    <a:ea typeface="+mn-ea"/>
                  </a:rPr>
                  <a:t>성공적인 프로젝트 수행을 위한 최적화된 방법론 적용</a:t>
                </a:r>
                <a:endParaRPr sz="1400" spc="-10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0" name="모서리가 둥근 직사각형 109"/>
            <p:cNvSpPr/>
            <p:nvPr/>
          </p:nvSpPr>
          <p:spPr>
            <a:xfrm>
              <a:off x="478084" y="3650113"/>
              <a:ext cx="5903781" cy="964419"/>
            </a:xfrm>
            <a:prstGeom prst="roundRect">
              <a:avLst>
                <a:gd name="adj" fmla="val 2032"/>
              </a:avLst>
            </a:prstGeom>
            <a:noFill/>
            <a:ln w="6350">
              <a:gradFill>
                <a:gsLst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485" tIns="42242" rIns="84485" bIns="42242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612709" y="3636670"/>
              <a:ext cx="3640795" cy="428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574297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품질관리</a:t>
              </a:r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2554267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범위관리</a:t>
              </a:r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4534236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자원관리</a:t>
              </a:r>
            </a:p>
          </p:txBody>
        </p:sp>
        <p:grpSp>
          <p:nvGrpSpPr>
            <p:cNvPr id="115" name="그룹 30"/>
            <p:cNvGrpSpPr>
              <a:grpSpLocks/>
            </p:cNvGrpSpPr>
            <p:nvPr/>
          </p:nvGrpSpPr>
          <p:grpSpPr bwMode="auto">
            <a:xfrm>
              <a:off x="2097917" y="3516429"/>
              <a:ext cx="2664115" cy="280994"/>
              <a:chOff x="2390739" y="5580745"/>
              <a:chExt cx="2779784" cy="280994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>
                <a:off x="2391423" y="5581905"/>
                <a:ext cx="2778326" cy="279442"/>
              </a:xfrm>
              <a:prstGeom prst="roundRect">
                <a:avLst>
                  <a:gd name="adj" fmla="val 5000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76741" algn="ctr" defTabSz="1018653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29408" algn="l"/>
                    <a:tab pos="5516175" algn="l"/>
                  </a:tabLst>
                  <a:defRPr/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사업 관리항목</a:t>
                </a:r>
              </a:p>
            </p:txBody>
          </p:sp>
          <p:sp>
            <p:nvSpPr>
              <p:cNvPr id="157" name="모서리가 둥근 직사각형 323"/>
              <p:cNvSpPr/>
              <p:nvPr/>
            </p:nvSpPr>
            <p:spPr>
              <a:xfrm>
                <a:off x="2391423" y="5580318"/>
                <a:ext cx="405898" cy="281029"/>
              </a:xfrm>
              <a:custGeom>
                <a:avLst/>
                <a:gdLst>
                  <a:gd name="connsiteX0" fmla="*/ 0 w 2779783"/>
                  <a:gd name="connsiteY0" fmla="*/ 139306 h 278611"/>
                  <a:gd name="connsiteX1" fmla="*/ 139306 w 2779783"/>
                  <a:gd name="connsiteY1" fmla="*/ 0 h 278611"/>
                  <a:gd name="connsiteX2" fmla="*/ 2640478 w 2779783"/>
                  <a:gd name="connsiteY2" fmla="*/ 0 h 278611"/>
                  <a:gd name="connsiteX3" fmla="*/ 2779784 w 2779783"/>
                  <a:gd name="connsiteY3" fmla="*/ 139306 h 278611"/>
                  <a:gd name="connsiteX4" fmla="*/ 2779783 w 2779783"/>
                  <a:gd name="connsiteY4" fmla="*/ 139306 h 278611"/>
                  <a:gd name="connsiteX5" fmla="*/ 2640477 w 2779783"/>
                  <a:gd name="connsiteY5" fmla="*/ 278612 h 278611"/>
                  <a:gd name="connsiteX6" fmla="*/ 139306 w 2779783"/>
                  <a:gd name="connsiteY6" fmla="*/ 278611 h 278611"/>
                  <a:gd name="connsiteX7" fmla="*/ 0 w 2779783"/>
                  <a:gd name="connsiteY7" fmla="*/ 139305 h 278611"/>
                  <a:gd name="connsiteX8" fmla="*/ 0 w 2779783"/>
                  <a:gd name="connsiteY8" fmla="*/ 139306 h 278611"/>
                  <a:gd name="connsiteX0" fmla="*/ 0 w 2779784"/>
                  <a:gd name="connsiteY0" fmla="*/ 139306 h 278612"/>
                  <a:gd name="connsiteX1" fmla="*/ 139306 w 2779784"/>
                  <a:gd name="connsiteY1" fmla="*/ 0 h 278612"/>
                  <a:gd name="connsiteX2" fmla="*/ 2640478 w 2779784"/>
                  <a:gd name="connsiteY2" fmla="*/ 0 h 278612"/>
                  <a:gd name="connsiteX3" fmla="*/ 2779784 w 2779784"/>
                  <a:gd name="connsiteY3" fmla="*/ 139306 h 278612"/>
                  <a:gd name="connsiteX4" fmla="*/ 2640477 w 2779784"/>
                  <a:gd name="connsiteY4" fmla="*/ 278612 h 278612"/>
                  <a:gd name="connsiteX5" fmla="*/ 139306 w 2779784"/>
                  <a:gd name="connsiteY5" fmla="*/ 278611 h 278612"/>
                  <a:gd name="connsiteX6" fmla="*/ 0 w 2779784"/>
                  <a:gd name="connsiteY6" fmla="*/ 139305 h 278612"/>
                  <a:gd name="connsiteX7" fmla="*/ 0 w 2779784"/>
                  <a:gd name="connsiteY7" fmla="*/ 139306 h 278612"/>
                  <a:gd name="connsiteX0" fmla="*/ 0 w 2953124"/>
                  <a:gd name="connsiteY0" fmla="*/ 139306 h 278612"/>
                  <a:gd name="connsiteX1" fmla="*/ 139306 w 2953124"/>
                  <a:gd name="connsiteY1" fmla="*/ 0 h 278612"/>
                  <a:gd name="connsiteX2" fmla="*/ 2640478 w 2953124"/>
                  <a:gd name="connsiteY2" fmla="*/ 0 h 278612"/>
                  <a:gd name="connsiteX3" fmla="*/ 2640477 w 2953124"/>
                  <a:gd name="connsiteY3" fmla="*/ 278612 h 278612"/>
                  <a:gd name="connsiteX4" fmla="*/ 139306 w 2953124"/>
                  <a:gd name="connsiteY4" fmla="*/ 278611 h 278612"/>
                  <a:gd name="connsiteX5" fmla="*/ 0 w 2953124"/>
                  <a:gd name="connsiteY5" fmla="*/ 139305 h 278612"/>
                  <a:gd name="connsiteX6" fmla="*/ 0 w 2953124"/>
                  <a:gd name="connsiteY6" fmla="*/ 139306 h 278612"/>
                  <a:gd name="connsiteX0" fmla="*/ 0 w 2828096"/>
                  <a:gd name="connsiteY0" fmla="*/ 139306 h 278612"/>
                  <a:gd name="connsiteX1" fmla="*/ 139306 w 2828096"/>
                  <a:gd name="connsiteY1" fmla="*/ 0 h 278612"/>
                  <a:gd name="connsiteX2" fmla="*/ 2640478 w 2828096"/>
                  <a:gd name="connsiteY2" fmla="*/ 0 h 278612"/>
                  <a:gd name="connsiteX3" fmla="*/ 2640477 w 2828096"/>
                  <a:gd name="connsiteY3" fmla="*/ 278612 h 278612"/>
                  <a:gd name="connsiteX4" fmla="*/ 139306 w 2828096"/>
                  <a:gd name="connsiteY4" fmla="*/ 278611 h 278612"/>
                  <a:gd name="connsiteX5" fmla="*/ 0 w 2828096"/>
                  <a:gd name="connsiteY5" fmla="*/ 139305 h 278612"/>
                  <a:gd name="connsiteX6" fmla="*/ 0 w 2828096"/>
                  <a:gd name="connsiteY6" fmla="*/ 139306 h 278612"/>
                  <a:gd name="connsiteX0" fmla="*/ 0 w 2644668"/>
                  <a:gd name="connsiteY0" fmla="*/ 139306 h 278612"/>
                  <a:gd name="connsiteX1" fmla="*/ 139306 w 2644668"/>
                  <a:gd name="connsiteY1" fmla="*/ 0 h 278612"/>
                  <a:gd name="connsiteX2" fmla="*/ 2640478 w 2644668"/>
                  <a:gd name="connsiteY2" fmla="*/ 0 h 278612"/>
                  <a:gd name="connsiteX3" fmla="*/ 2640477 w 2644668"/>
                  <a:gd name="connsiteY3" fmla="*/ 278612 h 278612"/>
                  <a:gd name="connsiteX4" fmla="*/ 139306 w 2644668"/>
                  <a:gd name="connsiteY4" fmla="*/ 278611 h 278612"/>
                  <a:gd name="connsiteX5" fmla="*/ 0 w 2644668"/>
                  <a:gd name="connsiteY5" fmla="*/ 139305 h 278612"/>
                  <a:gd name="connsiteX6" fmla="*/ 0 w 2644668"/>
                  <a:gd name="connsiteY6" fmla="*/ 139306 h 278612"/>
                  <a:gd name="connsiteX0" fmla="*/ 0 w 2640478"/>
                  <a:gd name="connsiteY0" fmla="*/ 139306 h 278612"/>
                  <a:gd name="connsiteX1" fmla="*/ 139306 w 2640478"/>
                  <a:gd name="connsiteY1" fmla="*/ 0 h 278612"/>
                  <a:gd name="connsiteX2" fmla="*/ 2640478 w 2640478"/>
                  <a:gd name="connsiteY2" fmla="*/ 0 h 278612"/>
                  <a:gd name="connsiteX3" fmla="*/ 2640477 w 2640478"/>
                  <a:gd name="connsiteY3" fmla="*/ 278612 h 278612"/>
                  <a:gd name="connsiteX4" fmla="*/ 139306 w 2640478"/>
                  <a:gd name="connsiteY4" fmla="*/ 278611 h 278612"/>
                  <a:gd name="connsiteX5" fmla="*/ 0 w 2640478"/>
                  <a:gd name="connsiteY5" fmla="*/ 139305 h 278612"/>
                  <a:gd name="connsiteX6" fmla="*/ 0 w 2640478"/>
                  <a:gd name="connsiteY6" fmla="*/ 139306 h 278612"/>
                  <a:gd name="connsiteX0" fmla="*/ 0 w 2640656"/>
                  <a:gd name="connsiteY0" fmla="*/ 139306 h 278612"/>
                  <a:gd name="connsiteX1" fmla="*/ 139306 w 2640656"/>
                  <a:gd name="connsiteY1" fmla="*/ 0 h 278612"/>
                  <a:gd name="connsiteX2" fmla="*/ 2640478 w 2640656"/>
                  <a:gd name="connsiteY2" fmla="*/ 0 h 278612"/>
                  <a:gd name="connsiteX3" fmla="*/ 2640477 w 2640656"/>
                  <a:gd name="connsiteY3" fmla="*/ 278612 h 278612"/>
                  <a:gd name="connsiteX4" fmla="*/ 139306 w 2640656"/>
                  <a:gd name="connsiteY4" fmla="*/ 278611 h 278612"/>
                  <a:gd name="connsiteX5" fmla="*/ 0 w 2640656"/>
                  <a:gd name="connsiteY5" fmla="*/ 139305 h 278612"/>
                  <a:gd name="connsiteX6" fmla="*/ 0 w 2640656"/>
                  <a:gd name="connsiteY6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206555 w 2847211"/>
                  <a:gd name="connsiteY5" fmla="*/ 139305 h 278612"/>
                  <a:gd name="connsiteX6" fmla="*/ 0 w 2847211"/>
                  <a:gd name="connsiteY6" fmla="*/ 139306 h 278612"/>
                  <a:gd name="connsiteX0" fmla="*/ 15901 w 2863112"/>
                  <a:gd name="connsiteY0" fmla="*/ 139306 h 278612"/>
                  <a:gd name="connsiteX1" fmla="*/ 361762 w 2863112"/>
                  <a:gd name="connsiteY1" fmla="*/ 0 h 278612"/>
                  <a:gd name="connsiteX2" fmla="*/ 2862934 w 2863112"/>
                  <a:gd name="connsiteY2" fmla="*/ 0 h 278612"/>
                  <a:gd name="connsiteX3" fmla="*/ 2862933 w 2863112"/>
                  <a:gd name="connsiteY3" fmla="*/ 278612 h 278612"/>
                  <a:gd name="connsiteX4" fmla="*/ 361762 w 2863112"/>
                  <a:gd name="connsiteY4" fmla="*/ 278611 h 278612"/>
                  <a:gd name="connsiteX5" fmla="*/ 15901 w 2863112"/>
                  <a:gd name="connsiteY5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0 w 2847211"/>
                  <a:gd name="connsiteY5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0 w 2847211"/>
                  <a:gd name="connsiteY5" fmla="*/ 139306 h 278612"/>
                  <a:gd name="connsiteX0" fmla="*/ 661 w 2847872"/>
                  <a:gd name="connsiteY0" fmla="*/ 139306 h 278612"/>
                  <a:gd name="connsiteX1" fmla="*/ 346522 w 2847872"/>
                  <a:gd name="connsiteY1" fmla="*/ 0 h 278612"/>
                  <a:gd name="connsiteX2" fmla="*/ 2847694 w 2847872"/>
                  <a:gd name="connsiteY2" fmla="*/ 0 h 278612"/>
                  <a:gd name="connsiteX3" fmla="*/ 2847693 w 2847872"/>
                  <a:gd name="connsiteY3" fmla="*/ 278612 h 278612"/>
                  <a:gd name="connsiteX4" fmla="*/ 346522 w 2847872"/>
                  <a:gd name="connsiteY4" fmla="*/ 278611 h 278612"/>
                  <a:gd name="connsiteX5" fmla="*/ 661 w 2847872"/>
                  <a:gd name="connsiteY5" fmla="*/ 139306 h 278612"/>
                  <a:gd name="connsiteX0" fmla="*/ 661 w 2847872"/>
                  <a:gd name="connsiteY0" fmla="*/ 139306 h 278612"/>
                  <a:gd name="connsiteX1" fmla="*/ 346522 w 2847872"/>
                  <a:gd name="connsiteY1" fmla="*/ 0 h 278612"/>
                  <a:gd name="connsiteX2" fmla="*/ 2847694 w 2847872"/>
                  <a:gd name="connsiteY2" fmla="*/ 0 h 278612"/>
                  <a:gd name="connsiteX3" fmla="*/ 2847693 w 2847872"/>
                  <a:gd name="connsiteY3" fmla="*/ 278612 h 278612"/>
                  <a:gd name="connsiteX4" fmla="*/ 346522 w 2847872"/>
                  <a:gd name="connsiteY4" fmla="*/ 278611 h 278612"/>
                  <a:gd name="connsiteX5" fmla="*/ 661 w 2847872"/>
                  <a:gd name="connsiteY5" fmla="*/ 139306 h 278612"/>
                  <a:gd name="connsiteX0" fmla="*/ 493 w 2912251"/>
                  <a:gd name="connsiteY0" fmla="*/ 141687 h 278612"/>
                  <a:gd name="connsiteX1" fmla="*/ 410901 w 2912251"/>
                  <a:gd name="connsiteY1" fmla="*/ 0 h 278612"/>
                  <a:gd name="connsiteX2" fmla="*/ 2912073 w 2912251"/>
                  <a:gd name="connsiteY2" fmla="*/ 0 h 278612"/>
                  <a:gd name="connsiteX3" fmla="*/ 2912072 w 2912251"/>
                  <a:gd name="connsiteY3" fmla="*/ 278612 h 278612"/>
                  <a:gd name="connsiteX4" fmla="*/ 410901 w 2912251"/>
                  <a:gd name="connsiteY4" fmla="*/ 278611 h 278612"/>
                  <a:gd name="connsiteX5" fmla="*/ 493 w 2912251"/>
                  <a:gd name="connsiteY5" fmla="*/ 141687 h 278612"/>
                  <a:gd name="connsiteX0" fmla="*/ 493 w 2912251"/>
                  <a:gd name="connsiteY0" fmla="*/ 141687 h 278612"/>
                  <a:gd name="connsiteX1" fmla="*/ 410901 w 2912251"/>
                  <a:gd name="connsiteY1" fmla="*/ 0 h 278612"/>
                  <a:gd name="connsiteX2" fmla="*/ 2912073 w 2912251"/>
                  <a:gd name="connsiteY2" fmla="*/ 0 h 278612"/>
                  <a:gd name="connsiteX3" fmla="*/ 2912072 w 2912251"/>
                  <a:gd name="connsiteY3" fmla="*/ 278612 h 278612"/>
                  <a:gd name="connsiteX4" fmla="*/ 410901 w 2912251"/>
                  <a:gd name="connsiteY4" fmla="*/ 278611 h 278612"/>
                  <a:gd name="connsiteX5" fmla="*/ 493 w 2912251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3027944"/>
                  <a:gd name="connsiteY0" fmla="*/ 136924 h 278612"/>
                  <a:gd name="connsiteX1" fmla="*/ 526594 w 3027944"/>
                  <a:gd name="connsiteY1" fmla="*/ 0 h 278612"/>
                  <a:gd name="connsiteX2" fmla="*/ 3027766 w 3027944"/>
                  <a:gd name="connsiteY2" fmla="*/ 0 h 278612"/>
                  <a:gd name="connsiteX3" fmla="*/ 3027765 w 3027944"/>
                  <a:gd name="connsiteY3" fmla="*/ 278612 h 278612"/>
                  <a:gd name="connsiteX4" fmla="*/ 526594 w 3027944"/>
                  <a:gd name="connsiteY4" fmla="*/ 278611 h 278612"/>
                  <a:gd name="connsiteX5" fmla="*/ 0 w 3027944"/>
                  <a:gd name="connsiteY5" fmla="*/ 136924 h 278612"/>
                  <a:gd name="connsiteX0" fmla="*/ 0 w 3027765"/>
                  <a:gd name="connsiteY0" fmla="*/ 139306 h 280994"/>
                  <a:gd name="connsiteX1" fmla="*/ 526594 w 3027765"/>
                  <a:gd name="connsiteY1" fmla="*/ 2382 h 280994"/>
                  <a:gd name="connsiteX2" fmla="*/ 2201545 w 3027765"/>
                  <a:gd name="connsiteY2" fmla="*/ 0 h 280994"/>
                  <a:gd name="connsiteX3" fmla="*/ 3027765 w 3027765"/>
                  <a:gd name="connsiteY3" fmla="*/ 280994 h 280994"/>
                  <a:gd name="connsiteX4" fmla="*/ 526594 w 3027765"/>
                  <a:gd name="connsiteY4" fmla="*/ 280993 h 280994"/>
                  <a:gd name="connsiteX5" fmla="*/ 0 w 3027765"/>
                  <a:gd name="connsiteY5" fmla="*/ 139306 h 280994"/>
                  <a:gd name="connsiteX0" fmla="*/ 0 w 2253184"/>
                  <a:gd name="connsiteY0" fmla="*/ 139306 h 280994"/>
                  <a:gd name="connsiteX1" fmla="*/ 526594 w 2253184"/>
                  <a:gd name="connsiteY1" fmla="*/ 2382 h 280994"/>
                  <a:gd name="connsiteX2" fmla="*/ 2201545 w 2253184"/>
                  <a:gd name="connsiteY2" fmla="*/ 0 h 280994"/>
                  <a:gd name="connsiteX3" fmla="*/ 2253184 w 2253184"/>
                  <a:gd name="connsiteY3" fmla="*/ 280994 h 280994"/>
                  <a:gd name="connsiteX4" fmla="*/ 526594 w 2253184"/>
                  <a:gd name="connsiteY4" fmla="*/ 280993 h 280994"/>
                  <a:gd name="connsiteX5" fmla="*/ 0 w 2253184"/>
                  <a:gd name="connsiteY5" fmla="*/ 139306 h 280994"/>
                  <a:gd name="connsiteX0" fmla="*/ 0 w 2201724"/>
                  <a:gd name="connsiteY0" fmla="*/ 139306 h 280994"/>
                  <a:gd name="connsiteX1" fmla="*/ 526594 w 2201724"/>
                  <a:gd name="connsiteY1" fmla="*/ 2382 h 280994"/>
                  <a:gd name="connsiteX2" fmla="*/ 2201545 w 2201724"/>
                  <a:gd name="connsiteY2" fmla="*/ 0 h 280994"/>
                  <a:gd name="connsiteX3" fmla="*/ 2201545 w 2201724"/>
                  <a:gd name="connsiteY3" fmla="*/ 280994 h 280994"/>
                  <a:gd name="connsiteX4" fmla="*/ 526594 w 2201724"/>
                  <a:gd name="connsiteY4" fmla="*/ 280993 h 280994"/>
                  <a:gd name="connsiteX5" fmla="*/ 0 w 2201724"/>
                  <a:gd name="connsiteY5" fmla="*/ 139306 h 28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01724" h="280994">
                    <a:moveTo>
                      <a:pt x="0" y="139306"/>
                    </a:moveTo>
                    <a:cubicBezTo>
                      <a:pt x="0" y="81418"/>
                      <a:pt x="204370" y="2383"/>
                      <a:pt x="526594" y="2382"/>
                    </a:cubicBezTo>
                    <a:lnTo>
                      <a:pt x="2201545" y="0"/>
                    </a:lnTo>
                    <a:cubicBezTo>
                      <a:pt x="2202482" y="75010"/>
                      <a:pt x="2199307" y="202809"/>
                      <a:pt x="2201545" y="280994"/>
                    </a:cubicBezTo>
                    <a:lnTo>
                      <a:pt x="526594" y="280993"/>
                    </a:lnTo>
                    <a:cubicBezTo>
                      <a:pt x="194102" y="262538"/>
                      <a:pt x="0" y="197194"/>
                      <a:pt x="0" y="139306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7E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76741" algn="ctr" defTabSz="1018653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29408" algn="l"/>
                    <a:tab pos="5516175" algn="l"/>
                  </a:tabLst>
                  <a:defRPr/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01</a:t>
                </a:r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6" name="양쪽 모서리가 둥근 사각형 115"/>
            <p:cNvSpPr/>
            <p:nvPr/>
          </p:nvSpPr>
          <p:spPr>
            <a:xfrm>
              <a:off x="574297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일정관리</a:t>
              </a:r>
            </a:p>
          </p:txBody>
        </p:sp>
        <p:sp>
          <p:nvSpPr>
            <p:cNvPr id="117" name="양쪽 모서리가 둥근 사각형 116"/>
            <p:cNvSpPr/>
            <p:nvPr/>
          </p:nvSpPr>
          <p:spPr>
            <a:xfrm>
              <a:off x="2554267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통합관리</a:t>
              </a:r>
            </a:p>
          </p:txBody>
        </p:sp>
        <p:sp>
          <p:nvSpPr>
            <p:cNvPr id="118" name="양쪽 모서리가 둥근 사각형 117"/>
            <p:cNvSpPr/>
            <p:nvPr/>
          </p:nvSpPr>
          <p:spPr>
            <a:xfrm>
              <a:off x="4534236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의사소통관리</a:t>
              </a:r>
            </a:p>
          </p:txBody>
        </p:sp>
        <p:sp>
          <p:nvSpPr>
            <p:cNvPr id="119" name="양쪽 모서리가 둥근 사각형 118"/>
            <p:cNvSpPr/>
            <p:nvPr/>
          </p:nvSpPr>
          <p:spPr>
            <a:xfrm>
              <a:off x="574297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위험관리</a:t>
              </a:r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2554267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형상관리</a:t>
              </a:r>
            </a:p>
          </p:txBody>
        </p:sp>
        <p:sp>
          <p:nvSpPr>
            <p:cNvPr id="121" name="양쪽 모서리가 둥근 사각형 120"/>
            <p:cNvSpPr/>
            <p:nvPr/>
          </p:nvSpPr>
          <p:spPr>
            <a:xfrm>
              <a:off x="4534236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보안관리</a:t>
              </a:r>
            </a:p>
          </p:txBody>
        </p:sp>
        <p:grpSp>
          <p:nvGrpSpPr>
            <p:cNvPr id="122" name="그룹 40"/>
            <p:cNvGrpSpPr>
              <a:grpSpLocks/>
            </p:cNvGrpSpPr>
            <p:nvPr/>
          </p:nvGrpSpPr>
          <p:grpSpPr bwMode="auto">
            <a:xfrm>
              <a:off x="463719" y="5080847"/>
              <a:ext cx="5944105" cy="446400"/>
              <a:chOff x="543964" y="2760986"/>
              <a:chExt cx="5763872" cy="446400"/>
            </a:xfrm>
          </p:grpSpPr>
          <p:sp>
            <p:nvSpPr>
              <p:cNvPr id="152" name="AutoShape 69"/>
              <p:cNvSpPr>
                <a:spLocks noChangeArrowheads="1"/>
              </p:cNvSpPr>
              <p:nvPr/>
            </p:nvSpPr>
            <p:spPr bwMode="auto">
              <a:xfrm>
                <a:off x="543414" y="2761651"/>
                <a:ext cx="1553500" cy="446154"/>
              </a:xfrm>
              <a:prstGeom prst="homePlate">
                <a:avLst>
                  <a:gd name="adj" fmla="val 41517"/>
                </a:avLst>
              </a:prstGeom>
              <a:pattFill prst="nar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lvl="1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나눔바른고딕"/>
                  </a:rPr>
                  <a:t>   착수단계</a:t>
                </a:r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1950647" y="2761651"/>
                <a:ext cx="1548880" cy="446154"/>
              </a:xfrm>
              <a:prstGeom prst="chevron">
                <a:avLst>
                  <a:gd name="adj" fmla="val 43230"/>
                </a:avLst>
              </a:prstGeom>
              <a:pattFill prst="narHorz">
                <a:fgClr>
                  <a:schemeClr val="bg1">
                    <a:lumMod val="8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  계획단계</a:t>
                </a:r>
              </a:p>
            </p:txBody>
          </p:sp>
          <p:sp>
            <p:nvSpPr>
              <p:cNvPr id="154" name="AutoShape 71"/>
              <p:cNvSpPr>
                <a:spLocks noChangeArrowheads="1"/>
              </p:cNvSpPr>
              <p:nvPr/>
            </p:nvSpPr>
            <p:spPr bwMode="auto">
              <a:xfrm>
                <a:off x="3354801" y="2761651"/>
                <a:ext cx="1551960" cy="446154"/>
              </a:xfrm>
              <a:prstGeom prst="chevron">
                <a:avLst>
                  <a:gd name="adj" fmla="val 42860"/>
                </a:avLst>
              </a:prstGeom>
              <a:pattFill prst="narHorz">
                <a:fgClr>
                  <a:schemeClr val="bg1">
                    <a:lumMod val="7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실행</a:t>
                </a:r>
                <a:r>
                  <a:rPr lang="en-US" altLang="ko-KR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통제단계</a:t>
                </a:r>
              </a:p>
            </p:txBody>
          </p:sp>
          <p:sp>
            <p:nvSpPr>
              <p:cNvPr id="155" name="AutoShape 72"/>
              <p:cNvSpPr>
                <a:spLocks noChangeArrowheads="1"/>
              </p:cNvSpPr>
              <p:nvPr/>
            </p:nvSpPr>
            <p:spPr bwMode="auto">
              <a:xfrm>
                <a:off x="4762035" y="2761651"/>
                <a:ext cx="1545801" cy="446154"/>
              </a:xfrm>
              <a:prstGeom prst="chevron">
                <a:avLst>
                  <a:gd name="adj" fmla="val 40129"/>
                </a:avLst>
              </a:prstGeom>
              <a:pattFill prst="narHorz">
                <a:fgClr>
                  <a:schemeClr val="bg1">
                    <a:lumMod val="75000"/>
                  </a:schemeClr>
                </a:fgClr>
                <a:bgClr>
                  <a:schemeClr val="bg1">
                    <a:lumMod val="50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sym typeface="나눔바른고딕"/>
                  </a:rPr>
                  <a:t>종료단계</a:t>
                </a:r>
              </a:p>
            </p:txBody>
          </p:sp>
        </p:grpSp>
        <p:pic>
          <p:nvPicPr>
            <p:cNvPr id="123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246" y="5058709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336" y="5073413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195" y="5073413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779" y="5063791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7" name="그룹 45"/>
            <p:cNvGrpSpPr>
              <a:grpSpLocks/>
            </p:cNvGrpSpPr>
            <p:nvPr/>
          </p:nvGrpSpPr>
          <p:grpSpPr bwMode="auto">
            <a:xfrm>
              <a:off x="712361" y="8319533"/>
              <a:ext cx="5342723" cy="1052048"/>
              <a:chOff x="1144111" y="7022614"/>
              <a:chExt cx="5475764" cy="1052048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1144187" y="7534831"/>
                <a:ext cx="547594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57"/>
              <p:cNvGrpSpPr>
                <a:grpSpLocks/>
              </p:cNvGrpSpPr>
              <p:nvPr/>
            </p:nvGrpSpPr>
            <p:grpSpPr bwMode="auto">
              <a:xfrm>
                <a:off x="1452269" y="7022614"/>
                <a:ext cx="4840716" cy="1052048"/>
                <a:chOff x="1576093" y="7468354"/>
                <a:chExt cx="5262844" cy="1143790"/>
              </a:xfrm>
            </p:grpSpPr>
            <p:grpSp>
              <p:nvGrpSpPr>
                <p:cNvPr id="140" name="그룹 58"/>
                <p:cNvGrpSpPr>
                  <a:grpSpLocks/>
                </p:cNvGrpSpPr>
                <p:nvPr/>
              </p:nvGrpSpPr>
              <p:grpSpPr bwMode="auto">
                <a:xfrm>
                  <a:off x="1576093" y="7468354"/>
                  <a:ext cx="1143792" cy="1143790"/>
                  <a:chOff x="1576093" y="7468354"/>
                  <a:chExt cx="1143792" cy="1143790"/>
                </a:xfrm>
              </p:grpSpPr>
              <p:sp>
                <p:nvSpPr>
                  <p:cNvPr id="150" name="타원 149"/>
                  <p:cNvSpPr/>
                  <p:nvPr/>
                </p:nvSpPr>
                <p:spPr>
                  <a:xfrm>
                    <a:off x="1575529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1" name="타원 150"/>
                  <p:cNvSpPr/>
                  <p:nvPr/>
                </p:nvSpPr>
                <p:spPr>
                  <a:xfrm>
                    <a:off x="1652362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b="1" spc="-30" dirty="0">
                        <a:solidFill>
                          <a:srgbClr val="FF0000"/>
                        </a:solidFill>
                        <a:latin typeface="+mn-ea"/>
                      </a:rPr>
                      <a:t>유사사업</a:t>
                    </a:r>
                    <a:endParaRPr kumimoji="0" lang="en-US" altLang="ko-KR" sz="1100" b="1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b="1" spc="-30" dirty="0">
                        <a:solidFill>
                          <a:srgbClr val="FF0000"/>
                        </a:solidFill>
                        <a:latin typeface="+mn-ea"/>
                      </a:rPr>
                      <a:t>수행경험</a:t>
                    </a:r>
                  </a:p>
                </p:txBody>
              </p:sp>
            </p:grpSp>
            <p:grpSp>
              <p:nvGrpSpPr>
                <p:cNvPr id="141" name="그룹 59"/>
                <p:cNvGrpSpPr>
                  <a:grpSpLocks/>
                </p:cNvGrpSpPr>
                <p:nvPr/>
              </p:nvGrpSpPr>
              <p:grpSpPr bwMode="auto">
                <a:xfrm>
                  <a:off x="2949110" y="7468354"/>
                  <a:ext cx="1143792" cy="1143790"/>
                  <a:chOff x="3224317" y="7468354"/>
                  <a:chExt cx="1143792" cy="1143790"/>
                </a:xfrm>
              </p:grpSpPr>
              <p:sp>
                <p:nvSpPr>
                  <p:cNvPr id="148" name="타원 147"/>
                  <p:cNvSpPr/>
                  <p:nvPr/>
                </p:nvSpPr>
                <p:spPr>
                  <a:xfrm>
                    <a:off x="3223661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9" name="타원 148"/>
                  <p:cNvSpPr/>
                  <p:nvPr/>
                </p:nvSpPr>
                <p:spPr>
                  <a:xfrm>
                    <a:off x="3300586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검증된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사업관리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방법론</a:t>
                    </a:r>
                  </a:p>
                </p:txBody>
              </p:sp>
            </p:grpSp>
            <p:grpSp>
              <p:nvGrpSpPr>
                <p:cNvPr id="142" name="그룹 60"/>
                <p:cNvGrpSpPr>
                  <a:grpSpLocks/>
                </p:cNvGrpSpPr>
                <p:nvPr/>
              </p:nvGrpSpPr>
              <p:grpSpPr bwMode="auto">
                <a:xfrm>
                  <a:off x="4322127" y="7468354"/>
                  <a:ext cx="1143792" cy="1143790"/>
                  <a:chOff x="4872540" y="7468354"/>
                  <a:chExt cx="1143792" cy="1143790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>
                    <a:off x="4871792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4948809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유기적인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사업수행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조직구성</a:t>
                    </a:r>
                  </a:p>
                </p:txBody>
              </p:sp>
            </p:grpSp>
            <p:grpSp>
              <p:nvGrpSpPr>
                <p:cNvPr id="143" name="그룹 61"/>
                <p:cNvGrpSpPr>
                  <a:grpSpLocks/>
                </p:cNvGrpSpPr>
                <p:nvPr/>
              </p:nvGrpSpPr>
              <p:grpSpPr bwMode="auto">
                <a:xfrm>
                  <a:off x="5695145" y="7468354"/>
                  <a:ext cx="1143792" cy="1143790"/>
                  <a:chOff x="4872540" y="7468354"/>
                  <a:chExt cx="1143792" cy="1143790"/>
                </a:xfrm>
              </p:grpSpPr>
              <p:sp>
                <p:nvSpPr>
                  <p:cNvPr id="144" name="타원 143"/>
                  <p:cNvSpPr/>
                  <p:nvPr/>
                </p:nvSpPr>
                <p:spPr>
                  <a:xfrm>
                    <a:off x="4871699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948809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en-US" altLang="ko-KR" sz="1100" b="1" spc="-30" dirty="0" smtClean="0">
                        <a:solidFill>
                          <a:srgbClr val="FF0000"/>
                        </a:solidFill>
                        <a:latin typeface="+mn-ea"/>
                      </a:rPr>
                      <a:t>SP </a:t>
                    </a:r>
                    <a:r>
                      <a:rPr kumimoji="0" lang="ko-KR" altLang="en-US" sz="1100" b="1" spc="-30" dirty="0" smtClean="0">
                        <a:solidFill>
                          <a:srgbClr val="FF0000"/>
                        </a:solidFill>
                        <a:latin typeface="+mn-ea"/>
                      </a:rPr>
                      <a:t>인증</a:t>
                    </a:r>
                    <a:endParaRPr kumimoji="0" lang="ko-KR" altLang="en-US" sz="1100" b="1" spc="-30" dirty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128" name="타원 127"/>
            <p:cNvSpPr/>
            <p:nvPr/>
          </p:nvSpPr>
          <p:spPr>
            <a:xfrm>
              <a:off x="2708282" y="6553345"/>
              <a:ext cx="1373436" cy="1406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29" name="Oval 593"/>
            <p:cNvSpPr>
              <a:spLocks noChangeArrowheads="1"/>
            </p:cNvSpPr>
            <p:nvPr/>
          </p:nvSpPr>
          <p:spPr bwMode="auto">
            <a:xfrm>
              <a:off x="488556" y="5291094"/>
              <a:ext cx="176245" cy="18100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30" name="Oval 593"/>
            <p:cNvSpPr>
              <a:spLocks noChangeArrowheads="1"/>
            </p:cNvSpPr>
            <p:nvPr/>
          </p:nvSpPr>
          <p:spPr bwMode="auto">
            <a:xfrm>
              <a:off x="2117625" y="5333962"/>
              <a:ext cx="174656" cy="1794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131" name="Oval 593"/>
            <p:cNvSpPr>
              <a:spLocks noChangeArrowheads="1"/>
            </p:cNvSpPr>
            <p:nvPr/>
          </p:nvSpPr>
          <p:spPr bwMode="auto">
            <a:xfrm>
              <a:off x="3568862" y="5343488"/>
              <a:ext cx="174656" cy="18100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132" name="Oval 593"/>
            <p:cNvSpPr>
              <a:spLocks noChangeArrowheads="1"/>
            </p:cNvSpPr>
            <p:nvPr/>
          </p:nvSpPr>
          <p:spPr bwMode="auto">
            <a:xfrm>
              <a:off x="4962938" y="5333962"/>
              <a:ext cx="176245" cy="1794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grpSp>
          <p:nvGrpSpPr>
            <p:cNvPr id="133" name="그룹 51"/>
            <p:cNvGrpSpPr>
              <a:grpSpLocks/>
            </p:cNvGrpSpPr>
            <p:nvPr/>
          </p:nvGrpSpPr>
          <p:grpSpPr bwMode="auto">
            <a:xfrm>
              <a:off x="2720983" y="6566047"/>
              <a:ext cx="1348031" cy="1379745"/>
              <a:chOff x="3146547" y="7468627"/>
              <a:chExt cx="1381599" cy="1379745"/>
            </a:xfrm>
          </p:grpSpPr>
          <p:sp>
            <p:nvSpPr>
              <p:cNvPr id="135" name="도넛 134"/>
              <p:cNvSpPr/>
              <p:nvPr/>
            </p:nvSpPr>
            <p:spPr bwMode="auto">
              <a:xfrm>
                <a:off x="3146547" y="7468627"/>
                <a:ext cx="1381599" cy="1379745"/>
              </a:xfrm>
              <a:prstGeom prst="donut">
                <a:avLst>
                  <a:gd name="adj" fmla="val 173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136" name="직사각형 99"/>
              <p:cNvSpPr>
                <a:spLocks noChangeArrowheads="1"/>
              </p:cNvSpPr>
              <p:nvPr/>
            </p:nvSpPr>
            <p:spPr bwMode="auto">
              <a:xfrm>
                <a:off x="3471213" y="7942633"/>
                <a:ext cx="689430" cy="447796"/>
              </a:xfrm>
              <a:prstGeom prst="rect">
                <a:avLst/>
              </a:prstGeom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algn="ctr">
                  <a:buClr>
                    <a:prstClr val="white">
                      <a:lumMod val="65000"/>
                    </a:prstClr>
                  </a:buClr>
                  <a:buSzPct val="80000"/>
                  <a:defRPr/>
                </a:pPr>
                <a:r>
                  <a:rPr lang="ko-KR" altLang="en-US" sz="1400" dirty="0">
                    <a:latin typeface="+mn-ea"/>
                    <a:cs typeface="+mj-cs"/>
                  </a:rPr>
                  <a:t>사업관리</a:t>
                </a:r>
              </a:p>
              <a:p>
                <a:pPr algn="ctr">
                  <a:buClr>
                    <a:prstClr val="white">
                      <a:lumMod val="65000"/>
                    </a:prstClr>
                  </a:buClr>
                  <a:buSzPct val="80000"/>
                  <a:defRPr/>
                </a:pPr>
                <a:r>
                  <a:rPr lang="ko-KR" altLang="en-US" sz="1400" dirty="0">
                    <a:latin typeface="+mn-ea"/>
                    <a:cs typeface="+mj-cs"/>
                  </a:rPr>
                  <a:t>전략</a:t>
                </a:r>
              </a:p>
            </p:txBody>
          </p:sp>
          <p:sp>
            <p:nvSpPr>
              <p:cNvPr id="137" name="도넛 136"/>
              <p:cNvSpPr/>
              <p:nvPr/>
            </p:nvSpPr>
            <p:spPr bwMode="auto">
              <a:xfrm>
                <a:off x="3198621" y="7521023"/>
                <a:ext cx="1277450" cy="1274953"/>
              </a:xfrm>
              <a:prstGeom prst="donut">
                <a:avLst>
                  <a:gd name="adj" fmla="val 7492"/>
                </a:avLst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134" name="그림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392" y="7933391"/>
              <a:ext cx="4111617" cy="72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3013516"/>
            <a:ext cx="6048375" cy="640353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63808" y="694469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보고 및 검토 </a:t>
            </a:r>
            <a:r>
              <a:rPr lang="ko-KR" altLang="en-US" sz="1600" dirty="0" smtClean="0">
                <a:latin typeface="+mn-ea"/>
                <a:ea typeface="+mn-ea"/>
              </a:rPr>
              <a:t>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4.2.1. </a:t>
            </a:r>
            <a:r>
              <a:rPr lang="ko-KR" altLang="en-US" sz="1600" dirty="0" smtClean="0">
                <a:latin typeface="+mn-ea"/>
                <a:ea typeface="+mn-ea"/>
              </a:rPr>
              <a:t>보고체계 및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진도 및 이슈상황에 대하여 매주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매월 말 프로젝트 관리자에게 보고하며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보고서들을 토대로 관리부서에 정기적으로 보고서가 제출됩니다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진행상 중요한 이슈가 발생할 경우 및 긴급한 의사결정이 필요한 경우에는 수시로 관리부서에 보고합니다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사업의 성공적 구축을 위하여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보고절차를 다음과 같이 체계화하고 관련 조직간에 상호 유기적인 협력 체제를 구축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프로젝트의 납기와 품질을 확보합니다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02576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관련조직간 상호 유기적인 협력체계 구축 </a:t>
              </a:r>
              <a:r>
                <a:rPr lang="en-US" altLang="ko-KR" sz="1100" dirty="0">
                  <a:latin typeface="+mn-ea"/>
                </a:rPr>
                <a:t>/ </a:t>
              </a:r>
              <a:r>
                <a:rPr lang="ko-KR" altLang="en-US" sz="1100" dirty="0">
                  <a:latin typeface="+mn-ea"/>
                </a:rPr>
                <a:t>프로젝트의 납기와 품질을 확보</a:t>
              </a:r>
            </a:p>
          </p:txBody>
        </p:sp>
      </p:grpSp>
      <p:graphicFrame>
        <p:nvGraphicFramePr>
          <p:cNvPr id="93" name="Group 94"/>
          <p:cNvGraphicFramePr>
            <a:graphicFrameLocks noGrp="1"/>
          </p:cNvGraphicFramePr>
          <p:nvPr>
            <p:extLst/>
          </p:nvPr>
        </p:nvGraphicFramePr>
        <p:xfrm>
          <a:off x="668338" y="5409056"/>
          <a:ext cx="5443537" cy="3694113"/>
        </p:xfrm>
        <a:graphic>
          <a:graphicData uri="http://schemas.openxmlformats.org/drawingml/2006/table">
            <a:tbl>
              <a:tblPr/>
              <a:tblGrid>
                <a:gridCol w="2828925"/>
                <a:gridCol w="798512"/>
                <a:gridCol w="1816100"/>
              </a:tblGrid>
              <a:tr h="31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보고절차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72593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18000" marT="39599" marB="4319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   수행팀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진도사항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쟁점 및 미결사항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범위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품질검토회의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8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자료취합 및 보고자료 편철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프로젝트관리자에게 보고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51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b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(PM)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 해결방안 검토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진도확인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진도 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업무사례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효과의 파악 및 승인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전담팀장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결과물에 대한 내부보고</a:t>
                      </a:r>
                      <a:b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처리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Rectangle 207"/>
          <p:cNvSpPr>
            <a:spLocks noChangeArrowheads="1"/>
          </p:cNvSpPr>
          <p:nvPr/>
        </p:nvSpPr>
        <p:spPr bwMode="auto">
          <a:xfrm>
            <a:off x="1393825" y="6396481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보고서 작성</a:t>
            </a:r>
          </a:p>
        </p:txBody>
      </p:sp>
      <p:sp>
        <p:nvSpPr>
          <p:cNvPr id="95" name="Rectangle 208"/>
          <p:cNvSpPr>
            <a:spLocks noChangeArrowheads="1"/>
          </p:cNvSpPr>
          <p:nvPr/>
        </p:nvSpPr>
        <p:spPr bwMode="auto">
          <a:xfrm>
            <a:off x="1393825" y="6726681"/>
            <a:ext cx="1357313" cy="209550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자 료 취 합</a:t>
            </a:r>
          </a:p>
        </p:txBody>
      </p:sp>
      <p:sp>
        <p:nvSpPr>
          <p:cNvPr id="96" name="Rectangle 209"/>
          <p:cNvSpPr>
            <a:spLocks noChangeArrowheads="1"/>
          </p:cNvSpPr>
          <p:nvPr/>
        </p:nvSpPr>
        <p:spPr bwMode="auto">
          <a:xfrm>
            <a:off x="1393825" y="7064819"/>
            <a:ext cx="1357313" cy="207962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프로젝트관리자 보고</a:t>
            </a:r>
          </a:p>
        </p:txBody>
      </p:sp>
      <p:sp>
        <p:nvSpPr>
          <p:cNvPr id="97" name="AutoShape 210"/>
          <p:cNvSpPr>
            <a:spLocks noChangeArrowheads="1"/>
          </p:cNvSpPr>
          <p:nvPr/>
        </p:nvSpPr>
        <p:spPr bwMode="auto">
          <a:xfrm>
            <a:off x="1393825" y="8726931"/>
            <a:ext cx="1357313" cy="209550"/>
          </a:xfrm>
          <a:prstGeom prst="cube">
            <a:avLst>
              <a:gd name="adj" fmla="val 0"/>
            </a:avLst>
          </a:prstGeom>
          <a:solidFill>
            <a:srgbClr val="EAEAEA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완  료</a:t>
            </a:r>
          </a:p>
        </p:txBody>
      </p:sp>
      <p:sp>
        <p:nvSpPr>
          <p:cNvPr id="98" name="Oval 211"/>
          <p:cNvSpPr>
            <a:spLocks noChangeArrowheads="1"/>
          </p:cNvSpPr>
          <p:nvPr/>
        </p:nvSpPr>
        <p:spPr bwMode="auto">
          <a:xfrm>
            <a:off x="2670175" y="8223694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99" name="Oval 212"/>
          <p:cNvSpPr>
            <a:spLocks noChangeArrowheads="1"/>
          </p:cNvSpPr>
          <p:nvPr/>
        </p:nvSpPr>
        <p:spPr bwMode="auto">
          <a:xfrm>
            <a:off x="1203325" y="7431531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100" name="Oval 213"/>
          <p:cNvSpPr>
            <a:spLocks noChangeArrowheads="1"/>
          </p:cNvSpPr>
          <p:nvPr/>
        </p:nvSpPr>
        <p:spPr bwMode="auto">
          <a:xfrm>
            <a:off x="2116138" y="8572944"/>
            <a:ext cx="296862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sp>
        <p:nvSpPr>
          <p:cNvPr id="101" name="Oval 214"/>
          <p:cNvSpPr>
            <a:spLocks noChangeArrowheads="1"/>
          </p:cNvSpPr>
          <p:nvPr/>
        </p:nvSpPr>
        <p:spPr bwMode="auto">
          <a:xfrm>
            <a:off x="2095500" y="7739506"/>
            <a:ext cx="296863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cxnSp>
        <p:nvCxnSpPr>
          <p:cNvPr id="153" name="AutoShape 215"/>
          <p:cNvCxnSpPr>
            <a:cxnSpLocks noChangeShapeType="1"/>
            <a:stCxn id="159" idx="2"/>
            <a:endCxn id="94" idx="0"/>
          </p:cNvCxnSpPr>
          <p:nvPr/>
        </p:nvCxnSpPr>
        <p:spPr bwMode="auto">
          <a:xfrm rot="16200000" flipH="1">
            <a:off x="1470025" y="5793231"/>
            <a:ext cx="250825" cy="95567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216"/>
          <p:cNvCxnSpPr>
            <a:cxnSpLocks noChangeShapeType="1"/>
            <a:stCxn id="94" idx="2"/>
            <a:endCxn id="95" idx="0"/>
          </p:cNvCxnSpPr>
          <p:nvPr/>
        </p:nvCxnSpPr>
        <p:spPr bwMode="auto">
          <a:xfrm>
            <a:off x="2073275" y="6604444"/>
            <a:ext cx="0" cy="1222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217"/>
          <p:cNvCxnSpPr>
            <a:cxnSpLocks noChangeShapeType="1"/>
            <a:stCxn id="163" idx="1"/>
            <a:endCxn id="94" idx="1"/>
          </p:cNvCxnSpPr>
          <p:nvPr/>
        </p:nvCxnSpPr>
        <p:spPr bwMode="auto">
          <a:xfrm rot="10800000">
            <a:off x="1393825" y="6501256"/>
            <a:ext cx="26988" cy="1074738"/>
          </a:xfrm>
          <a:prstGeom prst="bentConnector3">
            <a:avLst>
              <a:gd name="adj1" fmla="val 90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218"/>
          <p:cNvCxnSpPr>
            <a:cxnSpLocks noChangeShapeType="1"/>
            <a:stCxn id="95" idx="2"/>
            <a:endCxn id="96" idx="0"/>
          </p:cNvCxnSpPr>
          <p:nvPr/>
        </p:nvCxnSpPr>
        <p:spPr bwMode="auto">
          <a:xfrm>
            <a:off x="2073275" y="6936231"/>
            <a:ext cx="0" cy="12858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AutoShape 219"/>
          <p:cNvCxnSpPr>
            <a:cxnSpLocks noChangeShapeType="1"/>
            <a:stCxn id="96" idx="2"/>
            <a:endCxn id="163" idx="0"/>
          </p:cNvCxnSpPr>
          <p:nvPr/>
        </p:nvCxnSpPr>
        <p:spPr bwMode="auto">
          <a:xfrm>
            <a:off x="2073275" y="7272781"/>
            <a:ext cx="0" cy="1635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221"/>
          <p:cNvCxnSpPr>
            <a:cxnSpLocks noChangeShapeType="1"/>
            <a:stCxn id="164" idx="3"/>
            <a:endCxn id="96" idx="3"/>
          </p:cNvCxnSpPr>
          <p:nvPr/>
        </p:nvCxnSpPr>
        <p:spPr bwMode="auto">
          <a:xfrm flipV="1">
            <a:off x="2724150" y="7169594"/>
            <a:ext cx="26988" cy="1208087"/>
          </a:xfrm>
          <a:prstGeom prst="bentConnector3">
            <a:avLst>
              <a:gd name="adj1" fmla="val 894444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22"/>
          <p:cNvSpPr>
            <a:spLocks noChangeArrowheads="1"/>
          </p:cNvSpPr>
          <p:nvPr/>
        </p:nvSpPr>
        <p:spPr bwMode="auto">
          <a:xfrm>
            <a:off x="819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진도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0" name="Rectangle 223"/>
          <p:cNvSpPr>
            <a:spLocks noChangeArrowheads="1"/>
          </p:cNvSpPr>
          <p:nvPr/>
        </p:nvSpPr>
        <p:spPr bwMode="auto">
          <a:xfrm>
            <a:off x="1454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변경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1" name="Rectangle 224"/>
          <p:cNvSpPr>
            <a:spLocks noChangeArrowheads="1"/>
          </p:cNvSpPr>
          <p:nvPr/>
        </p:nvSpPr>
        <p:spPr bwMode="auto">
          <a:xfrm>
            <a:off x="2090738" y="5799581"/>
            <a:ext cx="598487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품질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2" name="Rectangle 225"/>
          <p:cNvSpPr>
            <a:spLocks noChangeArrowheads="1"/>
          </p:cNvSpPr>
          <p:nvPr/>
        </p:nvSpPr>
        <p:spPr bwMode="auto">
          <a:xfrm>
            <a:off x="2727325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이슈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쟁점관리</a:t>
            </a:r>
          </a:p>
        </p:txBody>
      </p:sp>
      <p:sp>
        <p:nvSpPr>
          <p:cNvPr id="163" name="AutoShape 226"/>
          <p:cNvSpPr>
            <a:spLocks noChangeArrowheads="1"/>
          </p:cNvSpPr>
          <p:nvPr/>
        </p:nvSpPr>
        <p:spPr bwMode="auto">
          <a:xfrm>
            <a:off x="1420813" y="7436294"/>
            <a:ext cx="1303337" cy="277812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4" name="AutoShape 227"/>
          <p:cNvSpPr>
            <a:spLocks noChangeArrowheads="1"/>
          </p:cNvSpPr>
          <p:nvPr/>
        </p:nvSpPr>
        <p:spPr bwMode="auto">
          <a:xfrm>
            <a:off x="1420813" y="8239569"/>
            <a:ext cx="1303337" cy="276225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5" name="Rectangle 228"/>
          <p:cNvSpPr>
            <a:spLocks noChangeArrowheads="1"/>
          </p:cNvSpPr>
          <p:nvPr/>
        </p:nvSpPr>
        <p:spPr bwMode="auto">
          <a:xfrm>
            <a:off x="1393825" y="7885556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관리부서  보고</a:t>
            </a:r>
          </a:p>
        </p:txBody>
      </p:sp>
      <p:cxnSp>
        <p:nvCxnSpPr>
          <p:cNvPr id="166" name="AutoShape 229"/>
          <p:cNvCxnSpPr>
            <a:cxnSpLocks noChangeShapeType="1"/>
            <a:stCxn id="165" idx="2"/>
            <a:endCxn id="164" idx="0"/>
          </p:cNvCxnSpPr>
          <p:nvPr/>
        </p:nvCxnSpPr>
        <p:spPr bwMode="auto">
          <a:xfrm>
            <a:off x="2073275" y="8093519"/>
            <a:ext cx="0" cy="1460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230"/>
          <p:cNvCxnSpPr>
            <a:cxnSpLocks noChangeShapeType="1"/>
            <a:stCxn id="164" idx="2"/>
            <a:endCxn id="97" idx="1"/>
          </p:cNvCxnSpPr>
          <p:nvPr/>
        </p:nvCxnSpPr>
        <p:spPr bwMode="auto">
          <a:xfrm>
            <a:off x="2073275" y="8515794"/>
            <a:ext cx="0" cy="2111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231"/>
          <p:cNvCxnSpPr>
            <a:cxnSpLocks noChangeShapeType="1"/>
            <a:stCxn id="160" idx="2"/>
            <a:endCxn id="94" idx="0"/>
          </p:cNvCxnSpPr>
          <p:nvPr/>
        </p:nvCxnSpPr>
        <p:spPr bwMode="auto">
          <a:xfrm rot="16200000" flipH="1">
            <a:off x="1788319" y="6111525"/>
            <a:ext cx="250825" cy="319087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AutoShape 232"/>
          <p:cNvCxnSpPr>
            <a:cxnSpLocks noChangeShapeType="1"/>
            <a:stCxn id="161" idx="2"/>
            <a:endCxn id="94" idx="0"/>
          </p:cNvCxnSpPr>
          <p:nvPr/>
        </p:nvCxnSpPr>
        <p:spPr bwMode="auto">
          <a:xfrm rot="5400000">
            <a:off x="2105819" y="6113112"/>
            <a:ext cx="250825" cy="315913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233"/>
          <p:cNvCxnSpPr>
            <a:cxnSpLocks noChangeShapeType="1"/>
            <a:stCxn id="162" idx="2"/>
            <a:endCxn id="94" idx="0"/>
          </p:cNvCxnSpPr>
          <p:nvPr/>
        </p:nvCxnSpPr>
        <p:spPr bwMode="auto">
          <a:xfrm rot="5400000">
            <a:off x="2424906" y="5794025"/>
            <a:ext cx="250825" cy="9540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715963" y="3610871"/>
            <a:ext cx="5367337" cy="1503078"/>
            <a:chOff x="467" y="2543"/>
            <a:chExt cx="3381" cy="764"/>
          </a:xfrm>
        </p:grpSpPr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67" y="2687"/>
              <a:ext cx="160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524" y="3123"/>
              <a:ext cx="729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 수행관리</a:t>
              </a: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1371" y="3123"/>
              <a:ext cx="653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의사소통지원</a:t>
              </a: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467" y="2543"/>
              <a:ext cx="1604" cy="143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주관기관</a:t>
              </a:r>
            </a:p>
          </p:txBody>
        </p:sp>
        <p:cxnSp>
          <p:nvCxnSpPr>
            <p:cNvPr id="176" name="AutoShape 172"/>
            <p:cNvCxnSpPr>
              <a:cxnSpLocks noChangeShapeType="1"/>
              <a:stCxn id="185" idx="2"/>
              <a:endCxn id="174" idx="0"/>
            </p:cNvCxnSpPr>
            <p:nvPr/>
          </p:nvCxnSpPr>
          <p:spPr bwMode="auto">
            <a:xfrm rot="16200000" flipH="1">
              <a:off x="1352" y="2778"/>
              <a:ext cx="265" cy="426"/>
            </a:xfrm>
            <a:prstGeom prst="bentConnector3">
              <a:avLst>
                <a:gd name="adj1" fmla="val 49056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2134" y="2689"/>
              <a:ext cx="171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8" name="Rectangle 175"/>
            <p:cNvSpPr>
              <a:spLocks noChangeArrowheads="1"/>
            </p:cNvSpPr>
            <p:nvPr/>
          </p:nvSpPr>
          <p:spPr bwMode="auto">
            <a:xfrm>
              <a:off x="2134" y="2543"/>
              <a:ext cx="1714" cy="146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제안사</a:t>
              </a:r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3098" y="2980"/>
              <a:ext cx="672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일정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진도관리</a:t>
              </a:r>
            </a:p>
          </p:txBody>
        </p:sp>
        <p:cxnSp>
          <p:nvCxnSpPr>
            <p:cNvPr id="180" name="AutoShape 178"/>
            <p:cNvCxnSpPr>
              <a:cxnSpLocks noChangeShapeType="1"/>
              <a:endCxn id="179" idx="0"/>
            </p:cNvCxnSpPr>
            <p:nvPr/>
          </p:nvCxnSpPr>
          <p:spPr bwMode="auto">
            <a:xfrm rot="16200000" flipH="1">
              <a:off x="3181" y="2727"/>
              <a:ext cx="68" cy="438"/>
            </a:xfrm>
            <a:prstGeom prst="bentConnector3">
              <a:avLst>
                <a:gd name="adj1" fmla="val 956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098" y="3123"/>
              <a:ext cx="672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사업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품질관리</a:t>
              </a: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2228" y="2980"/>
              <a:ext cx="671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분석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2228" y="3123"/>
              <a:ext cx="671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구현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전개</a:t>
              </a: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2600" y="2718"/>
              <a:ext cx="793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프로젝트관리자</a:t>
              </a:r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>
              <a:off x="886" y="2718"/>
              <a:ext cx="771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 smtClean="0">
                  <a:latin typeface="+mn-ea"/>
                  <a:ea typeface="+mn-ea"/>
                </a:rPr>
                <a:t>전담</a:t>
              </a:r>
              <a:r>
                <a:rPr lang="en-US" altLang="ko-KR" sz="1000" b="1" dirty="0" smtClean="0">
                  <a:latin typeface="+mn-ea"/>
                  <a:ea typeface="+mn-ea"/>
                </a:rPr>
                <a:t> </a:t>
              </a:r>
              <a:r>
                <a:rPr lang="ko-KR" altLang="en-US" sz="1000" b="1" dirty="0" smtClean="0">
                  <a:latin typeface="+mn-ea"/>
                  <a:ea typeface="+mn-ea"/>
                </a:rPr>
                <a:t>책임자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186" name="AutoShape 236"/>
            <p:cNvCxnSpPr>
              <a:cxnSpLocks noChangeShapeType="1"/>
              <a:stCxn id="185" idx="2"/>
              <a:endCxn id="173" idx="0"/>
            </p:cNvCxnSpPr>
            <p:nvPr/>
          </p:nvCxnSpPr>
          <p:spPr bwMode="auto">
            <a:xfrm rot="5400000">
              <a:off x="948" y="2799"/>
              <a:ext cx="265" cy="383"/>
            </a:xfrm>
            <a:prstGeom prst="bentConnector3">
              <a:avLst>
                <a:gd name="adj1" fmla="val 4981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234"/>
            <p:cNvCxnSpPr>
              <a:cxnSpLocks noChangeShapeType="1"/>
              <a:stCxn id="185" idx="3"/>
              <a:endCxn id="184" idx="1"/>
            </p:cNvCxnSpPr>
            <p:nvPr/>
          </p:nvCxnSpPr>
          <p:spPr bwMode="auto">
            <a:xfrm>
              <a:off x="1657" y="2788"/>
              <a:ext cx="943" cy="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77"/>
            <p:cNvCxnSpPr>
              <a:cxnSpLocks noChangeShapeType="1"/>
              <a:stCxn id="184" idx="2"/>
              <a:endCxn id="182" idx="0"/>
            </p:cNvCxnSpPr>
            <p:nvPr/>
          </p:nvCxnSpPr>
          <p:spPr bwMode="auto">
            <a:xfrm rot="5400000">
              <a:off x="2720" y="2702"/>
              <a:ext cx="122" cy="433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9" name="AutoShape 220"/>
          <p:cNvCxnSpPr>
            <a:cxnSpLocks noChangeShapeType="1"/>
            <a:stCxn id="163" idx="2"/>
            <a:endCxn id="165" idx="0"/>
          </p:cNvCxnSpPr>
          <p:nvPr/>
        </p:nvCxnSpPr>
        <p:spPr bwMode="auto">
          <a:xfrm rot="5400000">
            <a:off x="1986757" y="7800625"/>
            <a:ext cx="171450" cy="15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3420094"/>
            <a:ext cx="6048375" cy="58307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0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63808" y="694469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4.2.2. </a:t>
            </a:r>
            <a:r>
              <a:rPr lang="ko-KR" altLang="en-US" sz="1600" dirty="0" smtClean="0">
                <a:latin typeface="+mn-ea"/>
                <a:ea typeface="+mn-ea"/>
              </a:rPr>
              <a:t>업무협의 및 진행보고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중에 발견되는 문제점 및 이슈사항을 해결하고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프로젝트 팀 내부 및  고객과 공유하기 위해서는 의사소통 경로를 명확히 정의하고 이행하여야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주관기관과 제안사 간의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원활한 의사소통을 위한 주요 보고 계획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 다음과 같습니다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723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진행보고 계획</a:t>
              </a:r>
            </a:p>
          </p:txBody>
        </p:sp>
      </p:grpSp>
      <p:graphicFrame>
        <p:nvGraphicFramePr>
          <p:cNvPr id="62" name="Group 90"/>
          <p:cNvGraphicFramePr>
            <a:graphicFrameLocks noGrp="1"/>
          </p:cNvGraphicFramePr>
          <p:nvPr>
            <p:extLst/>
          </p:nvPr>
        </p:nvGraphicFramePr>
        <p:xfrm>
          <a:off x="392113" y="2570427"/>
          <a:ext cx="6045200" cy="6764073"/>
        </p:xfrm>
        <a:graphic>
          <a:graphicData uri="http://schemas.openxmlformats.org/drawingml/2006/table">
            <a:tbl>
              <a:tblPr/>
              <a:tblGrid>
                <a:gridCol w="790575"/>
                <a:gridCol w="1051423"/>
                <a:gridCol w="2669677"/>
                <a:gridCol w="825500"/>
                <a:gridCol w="708025"/>
              </a:tblGrid>
              <a:tr h="344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참석대상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742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마일스톤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사업개요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사업목표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수행기간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조직 및 인력투입계획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착수시점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2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말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프로젝트 영역별로 단계 말 산출물을 제출하며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주관기관은 품질 검토 및 공식 승인을 수행함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단계별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산출물 첨부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담당임원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종료단계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38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주간업무 계획 대 실적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차주계획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및 대응계획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매주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6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월 단위 계획 대비 실적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매월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416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주요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 모니터링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발주자 또는 주사업자의 요구에 의해 지정된 내용 보고 및 회의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회의 또는 서면으로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8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상시 운영 협의체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수행의 기본 방향 합의 및 의사결정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핵심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위험요소의 모니터링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관련 부서장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6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업무 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측면의 변경 요구사항 협의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21517" y="694469"/>
            <a:ext cx="111837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5.1. </a:t>
            </a:r>
            <a:r>
              <a:rPr lang="ko-KR" altLang="en-US" dirty="0">
                <a:latin typeface="+mn-ea"/>
                <a:ea typeface="+mn-ea"/>
              </a:rPr>
              <a:t>수행조직의 구성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수행조직 및 업무분장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5.1. </a:t>
            </a:r>
            <a:r>
              <a:rPr lang="ko-KR" altLang="en-US" sz="1600" dirty="0" smtClean="0">
                <a:latin typeface="+mn-ea"/>
                <a:ea typeface="+mn-ea"/>
              </a:rPr>
              <a:t>수행조직의 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목적으로 제안사는 본 사업의 특성 및 적용 요소기술을 충분히 분석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이해하여 성공적으로 사업의 목표를 달성할 수 있는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역량을 가진 조직구성을 위해 최적의 수행조직 구성전략을 추진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 구성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62" name="그룹 1"/>
          <p:cNvGrpSpPr>
            <a:grpSpLocks/>
          </p:cNvGrpSpPr>
          <p:nvPr/>
        </p:nvGrpSpPr>
        <p:grpSpPr bwMode="auto">
          <a:xfrm>
            <a:off x="579438" y="3291279"/>
            <a:ext cx="5672137" cy="5583238"/>
            <a:chOff x="579438" y="3264992"/>
            <a:chExt cx="5672138" cy="5583200"/>
          </a:xfrm>
        </p:grpSpPr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736600" y="3985123"/>
              <a:ext cx="1431925" cy="1876130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736600" y="3756256"/>
              <a:ext cx="1431925" cy="228867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auto">
            <a:xfrm>
              <a:off x="736600" y="3986581"/>
              <a:ext cx="1431925" cy="187613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7BA3D3"/>
              </a:solidFill>
              <a:miter lim="800000"/>
              <a:headEnd/>
              <a:tailEnd/>
            </a:ln>
          </p:spPr>
          <p:txBody>
            <a:bodyPr lIns="54000" tIns="46800" rIns="18000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06699"/>
                </a:buClr>
                <a:buSzPct val="50000"/>
                <a:buFont typeface="Wingdings" panose="05000000000000000000" pitchFamily="2" charset="2"/>
                <a:buChar char="n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auto">
            <a:xfrm>
              <a:off x="736600" y="3755527"/>
              <a:ext cx="1431925" cy="228598"/>
            </a:xfrm>
            <a:prstGeom prst="rect">
              <a:avLst/>
            </a:prstGeom>
            <a:solidFill>
              <a:srgbClr val="9DB7CF"/>
            </a:solidFill>
            <a:ln w="3175" algn="ctr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FFFFFF"/>
                  </a:solidFill>
                  <a:latin typeface="+mn-ea"/>
                  <a:ea typeface="+mn-ea"/>
                </a:rPr>
                <a:t>조직구성 설계</a:t>
              </a: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auto">
            <a:xfrm>
              <a:off x="822325" y="4208159"/>
              <a:ext cx="1685925" cy="190966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사업의 특성 이해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auto">
            <a:xfrm>
              <a:off x="822325" y="4834994"/>
              <a:ext cx="1685925" cy="189508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69" name="Rectangle 114"/>
            <p:cNvSpPr>
              <a:spLocks noChangeArrowheads="1"/>
            </p:cNvSpPr>
            <p:nvPr/>
          </p:nvSpPr>
          <p:spPr bwMode="auto">
            <a:xfrm>
              <a:off x="822325" y="5445793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인력선발</a:t>
              </a:r>
            </a:p>
          </p:txBody>
        </p:sp>
        <p:sp>
          <p:nvSpPr>
            <p:cNvPr id="70" name="Rectangle 115"/>
            <p:cNvSpPr>
              <a:spLocks noChangeArrowheads="1"/>
            </p:cNvSpPr>
            <p:nvPr/>
          </p:nvSpPr>
          <p:spPr bwMode="auto">
            <a:xfrm>
              <a:off x="2689225" y="3679327"/>
              <a:ext cx="3536951" cy="99694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납기 내 안정적인 시스템 구축 및 운용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업무의 편리성 및 효율성을 고려한 시스템구축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안정적인 시스템 운영을 위한 성능 보강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효율적인 업무 수행 체계 구축</a:t>
              </a:r>
            </a:p>
          </p:txBody>
        </p:sp>
        <p:sp>
          <p:nvSpPr>
            <p:cNvPr id="71" name="Rectangle 116"/>
            <p:cNvSpPr>
              <a:spLocks noChangeArrowheads="1"/>
            </p:cNvSpPr>
            <p:nvPr/>
          </p:nvSpPr>
          <p:spPr bwMode="auto">
            <a:xfrm>
              <a:off x="2689225" y="4739770"/>
              <a:ext cx="3536951" cy="98106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+mn-ea"/>
                  <a:ea typeface="+mn-ea"/>
                </a:rPr>
                <a:t>책임 있는 업무 수행이 가능한 명확한 업무분장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시스템 구축 단계에 따른 유연성이 있는 조직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사업기간 및 개발 제약조건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제안사와 협력사간 협력관계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분야별 소요 요소기술</a:t>
              </a:r>
            </a:p>
          </p:txBody>
        </p:sp>
        <p:sp>
          <p:nvSpPr>
            <p:cNvPr id="72" name="Rectangle 117"/>
            <p:cNvSpPr>
              <a:spLocks noChangeArrowheads="1"/>
            </p:cNvSpPr>
            <p:nvPr/>
          </p:nvSpPr>
          <p:spPr bwMode="auto">
            <a:xfrm>
              <a:off x="2689225" y="5792275"/>
              <a:ext cx="3536951" cy="52069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본 사업 최적의 인원으로 선발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주요 핵심 인력에 대해 주관기관과의 상호 협의</a:t>
              </a:r>
            </a:p>
          </p:txBody>
        </p:sp>
        <p:sp>
          <p:nvSpPr>
            <p:cNvPr id="73" name="AutoShape 118"/>
            <p:cNvSpPr>
              <a:spLocks noChangeArrowheads="1"/>
            </p:cNvSpPr>
            <p:nvPr/>
          </p:nvSpPr>
          <p:spPr bwMode="auto">
            <a:xfrm>
              <a:off x="1482725" y="4509915"/>
              <a:ext cx="303213" cy="240529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74" name="AutoShape 119"/>
            <p:cNvSpPr>
              <a:spLocks noChangeArrowheads="1"/>
            </p:cNvSpPr>
            <p:nvPr/>
          </p:nvSpPr>
          <p:spPr bwMode="auto">
            <a:xfrm>
              <a:off x="1482725" y="5141122"/>
              <a:ext cx="303213" cy="240529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736600" y="7209676"/>
              <a:ext cx="1431925" cy="1590410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121"/>
            <p:cNvSpPr>
              <a:spLocks noChangeArrowheads="1"/>
            </p:cNvSpPr>
            <p:nvPr/>
          </p:nvSpPr>
          <p:spPr bwMode="auto">
            <a:xfrm>
              <a:off x="736600" y="6983724"/>
              <a:ext cx="1431925" cy="225952"/>
            </a:xfrm>
            <a:prstGeom prst="rect">
              <a:avLst/>
            </a:prstGeom>
            <a:noFill/>
            <a:ln w="3175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Rectangle 122"/>
            <p:cNvSpPr>
              <a:spLocks noChangeArrowheads="1"/>
            </p:cNvSpPr>
            <p:nvPr/>
          </p:nvSpPr>
          <p:spPr bwMode="auto">
            <a:xfrm>
              <a:off x="736600" y="7059527"/>
              <a:ext cx="1431925" cy="17405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7BA3D3"/>
              </a:solidFill>
              <a:miter lim="800000"/>
              <a:headEnd/>
              <a:tailEnd/>
            </a:ln>
          </p:spPr>
          <p:txBody>
            <a:bodyPr lIns="54000" tIns="46800" rIns="18000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06699"/>
                </a:buClr>
                <a:buSzPct val="50000"/>
                <a:buFont typeface="Wingdings" panose="05000000000000000000" pitchFamily="2" charset="2"/>
                <a:buChar char="n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83" name="Rectangle 123"/>
            <p:cNvSpPr>
              <a:spLocks noChangeArrowheads="1"/>
            </p:cNvSpPr>
            <p:nvPr/>
          </p:nvSpPr>
          <p:spPr bwMode="auto">
            <a:xfrm>
              <a:off x="736600" y="6984480"/>
              <a:ext cx="1431925" cy="225423"/>
            </a:xfrm>
            <a:prstGeom prst="rect">
              <a:avLst/>
            </a:prstGeom>
            <a:solidFill>
              <a:srgbClr val="9DB7CF"/>
            </a:solidFill>
            <a:ln w="3175" algn="ctr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FFFFFF"/>
                  </a:solidFill>
                  <a:latin typeface="+mn-ea"/>
                  <a:ea typeface="+mn-ea"/>
                </a:rPr>
                <a:t>수행조직 구성</a:t>
              </a:r>
            </a:p>
          </p:txBody>
        </p:sp>
        <p:sp>
          <p:nvSpPr>
            <p:cNvPr id="84" name="Rectangle 124"/>
            <p:cNvSpPr>
              <a:spLocks noChangeArrowheads="1"/>
            </p:cNvSpPr>
            <p:nvPr/>
          </p:nvSpPr>
          <p:spPr bwMode="auto">
            <a:xfrm>
              <a:off x="835025" y="7367113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조직구성</a:t>
              </a:r>
            </a:p>
          </p:txBody>
        </p:sp>
        <p:sp>
          <p:nvSpPr>
            <p:cNvPr id="85" name="Rectangle 125"/>
            <p:cNvSpPr>
              <a:spLocks noChangeArrowheads="1"/>
            </p:cNvSpPr>
            <p:nvPr/>
          </p:nvSpPr>
          <p:spPr bwMode="auto">
            <a:xfrm>
              <a:off x="822325" y="7896278"/>
              <a:ext cx="1685925" cy="189508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조직부문별</a:t>
              </a:r>
              <a:r>
                <a:rPr lang="en-US" altLang="ko-KR" sz="1000" b="1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단계별 인력투입</a:t>
              </a:r>
            </a:p>
          </p:txBody>
        </p:sp>
        <p:sp>
          <p:nvSpPr>
            <p:cNvPr id="86" name="Rectangle 126"/>
            <p:cNvSpPr>
              <a:spLocks noChangeArrowheads="1"/>
            </p:cNvSpPr>
            <p:nvPr/>
          </p:nvSpPr>
          <p:spPr bwMode="auto">
            <a:xfrm>
              <a:off x="825500" y="8435647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조직관리</a:t>
              </a:r>
            </a:p>
          </p:txBody>
        </p:sp>
        <p:sp>
          <p:nvSpPr>
            <p:cNvPr id="87" name="Rectangle 127"/>
            <p:cNvSpPr>
              <a:spLocks noChangeArrowheads="1"/>
            </p:cNvSpPr>
            <p:nvPr/>
          </p:nvSpPr>
          <p:spPr bwMode="auto">
            <a:xfrm>
              <a:off x="2697163" y="6900342"/>
              <a:ext cx="3554413" cy="43021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요소기술별 최고의 경력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경험을 보유한 전문인력배치</a:t>
              </a:r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auto">
            <a:xfrm>
              <a:off x="2697163" y="7413102"/>
              <a:ext cx="3554413" cy="57625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인력의 단계별 인력투입계획 수립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현업인력 필요 시 인력지원 계획 수립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2697163" y="8081434"/>
              <a:ext cx="3554413" cy="76675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제안사</a:t>
              </a:r>
              <a:r>
                <a:rPr lang="ko-KR" altLang="en-US" sz="10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latin typeface="+mn-ea"/>
                  <a:ea typeface="+mn-ea"/>
                </a:rPr>
                <a:t>보유의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엄선된 기술 인력으로 효과적인 인력관리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인원변동의 최소화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PM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을 중심으로 체계적인 기능별 개발조직 구성</a:t>
              </a:r>
            </a:p>
          </p:txBody>
        </p:sp>
        <p:sp>
          <p:nvSpPr>
            <p:cNvPr id="90" name="AutoShape 130"/>
            <p:cNvSpPr>
              <a:spLocks noChangeArrowheads="1"/>
            </p:cNvSpPr>
            <p:nvPr/>
          </p:nvSpPr>
          <p:spPr bwMode="auto">
            <a:xfrm>
              <a:off x="1500188" y="7620762"/>
              <a:ext cx="303213" cy="241987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91" name="AutoShape 131"/>
            <p:cNvSpPr>
              <a:spLocks noChangeArrowheads="1"/>
            </p:cNvSpPr>
            <p:nvPr/>
          </p:nvSpPr>
          <p:spPr bwMode="auto">
            <a:xfrm>
              <a:off x="1500188" y="8139723"/>
              <a:ext cx="303213" cy="241987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92" name="AutoShape 132"/>
            <p:cNvSpPr>
              <a:spLocks noChangeArrowheads="1"/>
            </p:cNvSpPr>
            <p:nvPr/>
          </p:nvSpPr>
          <p:spPr bwMode="auto">
            <a:xfrm>
              <a:off x="3698875" y="6339396"/>
              <a:ext cx="1320800" cy="529165"/>
            </a:xfrm>
            <a:prstGeom prst="downArrow">
              <a:avLst>
                <a:gd name="adj1" fmla="val 65620"/>
                <a:gd name="adj2" fmla="val 55745"/>
              </a:avLst>
            </a:prstGeom>
            <a:gradFill rotWithShape="0">
              <a:gsLst>
                <a:gs pos="0">
                  <a:srgbClr val="EDF6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grpSp>
          <p:nvGrpSpPr>
            <p:cNvPr id="102" name="Group 133"/>
            <p:cNvGrpSpPr>
              <a:grpSpLocks/>
            </p:cNvGrpSpPr>
            <p:nvPr/>
          </p:nvGrpSpPr>
          <p:grpSpPr bwMode="auto">
            <a:xfrm>
              <a:off x="579438" y="3264992"/>
              <a:ext cx="2365375" cy="344030"/>
              <a:chOff x="541" y="2025"/>
              <a:chExt cx="1251" cy="183"/>
            </a:xfrm>
          </p:grpSpPr>
          <p:pic>
            <p:nvPicPr>
              <p:cNvPr id="121" name="Picture 134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0"/>
              <a:stretch>
                <a:fillRect/>
              </a:stretch>
            </p:blipFill>
            <p:spPr bwMode="auto">
              <a:xfrm>
                <a:off x="1065" y="2025"/>
                <a:ext cx="72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135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616"/>
              <a:stretch>
                <a:fillRect/>
              </a:stretch>
            </p:blipFill>
            <p:spPr bwMode="auto">
              <a:xfrm>
                <a:off x="541" y="2025"/>
                <a:ext cx="76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" name="AutoShape 136"/>
            <p:cNvSpPr>
              <a:spLocks noChangeArrowheads="1"/>
            </p:cNvSpPr>
            <p:nvPr/>
          </p:nvSpPr>
          <p:spPr bwMode="auto">
            <a:xfrm>
              <a:off x="665163" y="3266450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조직구성 설정단계</a:t>
              </a:r>
            </a:p>
          </p:txBody>
        </p:sp>
        <p:grpSp>
          <p:nvGrpSpPr>
            <p:cNvPr id="104" name="Group 137"/>
            <p:cNvGrpSpPr>
              <a:grpSpLocks/>
            </p:cNvGrpSpPr>
            <p:nvPr/>
          </p:nvGrpSpPr>
          <p:grpSpPr bwMode="auto">
            <a:xfrm>
              <a:off x="579438" y="6491003"/>
              <a:ext cx="2365375" cy="344030"/>
              <a:chOff x="541" y="2025"/>
              <a:chExt cx="1251" cy="183"/>
            </a:xfrm>
          </p:grpSpPr>
          <p:pic>
            <p:nvPicPr>
              <p:cNvPr id="119" name="Picture 138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0"/>
              <a:stretch>
                <a:fillRect/>
              </a:stretch>
            </p:blipFill>
            <p:spPr bwMode="auto">
              <a:xfrm>
                <a:off x="1065" y="2025"/>
                <a:ext cx="72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39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616"/>
              <a:stretch>
                <a:fillRect/>
              </a:stretch>
            </p:blipFill>
            <p:spPr bwMode="auto">
              <a:xfrm>
                <a:off x="541" y="2025"/>
                <a:ext cx="76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5" name="AutoShape 140"/>
            <p:cNvSpPr>
              <a:spLocks noChangeArrowheads="1"/>
            </p:cNvSpPr>
            <p:nvPr/>
          </p:nvSpPr>
          <p:spPr bwMode="auto">
            <a:xfrm>
              <a:off x="685800" y="6489545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3366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AutoShape 141"/>
            <p:cNvSpPr>
              <a:spLocks noChangeArrowheads="1"/>
            </p:cNvSpPr>
            <p:nvPr/>
          </p:nvSpPr>
          <p:spPr bwMode="auto">
            <a:xfrm>
              <a:off x="665163" y="6507038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수행조직인원의 선발</a:t>
              </a:r>
              <a:r>
                <a:rPr lang="en-US" altLang="ko-KR" sz="1100" b="1" dirty="0">
                  <a:solidFill>
                    <a:srgbClr val="003366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관리단계</a:t>
              </a:r>
            </a:p>
          </p:txBody>
        </p:sp>
        <p:sp>
          <p:nvSpPr>
            <p:cNvPr id="107" name="AutoShape 142"/>
            <p:cNvSpPr>
              <a:spLocks noChangeArrowheads="1"/>
            </p:cNvSpPr>
            <p:nvPr/>
          </p:nvSpPr>
          <p:spPr bwMode="auto">
            <a:xfrm rot="5400000">
              <a:off x="2691209" y="3681513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08" name="AutoShape 143"/>
            <p:cNvSpPr>
              <a:spLocks noChangeArrowheads="1"/>
            </p:cNvSpPr>
            <p:nvPr/>
          </p:nvSpPr>
          <p:spPr bwMode="auto">
            <a:xfrm rot="5400000">
              <a:off x="2691209" y="4738385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09" name="AutoShape 144"/>
            <p:cNvSpPr>
              <a:spLocks noChangeArrowheads="1"/>
            </p:cNvSpPr>
            <p:nvPr/>
          </p:nvSpPr>
          <p:spPr bwMode="auto">
            <a:xfrm rot="5400000">
              <a:off x="2691209" y="5792342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0" name="AutoShape 145"/>
            <p:cNvSpPr>
              <a:spLocks noChangeArrowheads="1"/>
            </p:cNvSpPr>
            <p:nvPr/>
          </p:nvSpPr>
          <p:spPr bwMode="auto">
            <a:xfrm rot="5400000">
              <a:off x="2691209" y="6901693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1" name="AutoShape 146"/>
            <p:cNvSpPr>
              <a:spLocks noChangeArrowheads="1"/>
            </p:cNvSpPr>
            <p:nvPr/>
          </p:nvSpPr>
          <p:spPr bwMode="auto">
            <a:xfrm rot="5400000">
              <a:off x="2691209" y="7422111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2" name="AutoShape 147"/>
            <p:cNvSpPr>
              <a:spLocks noChangeArrowheads="1"/>
            </p:cNvSpPr>
            <p:nvPr/>
          </p:nvSpPr>
          <p:spPr bwMode="auto">
            <a:xfrm rot="5400000">
              <a:off x="2691209" y="8085389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cxnSp>
          <p:nvCxnSpPr>
            <p:cNvPr id="113" name="AutoShape 148"/>
            <p:cNvCxnSpPr>
              <a:cxnSpLocks noChangeShapeType="1"/>
              <a:stCxn id="68" idx="3"/>
              <a:endCxn id="108" idx="3"/>
            </p:cNvCxnSpPr>
            <p:nvPr/>
          </p:nvCxnSpPr>
          <p:spPr bwMode="auto">
            <a:xfrm flipV="1">
              <a:off x="2508250" y="4814585"/>
              <a:ext cx="182563" cy="115163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149"/>
            <p:cNvCxnSpPr>
              <a:cxnSpLocks noChangeShapeType="1"/>
              <a:stCxn id="69" idx="3"/>
              <a:endCxn id="109" idx="3"/>
            </p:cNvCxnSpPr>
            <p:nvPr/>
          </p:nvCxnSpPr>
          <p:spPr bwMode="auto">
            <a:xfrm>
              <a:off x="2508250" y="5542005"/>
              <a:ext cx="182563" cy="326537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150"/>
            <p:cNvCxnSpPr>
              <a:cxnSpLocks noChangeShapeType="1"/>
              <a:stCxn id="85" idx="3"/>
              <a:endCxn id="111" idx="3"/>
            </p:cNvCxnSpPr>
            <p:nvPr/>
          </p:nvCxnSpPr>
          <p:spPr bwMode="auto">
            <a:xfrm flipV="1">
              <a:off x="2508250" y="7498311"/>
              <a:ext cx="182563" cy="492721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151"/>
            <p:cNvCxnSpPr>
              <a:cxnSpLocks noChangeShapeType="1"/>
              <a:stCxn id="86" idx="3"/>
              <a:endCxn id="112" idx="3"/>
            </p:cNvCxnSpPr>
            <p:nvPr/>
          </p:nvCxnSpPr>
          <p:spPr bwMode="auto">
            <a:xfrm flipV="1">
              <a:off x="2511425" y="8161589"/>
              <a:ext cx="179388" cy="370270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152"/>
            <p:cNvCxnSpPr>
              <a:cxnSpLocks noChangeShapeType="1"/>
              <a:stCxn id="84" idx="3"/>
              <a:endCxn id="110" idx="3"/>
            </p:cNvCxnSpPr>
            <p:nvPr/>
          </p:nvCxnSpPr>
          <p:spPr bwMode="auto">
            <a:xfrm flipV="1">
              <a:off x="2520950" y="6977893"/>
              <a:ext cx="169863" cy="485432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153"/>
            <p:cNvCxnSpPr>
              <a:cxnSpLocks noChangeShapeType="1"/>
              <a:stCxn id="67" idx="3"/>
              <a:endCxn id="107" idx="3"/>
            </p:cNvCxnSpPr>
            <p:nvPr/>
          </p:nvCxnSpPr>
          <p:spPr bwMode="auto">
            <a:xfrm flipV="1">
              <a:off x="2508250" y="3757713"/>
              <a:ext cx="182563" cy="546658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82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 </a:t>
            </a:r>
            <a:r>
              <a:rPr lang="ko-KR" altLang="en-US" sz="1600" dirty="0" smtClean="0">
                <a:latin typeface="+mn-ea"/>
                <a:ea typeface="+mn-ea"/>
              </a:rPr>
              <a:t>수행조직 및 역할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5.2.1. </a:t>
            </a:r>
            <a:r>
              <a:rPr lang="ko-KR" altLang="en-US" sz="1600" dirty="0" smtClean="0">
                <a:latin typeface="+mn-ea"/>
                <a:ea typeface="+mn-ea"/>
              </a:rPr>
              <a:t>수행조직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위해 사업수행책임자는 임원급으로 하며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신속한 의사결정과 원활한 지원체계 구조를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사업수행관리자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(PM)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수행기간 중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투입하여 사업주관사인 주관기관에서 제시한 요구사항에 전념할 수 있도록 조직을 구성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3" name="Rectangle 116"/>
          <p:cNvSpPr>
            <a:spLocks noChangeArrowheads="1"/>
          </p:cNvSpPr>
          <p:nvPr/>
        </p:nvSpPr>
        <p:spPr bwMode="auto">
          <a:xfrm>
            <a:off x="1144171" y="5258639"/>
            <a:ext cx="5078821" cy="4004074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588D9A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690563" y="3153484"/>
            <a:ext cx="300813" cy="1973270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처</a:t>
            </a:r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1160730" y="3153484"/>
            <a:ext cx="5078821" cy="197327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933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6" name="AutoShape 119"/>
          <p:cNvCxnSpPr>
            <a:cxnSpLocks noChangeShapeType="1"/>
            <a:stCxn id="99" idx="0"/>
            <a:endCxn id="101" idx="2"/>
          </p:cNvCxnSpPr>
          <p:nvPr/>
        </p:nvCxnSpPr>
        <p:spPr bwMode="auto">
          <a:xfrm flipV="1">
            <a:off x="3687415" y="3672584"/>
            <a:ext cx="2388" cy="186664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121"/>
          <p:cNvSpPr>
            <a:spLocks noChangeArrowheads="1"/>
          </p:cNvSpPr>
          <p:nvPr/>
        </p:nvSpPr>
        <p:spPr bwMode="auto">
          <a:xfrm>
            <a:off x="690563" y="5258639"/>
            <a:ext cx="300813" cy="4004074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안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</a:t>
            </a:r>
          </a:p>
        </p:txBody>
      </p:sp>
      <p:grpSp>
        <p:nvGrpSpPr>
          <p:cNvPr id="98" name="그룹 49"/>
          <p:cNvGrpSpPr>
            <a:grpSpLocks/>
          </p:cNvGrpSpPr>
          <p:nvPr/>
        </p:nvGrpSpPr>
        <p:grpSpPr bwMode="auto">
          <a:xfrm>
            <a:off x="2542851" y="5539225"/>
            <a:ext cx="2289128" cy="593995"/>
            <a:chOff x="2867025" y="5775920"/>
            <a:chExt cx="1447800" cy="657865"/>
          </a:xfrm>
        </p:grpSpPr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2867025" y="5775920"/>
              <a:ext cx="1447800" cy="231775"/>
            </a:xfrm>
            <a:prstGeom prst="rect">
              <a:avLst/>
            </a:prstGeom>
            <a:solidFill>
              <a:srgbClr val="D3DEE9"/>
            </a:solidFill>
            <a:ln w="3175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90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총괄</a:t>
              </a:r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2867025" y="6007694"/>
              <a:ext cx="1447800" cy="426091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smtClean="0">
                  <a:solidFill>
                    <a:srgbClr val="000000"/>
                  </a:solidFill>
                  <a:latin typeface="나눔바른고딕"/>
                  <a:ea typeface="+mn-ea"/>
                </a:rPr>
                <a:t>엘에스웨어</a:t>
              </a:r>
              <a:endParaRPr lang="ko-KR" altLang="en-US" sz="1000" dirty="0">
                <a:solidFill>
                  <a:srgbClr val="000000"/>
                </a:solidFill>
                <a:latin typeface="나눔바른고딕"/>
                <a:ea typeface="+mn-ea"/>
              </a:endParaRPr>
            </a:p>
          </p:txBody>
        </p:sp>
      </p:grpSp>
      <p:sp>
        <p:nvSpPr>
          <p:cNvPr id="101" name="Rectangle 140"/>
          <p:cNvSpPr>
            <a:spLocks noChangeArrowheads="1"/>
          </p:cNvSpPr>
          <p:nvPr/>
        </p:nvSpPr>
        <p:spPr bwMode="auto">
          <a:xfrm>
            <a:off x="2510722" y="3378092"/>
            <a:ext cx="2358162" cy="294492"/>
          </a:xfrm>
          <a:prstGeom prst="rect">
            <a:avLst/>
          </a:prstGeom>
          <a:solidFill>
            <a:srgbClr val="DCDA92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문화체육관광부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27" name="그룹 74"/>
          <p:cNvGrpSpPr>
            <a:grpSpLocks/>
          </p:cNvGrpSpPr>
          <p:nvPr/>
        </p:nvGrpSpPr>
        <p:grpSpPr bwMode="auto">
          <a:xfrm>
            <a:off x="2507539" y="4236422"/>
            <a:ext cx="2358162" cy="637086"/>
            <a:chOff x="2814638" y="3295041"/>
            <a:chExt cx="1557337" cy="705589"/>
          </a:xfrm>
        </p:grpSpPr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2814638" y="3588375"/>
              <a:ext cx="1557337" cy="41225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저작권기술팀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정보화관리팀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2814638" y="3295041"/>
              <a:ext cx="1557337" cy="273659"/>
            </a:xfrm>
            <a:prstGeom prst="rect">
              <a:avLst/>
            </a:prstGeom>
            <a:solidFill>
              <a:srgbClr val="DCDA92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한국저작권위원회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0" name="Rectangle 120"/>
          <p:cNvSpPr>
            <a:spLocks noChangeArrowheads="1"/>
          </p:cNvSpPr>
          <p:nvPr/>
        </p:nvSpPr>
        <p:spPr bwMode="auto">
          <a:xfrm>
            <a:off x="2507539" y="3672584"/>
            <a:ext cx="2358162" cy="363830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사업기획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예산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총괄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2890355" y="701608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개발파트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2890355" y="7575098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ea typeface="+mn-ea"/>
              </a:rPr>
              <a:t>품질보증팀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4684" y="6882905"/>
            <a:ext cx="2144747" cy="222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Rectangle 161"/>
          <p:cNvSpPr>
            <a:spLocks noChangeArrowheads="1"/>
          </p:cNvSpPr>
          <p:nvPr/>
        </p:nvSpPr>
        <p:spPr bwMode="auto">
          <a:xfrm>
            <a:off x="2604922" y="6511633"/>
            <a:ext cx="2164986" cy="325049"/>
          </a:xfrm>
          <a:prstGeom prst="rect">
            <a:avLst/>
          </a:prstGeom>
          <a:solidFill>
            <a:srgbClr val="92D050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시스템 구축 및 운영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161"/>
          <p:cNvSpPr>
            <a:spLocks noChangeArrowheads="1"/>
          </p:cNvSpPr>
          <p:nvPr/>
        </p:nvSpPr>
        <p:spPr bwMode="auto">
          <a:xfrm>
            <a:off x="2890355" y="8134114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디자인파트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2" name="AutoShape 119"/>
          <p:cNvCxnSpPr>
            <a:cxnSpLocks noChangeShapeType="1"/>
            <a:stCxn id="44" idx="0"/>
            <a:endCxn id="100" idx="2"/>
          </p:cNvCxnSpPr>
          <p:nvPr/>
        </p:nvCxnSpPr>
        <p:spPr bwMode="auto">
          <a:xfrm flipV="1">
            <a:off x="3687415" y="6133221"/>
            <a:ext cx="0" cy="37841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61"/>
          <p:cNvSpPr>
            <a:spLocks noChangeArrowheads="1"/>
          </p:cNvSpPr>
          <p:nvPr/>
        </p:nvSpPr>
        <p:spPr bwMode="auto">
          <a:xfrm>
            <a:off x="2890355" y="863819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운영 지원 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5.2.2. </a:t>
            </a:r>
            <a:r>
              <a:rPr lang="ko-KR" altLang="en-US" sz="1600" dirty="0" smtClean="0">
                <a:latin typeface="+mn-ea"/>
                <a:ea typeface="+mn-ea"/>
              </a:rPr>
              <a:t>부분별 조직의 역할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8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추진조직 운영방안</a:t>
              </a:r>
            </a:p>
          </p:txBody>
        </p:sp>
      </p:grpSp>
      <p:graphicFrame>
        <p:nvGraphicFramePr>
          <p:cNvPr id="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61346"/>
              </p:ext>
            </p:extLst>
          </p:nvPr>
        </p:nvGraphicFramePr>
        <p:xfrm>
          <a:off x="404812" y="1902883"/>
          <a:ext cx="6048375" cy="7325557"/>
        </p:xfrm>
        <a:graphic>
          <a:graphicData uri="http://schemas.openxmlformats.org/drawingml/2006/table">
            <a:tbl>
              <a:tblPr/>
              <a:tblGrid>
                <a:gridCol w="1042002"/>
                <a:gridCol w="1628598"/>
                <a:gridCol w="3377775"/>
              </a:tblGrid>
              <a:tr h="226377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447620">
                <a:tc rowSpan="3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사업발주자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ctr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문화체육관광부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0" fontAlgn="ctr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저작권산업과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사업기획 예산 총괄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5016"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0000" marR="90000" marT="43202" marB="43202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저작권기술팀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계획 수립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및 관리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감리 추진 및 사업 결과 보고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 완료 여부 최종 확인 등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5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정보화관리팀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 보호포탈 저작권 기술평가 시스템 연계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도입장비 검토 및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IDC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 및 검사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누리집포털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 검토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21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책임자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사업추진조직의 총 책임자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사업에 관한 신속한 의사결정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299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사업수행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(PM)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사용자요구사항 접수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 및 일정관리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핵심기술에 대한 컨설팅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사업계획 수립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통제 및 조정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사업예산 확보 및 집행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사업일정관리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리스크 보고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9008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팀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 기준설정 및 활용계획 수립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문서에 대한 기술지원 및 문제해결지원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단계별 품질평가를 위한 계획수립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품질 보증 활동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09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파트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조직편성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 단계별 진행 및 리스크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 기획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예산계획 및 집행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문서관리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사업진행관리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사업보고서 작성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문서에 의한 제품 및 시스템 구축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개발된 제품에 대한 단위 테스트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개발된 제품에 대한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작성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셋 구축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파트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사용자 중심의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웹 접근성 개선 및 확인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 파트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수행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보고서 작성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운영 지원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5.2.3. </a:t>
            </a:r>
            <a:r>
              <a:rPr lang="ko-KR" altLang="en-US" sz="1600" dirty="0" smtClean="0">
                <a:latin typeface="+mn-ea"/>
                <a:ea typeface="+mn-ea"/>
              </a:rPr>
              <a:t>프로젝트 수행조직의 역할 및 책임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8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>
                  <a:latin typeface="+mn-ea"/>
                </a:rPr>
                <a:t>프로젝트 수행조직의 역할 및 책임</a:t>
              </a: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14527" y="1913141"/>
          <a:ext cx="6038659" cy="7451817"/>
        </p:xfrm>
        <a:graphic>
          <a:graphicData uri="http://schemas.openxmlformats.org/drawingml/2006/table">
            <a:tbl>
              <a:tblPr/>
              <a:tblGrid>
                <a:gridCol w="514554"/>
                <a:gridCol w="1280970"/>
                <a:gridCol w="4243135"/>
              </a:tblGrid>
              <a:tr h="323653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833083">
                <a:tc row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작업절차 설정 및 합의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일정계획 검토 및 합의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방법론 교육계획 수립 및 교육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분야별 품질 요구사항 취합 및 분석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품질보증계획 및 목표수립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품질관련 교육 실시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품질평가 주도 및 점검결과 반영여부 확인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산출물 표준 작성 및 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및 산출물 검토 주관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감리계획 수립 및 감리결과 보고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시정조치 반영여부 확인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품질평가 실시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품질활동 결과 보고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33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추진계획 수립 및 실행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자원계획 및 교육계획 수립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일정수립 및 진도관리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진행상황 파악 및 보고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통합 이슈 수집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비용 집행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위험요소 파악 및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범위 및 변경관리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조정 및 산출물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기간 내 위험요소 식별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식별된 위험요소 대응 및 지속적인 모니터링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비정기 정기 보고를 통한 위험사항 전파 및 파급내용 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9015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분석 및 설계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애플리케이션 표준화 방안 작성 및 개발자 가이드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업무 요건 분석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설계 및 사용자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테스트 및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가이드 작성 및 교육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984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아키텍처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아키텍처 구성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보안 시스템 구성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관련기관별 데이터 전송에 따른 아키텍처 구성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984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이행 및 적용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요구사항 검토 및 화면 개발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가이드 작성 및 교육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9015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통합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시스템 별 데이터 입수 및 데이터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구축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 및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모델링 수행 및 모델링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 전환 계획 수립 및 데이터 이행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2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투입인력 및 이력 사항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6.1. </a:t>
            </a:r>
            <a:r>
              <a:rPr lang="ko-KR" altLang="en-US" dirty="0">
                <a:latin typeface="+mn-ea"/>
                <a:ea typeface="+mn-ea"/>
              </a:rPr>
              <a:t>수행조직 인력 현황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6. </a:t>
            </a:r>
            <a:r>
              <a:rPr lang="ko-KR" altLang="en-US" sz="1600" dirty="0">
                <a:latin typeface="+mn-ea"/>
                <a:ea typeface="+mn-ea"/>
              </a:rPr>
              <a:t>투입인력 및 이력 </a:t>
            </a:r>
            <a:r>
              <a:rPr lang="ko-KR" altLang="en-US" sz="1600" dirty="0" smtClean="0">
                <a:latin typeface="+mn-ea"/>
                <a:ea typeface="+mn-ea"/>
              </a:rPr>
              <a:t>사항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6.1. </a:t>
            </a:r>
            <a:r>
              <a:rPr lang="ko-KR" altLang="en-US" sz="1600" dirty="0">
                <a:latin typeface="+mn-ea"/>
                <a:ea typeface="+mn-ea"/>
              </a:rPr>
              <a:t>수행조직 인력 </a:t>
            </a:r>
            <a:r>
              <a:rPr lang="ko-KR" altLang="en-US" sz="1600" dirty="0" smtClean="0">
                <a:latin typeface="+mn-ea"/>
                <a:ea typeface="+mn-ea"/>
              </a:rPr>
              <a:t>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79169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>
                  <a:latin typeface="+mn-ea"/>
                </a:rPr>
                <a:t>사업수행 인력현황 총괄표</a:t>
              </a:r>
            </a:p>
          </p:txBody>
        </p:sp>
      </p:grpSp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122189"/>
              </p:ext>
            </p:extLst>
          </p:nvPr>
        </p:nvGraphicFramePr>
        <p:xfrm>
          <a:off x="404813" y="2219411"/>
          <a:ext cx="6048374" cy="5034653"/>
        </p:xfrm>
        <a:graphic>
          <a:graphicData uri="http://schemas.openxmlformats.org/drawingml/2006/table">
            <a:tbl>
              <a:tblPr/>
              <a:tblGrid>
                <a:gridCol w="838192"/>
                <a:gridCol w="656943"/>
                <a:gridCol w="512277"/>
                <a:gridCol w="757573"/>
                <a:gridCol w="530301"/>
                <a:gridCol w="757573"/>
                <a:gridCol w="1458042"/>
                <a:gridCol w="537473"/>
              </a:tblGrid>
              <a:tr h="66697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분야별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성명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등급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최종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참여직위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</a:t>
                      </a: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2342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신창권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51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석사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429">
                <a:tc rowSpan="3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성정환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학사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시스템 개선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79%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4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김효섭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학사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도구 개발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26%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429"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3211" marB="43211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양원석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중급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학사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 이관 지원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42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김민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38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고급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학사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책임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품질관리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17%</a:t>
                      </a: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42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및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배수향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초급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학사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55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자료입력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운영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83%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55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신규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자료입력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고졸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사원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데이터셋 구축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50%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09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투입인력 및 이력 사항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6.1. </a:t>
            </a:r>
            <a:r>
              <a:rPr lang="ko-KR" altLang="en-US" dirty="0">
                <a:latin typeface="+mn-ea"/>
                <a:ea typeface="+mn-ea"/>
              </a:rPr>
              <a:t>수행조직 인력 현황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2430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 공수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14833"/>
              </p:ext>
            </p:extLst>
          </p:nvPr>
        </p:nvGraphicFramePr>
        <p:xfrm>
          <a:off x="404813" y="1612708"/>
          <a:ext cx="6048373" cy="7519263"/>
        </p:xfrm>
        <a:graphic>
          <a:graphicData uri="http://schemas.openxmlformats.org/drawingml/2006/table">
            <a:tbl>
              <a:tblPr/>
              <a:tblGrid>
                <a:gridCol w="944561"/>
                <a:gridCol w="1114122"/>
                <a:gridCol w="690578"/>
                <a:gridCol w="549852"/>
                <a:gridCol w="549852"/>
                <a:gridCol w="549852"/>
                <a:gridCol w="549852"/>
                <a:gridCol w="549852"/>
                <a:gridCol w="549852"/>
              </a:tblGrid>
              <a:tr h="44696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인원계획</a:t>
                      </a:r>
                    </a:p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(M/M)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M+5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PMO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개발관리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시스템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성능평가 도구 고도화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1.9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품질 활동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0.6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0.3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0.4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데이타셋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6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운영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이관지원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8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1F497D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BABB"/>
                    </a:solidFill>
                  </a:tcPr>
                </a:tc>
              </a:tr>
              <a:tr h="25789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총계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29.5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5.7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6.2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4.0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       </a:t>
                      </a:r>
                      <a:r>
                        <a:rPr lang="en-US" altLang="ko-KR" sz="1000" b="0" i="0" u="none" strike="noStrike">
                          <a:solidFill>
                            <a:srgbClr val="FFFFFF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3.1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497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투입인력 및 이력 사항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6.2. </a:t>
            </a:r>
            <a:r>
              <a:rPr lang="ko-KR" altLang="en-US" dirty="0">
                <a:latin typeface="+mn-ea"/>
                <a:ea typeface="+mn-ea"/>
              </a:rPr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54202"/>
              </p:ext>
            </p:extLst>
          </p:nvPr>
        </p:nvGraphicFramePr>
        <p:xfrm>
          <a:off x="404814" y="1763174"/>
          <a:ext cx="6048374" cy="1763232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신창권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숭실대학교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IT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융합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석사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080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/PM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 시까지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Group 4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05642"/>
              </p:ext>
            </p:extLst>
          </p:nvPr>
        </p:nvGraphicFramePr>
        <p:xfrm>
          <a:off x="404812" y="3631197"/>
          <a:ext cx="6048375" cy="5768840"/>
        </p:xfrm>
        <a:graphic>
          <a:graphicData uri="http://schemas.openxmlformats.org/drawingml/2006/table">
            <a:tbl>
              <a:tblPr/>
              <a:tblGrid>
                <a:gridCol w="2652012"/>
                <a:gridCol w="1143491"/>
                <a:gridCol w="858231"/>
                <a:gridCol w="1394641"/>
              </a:tblGrid>
              <a:tr h="2702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63" marB="4396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24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개선 및 고도화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18.05~18.11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클라우드 보안 점검 시스템 개발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18.04 ~18.12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한국인터넷진흥원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17.05~17.11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보안업무관리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고도화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16.11~17.02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환경 기반 성능평가 및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운용성 평가 시스템 구축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16.06~16.11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특정기반 필터링 성능평가 기반구축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15.08~16.01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 유아학비지원시스템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유치원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유지관리 사업 연장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15.01~15.04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한국교육학술정보원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앱 필터링 기술 성능평가 및 전자책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운용성 평가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14.06~14.11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2015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년도 유아학비지원시스템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(e-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유치원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유지관리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14.04~14.06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한국교육학술정보원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보안통계시스템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13.12~14.04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삼성디스플레이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이미지 성능평가 등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13.05~13.11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7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6.2. </a:t>
            </a:r>
            <a:r>
              <a:rPr lang="ko-KR" altLang="en-US" sz="1600" dirty="0" smtClean="0">
                <a:latin typeface="+mn-ea"/>
                <a:ea typeface="+mn-ea"/>
              </a:rPr>
              <a:t>투입인력 이력 사항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4292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37990"/>
              </p:ext>
            </p:extLst>
          </p:nvPr>
        </p:nvGraphicFramePr>
        <p:xfrm>
          <a:off x="404812" y="1749422"/>
          <a:ext cx="6048375" cy="7636314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286642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계정 관리 시스템 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12.05~13.04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윈도우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특징정보 추출기 등 구축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11.12~12.04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등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11.05~11.11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통합 세션 로깅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10.12~11.04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LCD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기술적보호조치 표준 서비스 운영 환경 고도화 및 필터링 기술 성능평가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구축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10.05 ~ 10.12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ToonsX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카탈로그 서비스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03.04 ~ 03.07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㈜제이너시스템 테크놀로지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hdgps.co.kr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구축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03.03 ~ 03.05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인텔링스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EZCasting.com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사이트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02.12 ~ 03.02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㈜마크커뮤니케이션즈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좋은글 보따리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02.12 ~ 03.02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㈜마크커뮤니케이션즈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한국미술협회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02.02 ~ 02.07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문화관광부</a:t>
                      </a:r>
                      <a:endParaRPr kumimoji="0" lang="en-US" altLang="ko-KR" sz="1100" b="0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</a:t>
                      </a:r>
                      <a:r>
                        <a:rPr kumimoji="0" lang="en-US" altLang="ko-KR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kumimoji="0" lang="ko-KR" altLang="en-US" sz="1100" b="0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한국미술협회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마스터클래스 홈페이지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01.08 ~ 02.02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PPR(Piano Play Revolution) S/W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00.11 ~ 01.07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㈜마스터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클래스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정지영상 압축 솔루션을 활용한 이미지 뷰어 솔루션 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00.02 ~ 00.10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㈜모헨즈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3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Y2K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대비 실시간 모니터링 시스템 구축 지원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99.10 ~ 00.01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 Global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162408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1.1.2. </a:t>
            </a:r>
            <a:r>
              <a:rPr lang="ko-KR" altLang="en-US" sz="1600" dirty="0" smtClean="0">
                <a:latin typeface="+mn-ea"/>
                <a:ea typeface="+mn-ea"/>
              </a:rPr>
              <a:t>사업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관리 목표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공공 개발 및 유지보수 사업 등 유사분야의 풍부한 관리 경험과 노하우로 만들어진 체계적인 사업관리 기법을 적용하여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체계적이며 과학적인 사업관리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통해 성공적인 사업을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1060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 관리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446875"/>
            <a:ext cx="6048375" cy="69701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18"/>
          <p:cNvGrpSpPr>
            <a:grpSpLocks/>
          </p:cNvGrpSpPr>
          <p:nvPr/>
        </p:nvGrpSpPr>
        <p:grpSpPr bwMode="auto">
          <a:xfrm>
            <a:off x="521357" y="2930401"/>
            <a:ext cx="5895975" cy="6415087"/>
            <a:chOff x="818338" y="3707722"/>
            <a:chExt cx="6113856" cy="6415452"/>
          </a:xfrm>
        </p:grpSpPr>
        <p:sp>
          <p:nvSpPr>
            <p:cNvPr id="89" name="타원 88"/>
            <p:cNvSpPr/>
            <p:nvPr/>
          </p:nvSpPr>
          <p:spPr>
            <a:xfrm>
              <a:off x="1613435" y="8880091"/>
              <a:ext cx="1147377" cy="11557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4951857" y="8841989"/>
              <a:ext cx="1147377" cy="11541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pic>
          <p:nvPicPr>
            <p:cNvPr id="91" name="Picture 3" descr="C:\Users\udesignforce\Documents\네이트온 받은 파일\오목눈이\무제-1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00" y="8301746"/>
              <a:ext cx="2044488" cy="5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AutoShape 25" descr="사각유형3-2"/>
            <p:cNvSpPr>
              <a:spLocks noChangeArrowheads="1"/>
            </p:cNvSpPr>
            <p:nvPr/>
          </p:nvSpPr>
          <p:spPr bwMode="auto">
            <a:xfrm>
              <a:off x="1049584" y="6939696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3" name="AutoShape 25" descr="사각유형3-2"/>
            <p:cNvSpPr>
              <a:spLocks noChangeArrowheads="1"/>
            </p:cNvSpPr>
            <p:nvPr/>
          </p:nvSpPr>
          <p:spPr bwMode="auto">
            <a:xfrm>
              <a:off x="3006117" y="6939696"/>
              <a:ext cx="1705917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AutoShape 25" descr="사각유형3-2"/>
            <p:cNvSpPr>
              <a:spLocks noChangeArrowheads="1"/>
            </p:cNvSpPr>
            <p:nvPr/>
          </p:nvSpPr>
          <p:spPr bwMode="auto">
            <a:xfrm>
              <a:off x="4964379" y="6939696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5" name="AutoShape 25" descr="사각유형3-2"/>
            <p:cNvSpPr>
              <a:spLocks noChangeArrowheads="1"/>
            </p:cNvSpPr>
            <p:nvPr/>
          </p:nvSpPr>
          <p:spPr bwMode="auto">
            <a:xfrm>
              <a:off x="1049584" y="7815531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6" name="AutoShape 25" descr="사각유형3-2"/>
            <p:cNvSpPr>
              <a:spLocks noChangeArrowheads="1"/>
            </p:cNvSpPr>
            <p:nvPr/>
          </p:nvSpPr>
          <p:spPr bwMode="auto">
            <a:xfrm>
              <a:off x="3006117" y="7815531"/>
              <a:ext cx="1705917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7" name="AutoShape 25" descr="사각유형3-2"/>
            <p:cNvSpPr>
              <a:spLocks noChangeArrowheads="1"/>
            </p:cNvSpPr>
            <p:nvPr/>
          </p:nvSpPr>
          <p:spPr bwMode="auto">
            <a:xfrm>
              <a:off x="4964379" y="7815531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Line 376"/>
            <p:cNvSpPr>
              <a:spLocks noChangeShapeType="1"/>
            </p:cNvSpPr>
            <p:nvPr/>
          </p:nvSpPr>
          <p:spPr bwMode="auto">
            <a:xfrm flipH="1">
              <a:off x="1873529" y="7349654"/>
              <a:ext cx="3947503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" name="Line 376"/>
            <p:cNvSpPr>
              <a:spLocks noChangeShapeType="1"/>
            </p:cNvSpPr>
            <p:nvPr/>
          </p:nvSpPr>
          <p:spPr bwMode="auto">
            <a:xfrm>
              <a:off x="1873529" y="7349654"/>
              <a:ext cx="3957380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0" name="Line 501"/>
            <p:cNvSpPr>
              <a:spLocks noChangeShapeType="1"/>
            </p:cNvSpPr>
            <p:nvPr/>
          </p:nvSpPr>
          <p:spPr bwMode="auto">
            <a:xfrm>
              <a:off x="3845635" y="7349654"/>
              <a:ext cx="0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1" name="AutoShape 234" descr="그림2"/>
            <p:cNvSpPr>
              <a:spLocks noChangeArrowheads="1"/>
            </p:cNvSpPr>
            <p:nvPr/>
          </p:nvSpPr>
          <p:spPr bwMode="auto">
            <a:xfrm>
              <a:off x="1399683" y="6984619"/>
              <a:ext cx="1003994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사업관리 표준절차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적용을 통한 안정화</a:t>
              </a:r>
            </a:p>
          </p:txBody>
        </p:sp>
        <p:sp>
          <p:nvSpPr>
            <p:cNvPr id="102" name="AutoShape 234" descr="그림2"/>
            <p:cNvSpPr>
              <a:spLocks noChangeArrowheads="1"/>
            </p:cNvSpPr>
            <p:nvPr/>
          </p:nvSpPr>
          <p:spPr bwMode="auto">
            <a:xfrm>
              <a:off x="3180051" y="6984619"/>
              <a:ext cx="1358050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검증된 최신 방법론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적용으로 품질만족 극대화</a:t>
              </a:r>
            </a:p>
          </p:txBody>
        </p:sp>
        <p:sp>
          <p:nvSpPr>
            <p:cNvPr id="103" name="AutoShape 234" descr="그림2"/>
            <p:cNvSpPr>
              <a:spLocks noChangeArrowheads="1"/>
            </p:cNvSpPr>
            <p:nvPr/>
          </p:nvSpPr>
          <p:spPr bwMode="auto">
            <a:xfrm>
              <a:off x="5034392" y="6984619"/>
              <a:ext cx="1564169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사업관리도구의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적극활용으로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개발생산성 강화</a:t>
              </a:r>
            </a:p>
          </p:txBody>
        </p:sp>
        <p:sp>
          <p:nvSpPr>
            <p:cNvPr id="176" name="AutoShape 234" descr="그림2"/>
            <p:cNvSpPr>
              <a:spLocks noChangeArrowheads="1"/>
            </p:cNvSpPr>
            <p:nvPr/>
          </p:nvSpPr>
          <p:spPr bwMode="auto">
            <a:xfrm>
              <a:off x="1473654" y="7860453"/>
              <a:ext cx="856054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업무경험 기반의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프로세스 최적화</a:t>
              </a:r>
            </a:p>
          </p:txBody>
        </p:sp>
        <p:sp>
          <p:nvSpPr>
            <p:cNvPr id="177" name="AutoShape 234" descr="그림2"/>
            <p:cNvSpPr>
              <a:spLocks noChangeArrowheads="1"/>
            </p:cNvSpPr>
            <p:nvPr/>
          </p:nvSpPr>
          <p:spPr bwMode="auto">
            <a:xfrm>
              <a:off x="3239062" y="7860453"/>
              <a:ext cx="1240031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수행역량 중심의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최적화된 추진조직 구성</a:t>
              </a:r>
            </a:p>
          </p:txBody>
        </p:sp>
        <p:sp>
          <p:nvSpPr>
            <p:cNvPr id="178" name="AutoShape 234" descr="그림2"/>
            <p:cNvSpPr>
              <a:spLocks noChangeArrowheads="1"/>
            </p:cNvSpPr>
            <p:nvPr/>
          </p:nvSpPr>
          <p:spPr bwMode="auto">
            <a:xfrm>
              <a:off x="5388446" y="7937402"/>
              <a:ext cx="856054" cy="153897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원활한 의사소통</a:t>
              </a:r>
            </a:p>
          </p:txBody>
        </p:sp>
        <p:sp>
          <p:nvSpPr>
            <p:cNvPr id="179" name="Text Box 26"/>
            <p:cNvSpPr txBox="1">
              <a:spLocks noChangeArrowheads="1"/>
            </p:cNvSpPr>
            <p:nvPr/>
          </p:nvSpPr>
          <p:spPr bwMode="auto">
            <a:xfrm>
              <a:off x="1909833" y="7391998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80" name="Text Box 27"/>
            <p:cNvSpPr txBox="1">
              <a:spLocks noChangeArrowheads="1"/>
            </p:cNvSpPr>
            <p:nvPr/>
          </p:nvSpPr>
          <p:spPr bwMode="auto">
            <a:xfrm>
              <a:off x="3890906" y="7391998"/>
              <a:ext cx="319151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방법론</a:t>
              </a:r>
            </a:p>
          </p:txBody>
        </p:sp>
        <p:sp>
          <p:nvSpPr>
            <p:cNvPr id="181" name="Text Box 28"/>
            <p:cNvSpPr txBox="1">
              <a:spLocks noChangeArrowheads="1"/>
            </p:cNvSpPr>
            <p:nvPr/>
          </p:nvSpPr>
          <p:spPr bwMode="auto">
            <a:xfrm>
              <a:off x="5544202" y="7391998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도구</a:t>
              </a:r>
            </a:p>
          </p:txBody>
        </p:sp>
        <p:sp>
          <p:nvSpPr>
            <p:cNvPr id="182" name="Text Box 29"/>
            <p:cNvSpPr txBox="1">
              <a:spLocks noChangeArrowheads="1"/>
            </p:cNvSpPr>
            <p:nvPr/>
          </p:nvSpPr>
          <p:spPr bwMode="auto">
            <a:xfrm>
              <a:off x="1901191" y="7638136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업무</a:t>
              </a:r>
            </a:p>
          </p:txBody>
        </p:sp>
        <p:sp>
          <p:nvSpPr>
            <p:cNvPr id="183" name="Text Box 30"/>
            <p:cNvSpPr txBox="1">
              <a:spLocks noChangeArrowheads="1"/>
            </p:cNvSpPr>
            <p:nvPr/>
          </p:nvSpPr>
          <p:spPr bwMode="auto">
            <a:xfrm>
              <a:off x="5502489" y="7638136"/>
              <a:ext cx="319151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시스템</a:t>
              </a:r>
            </a:p>
          </p:txBody>
        </p:sp>
        <p:sp>
          <p:nvSpPr>
            <p:cNvPr id="184" name="Text Box 31"/>
            <p:cNvSpPr txBox="1">
              <a:spLocks noChangeArrowheads="1"/>
            </p:cNvSpPr>
            <p:nvPr/>
          </p:nvSpPr>
          <p:spPr bwMode="auto">
            <a:xfrm>
              <a:off x="3892642" y="7638136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818338" y="5784513"/>
              <a:ext cx="6084419" cy="964419"/>
            </a:xfrm>
            <a:prstGeom prst="roundRect">
              <a:avLst>
                <a:gd name="adj" fmla="val 2032"/>
              </a:avLst>
            </a:prstGeom>
            <a:noFill/>
            <a:ln w="6350">
              <a:gradFill>
                <a:gsLst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485" tIns="42242" rIns="84485" bIns="42242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1988761" y="5771589"/>
              <a:ext cx="3749963" cy="412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grpSp>
          <p:nvGrpSpPr>
            <p:cNvPr id="188" name="그룹 49"/>
            <p:cNvGrpSpPr>
              <a:grpSpLocks/>
            </p:cNvGrpSpPr>
            <p:nvPr/>
          </p:nvGrpSpPr>
          <p:grpSpPr bwMode="auto">
            <a:xfrm>
              <a:off x="917275" y="6039632"/>
              <a:ext cx="5879342" cy="360000"/>
              <a:chOff x="800745" y="4901354"/>
              <a:chExt cx="3896202" cy="409342"/>
            </a:xfrm>
          </p:grpSpPr>
          <p:sp>
            <p:nvSpPr>
              <p:cNvPr id="232" name="양쪽 모서리가 둥근 사각형 231"/>
              <p:cNvSpPr/>
              <p:nvPr/>
            </p:nvSpPr>
            <p:spPr>
              <a:xfrm>
                <a:off x="800634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작업 분해도</a:t>
                </a:r>
              </a:p>
            </p:txBody>
          </p:sp>
          <p:sp>
            <p:nvSpPr>
              <p:cNvPr id="233" name="양쪽 모서리가 둥근 사각형 232"/>
              <p:cNvSpPr/>
              <p:nvPr/>
            </p:nvSpPr>
            <p:spPr>
              <a:xfrm>
                <a:off x="1804265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역할</a:t>
                </a:r>
              </a:p>
            </p:txBody>
          </p:sp>
          <p:sp>
            <p:nvSpPr>
              <p:cNvPr id="234" name="양쪽 모서리가 둥근 사각형 233"/>
              <p:cNvSpPr/>
              <p:nvPr/>
            </p:nvSpPr>
            <p:spPr>
              <a:xfrm>
                <a:off x="2808986" y="4901650"/>
                <a:ext cx="91745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산출물</a:t>
                </a:r>
              </a:p>
            </p:txBody>
          </p:sp>
          <p:sp>
            <p:nvSpPr>
              <p:cNvPr id="235" name="양쪽 모서리가 둥근 사각형 234"/>
              <p:cNvSpPr/>
              <p:nvPr/>
            </p:nvSpPr>
            <p:spPr>
              <a:xfrm>
                <a:off x="3778799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작업흐름도</a:t>
                </a:r>
              </a:p>
            </p:txBody>
          </p:sp>
        </p:grpSp>
        <p:sp>
          <p:nvSpPr>
            <p:cNvPr id="189" name="모서리가 둥근 직사각형 188"/>
            <p:cNvSpPr/>
            <p:nvPr/>
          </p:nvSpPr>
          <p:spPr>
            <a:xfrm>
              <a:off x="2487549" y="5652520"/>
              <a:ext cx="2745803" cy="279416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166CA5"/>
              </a:fgClr>
              <a:bgClr>
                <a:srgbClr val="228AAA"/>
              </a:bgClr>
            </a:pattFill>
            <a:ln w="6350">
              <a:solidFill>
                <a:srgbClr val="007ECC"/>
              </a:solidFill>
            </a:ln>
            <a:effectLst>
              <a:outerShdw dist="25400" dir="5400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41" algn="ctr" defTabSz="1018653">
                <a:buClr>
                  <a:schemeClr val="bg1">
                    <a:lumMod val="65000"/>
                  </a:schemeClr>
                </a:buClr>
                <a:buSzPct val="80000"/>
                <a:tabLst>
                  <a:tab pos="2629408" algn="l"/>
                  <a:tab pos="5516175" algn="l"/>
                </a:tabLst>
                <a:defRPr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</a:rPr>
                <a:t>체계적 사업관리 절차 및 기법 활용</a:t>
              </a:r>
            </a:p>
          </p:txBody>
        </p:sp>
        <p:grpSp>
          <p:nvGrpSpPr>
            <p:cNvPr id="190" name="그룹 51"/>
            <p:cNvGrpSpPr>
              <a:grpSpLocks/>
            </p:cNvGrpSpPr>
            <p:nvPr/>
          </p:nvGrpSpPr>
          <p:grpSpPr bwMode="auto">
            <a:xfrm>
              <a:off x="917274" y="6439758"/>
              <a:ext cx="5879345" cy="360000"/>
              <a:chOff x="800745" y="4901354"/>
              <a:chExt cx="2925778" cy="409342"/>
            </a:xfrm>
          </p:grpSpPr>
          <p:sp>
            <p:nvSpPr>
              <p:cNvPr id="229" name="양쪽 모서리가 둥근 사각형 228"/>
              <p:cNvSpPr/>
              <p:nvPr/>
            </p:nvSpPr>
            <p:spPr>
              <a:xfrm>
                <a:off x="800662" y="4901588"/>
                <a:ext cx="918314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관리기법</a:t>
                </a:r>
              </a:p>
            </p:txBody>
          </p:sp>
          <p:sp>
            <p:nvSpPr>
              <p:cNvPr id="230" name="양쪽 모서리가 둥근 사각형 229"/>
              <p:cNvSpPr/>
              <p:nvPr/>
            </p:nvSpPr>
            <p:spPr>
              <a:xfrm>
                <a:off x="1804992" y="4901588"/>
                <a:ext cx="917495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관리도구</a:t>
                </a:r>
              </a:p>
            </p:txBody>
          </p:sp>
          <p:sp>
            <p:nvSpPr>
              <p:cNvPr id="231" name="양쪽 모서리가 둥근 사각형 230"/>
              <p:cNvSpPr/>
              <p:nvPr/>
            </p:nvSpPr>
            <p:spPr>
              <a:xfrm>
                <a:off x="2808502" y="4901588"/>
                <a:ext cx="918315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승인기준</a:t>
                </a:r>
              </a:p>
            </p:txBody>
          </p:sp>
        </p:grpSp>
        <p:grpSp>
          <p:nvGrpSpPr>
            <p:cNvPr id="191" name="그룹 52"/>
            <p:cNvGrpSpPr>
              <a:grpSpLocks/>
            </p:cNvGrpSpPr>
            <p:nvPr/>
          </p:nvGrpSpPr>
          <p:grpSpPr bwMode="auto">
            <a:xfrm>
              <a:off x="844621" y="4406536"/>
              <a:ext cx="6013927" cy="1062360"/>
              <a:chOff x="854053" y="7452142"/>
              <a:chExt cx="6013927" cy="1062360"/>
            </a:xfrm>
          </p:grpSpPr>
          <p:cxnSp>
            <p:nvCxnSpPr>
              <p:cNvPr id="213" name="직선 연결선 212"/>
              <p:cNvCxnSpPr/>
              <p:nvPr/>
            </p:nvCxnSpPr>
            <p:spPr>
              <a:xfrm>
                <a:off x="854109" y="7975773"/>
                <a:ext cx="601344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그룹 76"/>
              <p:cNvGrpSpPr>
                <a:grpSpLocks/>
              </p:cNvGrpSpPr>
              <p:nvPr/>
            </p:nvGrpSpPr>
            <p:grpSpPr bwMode="auto">
              <a:xfrm>
                <a:off x="965361" y="7462454"/>
                <a:ext cx="1052049" cy="1052048"/>
                <a:chOff x="1576093" y="7468354"/>
                <a:chExt cx="1143792" cy="1143790"/>
              </a:xfrm>
            </p:grpSpPr>
            <p:sp>
              <p:nvSpPr>
                <p:cNvPr id="227" name="타원 226"/>
                <p:cNvSpPr/>
                <p:nvPr/>
              </p:nvSpPr>
              <p:spPr>
                <a:xfrm>
                  <a:off x="1576840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1652362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품질보증</a:t>
                  </a:r>
                </a:p>
              </p:txBody>
            </p:sp>
          </p:grpSp>
          <p:grpSp>
            <p:nvGrpSpPr>
              <p:cNvPr id="215" name="그룹 77"/>
              <p:cNvGrpSpPr>
                <a:grpSpLocks/>
              </p:cNvGrpSpPr>
              <p:nvPr/>
            </p:nvGrpSpPr>
            <p:grpSpPr bwMode="auto">
              <a:xfrm>
                <a:off x="2171100" y="7462454"/>
                <a:ext cx="1052049" cy="1052048"/>
                <a:chOff x="3224317" y="7468354"/>
                <a:chExt cx="1143792" cy="1143790"/>
              </a:xfrm>
            </p:grpSpPr>
            <p:sp>
              <p:nvSpPr>
                <p:cNvPr id="225" name="타원 224"/>
                <p:cNvSpPr/>
                <p:nvPr/>
              </p:nvSpPr>
              <p:spPr>
                <a:xfrm>
                  <a:off x="3224253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3300586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요구사항</a:t>
                  </a:r>
                  <a:endParaRPr kumimoji="0" lang="en-US" altLang="ko-KR" sz="110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충족</a:t>
                  </a:r>
                </a:p>
              </p:txBody>
            </p:sp>
          </p:grpSp>
          <p:grpSp>
            <p:nvGrpSpPr>
              <p:cNvPr id="216" name="그룹 78"/>
              <p:cNvGrpSpPr>
                <a:grpSpLocks/>
              </p:cNvGrpSpPr>
              <p:nvPr/>
            </p:nvGrpSpPr>
            <p:grpSpPr bwMode="auto">
              <a:xfrm>
                <a:off x="4551588" y="7462454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23" name="타원 222"/>
                <p:cNvSpPr/>
                <p:nvPr/>
              </p:nvSpPr>
              <p:spPr>
                <a:xfrm>
                  <a:off x="4872330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상호 운용성</a:t>
                  </a:r>
                  <a:endParaRPr kumimoji="0" lang="en-US" altLang="ko-KR" sz="110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확보</a:t>
                  </a:r>
                </a:p>
              </p:txBody>
            </p:sp>
          </p:grpSp>
          <p:grpSp>
            <p:nvGrpSpPr>
              <p:cNvPr id="217" name="그룹 79"/>
              <p:cNvGrpSpPr>
                <a:grpSpLocks/>
              </p:cNvGrpSpPr>
              <p:nvPr/>
            </p:nvGrpSpPr>
            <p:grpSpPr bwMode="auto">
              <a:xfrm>
                <a:off x="5725578" y="7462454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21" name="타원 220"/>
                <p:cNvSpPr/>
                <p:nvPr/>
              </p:nvSpPr>
              <p:spPr>
                <a:xfrm>
                  <a:off x="4872032" y="7455119"/>
                  <a:ext cx="1143630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신뢰성 확보</a:t>
                  </a:r>
                </a:p>
              </p:txBody>
            </p:sp>
          </p:grpSp>
          <p:grpSp>
            <p:nvGrpSpPr>
              <p:cNvPr id="218" name="그룹 80"/>
              <p:cNvGrpSpPr>
                <a:grpSpLocks/>
              </p:cNvGrpSpPr>
              <p:nvPr/>
            </p:nvGrpSpPr>
            <p:grpSpPr bwMode="auto">
              <a:xfrm>
                <a:off x="3350564" y="7452142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19" name="타원 218"/>
                <p:cNvSpPr/>
                <p:nvPr/>
              </p:nvSpPr>
              <p:spPr>
                <a:xfrm>
                  <a:off x="4859067" y="7468056"/>
                  <a:ext cx="1143630" cy="114435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일정준수</a:t>
                  </a:r>
                </a:p>
              </p:txBody>
            </p:sp>
          </p:grpSp>
        </p:grpSp>
        <p:grpSp>
          <p:nvGrpSpPr>
            <p:cNvPr id="192" name="그룹 53"/>
            <p:cNvGrpSpPr>
              <a:grpSpLocks/>
            </p:cNvGrpSpPr>
            <p:nvPr/>
          </p:nvGrpSpPr>
          <p:grpSpPr bwMode="auto">
            <a:xfrm>
              <a:off x="820984" y="3707722"/>
              <a:ext cx="6111210" cy="637798"/>
              <a:chOff x="800100" y="6254713"/>
              <a:chExt cx="6111210" cy="637798"/>
            </a:xfrm>
          </p:grpSpPr>
          <p:grpSp>
            <p:nvGrpSpPr>
              <p:cNvPr id="205" name="그룹 67"/>
              <p:cNvGrpSpPr>
                <a:grpSpLocks/>
              </p:cNvGrpSpPr>
              <p:nvPr/>
            </p:nvGrpSpPr>
            <p:grpSpPr bwMode="auto">
              <a:xfrm>
                <a:off x="800100" y="6262995"/>
                <a:ext cx="6105526" cy="629516"/>
                <a:chOff x="800100" y="6625647"/>
                <a:chExt cx="6105526" cy="629516"/>
              </a:xfrm>
            </p:grpSpPr>
            <p:sp>
              <p:nvSpPr>
                <p:cNvPr id="209" name="자유형 71"/>
                <p:cNvSpPr>
                  <a:spLocks/>
                </p:cNvSpPr>
                <p:nvPr/>
              </p:nvSpPr>
              <p:spPr bwMode="auto">
                <a:xfrm rot="10800000" flipH="1" flipV="1">
                  <a:off x="800100" y="7159913"/>
                  <a:ext cx="6105526" cy="95250"/>
                </a:xfrm>
                <a:custGeom>
                  <a:avLst/>
                  <a:gdLst>
                    <a:gd name="T0" fmla="*/ 0 w 6029325"/>
                    <a:gd name="T1" fmla="*/ 0 h 95250"/>
                    <a:gd name="T2" fmla="*/ 6666591 w 6029325"/>
                    <a:gd name="T3" fmla="*/ 0 h 9525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029325" h="95250">
                      <a:moveTo>
                        <a:pt x="0" y="0"/>
                      </a:moveTo>
                      <a:lnTo>
                        <a:pt x="6029325" y="0"/>
                      </a:lnTo>
                    </a:path>
                  </a:pathLst>
                </a:custGeom>
                <a:noFill/>
                <a:ln w="28575" cap="sq" cmpd="sng" algn="ctr">
                  <a:solidFill>
                    <a:srgbClr val="166CA5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grpSp>
              <p:nvGrpSpPr>
                <p:cNvPr id="210" name="그룹 72"/>
                <p:cNvGrpSpPr>
                  <a:grpSpLocks/>
                </p:cNvGrpSpPr>
                <p:nvPr/>
              </p:nvGrpSpPr>
              <p:grpSpPr bwMode="auto">
                <a:xfrm>
                  <a:off x="1775275" y="6625647"/>
                  <a:ext cx="2468700" cy="473897"/>
                  <a:chOff x="-219742" y="6625647"/>
                  <a:chExt cx="2468700" cy="473897"/>
                </a:xfrm>
              </p:grpSpPr>
              <p:sp>
                <p:nvSpPr>
                  <p:cNvPr id="211" name="Text Box 4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9742" y="6625647"/>
                    <a:ext cx="2459252" cy="1850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ctr" defTabSz="914400" eaLnBrk="1" latinLnBrk="0" hangingPunct="1">
                      <a:lnSpc>
                        <a:spcPct val="90000"/>
                      </a:lnSpc>
                      <a:buClr>
                        <a:srgbClr val="CC0000"/>
                      </a:buClr>
                      <a:buSzPct val="70000"/>
                      <a:defRPr sz="1050" spc="-8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Rix고딕 B" pitchFamily="18" charset="-127"/>
                        <a:ea typeface="Rix고딕 B" pitchFamily="18" charset="-127"/>
                      </a:defRPr>
                    </a:lvl1pPr>
                    <a:lvl2pPr marL="457200" defTabSz="914400" eaLnBrk="1" hangingPunct="1">
                      <a:defRPr sz="1800">
                        <a:latin typeface="+mn-lt"/>
                        <a:ea typeface="+mn-ea"/>
                      </a:defRPr>
                    </a:lvl2pPr>
                    <a:lvl3pPr marL="914400" defTabSz="914400" eaLnBrk="1" hangingPunct="1">
                      <a:defRPr sz="1800">
                        <a:latin typeface="+mn-lt"/>
                        <a:ea typeface="+mn-ea"/>
                      </a:defRPr>
                    </a:lvl3pPr>
                    <a:lvl4pPr marL="1371600" defTabSz="914400" eaLnBrk="1" hangingPunct="1">
                      <a:defRPr sz="1800">
                        <a:latin typeface="+mn-lt"/>
                        <a:ea typeface="+mn-ea"/>
                      </a:defRPr>
                    </a:lvl4pPr>
                    <a:lvl5pPr marL="1828800" defTabSz="914400" eaLnBrk="1" hangingPunct="1">
                      <a:defRPr sz="1800">
                        <a:latin typeface="+mn-lt"/>
                        <a:ea typeface="+mn-ea"/>
                      </a:defRPr>
                    </a:lvl5pPr>
                    <a:lvl6pPr marL="2286000" defTabSz="914400">
                      <a:defRPr sz="1800">
                        <a:latin typeface="+mn-lt"/>
                        <a:ea typeface="+mn-ea"/>
                      </a:defRPr>
                    </a:lvl6pPr>
                    <a:lvl7pPr marL="2743200" defTabSz="914400">
                      <a:defRPr sz="1800">
                        <a:latin typeface="+mn-lt"/>
                        <a:ea typeface="+mn-ea"/>
                      </a:defRPr>
                    </a:lvl7pPr>
                    <a:lvl8pPr marL="3200400" defTabSz="914400">
                      <a:defRPr sz="1800">
                        <a:latin typeface="+mn-lt"/>
                        <a:ea typeface="+mn-ea"/>
                      </a:defRPr>
                    </a:lvl8pPr>
                    <a:lvl9pPr marL="3657600" defTabSz="914400">
                      <a:defRPr sz="1800">
                        <a:latin typeface="+mn-lt"/>
                        <a:ea typeface="+mn-ea"/>
                      </a:defRPr>
                    </a:lvl9pPr>
                  </a:lstStyle>
                  <a:p>
                    <a:pPr algn="l" fontAlgn="auto">
                      <a:spcBef>
                        <a:spcPts val="307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1300" kern="0" spc="-5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체계적이며 과학적인 사업관리를 통한</a:t>
                    </a:r>
                    <a:endParaRPr lang="ko-KR" altLang="en-US" sz="1300" kern="0" spc="-51" dirty="0">
                      <a:solidFill>
                        <a:schemeClr val="tx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12" name="Text Box 4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079" y="6857541"/>
                    <a:ext cx="1597879" cy="2420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ctr" defTabSz="914400" eaLnBrk="1" latinLnBrk="0" hangingPunct="1">
                      <a:lnSpc>
                        <a:spcPct val="90000"/>
                      </a:lnSpc>
                      <a:buClr>
                        <a:srgbClr val="CC0000"/>
                      </a:buClr>
                      <a:buSzPct val="70000"/>
                      <a:defRPr sz="1050" spc="-8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Rix고딕 B" pitchFamily="18" charset="-127"/>
                        <a:ea typeface="Rix고딕 B" pitchFamily="18" charset="-127"/>
                      </a:defRPr>
                    </a:lvl1pPr>
                    <a:lvl2pPr marL="457200" defTabSz="914400" eaLnBrk="1" hangingPunct="1">
                      <a:defRPr sz="1800">
                        <a:latin typeface="+mn-lt"/>
                        <a:ea typeface="+mn-ea"/>
                      </a:defRPr>
                    </a:lvl2pPr>
                    <a:lvl3pPr marL="914400" defTabSz="914400" eaLnBrk="1" hangingPunct="1">
                      <a:defRPr sz="1800">
                        <a:latin typeface="+mn-lt"/>
                        <a:ea typeface="+mn-ea"/>
                      </a:defRPr>
                    </a:lvl3pPr>
                    <a:lvl4pPr marL="1371600" defTabSz="914400" eaLnBrk="1" hangingPunct="1">
                      <a:defRPr sz="1800">
                        <a:latin typeface="+mn-lt"/>
                        <a:ea typeface="+mn-ea"/>
                      </a:defRPr>
                    </a:lvl4pPr>
                    <a:lvl5pPr marL="1828800" defTabSz="914400" eaLnBrk="1" hangingPunct="1">
                      <a:defRPr sz="1800">
                        <a:latin typeface="+mn-lt"/>
                        <a:ea typeface="+mn-ea"/>
                      </a:defRPr>
                    </a:lvl5pPr>
                    <a:lvl6pPr marL="2286000" defTabSz="914400">
                      <a:defRPr sz="1800">
                        <a:latin typeface="+mn-lt"/>
                        <a:ea typeface="+mn-ea"/>
                      </a:defRPr>
                    </a:lvl6pPr>
                    <a:lvl7pPr marL="2743200" defTabSz="914400">
                      <a:defRPr sz="1800">
                        <a:latin typeface="+mn-lt"/>
                        <a:ea typeface="+mn-ea"/>
                      </a:defRPr>
                    </a:lvl7pPr>
                    <a:lvl8pPr marL="3200400" defTabSz="914400">
                      <a:defRPr sz="1800">
                        <a:latin typeface="+mn-lt"/>
                        <a:ea typeface="+mn-ea"/>
                      </a:defRPr>
                    </a:lvl8pPr>
                    <a:lvl9pPr marL="3657600" defTabSz="914400">
                      <a:defRPr sz="1800">
                        <a:latin typeface="+mn-lt"/>
                        <a:ea typeface="+mn-ea"/>
                      </a:defRPr>
                    </a:lvl9pPr>
                  </a:lstStyle>
                  <a:p>
                    <a:pPr algn="l" fontAlgn="auto">
                      <a:spcBef>
                        <a:spcPts val="307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1700" kern="0" spc="-51" dirty="0" smtClean="0">
                        <a:solidFill>
                          <a:srgbClr val="F57100"/>
                        </a:solidFill>
                        <a:latin typeface="+mn-ea"/>
                        <a:ea typeface="+mn-ea"/>
                      </a:rPr>
                      <a:t>성공적인 사업수행</a:t>
                    </a:r>
                    <a:endParaRPr lang="ko-KR" altLang="en-US" sz="1700" kern="0" spc="-51" dirty="0">
                      <a:solidFill>
                        <a:srgbClr val="F571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pic>
            <p:nvPicPr>
              <p:cNvPr id="206" name="Picture 4" descr="G:\work\지에프티GFT\이상호부장님\제안서\마스터\제안서마스터3-3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871" y="6254713"/>
                <a:ext cx="480988" cy="533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" name="Picture 3" descr="G:\work\지에프티GFT\이상호부장님\제안서\마스터\제안서마스터3-29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347" y="6254713"/>
                <a:ext cx="715963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3" descr="G:\work\지에프티GFT\이상호부장님\제안서\마스터\제안서마스터3-2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89926" y="6445404"/>
                <a:ext cx="458473" cy="339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3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1912091" y="4813539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688765" y="8946792"/>
              <a:ext cx="991254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사업관리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방법론</a:t>
              </a:r>
            </a:p>
          </p:txBody>
        </p:sp>
        <p:sp>
          <p:nvSpPr>
            <p:cNvPr id="195" name="타원 194"/>
            <p:cNvSpPr/>
            <p:nvPr/>
          </p:nvSpPr>
          <p:spPr>
            <a:xfrm>
              <a:off x="5030503" y="8923642"/>
              <a:ext cx="991254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사업관리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도구</a:t>
              </a: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2693319" y="9450036"/>
              <a:ext cx="232603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도넛 196"/>
            <p:cNvSpPr/>
            <p:nvPr/>
          </p:nvSpPr>
          <p:spPr bwMode="auto">
            <a:xfrm>
              <a:off x="3183876" y="8743559"/>
              <a:ext cx="1381133" cy="1379615"/>
            </a:xfrm>
            <a:prstGeom prst="donut">
              <a:avLst>
                <a:gd name="adj" fmla="val 17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98" name="직사각형 99"/>
            <p:cNvSpPr>
              <a:spLocks noChangeArrowheads="1"/>
            </p:cNvSpPr>
            <p:nvPr/>
          </p:nvSpPr>
          <p:spPr bwMode="auto">
            <a:xfrm>
              <a:off x="3498934" y="9117374"/>
              <a:ext cx="706452" cy="646368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사업관리</a:t>
              </a:r>
              <a:endParaRPr lang="en-US" altLang="ko-KR" sz="1400" dirty="0">
                <a:latin typeface="+mn-ea"/>
                <a:cs typeface="+mj-cs"/>
              </a:endParaRPr>
            </a:p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방법론 및</a:t>
              </a:r>
              <a:endParaRPr lang="en-US" altLang="ko-KR" sz="1400" dirty="0">
                <a:latin typeface="+mn-ea"/>
                <a:cs typeface="+mj-cs"/>
              </a:endParaRPr>
            </a:p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도구적용</a:t>
              </a:r>
            </a:p>
          </p:txBody>
        </p:sp>
        <p:sp>
          <p:nvSpPr>
            <p:cNvPr id="199" name="도넛 198"/>
            <p:cNvSpPr/>
            <p:nvPr/>
          </p:nvSpPr>
          <p:spPr bwMode="auto">
            <a:xfrm>
              <a:off x="3234908" y="8794361"/>
              <a:ext cx="1277424" cy="1276423"/>
            </a:xfrm>
            <a:prstGeom prst="donut">
              <a:avLst>
                <a:gd name="adj" fmla="val 7492"/>
              </a:avLst>
            </a:prstGeom>
            <a:pattFill prst="wdUpDiag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17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00" name="Picture 4" descr="G:\work\지에프티GFT\이상호부장님\제안서\마스터\제안서마스터3-3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31" y="9269874"/>
              <a:ext cx="512763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1" name="Picture 9" descr="G:\work\지에프티GFT\이상호부장님\제안서\마스터\제안서마스터3-35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981" y="9271488"/>
              <a:ext cx="573087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3115136" y="4808283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3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4300170" y="4808282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4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5497304" y="4809478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67313"/>
              </p:ext>
            </p:extLst>
          </p:nvPr>
        </p:nvGraphicFramePr>
        <p:xfrm>
          <a:off x="404812" y="1749425"/>
          <a:ext cx="6048375" cy="737110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21165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57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B2B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인터넷 쇼핑몰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99.11 ~ 00.03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임직원용 인터넷쇼핑몰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99.08 ~ 99.11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PM/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영업사원용 영업지원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S/W Upgrade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99.08 ~ 99.09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현대자동차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AUCTON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중계 쇼핑몰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99.07 ~ 99.08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코스모이엔지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투게더몰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쇼핑몰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99.04 ~ 99.06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삼성물산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8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회계문서 관리 시스템 구축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(WEB)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98.01 ~ 98.03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해양연구소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9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인트라넷 경영정보 시스템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98.06 ~ 99.03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건설기술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연구원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인적자원시스템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97.03 ~ 98.02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만도기계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7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신판매정보시스템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96.11 ~ 97.03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현대자동차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9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신인사정보시스템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96.02 ~ 96.03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분석설계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해양연구소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 및 평가 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95.09 ~ 96.01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한국통신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회계 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95.01 ~ 95.08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남선알미늄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수문관리 및 문서관리시스템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94.09 ~ 94.12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한국수자원공사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영업지원시스템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94.04 ~ 94.08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나래이동통신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9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급여시스템구축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94.01 ~ 94.03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전국경제인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연합회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임원 인사정보 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93.11 ~ 93.12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진로그룹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93.03 ~ 93.08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포항제철소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40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인사정보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및 급여시스템 구축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93.03 ~ 93.08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제일화재</a:t>
                      </a: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1402199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99171"/>
              </p:ext>
            </p:extLst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성정환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창원대학교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컴퓨터공학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SQLD, OCP9i,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정보처리기사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79%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4394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통합 관리 시스템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08.12~19.03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국방부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관리시스템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(Omni-VM)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16.06~18.11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17.05~17.11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한국저작권위원회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통합계정관리시스템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(Omni-IM)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14.07~16.05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엘에스웨어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보안시스템통합콘솔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(ISC)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13.07~14.06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삼성디스플레이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GREEN-SQUARE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자전거 대여 시스템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13.01~13.07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KORAIL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쉐라톤 워커힐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 TV App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모듈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12.11~12.12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쉐라톤 워커힐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러닝허브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서비스 구매 파트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12.08~12.10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삼성전자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블랙야크 물류관리시스템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12.07~12.07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블랙야크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동서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모듈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12.04~12.06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취약점 통합 관리 시스템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08.12~19.03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국방부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41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5091"/>
              </p:ext>
            </p:extLst>
          </p:nvPr>
        </p:nvGraphicFramePr>
        <p:xfrm>
          <a:off x="404812" y="1749425"/>
          <a:ext cx="6048375" cy="753895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146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한미 연합 지휘통제체계 구축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작전 파트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09.11~12.03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방위사업청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한국석유공사그룹웨어고도화 중 국회의원 관리 시스템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09.04~09.10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한국석유공사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민주노총 선거인명부 관리 시스템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08.06~09.03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민주노총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사기업용 그룹웨어 솔루션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07.06~09.03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두산중공업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BIS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04.09~04.12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두산중공업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51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인사다면평가 솔루션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(HReMES)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03.09~04.08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여론조사 솔루션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(WebIB)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03.05~03.08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장난감대여몰 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03.01~03.04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79toy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2498280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97101"/>
              </p:ext>
            </p:extLst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김효섭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건국대학교대학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컴퓨터공학과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CISSP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73360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SecuMS</a:t>
                      </a: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17.01 ~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Omni-PIS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15.12 ~ 16.12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OmniGate</a:t>
                      </a: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14.03 ~ 15.11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SecuMS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취약점분석솔루션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11.01 ~ 14.02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  <a:ea typeface="나눔고딕" panose="020D0604000000000000" pitchFamily="50" charset="-127"/>
                        </a:rPr>
                        <a:t>PM</a:t>
                      </a:r>
                      <a:endParaRPr lang="ko-KR" altLang="en-US" sz="100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오픈소스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수집 및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 관련 스토리지 등 장비 도입 사업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10.12~10.12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PL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한국저작권위원회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오픈소스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활용기반 구축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10.06 – 10.11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lt"/>
                        </a:rPr>
                        <a:t>PL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한국저작권위원회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오픈소스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관리체계 및 활용기반 구축 사업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09.06 – 09.12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한국저작권위원회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SeruMS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08.08~08.12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산업은행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SecuRMS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08.06~09.02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엘에스웨어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OAMP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07.10~08.04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LGT</a:t>
                      </a:r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SIAS(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상시보안시스템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</a:t>
                      </a: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06.03~07.09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삼성반도체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79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31402"/>
              </p:ext>
            </p:extLst>
          </p:nvPr>
        </p:nvGraphicFramePr>
        <p:xfrm>
          <a:off x="404812" y="1749425"/>
          <a:ext cx="6048375" cy="753895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1461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력     사     항 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62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</a:p>
                  </a:txBody>
                  <a:tcPr marL="43200" marR="43200" marT="43954" marB="43954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ERC(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서버취약 검색시스템 보고서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) V2.0</a:t>
                      </a:r>
                      <a:endParaRPr lang="en-US" altLang="ko-KR" sz="1000" dirty="0" smtClean="0"/>
                    </a:p>
                  </a:txBody>
                  <a:tcPr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05.03~06.02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엘에스웨어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Nspy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DVR</a:t>
                      </a:r>
                      <a:endParaRPr lang="ko-KR" altLang="en-US" sz="1000" dirty="0" smtClean="0"/>
                    </a:p>
                  </a:txBody>
                  <a:tcPr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04.02~05.02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데이타게이트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45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76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25000"/>
                        </a:spcAft>
                        <a:buClr>
                          <a:srgbClr val="3683D0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ABC7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7621" marB="47621" anchor="ctr" horzOverflow="overflow">
                    <a:lnL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FA7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422765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63644"/>
              </p:ext>
            </p:extLst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양원석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36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대진대학교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통신공학과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29%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25745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SecuMS </a:t>
                      </a:r>
                      <a:r>
                        <a:rPr lang="ko-KR" altLang="en-US" sz="1000" smtClean="0"/>
                        <a:t>정책 컨설팅</a:t>
                      </a: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10.01 ~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latin typeface="+mn-lt"/>
                        </a:rPr>
                        <a:t>기술지원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SSR 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백업 솔루션 유지보수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10.01 ~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latin typeface="+mn-lt"/>
                        </a:rPr>
                        <a:t>기술지원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kumimoji="1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SMG </a:t>
                      </a:r>
                      <a:r>
                        <a:rPr lang="ko-KR" altLang="en-US" sz="1000" smtClean="0"/>
                        <a:t>구축 및 유지보수</a:t>
                      </a: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10.01~16.12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latin typeface="+mn-lt"/>
                        </a:rPr>
                        <a:t>기술지원</a:t>
                      </a:r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SecuMS </a:t>
                      </a:r>
                      <a:r>
                        <a:rPr lang="ko-KR" altLang="en-US" sz="100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구축 및 유지보수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14.01 ~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aseline="0" smtClean="0">
                          <a:latin typeface="+mn-lt"/>
                        </a:rPr>
                        <a:t>기술지원</a:t>
                      </a:r>
                      <a:endParaRPr lang="ko-KR" altLang="en-US" sz="1000" dirty="0"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0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엘에스웨어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52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/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김민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한국방송통신대학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경영학과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ISTQB CTFL 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39421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Athena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19.01~19.03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저작권기술 성능평가 시스템 개선 및 고도화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18.05~18.11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SecuMS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18.01~18.12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 성능평가 시스템 운영 및 기능개선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17.05~17.11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모바일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환경 기반 성능평가 및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전자책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DRM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상호운용성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평가 시스템 구축 사업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16.06~16.11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한국저작권위원회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SecuMS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보안 취약점 진단 시스템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16.11~7.01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FOSSGuard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오픈소스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라이선스 검증 솔루션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16.02~16.10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옴니가드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통합서버보안 솔루션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14.07~16.01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엘에스웨어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㈜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NICE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평가정보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웹테스트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자동화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시스탬구축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13.10~14.02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NICE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평가정보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NH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은행 테스트 자동화 시스템 구축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13.08~13.09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NH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은행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ETRI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테스트 자동화 시스템 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13.06~13.07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ETRI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6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3" name="그룹 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" name="그룹 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8" name="오각형 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>
                    <a:latin typeface="+mn-ea"/>
                  </a:endParaRPr>
                </a:p>
              </p:txBody>
            </p:sp>
            <p:sp>
              <p:nvSpPr>
                <p:cNvPr id="9" name="오각형 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6" name="직사각형 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  <p:sp>
            <p:nvSpPr>
              <p:cNvPr id="7" name="직사각형 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>
                  <a:latin typeface="+mn-ea"/>
                </a:endParaRPr>
              </a:p>
            </p:txBody>
          </p:sp>
        </p:grpSp>
        <p:sp>
          <p:nvSpPr>
            <p:cNvPr id="4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+mn-ea"/>
                </a:rPr>
                <a:t>투입인력 이력사항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계속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0" name="Group 4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30157"/>
              </p:ext>
            </p:extLst>
          </p:nvPr>
        </p:nvGraphicFramePr>
        <p:xfrm>
          <a:off x="404812" y="1749428"/>
          <a:ext cx="6048375" cy="7354692"/>
        </p:xfrm>
        <a:graphic>
          <a:graphicData uri="http://schemas.openxmlformats.org/drawingml/2006/table">
            <a:tbl>
              <a:tblPr/>
              <a:tblGrid>
                <a:gridCol w="2652012"/>
                <a:gridCol w="1156281"/>
                <a:gridCol w="959234"/>
                <a:gridCol w="1280848"/>
              </a:tblGrid>
              <a:tr h="30179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사     항 </a:t>
                      </a:r>
                    </a:p>
                  </a:txBody>
                  <a:tcPr marL="43200" marR="43200" marT="43954" marB="43954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34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전북은행 차세대 프로젝 트 시 기능테스트 자동화 시스템  구축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13.01~14.02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테스트자동화</a:t>
                      </a: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전북은행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현대자동차 텔레매틱스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11.06~13.01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현대모비스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NHN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게임톡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10.12~11.03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NHN I&amp;S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ACCESS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모바일 브라우저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10.04~11.03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ACCESS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NTT DOCOMO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10.04~11.03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TASS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09.01~09.11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삼성전자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NTT DOCOMO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06.10~08.12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LG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전자</a:t>
                      </a: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Times New Roman" pitchFamily="18" charset="0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080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endParaRPr lang="ko-KR" altLang="en-US" sz="1100" b="0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</p:spTree>
    <p:extLst>
      <p:ext uri="{BB962C8B-B14F-4D97-AF65-F5344CB8AC3E}">
        <p14:creationId xmlns:p14="http://schemas.microsoft.com/office/powerpoint/2010/main" val="1131662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투입인력 및 이력 사항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</a:t>
            </a:r>
          </a:p>
        </p:txBody>
      </p:sp>
      <p:sp>
        <p:nvSpPr>
          <p:cNvPr id="4" name="Text Box 51"/>
          <p:cNvSpPr txBox="1">
            <a:spLocks noChangeArrowheads="1"/>
          </p:cNvSpPr>
          <p:nvPr/>
        </p:nvSpPr>
        <p:spPr bwMode="auto">
          <a:xfrm>
            <a:off x="5449994" y="466868"/>
            <a:ext cx="128990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 </a:t>
            </a:r>
            <a:r>
              <a:rPr lang="ko-KR" altLang="en-US" dirty="0"/>
              <a:t>투입인력 및 이력 사항</a:t>
            </a: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5507702" y="694469"/>
            <a:ext cx="12321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/>
              <a:t>6.2. </a:t>
            </a:r>
            <a:r>
              <a:rPr lang="ko-KR" altLang="en-US" dirty="0"/>
              <a:t>투입인력 이력사항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04812" y="1429773"/>
            <a:ext cx="6048375" cy="228610"/>
            <a:chOff x="404813" y="1878221"/>
            <a:chExt cx="6048375" cy="228610"/>
          </a:xfrm>
        </p:grpSpPr>
        <p:grpSp>
          <p:nvGrpSpPr>
            <p:cNvPr id="8" name="그룹 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0" name="그룹 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3" name="오각형 1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/>
                </a:p>
              </p:txBody>
            </p:sp>
            <p:sp>
              <p:nvSpPr>
                <p:cNvPr id="14" name="오각형 1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" name="직사각형 1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  <p:sp>
            <p:nvSpPr>
              <p:cNvPr id="12" name="직사각형 1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/>
              </a:p>
            </p:txBody>
          </p:sp>
        </p:grpSp>
        <p:sp>
          <p:nvSpPr>
            <p:cNvPr id="9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투입인력 이력사항</a:t>
              </a:r>
              <a:endPara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5" name="Group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92232"/>
              </p:ext>
            </p:extLst>
          </p:nvPr>
        </p:nvGraphicFramePr>
        <p:xfrm>
          <a:off x="404814" y="1737765"/>
          <a:ext cx="6048374" cy="1780280"/>
        </p:xfrm>
        <a:graphic>
          <a:graphicData uri="http://schemas.openxmlformats.org/drawingml/2006/table">
            <a:tbl>
              <a:tblPr/>
              <a:tblGrid>
                <a:gridCol w="734480"/>
                <a:gridCol w="364776"/>
                <a:gridCol w="432145"/>
                <a:gridCol w="514300"/>
                <a:gridCol w="305623"/>
                <a:gridCol w="857716"/>
                <a:gridCol w="1035174"/>
                <a:gridCol w="177458"/>
                <a:gridCol w="502799"/>
                <a:gridCol w="394352"/>
                <a:gridCol w="138023"/>
                <a:gridCol w="591528"/>
              </a:tblGrid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배수향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연령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29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해당분야근무경력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개월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기술등급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F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초급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학력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세종대학교대학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컴퓨터공학과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자격증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정보처리기사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450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참여임무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및 퍼블리싱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참여기간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완료시까지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참여율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17%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16794"/>
              </p:ext>
            </p:extLst>
          </p:nvPr>
        </p:nvGraphicFramePr>
        <p:xfrm>
          <a:off x="420826" y="3621088"/>
          <a:ext cx="6048375" cy="5782405"/>
        </p:xfrm>
        <a:graphic>
          <a:graphicData uri="http://schemas.openxmlformats.org/drawingml/2006/table">
            <a:tbl>
              <a:tblPr/>
              <a:tblGrid>
                <a:gridCol w="2511383"/>
                <a:gridCol w="917838"/>
                <a:gridCol w="1117331"/>
                <a:gridCol w="1501823"/>
              </a:tblGrid>
              <a:tr h="313651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경      </a:t>
                      </a: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력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사     항 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9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 업 명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참여기간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담당업무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발주처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2EF"/>
                    </a:solidFill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POLLACK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웹사이트 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19.02~19.03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데이타게이트코리아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비딩스테이 웹사이트 리뉴얼 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19.01~19.02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비딩스테이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스피킹맥스 사이트 개선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17.09~17.12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스터디맥스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스피킹덤 사이트 구축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17.02~17.04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스터디맥스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차이나맥스 사이트 구축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17.01~17.02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스터디맥스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인트라넷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백오피스 구축 및 유지보수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15.11~18.05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스터디맥스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 이벤트 및 랜딩페이지 작업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15.05~18.04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웹퍼블리싱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스터디맥스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쇼핑몰 상세페이지 디자인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14.02~14.09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웹디자인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온니포유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086">
                <a:tc>
                  <a:txBody>
                    <a:bodyPr/>
                    <a:lstStyle/>
                    <a:p>
                      <a:pPr algn="l" rtl="0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1pPr>
                      <a:lvl2pPr marL="490538" indent="-311150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HY헤드라인M" panose="02030600000101010101" pitchFamily="18" charset="-127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2pPr>
                      <a:lvl3pPr marL="800100" indent="-130175" algn="just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3pPr>
                      <a:lvl4pPr marL="979488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4pPr>
                      <a:lvl5pPr marL="11588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5pPr>
                      <a:lvl6pPr marL="16160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6pPr>
                      <a:lvl7pPr marL="20732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7pPr>
                      <a:lvl8pPr marL="25304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8pPr>
                      <a:lvl9pPr marL="2987675" fontAlgn="ctr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" panose="05000000000000000000" pitchFamily="2" charset="2"/>
                        <a:defRPr kumimoji="1" sz="1000">
                          <a:solidFill>
                            <a:srgbClr val="808080"/>
                          </a:solidFill>
                          <a:latin typeface="산돌고딕B" panose="02030504000101010101" pitchFamily="18" charset="-127"/>
                          <a:ea typeface="산돌고딕B" panose="02030504000101010101" pitchFamily="18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30000"/>
                        </a:spcAft>
                        <a:buClr>
                          <a:schemeClr val="bg2"/>
                        </a:buClr>
                        <a:buSzPct val="90000"/>
                        <a:buFont typeface="Wingdings 2" panose="05020102010507070707" pitchFamily="18" charset="2"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800" marR="46800" marT="35999" marB="35999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2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1.1.3. </a:t>
            </a:r>
            <a:r>
              <a:rPr lang="ko-KR" altLang="en-US" sz="1600" dirty="0" smtClean="0">
                <a:latin typeface="+mn-ea"/>
                <a:ea typeface="+mn-ea"/>
              </a:rPr>
              <a:t>사업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관리 방법론 특징 및 적용방안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성공적으로 수행하기 위해서 유사사업 경험 및 인프라 유지보수 사업 관리 경험을 활용하고 다수의 사업에서 검증된 사업관리도구를 본 사업에 적용하며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최적의 수행 조직을 구성하여 사업 참여자 간 긴밀한 협력체계를 구축합니다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1060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 관리 방법론 특징 및 적용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446875"/>
            <a:ext cx="6048375" cy="69701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05" name="양쪽 모서리가 둥근 사각형 104"/>
          <p:cNvSpPr/>
          <p:nvPr/>
        </p:nvSpPr>
        <p:spPr bwMode="auto">
          <a:xfrm>
            <a:off x="481013" y="7488924"/>
            <a:ext cx="5891212" cy="1641475"/>
          </a:xfrm>
          <a:prstGeom prst="round2SameRect">
            <a:avLst>
              <a:gd name="adj1" fmla="val 0"/>
              <a:gd name="adj2" fmla="val 1945"/>
            </a:avLst>
          </a:prstGeom>
          <a:gradFill flip="none" rotWithShape="1">
            <a:gsLst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5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/>
          <a:lstStyle/>
          <a:p>
            <a:pPr marL="90488" indent="-90488">
              <a:spcBef>
                <a:spcPts val="5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itchFamily="34" charset="0"/>
              <a:buChar char="•"/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/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106" name="그룹 100"/>
          <p:cNvGrpSpPr>
            <a:grpSpLocks/>
          </p:cNvGrpSpPr>
          <p:nvPr/>
        </p:nvGrpSpPr>
        <p:grpSpPr bwMode="auto">
          <a:xfrm>
            <a:off x="481617" y="6448167"/>
            <a:ext cx="5889991" cy="1095823"/>
            <a:chOff x="649393" y="1451147"/>
            <a:chExt cx="6471762" cy="1135480"/>
          </a:xfrm>
        </p:grpSpPr>
        <p:grpSp>
          <p:nvGrpSpPr>
            <p:cNvPr id="157" name="그룹 151"/>
            <p:cNvGrpSpPr>
              <a:grpSpLocks/>
            </p:cNvGrpSpPr>
            <p:nvPr/>
          </p:nvGrpSpPr>
          <p:grpSpPr bwMode="auto">
            <a:xfrm>
              <a:off x="649393" y="2298624"/>
              <a:ext cx="6471762" cy="288003"/>
              <a:chOff x="864812" y="8978906"/>
              <a:chExt cx="6190446" cy="280496"/>
            </a:xfrm>
          </p:grpSpPr>
          <p:sp>
            <p:nvSpPr>
              <p:cNvPr id="159" name="양쪽 모서리가 둥근 사각형 158"/>
              <p:cNvSpPr/>
              <p:nvPr/>
            </p:nvSpPr>
            <p:spPr bwMode="auto">
              <a:xfrm>
                <a:off x="864177" y="8979540"/>
                <a:ext cx="2806384" cy="280364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39" algn="ctr" defTabSz="1042847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91859" algn="l"/>
                    <a:tab pos="5647190" algn="l"/>
                  </a:tabLst>
                  <a:defRPr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+mn-ea"/>
                  </a:rPr>
                  <a:t>본 사업의 특성</a:t>
                </a:r>
              </a:p>
            </p:txBody>
          </p:sp>
          <p:sp>
            <p:nvSpPr>
              <p:cNvPr id="160" name="양쪽 모서리가 둥근 사각형 159"/>
              <p:cNvSpPr/>
              <p:nvPr/>
            </p:nvSpPr>
            <p:spPr bwMode="auto">
              <a:xfrm>
                <a:off x="4249523" y="8979540"/>
                <a:ext cx="2806384" cy="280364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39" algn="ctr" defTabSz="1042847">
                  <a:buClr>
                    <a:prstClr val="white">
                      <a:lumMod val="65000"/>
                    </a:prstClr>
                  </a:buClr>
                  <a:buSzPct val="80000"/>
                  <a:tabLst>
                    <a:tab pos="2691859" algn="l"/>
                    <a:tab pos="5647190" algn="l"/>
                  </a:tabLst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+mn-ea"/>
                  </a:rPr>
                  <a:t>본 사업의 고려사항</a:t>
                </a:r>
              </a:p>
            </p:txBody>
          </p:sp>
        </p:grpSp>
        <p:sp>
          <p:nvSpPr>
            <p:cNvPr id="158" name="직사각형 157"/>
            <p:cNvSpPr/>
            <p:nvPr/>
          </p:nvSpPr>
          <p:spPr>
            <a:xfrm>
              <a:off x="2045915" y="1450481"/>
              <a:ext cx="3678733" cy="848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0" name="직사각형 139"/>
          <p:cNvSpPr/>
          <p:nvPr/>
        </p:nvSpPr>
        <p:spPr bwMode="auto">
          <a:xfrm>
            <a:off x="688975" y="2551799"/>
            <a:ext cx="5683250" cy="12509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69925" y="3866249"/>
            <a:ext cx="5702300" cy="773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9925" y="4702863"/>
            <a:ext cx="5702300" cy="13525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143" name="그룹 137"/>
          <p:cNvGrpSpPr>
            <a:grpSpLocks/>
          </p:cNvGrpSpPr>
          <p:nvPr/>
        </p:nvGrpSpPr>
        <p:grpSpPr bwMode="auto">
          <a:xfrm>
            <a:off x="674688" y="2605774"/>
            <a:ext cx="5697537" cy="4286251"/>
            <a:chOff x="8314426" y="3302171"/>
            <a:chExt cx="6296250" cy="4564818"/>
          </a:xfrm>
        </p:grpSpPr>
        <p:sp>
          <p:nvSpPr>
            <p:cNvPr id="144" name="직사각형 143"/>
            <p:cNvSpPr/>
            <p:nvPr/>
          </p:nvSpPr>
          <p:spPr>
            <a:xfrm>
              <a:off x="8314426" y="7041940"/>
              <a:ext cx="6296250" cy="8250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0"/>
                  </a:schemeClr>
                </a:gs>
                <a:gs pos="49000">
                  <a:srgbClr val="E9E9E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45" name="Rectangle 149"/>
            <p:cNvSpPr>
              <a:spLocks noChangeArrowheads="1"/>
            </p:cNvSpPr>
            <p:nvPr/>
          </p:nvSpPr>
          <p:spPr bwMode="auto">
            <a:xfrm>
              <a:off x="9282810" y="3302171"/>
              <a:ext cx="1317493" cy="652600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유사사업</a:t>
              </a:r>
              <a:endParaRPr lang="en-US" altLang="ko-KR" sz="1000" dirty="0">
                <a:solidFill>
                  <a:schemeClr val="bg1"/>
                </a:solidFill>
                <a:latin typeface="+mn-ea"/>
              </a:endParaRP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경험활용</a:t>
              </a:r>
            </a:p>
          </p:txBody>
        </p:sp>
        <p:sp>
          <p:nvSpPr>
            <p:cNvPr id="146" name="Rectangle 149"/>
            <p:cNvSpPr>
              <a:spLocks noChangeArrowheads="1"/>
            </p:cNvSpPr>
            <p:nvPr/>
          </p:nvSpPr>
          <p:spPr bwMode="auto">
            <a:xfrm>
              <a:off x="10672043" y="3302587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수행시기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 및 유지보수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참여자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팀원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PL,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테스트담당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품질관리담당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서비스간의 인터페이스 검증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관리환경 서비스의 통합검증</a:t>
              </a:r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9282810" y="4013945"/>
              <a:ext cx="1317493" cy="503821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 smtClean="0">
                  <a:solidFill>
                    <a:schemeClr val="bg1"/>
                  </a:solidFill>
                  <a:latin typeface="+mn-ea"/>
                </a:rPr>
                <a:t>공공프로젝트 사업관리경험활용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10672043" y="4014073"/>
              <a:ext cx="3890158" cy="504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공공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 사업의 성공적 관리 경험 활용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사업관리 시 위험요소의 사전 예방</a:t>
              </a:r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9282810" y="4691904"/>
              <a:ext cx="1317493" cy="684723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검증된 사업관리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방법론과 도구</a:t>
              </a: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0672043" y="4692349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관리방법론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LSWPE(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관리기법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/1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기반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 리 도 구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MS Project,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MS Office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아래아한글 등 </a:t>
              </a: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9282810" y="5593033"/>
              <a:ext cx="1317493" cy="620475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최적화된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+mn-ea"/>
                </a:rPr>
                <a:t>사업관리 조직 </a:t>
              </a: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구성</a:t>
              </a: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10672043" y="5593461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핵심역량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중심의 추진조직 구성과 유사사업 경험자 중심의 인력투입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분야별 전문가 투입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전문가 지원조직 구성</a:t>
              </a:r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9282810" y="6304806"/>
              <a:ext cx="1317493" cy="612024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사업지원 체계구성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및 체계적 지원</a:t>
              </a:r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10672043" y="6342887"/>
              <a:ext cx="3890158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사업의 성공적 완수를 위해 필요한 요소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기술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조직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자원 등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들을 적시에 필요한 수준으로 지원할 수 있도록 제안사 내부에 사업지원 조직구성 및 지원</a:t>
              </a:r>
            </a:p>
          </p:txBody>
        </p:sp>
        <p:sp>
          <p:nvSpPr>
            <p:cNvPr id="155" name="Rectangle 149"/>
            <p:cNvSpPr>
              <a:spLocks noChangeArrowheads="1"/>
            </p:cNvSpPr>
            <p:nvPr/>
          </p:nvSpPr>
          <p:spPr bwMode="auto">
            <a:xfrm>
              <a:off x="9282810" y="7090970"/>
              <a:ext cx="1317493" cy="684722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검증된 사업관리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방법론과 도구</a:t>
              </a:r>
            </a:p>
          </p:txBody>
        </p:sp>
        <p:sp>
          <p:nvSpPr>
            <p:cNvPr id="156" name="Rectangle 149"/>
            <p:cNvSpPr>
              <a:spLocks noChangeArrowheads="1"/>
            </p:cNvSpPr>
            <p:nvPr/>
          </p:nvSpPr>
          <p:spPr bwMode="auto">
            <a:xfrm>
              <a:off x="10672043" y="7091222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발주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수요기관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협력업체간의 원활한 의사소통체계 확보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정기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비정기 회의 및 보고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수행조직 내 협력업체간 협조체계 확보</a:t>
              </a:r>
            </a:p>
          </p:txBody>
        </p:sp>
      </p:grpSp>
      <p:sp>
        <p:nvSpPr>
          <p:cNvPr id="108" name="직사각형 102"/>
          <p:cNvSpPr>
            <a:spLocks noChangeArrowheads="1"/>
          </p:cNvSpPr>
          <p:nvPr/>
        </p:nvSpPr>
        <p:spPr bwMode="auto">
          <a:xfrm>
            <a:off x="506968" y="7619102"/>
            <a:ext cx="26858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시스템을 안정적으로 개발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운영 및 유지 관리하는 사업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급변하는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IT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환경 지원을 위한 대응 체계 구축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가변적 행정 업무 프로세스의 증가로 현업 요구사항 제고와 끊임없는 소통 필요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외부 연계 시스템 구축 완료에 따른 구성 안정화</a:t>
            </a:r>
          </a:p>
        </p:txBody>
      </p:sp>
      <p:sp>
        <p:nvSpPr>
          <p:cNvPr id="109" name="직사각형 103"/>
          <p:cNvSpPr>
            <a:spLocks noChangeArrowheads="1"/>
          </p:cNvSpPr>
          <p:nvPr/>
        </p:nvSpPr>
        <p:spPr bwMode="auto">
          <a:xfrm>
            <a:off x="3684044" y="7593705"/>
            <a:ext cx="2754856" cy="15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사업의 깊은 이해를 바탕으로 철저한 정보 시스템 개발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운영 및 유지관리 수행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시스템 일관성 및 연속성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신뢰성 보장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기능 및 업무특성 별 전담 운영 요원을 배정 하여 책임 있는 유지관리 수행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분야별 전문요원으로 구성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기술력을 배경으로 타 사업자와의 원활한 커뮤니케이션 채널 확보 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3825875" y="8550962"/>
            <a:ext cx="2414588" cy="1698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marL="177800" indent="-177800" defTabSz="893186">
              <a:spcAft>
                <a:spcPts val="195"/>
              </a:spcAft>
              <a:buClr>
                <a:prstClr val="black">
                  <a:lumMod val="50000"/>
                  <a:lumOff val="50000"/>
                </a:prstClr>
              </a:buClr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1" name="아래쪽 화살표 110"/>
          <p:cNvSpPr/>
          <p:nvPr/>
        </p:nvSpPr>
        <p:spPr bwMode="auto">
          <a:xfrm rot="10800000">
            <a:off x="3089275" y="6917424"/>
            <a:ext cx="644525" cy="2260600"/>
          </a:xfrm>
          <a:prstGeom prst="downArrow">
            <a:avLst/>
          </a:prstGeom>
          <a:gradFill flip="none" rotWithShape="1">
            <a:gsLst>
              <a:gs pos="492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12" name="그룹 106"/>
          <p:cNvGrpSpPr>
            <a:grpSpLocks/>
          </p:cNvGrpSpPr>
          <p:nvPr/>
        </p:nvGrpSpPr>
        <p:grpSpPr bwMode="auto">
          <a:xfrm>
            <a:off x="661251" y="2696537"/>
            <a:ext cx="892301" cy="936463"/>
            <a:chOff x="5245100" y="7540625"/>
            <a:chExt cx="1304094" cy="1304094"/>
          </a:xfrm>
        </p:grpSpPr>
        <p:grpSp>
          <p:nvGrpSpPr>
            <p:cNvPr id="135" name="그룹 129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4255577" y="3873117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9" name="텍스트 개체 틀 81"/>
              <p:cNvSpPr txBox="1">
                <a:spLocks/>
              </p:cNvSpPr>
              <p:nvPr/>
            </p:nvSpPr>
            <p:spPr bwMode="auto">
              <a:xfrm>
                <a:off x="4278778" y="3906277"/>
                <a:ext cx="1250546" cy="462039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01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6" name="텍스트 개체 틀 81"/>
            <p:cNvSpPr txBox="1">
              <a:spLocks/>
            </p:cNvSpPr>
            <p:nvPr/>
          </p:nvSpPr>
          <p:spPr bwMode="auto">
            <a:xfrm>
              <a:off x="5399305" y="8150398"/>
              <a:ext cx="1018534" cy="44656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유사사업</a:t>
              </a:r>
              <a:endParaRPr kumimoji="0" lang="en-US" altLang="ko-KR" spc="-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수행경</a:t>
              </a:r>
              <a:r>
                <a:rPr kumimoji="0" lang="ko-KR" altLang="en-US" spc="-5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험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5401625" y="8017756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07"/>
          <p:cNvGrpSpPr>
            <a:grpSpLocks/>
          </p:cNvGrpSpPr>
          <p:nvPr/>
        </p:nvGrpSpPr>
        <p:grpSpPr bwMode="auto">
          <a:xfrm>
            <a:off x="651811" y="3783465"/>
            <a:ext cx="892301" cy="936463"/>
            <a:chOff x="5245100" y="7540625"/>
            <a:chExt cx="1304094" cy="1304094"/>
          </a:xfrm>
        </p:grpSpPr>
        <p:grpSp>
          <p:nvGrpSpPr>
            <p:cNvPr id="130" name="그룹 124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4255453" y="3873826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4" name="텍스트 개체 틀 81"/>
              <p:cNvSpPr txBox="1">
                <a:spLocks/>
              </p:cNvSpPr>
              <p:nvPr/>
            </p:nvSpPr>
            <p:spPr bwMode="auto">
              <a:xfrm>
                <a:off x="4278654" y="3906987"/>
                <a:ext cx="1250546" cy="46203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02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텍스트 개체 틀 81"/>
            <p:cNvSpPr txBox="1">
              <a:spLocks/>
            </p:cNvSpPr>
            <p:nvPr/>
          </p:nvSpPr>
          <p:spPr bwMode="auto">
            <a:xfrm>
              <a:off x="5399181" y="8098050"/>
              <a:ext cx="1018534" cy="6433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검증된 사업관리 방법론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5401500" y="8018464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08"/>
          <p:cNvGrpSpPr>
            <a:grpSpLocks/>
          </p:cNvGrpSpPr>
          <p:nvPr/>
        </p:nvGrpSpPr>
        <p:grpSpPr bwMode="auto">
          <a:xfrm>
            <a:off x="661229" y="4951974"/>
            <a:ext cx="892301" cy="936463"/>
            <a:chOff x="5245100" y="7540625"/>
            <a:chExt cx="1304094" cy="1304094"/>
          </a:xfrm>
        </p:grpSpPr>
        <p:grpSp>
          <p:nvGrpSpPr>
            <p:cNvPr id="125" name="그룹 119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4255609" y="3873674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9" name="텍스트 개체 틀 81"/>
              <p:cNvSpPr txBox="1">
                <a:spLocks/>
              </p:cNvSpPr>
              <p:nvPr/>
            </p:nvSpPr>
            <p:spPr bwMode="auto">
              <a:xfrm>
                <a:off x="4278811" y="3906835"/>
                <a:ext cx="1250546" cy="46203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03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6" name="텍스트 개체 틀 81"/>
            <p:cNvSpPr txBox="1">
              <a:spLocks/>
            </p:cNvSpPr>
            <p:nvPr/>
          </p:nvSpPr>
          <p:spPr bwMode="auto">
            <a:xfrm>
              <a:off x="5399337" y="8097898"/>
              <a:ext cx="1018534" cy="6433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유기적인 사업수행 조직구성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5401657" y="8018313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09"/>
          <p:cNvGrpSpPr>
            <a:grpSpLocks/>
          </p:cNvGrpSpPr>
          <p:nvPr/>
        </p:nvGrpSpPr>
        <p:grpSpPr bwMode="auto">
          <a:xfrm>
            <a:off x="650373" y="6016902"/>
            <a:ext cx="892301" cy="936463"/>
            <a:chOff x="5245100" y="7540625"/>
            <a:chExt cx="1304094" cy="1304094"/>
          </a:xfrm>
        </p:grpSpPr>
        <p:grpSp>
          <p:nvGrpSpPr>
            <p:cNvPr id="120" name="그룹 114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4255234" y="3874071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4" name="텍스트 개체 틀 81"/>
              <p:cNvSpPr txBox="1">
                <a:spLocks/>
              </p:cNvSpPr>
              <p:nvPr/>
            </p:nvSpPr>
            <p:spPr bwMode="auto">
              <a:xfrm>
                <a:off x="4278435" y="3907231"/>
                <a:ext cx="1250548" cy="462039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04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1" name="텍스트 개체 틀 81"/>
            <p:cNvSpPr txBox="1">
              <a:spLocks/>
            </p:cNvSpPr>
            <p:nvPr/>
          </p:nvSpPr>
          <p:spPr bwMode="auto">
            <a:xfrm>
              <a:off x="5398962" y="8204409"/>
              <a:ext cx="1018535" cy="21443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관리원칙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5401283" y="8018710"/>
              <a:ext cx="101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0"/>
          <p:cNvGrpSpPr>
            <a:grpSpLocks/>
          </p:cNvGrpSpPr>
          <p:nvPr/>
        </p:nvGrpSpPr>
        <p:grpSpPr bwMode="auto">
          <a:xfrm>
            <a:off x="3102572" y="7791344"/>
            <a:ext cx="694598" cy="927779"/>
            <a:chOff x="3456455" y="6335836"/>
            <a:chExt cx="719064" cy="928501"/>
          </a:xfrm>
        </p:grpSpPr>
        <p:pic>
          <p:nvPicPr>
            <p:cNvPr id="117" name="Picture 5" descr="E:\work\대신정보통신\빅데이터\제안서\마스터항목 및 이미지들\사람-2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55" y="6371840"/>
              <a:ext cx="261826" cy="74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6" descr="E:\work\대신정보통신\빅데이터\제안서\마스터항목 및 이미지들\사람-2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504" y="6371840"/>
              <a:ext cx="287015" cy="820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7" descr="E:\work\대신정보통신\빅데이터\제안서\마스터항목 및 이미지들\사람-3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475" y="6335836"/>
              <a:ext cx="324799" cy="92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2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1.2 </a:t>
            </a:r>
            <a:r>
              <a:rPr lang="ko-KR" altLang="en-US" dirty="0">
                <a:latin typeface="+mn-ea"/>
                <a:ea typeface="+mn-ea"/>
              </a:rPr>
              <a:t>위험관리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 </a:t>
            </a:r>
            <a:r>
              <a:rPr lang="ko-KR" altLang="en-US" sz="1600" dirty="0" smtClean="0">
                <a:latin typeface="+mn-ea"/>
                <a:ea typeface="+mn-ea"/>
              </a:rPr>
              <a:t>위험관리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1.2.1. </a:t>
            </a:r>
            <a:r>
              <a:rPr lang="ko-KR" altLang="en-US" sz="1600" dirty="0" smtClean="0">
                <a:latin typeface="+mn-ea"/>
                <a:ea typeface="+mn-ea"/>
              </a:rPr>
              <a:t>위험관리 개요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수행함에 있어서 인력손실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사업환경 손실 등과 같은 </a:t>
            </a:r>
            <a:r>
              <a:rPr lang="ko-KR" altLang="en-US" sz="1200" dirty="0">
                <a:latin typeface="+mn-ea"/>
                <a:ea typeface="+mn-ea"/>
              </a:rPr>
              <a:t>위험요소들을 조기에 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각각에 대한 관리 및 </a:t>
            </a:r>
            <a:r>
              <a:rPr lang="ko-KR" altLang="en-US" sz="1200" dirty="0">
                <a:latin typeface="+mn-ea"/>
                <a:ea typeface="+mn-ea"/>
              </a:rPr>
              <a:t>대처방안을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제안된 요건을 만족시키지 못하는 </a:t>
            </a:r>
            <a:r>
              <a:rPr lang="ko-KR" altLang="en-US" sz="1200" dirty="0">
                <a:latin typeface="+mn-ea"/>
                <a:ea typeface="+mn-ea"/>
              </a:rPr>
              <a:t>위험을 사전에 제거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 성공적인 사업수행을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19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개요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782449"/>
            <a:ext cx="6048375" cy="66346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81013" y="3218364"/>
            <a:ext cx="5907087" cy="5983108"/>
            <a:chOff x="481013" y="3180475"/>
            <a:chExt cx="5907087" cy="5983108"/>
          </a:xfrm>
        </p:grpSpPr>
        <p:grpSp>
          <p:nvGrpSpPr>
            <p:cNvPr id="89" name="그룹 16"/>
            <p:cNvGrpSpPr>
              <a:grpSpLocks/>
            </p:cNvGrpSpPr>
            <p:nvPr/>
          </p:nvGrpSpPr>
          <p:grpSpPr bwMode="auto">
            <a:xfrm>
              <a:off x="758361" y="3180475"/>
              <a:ext cx="5320165" cy="1376481"/>
              <a:chOff x="1230697" y="3961522"/>
              <a:chExt cx="5320853" cy="1376732"/>
            </a:xfrm>
          </p:grpSpPr>
          <p:grpSp>
            <p:nvGrpSpPr>
              <p:cNvPr id="210" name="그룹 17"/>
              <p:cNvGrpSpPr>
                <a:grpSpLocks/>
              </p:cNvGrpSpPr>
              <p:nvPr/>
            </p:nvGrpSpPr>
            <p:grpSpPr bwMode="auto">
              <a:xfrm>
                <a:off x="1230697" y="4024776"/>
                <a:ext cx="5320853" cy="1313478"/>
                <a:chOff x="1102807" y="6786728"/>
                <a:chExt cx="5320853" cy="1313478"/>
              </a:xfrm>
            </p:grpSpPr>
            <p:grpSp>
              <p:nvGrpSpPr>
                <p:cNvPr id="212" name="그룹 19"/>
                <p:cNvGrpSpPr>
                  <a:grpSpLocks/>
                </p:cNvGrpSpPr>
                <p:nvPr/>
              </p:nvGrpSpPr>
              <p:grpSpPr bwMode="auto">
                <a:xfrm>
                  <a:off x="1116013" y="7007226"/>
                  <a:ext cx="5157787" cy="981074"/>
                  <a:chOff x="1309688" y="6238876"/>
                  <a:chExt cx="5157787" cy="1543050"/>
                </a:xfrm>
              </p:grpSpPr>
              <p:pic>
                <p:nvPicPr>
                  <p:cNvPr id="230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9688" y="6238876"/>
                    <a:ext cx="5157787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1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5464" y="6276976"/>
                    <a:ext cx="4233862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102807" y="6878955"/>
                  <a:ext cx="5320853" cy="862034"/>
                </a:xfrm>
                <a:prstGeom prst="roundRect">
                  <a:avLst>
                    <a:gd name="adj" fmla="val 45109"/>
                  </a:avLst>
                </a:prstGeom>
                <a:noFill/>
                <a:ln w="254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21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3496943" y="6786728"/>
                  <a:ext cx="515593" cy="184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ko-KR"/>
                  </a:defPPr>
                  <a:lvl1pPr marL="0" algn="ctr" defTabSz="914400" eaLnBrk="1" latinLnBrk="0" hangingPunct="1">
                    <a:lnSpc>
                      <a:spcPct val="90000"/>
                    </a:lnSpc>
                    <a:buClr>
                      <a:srgbClr val="CC0000"/>
                    </a:buClr>
                    <a:buSzPct val="70000"/>
                    <a:defRPr sz="1050" spc="-8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10800000" scaled="1"/>
                      </a:gradFill>
                      <a:latin typeface="Rix고딕 B" pitchFamily="18" charset="-127"/>
                      <a:ea typeface="Rix고딕 B" pitchFamily="18" charset="-127"/>
                    </a:defRPr>
                  </a:lvl1pPr>
                  <a:lvl2pPr marL="457200" defTabSz="914400" eaLnBrk="1" hangingPunct="1">
                    <a:defRPr sz="1800">
                      <a:latin typeface="+mn-lt"/>
                      <a:ea typeface="+mn-ea"/>
                    </a:defRPr>
                  </a:lvl2pPr>
                  <a:lvl3pPr marL="914400" defTabSz="914400" eaLnBrk="1" hangingPunct="1">
                    <a:defRPr sz="1800">
                      <a:latin typeface="+mn-lt"/>
                      <a:ea typeface="+mn-ea"/>
                    </a:defRPr>
                  </a:lvl3pPr>
                  <a:lvl4pPr marL="1371600" defTabSz="914400" eaLnBrk="1" hangingPunct="1">
                    <a:defRPr sz="1800">
                      <a:latin typeface="+mn-lt"/>
                      <a:ea typeface="+mn-ea"/>
                    </a:defRPr>
                  </a:lvl4pPr>
                  <a:lvl5pPr marL="1828800" defTabSz="914400" eaLnBrk="1" hangingPunct="1">
                    <a:defRPr sz="1800">
                      <a:latin typeface="+mn-lt"/>
                      <a:ea typeface="+mn-ea"/>
                    </a:defRPr>
                  </a:lvl5pPr>
                  <a:lvl6pPr marL="2286000" defTabSz="914400">
                    <a:defRPr sz="1800">
                      <a:latin typeface="+mn-lt"/>
                      <a:ea typeface="+mn-ea"/>
                    </a:defRPr>
                  </a:lvl6pPr>
                  <a:lvl7pPr marL="2743200" defTabSz="914400">
                    <a:defRPr sz="1800">
                      <a:latin typeface="+mn-lt"/>
                      <a:ea typeface="+mn-ea"/>
                    </a:defRPr>
                  </a:lvl7pPr>
                  <a:lvl8pPr marL="3200400" defTabSz="914400">
                    <a:defRPr sz="1800">
                      <a:latin typeface="+mn-lt"/>
                      <a:ea typeface="+mn-ea"/>
                    </a:defRPr>
                  </a:lvl8pPr>
                  <a:lvl9pPr marL="3657600" defTabSz="914400">
                    <a:defRPr sz="1800">
                      <a:latin typeface="+mn-lt"/>
                      <a:ea typeface="+mn-ea"/>
                    </a:defRPr>
                  </a:lvl9pPr>
                </a:lstStyle>
                <a:p>
                  <a:pPr>
                    <a:lnSpc>
                      <a:spcPct val="100000"/>
                    </a:lnSpc>
                    <a:defRPr/>
                  </a:pPr>
                  <a:r>
                    <a:rPr lang="ko-KR" altLang="en-US" sz="1200" spc="-7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관리목표</a:t>
                  </a:r>
                  <a:endParaRPr lang="ko-KR" altLang="en-US" sz="1200" spc="-7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15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3862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943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97065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8" name="그룹 26"/>
                <p:cNvGrpSpPr>
                  <a:grpSpLocks/>
                </p:cNvGrpSpPr>
                <p:nvPr/>
              </p:nvGrpSpPr>
              <p:grpSpPr bwMode="auto">
                <a:xfrm>
                  <a:off x="136001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9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14" y="2920412"/>
                    <a:ext cx="1319639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조기식별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19" name="그룹 27"/>
                <p:cNvGrpSpPr>
                  <a:grpSpLocks/>
                </p:cNvGrpSpPr>
                <p:nvPr/>
              </p:nvGrpSpPr>
              <p:grpSpPr bwMode="auto">
                <a:xfrm>
                  <a:off x="266303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6" name="타원 225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7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17621" y="2920412"/>
                    <a:ext cx="1287190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철저한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위험대응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0" name="그룹 28"/>
                <p:cNvGrpSpPr>
                  <a:grpSpLocks/>
                </p:cNvGrpSpPr>
                <p:nvPr/>
              </p:nvGrpSpPr>
              <p:grpSpPr bwMode="auto">
                <a:xfrm>
                  <a:off x="394319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4" name="타원 223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5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37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위험영향력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최소화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1" name="그룹 29"/>
                <p:cNvGrpSpPr>
                  <a:grpSpLocks/>
                </p:cNvGrpSpPr>
                <p:nvPr/>
              </p:nvGrpSpPr>
              <p:grpSpPr bwMode="auto">
                <a:xfrm>
                  <a:off x="523097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2" name="타원 221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3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632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문제해결 및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재발방지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</p:grpSp>
          <p:sp>
            <p:nvSpPr>
              <p:cNvPr id="211" name="직사각형 210"/>
              <p:cNvSpPr/>
              <p:nvPr/>
            </p:nvSpPr>
            <p:spPr>
              <a:xfrm>
                <a:off x="3122119" y="3961522"/>
                <a:ext cx="1471802" cy="295329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관리목표</a:t>
                </a:r>
              </a:p>
            </p:txBody>
          </p:sp>
        </p:grpSp>
        <p:grpSp>
          <p:nvGrpSpPr>
            <p:cNvPr id="90" name="그룹 43"/>
            <p:cNvGrpSpPr>
              <a:grpSpLocks/>
            </p:cNvGrpSpPr>
            <p:nvPr/>
          </p:nvGrpSpPr>
          <p:grpSpPr bwMode="auto">
            <a:xfrm>
              <a:off x="481013" y="4766595"/>
              <a:ext cx="5907087" cy="1511905"/>
              <a:chOff x="849630" y="6364287"/>
              <a:chExt cx="6069330" cy="1017588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849630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위험식별</a:t>
                </a: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849630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사업에 치명적 위험 및 부정적 영향요소 조기 식별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2384496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인력 수급계획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2384496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식별된 위험의 영향력 분석 및 발생 가능성 평가</a:t>
                </a:r>
              </a:p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관리 우선순위 판단</a:t>
                </a: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919364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모니터링 및 통제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3919364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위험 조치 현황 및 적절한 시정조치</a:t>
                </a: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455862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위험대응 계획수립</a:t>
                </a: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455862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우선순위에 의한 </a:t>
                </a:r>
                <a:b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</a:b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구체적 대응 전략 수립</a:t>
                </a:r>
              </a:p>
            </p:txBody>
          </p:sp>
        </p:grpSp>
        <p:grpSp>
          <p:nvGrpSpPr>
            <p:cNvPr id="91" name="그룹 75"/>
            <p:cNvGrpSpPr>
              <a:grpSpLocks/>
            </p:cNvGrpSpPr>
            <p:nvPr/>
          </p:nvGrpSpPr>
          <p:grpSpPr bwMode="auto">
            <a:xfrm>
              <a:off x="481013" y="6537176"/>
              <a:ext cx="5907087" cy="1113975"/>
              <a:chOff x="871305" y="7212408"/>
              <a:chExt cx="6112563" cy="1114178"/>
            </a:xfrm>
          </p:grpSpPr>
          <p:grpSp>
            <p:nvGrpSpPr>
              <p:cNvPr id="176" name="그룹 76"/>
              <p:cNvGrpSpPr>
                <a:grpSpLocks/>
              </p:cNvGrpSpPr>
              <p:nvPr/>
            </p:nvGrpSpPr>
            <p:grpSpPr bwMode="auto">
              <a:xfrm>
                <a:off x="4551713" y="7576738"/>
                <a:ext cx="2115588" cy="653228"/>
                <a:chOff x="1206544" y="7141002"/>
                <a:chExt cx="2115588" cy="653228"/>
              </a:xfrm>
            </p:grpSpPr>
            <p:grpSp>
              <p:nvGrpSpPr>
                <p:cNvPr id="193" name="그룹 92"/>
                <p:cNvGrpSpPr>
                  <a:grpSpLocks/>
                </p:cNvGrpSpPr>
                <p:nvPr/>
              </p:nvGrpSpPr>
              <p:grpSpPr bwMode="auto">
                <a:xfrm>
                  <a:off x="1206544" y="7141002"/>
                  <a:ext cx="2115588" cy="653228"/>
                  <a:chOff x="1018664" y="7141002"/>
                  <a:chExt cx="2115588" cy="653228"/>
                </a:xfrm>
              </p:grpSpPr>
              <p:sp>
                <p:nvSpPr>
                  <p:cNvPr id="19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9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97" name="그룹 96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200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201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98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8664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위험분석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위험관리절차</a:t>
                    </a:r>
                  </a:p>
                </p:txBody>
              </p:sp>
              <p:sp>
                <p:nvSpPr>
                  <p:cNvPr id="19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8456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</a:t>
                    </a:r>
                    <a:b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관리계획서</a:t>
                    </a:r>
                  </a:p>
                </p:txBody>
              </p:sp>
            </p:grpSp>
            <p:sp>
              <p:nvSpPr>
                <p:cNvPr id="194" name="Line 99"/>
                <p:cNvSpPr>
                  <a:spLocks noChangeShapeType="1"/>
                </p:cNvSpPr>
                <p:nvPr/>
              </p:nvSpPr>
              <p:spPr bwMode="auto">
                <a:xfrm>
                  <a:off x="2265384" y="7295807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77" name="양쪽 모서리가 둥근 사각형 176"/>
              <p:cNvSpPr/>
              <p:nvPr/>
            </p:nvSpPr>
            <p:spPr>
              <a:xfrm>
                <a:off x="879518" y="7225039"/>
                <a:ext cx="2705561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관리 대상</a:t>
                </a:r>
              </a:p>
            </p:txBody>
          </p:sp>
          <p:sp>
            <p:nvSpPr>
              <p:cNvPr id="178" name="양쪽 모서리가 둥근 사각형 177"/>
              <p:cNvSpPr/>
              <p:nvPr/>
            </p:nvSpPr>
            <p:spPr>
              <a:xfrm>
                <a:off x="4258595" y="7225039"/>
                <a:ext cx="2725273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기법 및 도구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 rot="10800000" flipV="1">
                <a:off x="871305" y="7212337"/>
                <a:ext cx="2705560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 rot="10800000" flipV="1">
                <a:off x="4247095" y="7212337"/>
                <a:ext cx="2723631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pic>
            <p:nvPicPr>
              <p:cNvPr id="181" name="Picture 5" descr="G:\work\아이크래프트\그랜드코리아레져\발표자료\작업방\GKL-02-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124" y="7566357"/>
                <a:ext cx="429710" cy="42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2" name="그룹 82"/>
              <p:cNvGrpSpPr>
                <a:grpSpLocks/>
              </p:cNvGrpSpPr>
              <p:nvPr/>
            </p:nvGrpSpPr>
            <p:grpSpPr bwMode="auto">
              <a:xfrm>
                <a:off x="1202229" y="7577192"/>
                <a:ext cx="2112746" cy="653228"/>
                <a:chOff x="1209299" y="7141002"/>
                <a:chExt cx="2112746" cy="653228"/>
              </a:xfrm>
            </p:grpSpPr>
            <p:grpSp>
              <p:nvGrpSpPr>
                <p:cNvPr id="183" name="그룹 83"/>
                <p:cNvGrpSpPr>
                  <a:grpSpLocks/>
                </p:cNvGrpSpPr>
                <p:nvPr/>
              </p:nvGrpSpPr>
              <p:grpSpPr bwMode="auto">
                <a:xfrm>
                  <a:off x="1209299" y="7141002"/>
                  <a:ext cx="2112746" cy="653228"/>
                  <a:chOff x="1021419" y="7141002"/>
                  <a:chExt cx="2112746" cy="653228"/>
                </a:xfrm>
              </p:grpSpPr>
              <p:sp>
                <p:nvSpPr>
                  <p:cNvPr id="18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87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88" name="그룹 87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191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192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8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419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품질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일정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예산</a:t>
                    </a:r>
                  </a:p>
                </p:txBody>
              </p:sp>
              <p:sp>
                <p:nvSpPr>
                  <p:cNvPr id="190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3782" y="7213156"/>
                    <a:ext cx="1075796" cy="507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고객요구사항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투입인력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진행과제</a:t>
                    </a:r>
                  </a:p>
                </p:txBody>
              </p:sp>
            </p:grpSp>
            <p:sp>
              <p:nvSpPr>
                <p:cNvPr id="184" name="Line 99"/>
                <p:cNvSpPr>
                  <a:spLocks noChangeShapeType="1"/>
                </p:cNvSpPr>
                <p:nvPr/>
              </p:nvSpPr>
              <p:spPr bwMode="auto">
                <a:xfrm>
                  <a:off x="2264831" y="7295353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2" name="그룹 127"/>
            <p:cNvGrpSpPr>
              <a:grpSpLocks/>
            </p:cNvGrpSpPr>
            <p:nvPr/>
          </p:nvGrpSpPr>
          <p:grpSpPr bwMode="auto">
            <a:xfrm>
              <a:off x="694833" y="8049344"/>
              <a:ext cx="5475056" cy="1114239"/>
              <a:chOff x="1158689" y="8868328"/>
              <a:chExt cx="5475764" cy="1114442"/>
            </a:xfrm>
          </p:grpSpPr>
          <p:grpSp>
            <p:nvGrpSpPr>
              <p:cNvPr id="93" name="그룹 128"/>
              <p:cNvGrpSpPr>
                <a:grpSpLocks/>
              </p:cNvGrpSpPr>
              <p:nvPr/>
            </p:nvGrpSpPr>
            <p:grpSpPr bwMode="auto">
              <a:xfrm>
                <a:off x="1158689" y="8868328"/>
                <a:ext cx="5475764" cy="1114442"/>
                <a:chOff x="1144111" y="6890070"/>
                <a:chExt cx="5475764" cy="1114442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144603" y="7421794"/>
                  <a:ext cx="54759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134"/>
                <p:cNvGrpSpPr>
                  <a:grpSpLocks/>
                </p:cNvGrpSpPr>
                <p:nvPr/>
              </p:nvGrpSpPr>
              <p:grpSpPr bwMode="auto">
                <a:xfrm>
                  <a:off x="1350677" y="6890070"/>
                  <a:ext cx="5074862" cy="1114442"/>
                  <a:chOff x="1465638" y="7324255"/>
                  <a:chExt cx="5517404" cy="1211626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1465638" y="7324255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위험요소 </a:t>
                    </a:r>
                    <a:r>
                      <a:rPr kumimoji="0" lang="ko-KR" altLang="en-US" sz="1000" spc="-3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식별 시 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/>
                    </a:r>
                    <a:b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</a:b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“프로젝트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체크리스트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”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활용하여 도출</a:t>
                    </a:r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>
                    <a:off x="2880076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구체적 해결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(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실행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)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방안수립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, </a:t>
                    </a: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지속적 모니터링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/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시정조치</a:t>
                    </a:r>
                  </a:p>
                </p:txBody>
              </p:sp>
              <p:sp>
                <p:nvSpPr>
                  <p:cNvPr id="102" name="타원 101"/>
                  <p:cNvSpPr/>
                  <p:nvPr/>
                </p:nvSpPr>
                <p:spPr>
                  <a:xfrm>
                    <a:off x="4322128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위험발생 가능성과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영향력 분석을 통한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대응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우선순위 선정</a:t>
                    </a:r>
                  </a:p>
                </p:txBody>
              </p:sp>
              <p:sp>
                <p:nvSpPr>
                  <p:cNvPr id="103" name="타원 102"/>
                  <p:cNvSpPr/>
                  <p:nvPr/>
                </p:nvSpPr>
                <p:spPr>
                  <a:xfrm>
                    <a:off x="5750376" y="7324259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프로젝트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전체 단계에 걸쳐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위험식별 및 식별된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추적관리</a:t>
                    </a:r>
                  </a:p>
                </p:txBody>
              </p:sp>
            </p:grpSp>
          </p:grpSp>
          <p:sp>
            <p:nvSpPr>
              <p:cNvPr id="94" name="Oval 593"/>
              <p:cNvSpPr>
                <a:spLocks noChangeArrowheads="1"/>
              </p:cNvSpPr>
              <p:nvPr/>
            </p:nvSpPr>
            <p:spPr bwMode="auto">
              <a:xfrm>
                <a:off x="1306838" y="892212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95" name="Oval 593"/>
              <p:cNvSpPr>
                <a:spLocks noChangeArrowheads="1"/>
              </p:cNvSpPr>
              <p:nvPr/>
            </p:nvSpPr>
            <p:spPr bwMode="auto">
              <a:xfrm>
                <a:off x="2615107" y="893641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96" name="Oval 593"/>
              <p:cNvSpPr>
                <a:spLocks noChangeArrowheads="1"/>
              </p:cNvSpPr>
              <p:nvPr/>
            </p:nvSpPr>
            <p:spPr bwMode="auto">
              <a:xfrm>
                <a:off x="3904324" y="8936417"/>
                <a:ext cx="179410" cy="179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97" name="Oval 593"/>
              <p:cNvSpPr>
                <a:spLocks noChangeArrowheads="1"/>
              </p:cNvSpPr>
              <p:nvPr/>
            </p:nvSpPr>
            <p:spPr bwMode="auto">
              <a:xfrm>
                <a:off x="5230057" y="8949120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9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위험관리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1.2.2. </a:t>
            </a:r>
            <a:r>
              <a:rPr lang="ko-KR" altLang="en-US" sz="1600" dirty="0" smtClean="0">
                <a:latin typeface="+mn-ea"/>
                <a:ea typeface="+mn-ea"/>
              </a:rPr>
              <a:t>위험요소 및 대응방안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풍부한 시스템운영 경험을 바탕으로 위험대응 절차에 의거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수행에 부정적인 영향을 미칠 수 있는 </a:t>
            </a:r>
            <a:r>
              <a:rPr lang="ko-KR" altLang="en-US" sz="1200" dirty="0">
                <a:latin typeface="+mn-ea"/>
                <a:ea typeface="+mn-ea"/>
              </a:rPr>
              <a:t>위험요소를 조기에 파악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이에 대한 대응방안을 사전 도출 및 분석을 통해 </a:t>
            </a:r>
            <a:r>
              <a:rPr lang="ko-KR" altLang="en-US" sz="1200" dirty="0">
                <a:latin typeface="+mn-ea"/>
                <a:ea typeface="+mn-ea"/>
              </a:rPr>
              <a:t>위험 영향력을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위험요소 및 대응방안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"/>
          <p:cNvGraphicFramePr>
            <a:graphicFrameLocks noGrp="1"/>
          </p:cNvGraphicFramePr>
          <p:nvPr>
            <p:extLst/>
          </p:nvPr>
        </p:nvGraphicFramePr>
        <p:xfrm>
          <a:off x="401615" y="2422914"/>
          <a:ext cx="5964237" cy="6827962"/>
        </p:xfrm>
        <a:graphic>
          <a:graphicData uri="http://schemas.openxmlformats.org/drawingml/2006/table">
            <a:tbl>
              <a:tblPr/>
              <a:tblGrid>
                <a:gridCol w="1036837"/>
                <a:gridCol w="2231023"/>
                <a:gridCol w="2696377"/>
              </a:tblGrid>
              <a:tr h="251734">
                <a:tc grid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예상 위험요소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대 응 방 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73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상세내용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성과관리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이해관계의 불일치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서비스수준 및 성과 측정의 어려움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수준에 대한 명확한 정의 및 정기적인 평가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긴밀한 협조</a:t>
                      </a:r>
                      <a:r>
                        <a:rPr kumimoji="1"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지속적인 의견 조율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532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투입인력의 정보유출 등 보안사고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발생 가능성 존재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통제권 상실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주요정보는 접근통제로 가능한 고객사에서 관리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보안교육을 통한 보안의식 제고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종료 시 사업관련 정보 삭제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510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사업자와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업무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역할과 책임의 모호성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 및 사업자간 역할 혼선 발생 가능성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의사소통 체계상 혼란 발생가능성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사업자간 역할 정립 및 합의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단일화된 의사소통 채널 협의회 구성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7879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범위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고객사와 업무 영역의 차이 발생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 요구사항의 불분명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인계되지 않은 업무 표면화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정기적으로 시스템 담당자와 기대치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담당자 면담을 통하여 정확한 요구사항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시 기록함으로써 변경관리 강화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철저한 인수절차 및 실사 수행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8110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인력 운영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기술력 부족으로 업무 장애 초래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기본지침 및 업무프로세스 미 준수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중 무단  철수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인계인수 없는 인력 철수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투입 시 충분한 오리엔테이션 제공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위험성이 높은 핵심업무 운영은 충분한  기술력을 가진 인력으로 투입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면담을 통한 애로사항 파악 및 대응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Pool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 운영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품질저하가 우려되는 업무에 대해서는 인력의 교체 및 추가 투입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운영절차 미 준수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시스템 접근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시설물 접근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규정 및 지침 교육 실시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변경 작업 시 사전 협의 및 승인 절차 시행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9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1.2.3. </a:t>
            </a:r>
            <a:r>
              <a:rPr lang="ko-KR" altLang="en-US" sz="1600" dirty="0" smtClean="0">
                <a:latin typeface="+mn-ea"/>
                <a:ea typeface="+mn-ea"/>
              </a:rPr>
              <a:t>위험 관리 산출물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시작 시점에 위험관리 계획서를 작성하고 고객의 승인을 득합니다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발견된 위험 및 이슈는 사업 초기부터 별도의 산출물로 규정하고 이를 지속적으로 관리하도록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계획서 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" y="2499858"/>
            <a:ext cx="5124768" cy="3301127"/>
          </a:xfrm>
          <a:prstGeom prst="rect">
            <a:avLst/>
          </a:prstGeom>
        </p:spPr>
      </p:pic>
      <p:sp>
        <p:nvSpPr>
          <p:cNvPr id="28" name="직사각형 58"/>
          <p:cNvSpPr>
            <a:spLocks noChangeArrowheads="1"/>
          </p:cNvSpPr>
          <p:nvPr/>
        </p:nvSpPr>
        <p:spPr bwMode="auto">
          <a:xfrm>
            <a:off x="404813" y="2471938"/>
            <a:ext cx="6048375" cy="33290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4812" y="5964425"/>
            <a:ext cx="6048375" cy="228610"/>
            <a:chOff x="404813" y="1878221"/>
            <a:chExt cx="6048375" cy="228610"/>
          </a:xfrm>
        </p:grpSpPr>
        <p:grpSp>
          <p:nvGrpSpPr>
            <p:cNvPr id="30" name="그룹 2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2" name="그룹 3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5" name="오각형 3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6" name="오각형 3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직사각형 3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1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</a:t>
              </a:r>
              <a:r>
                <a:rPr lang="en-US" altLang="ko-KR" sz="1100" dirty="0" smtClean="0">
                  <a:latin typeface="+mn-ea"/>
                </a:rPr>
                <a:t>/ </a:t>
              </a:r>
              <a:r>
                <a:rPr lang="ko-KR" altLang="en-US" sz="1100" dirty="0" smtClean="0">
                  <a:latin typeface="+mn-ea"/>
                </a:rPr>
                <a:t>이슈 관리 대장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" y="6356474"/>
            <a:ext cx="5531178" cy="1365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2" y="7888173"/>
            <a:ext cx="5527768" cy="1289813"/>
          </a:xfrm>
          <a:prstGeom prst="rect">
            <a:avLst/>
          </a:prstGeom>
        </p:spPr>
      </p:pic>
      <p:sp>
        <p:nvSpPr>
          <p:cNvPr id="37" name="직사각형 58"/>
          <p:cNvSpPr>
            <a:spLocks noChangeArrowheads="1"/>
          </p:cNvSpPr>
          <p:nvPr/>
        </p:nvSpPr>
        <p:spPr bwMode="auto">
          <a:xfrm>
            <a:off x="404813" y="6237143"/>
            <a:ext cx="6048375" cy="32164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위험관리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1.3. </a:t>
            </a:r>
            <a:r>
              <a:rPr lang="ko-KR" altLang="en-US" sz="1600" smtClean="0">
                <a:latin typeface="+mn-ea"/>
                <a:ea typeface="+mn-ea"/>
              </a:rPr>
              <a:t>자원관리방안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완료를 보장하는 중요한 요소 중의 하나인 수행조직 관리를 위해서 주관기관과의 협력체제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인력변동의 최소화 방안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인력 변경 시 대처방안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투입인력 관리방안 그리고 협력 업체 활용 방안 등을 통해서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사업 수행의 위험요소를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smtClean="0">
                  <a:latin typeface="+mn-ea"/>
                </a:rPr>
                <a:t>자원 관리 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4096"/>
              </p:ext>
            </p:extLst>
          </p:nvPr>
        </p:nvGraphicFramePr>
        <p:xfrm>
          <a:off x="419327" y="2672663"/>
          <a:ext cx="6049095" cy="6578214"/>
        </p:xfrm>
        <a:graphic>
          <a:graphicData uri="http://schemas.openxmlformats.org/drawingml/2006/table">
            <a:tbl>
              <a:tblPr/>
              <a:tblGrid>
                <a:gridCol w="1105587"/>
                <a:gridCol w="4943508"/>
              </a:tblGrid>
              <a:tr h="3444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 려 요 소               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       리       방       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092737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주관기관과의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협력 체제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불가피한 수행인력의 결원발생시 주관기관의 사전승인 후 적합한 소요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인력 선발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상호 긴밀한 협력 체계를 통한 빠른 보고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승인 절차를 거쳐 새로운 수행요원을 신속하게 투입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459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인력 변동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최소화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인력선발 시 인력변경 요인을 감안하여 엄선된 인력선발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 착수 시부터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자체 수시교육을 통해 인력변동 영향을 최소화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수행 요원들의 동기 부여 및 다양한 제도를 통한 동기 부여로 수행  요원들의 업무환경 개선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제안사 및 협력사의 수행요원을 대상으로 교육을 통하여 사업 공감대 형성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459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인력 변경 시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대처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사업착수 시 상세한 인력소요계획을 수립하여 필요 인력이 적기에 공급될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 있도록 사전준비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수행인력의 결원 발생시 동급이상의 인력선발을 통해 단시간에 투입하거나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 상주 인원으로 활용할 수 있도록 설정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 변동 발생시 주관기관과의 협의 후 승인을 받아 적절한 인력투입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541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신뢰와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협력 분위기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조성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공동의 사업 목표와 사명감을 가지고 주관기관과 제안사의 상호 신뢰와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협력하는 분위기 조성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 중 인력의 이탈 없이 원만한 인간 관계 분위기 유도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644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 인력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일정과 범위를 감안하여 팀별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월별로 인원계획을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일별로 팀 인원현황을 파악하고 취합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모니터링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매월 팀의 인원현황을 취합하여 월간 인원투입현황을 작성하고 주관기관의 사업관리자에게 보고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인원의 추가투입 및 철수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이동 등 인원변동사항을 팀장회의를 거쳐 확정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인원변동 확정 후 조직도 및 변동사항을 담당자에게 통보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1.3. </a:t>
            </a:r>
            <a:r>
              <a:rPr lang="ko-KR" altLang="en-US" smtClean="0">
                <a:latin typeface="+mn-ea"/>
                <a:ea typeface="+mn-ea"/>
              </a:rPr>
              <a:t>자원관리방안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56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1.4. </a:t>
            </a:r>
            <a:r>
              <a:rPr lang="ko-KR" altLang="en-US" smtClean="0">
                <a:latin typeface="+mn-ea"/>
                <a:ea typeface="+mn-ea"/>
              </a:rPr>
              <a:t>진도관리방안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1.4. </a:t>
            </a:r>
            <a:r>
              <a:rPr lang="ko-KR" altLang="en-US" sz="1600" smtClean="0">
                <a:latin typeface="+mn-ea"/>
                <a:ea typeface="+mn-ea"/>
              </a:rPr>
              <a:t>진도관리 방안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다년간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시스템 운영 및 유지관리사업 수행경험을 바탕으로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실질적이고 효율적인 일정계획을 수립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4812" y="1966091"/>
            <a:ext cx="6048375" cy="228610"/>
            <a:chOff x="404813" y="1878221"/>
            <a:chExt cx="6048375" cy="228610"/>
          </a:xfrm>
        </p:grpSpPr>
        <p:grpSp>
          <p:nvGrpSpPr>
            <p:cNvPr id="92" name="그룹 9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4" name="그룹 9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7" name="오각형 9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8" name="오각형 9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직사각형 9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96" name="직사각형 9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99" name="직사각형 58"/>
          <p:cNvSpPr>
            <a:spLocks noChangeArrowheads="1"/>
          </p:cNvSpPr>
          <p:nvPr/>
        </p:nvSpPr>
        <p:spPr bwMode="auto">
          <a:xfrm>
            <a:off x="404813" y="2363033"/>
            <a:ext cx="6048375" cy="69734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00" name="그룹 35"/>
          <p:cNvGrpSpPr>
            <a:grpSpLocks/>
          </p:cNvGrpSpPr>
          <p:nvPr/>
        </p:nvGrpSpPr>
        <p:grpSpPr bwMode="auto">
          <a:xfrm>
            <a:off x="481013" y="2644398"/>
            <a:ext cx="5907087" cy="6491288"/>
            <a:chOff x="848211" y="3715926"/>
            <a:chExt cx="6083818" cy="6491252"/>
          </a:xfrm>
        </p:grpSpPr>
        <p:sp>
          <p:nvSpPr>
            <p:cNvPr id="101" name="AutoShape 49"/>
            <p:cNvSpPr>
              <a:spLocks noChangeArrowheads="1"/>
            </p:cNvSpPr>
            <p:nvPr/>
          </p:nvSpPr>
          <p:spPr bwMode="auto">
            <a:xfrm flipV="1">
              <a:off x="934865" y="8002152"/>
              <a:ext cx="5846744" cy="52863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80 w 21600"/>
                <a:gd name="T13" fmla="*/ 3780 h 21600"/>
                <a:gd name="T14" fmla="*/ 17820 w 21600"/>
                <a:gd name="T15" fmla="*/ 178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960" y="21600"/>
                  </a:lnTo>
                  <a:lnTo>
                    <a:pt x="176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  <a:gs pos="8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ot="10800000" vert="eaVert"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997101" y="4431179"/>
              <a:ext cx="5736653" cy="451748"/>
              <a:chOff x="403" y="3335"/>
              <a:chExt cx="3512" cy="375"/>
            </a:xfrm>
          </p:grpSpPr>
          <p:sp>
            <p:nvSpPr>
              <p:cNvPr id="150" name="AutoShape 309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1" name="AutoShape 310"/>
              <p:cNvSpPr>
                <a:spLocks/>
              </p:cNvSpPr>
              <p:nvPr/>
            </p:nvSpPr>
            <p:spPr bwMode="auto">
              <a:xfrm rot="-5400000">
                <a:off x="1993" y="178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BDBD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3" name="Freeform 64"/>
            <p:cNvSpPr>
              <a:spLocks/>
            </p:cNvSpPr>
            <p:nvPr/>
          </p:nvSpPr>
          <p:spPr bwMode="auto">
            <a:xfrm rot="5400000">
              <a:off x="1787514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gray">
            <a:xfrm>
              <a:off x="956062" y="8844051"/>
              <a:ext cx="1934584" cy="13631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949476" y="8853967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1666650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107" name="Rectangle 61"/>
            <p:cNvSpPr>
              <a:spLocks noChangeArrowheads="1"/>
            </p:cNvSpPr>
            <p:nvPr/>
          </p:nvSpPr>
          <p:spPr bwMode="auto">
            <a:xfrm>
              <a:off x="1020274" y="8916768"/>
              <a:ext cx="1806160" cy="1218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8" name="Freeform 64"/>
            <p:cNvSpPr>
              <a:spLocks/>
            </p:cNvSpPr>
            <p:nvPr/>
          </p:nvSpPr>
          <p:spPr bwMode="auto">
            <a:xfrm rot="5400000">
              <a:off x="3764223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9" name="Rectangle 65"/>
            <p:cNvSpPr>
              <a:spLocks noChangeArrowheads="1"/>
            </p:cNvSpPr>
            <p:nvPr/>
          </p:nvSpPr>
          <p:spPr bwMode="gray">
            <a:xfrm>
              <a:off x="2932542" y="8844054"/>
              <a:ext cx="1934584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0" name="Line 66"/>
            <p:cNvSpPr>
              <a:spLocks noChangeShapeType="1"/>
            </p:cNvSpPr>
            <p:nvPr/>
          </p:nvSpPr>
          <p:spPr bwMode="auto">
            <a:xfrm>
              <a:off x="2925956" y="8853970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1" name="Rectangle 67"/>
            <p:cNvSpPr>
              <a:spLocks noChangeArrowheads="1"/>
            </p:cNvSpPr>
            <p:nvPr/>
          </p:nvSpPr>
          <p:spPr bwMode="auto">
            <a:xfrm>
              <a:off x="3513510" y="8608878"/>
              <a:ext cx="77265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전략수립방향</a:t>
              </a: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2996755" y="8916772"/>
              <a:ext cx="1806161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 rot="5400000">
              <a:off x="5698375" y="7754984"/>
              <a:ext cx="269874" cy="182465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gray">
            <a:xfrm>
              <a:off x="4922590" y="8844054"/>
              <a:ext cx="1859095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4916261" y="8853970"/>
              <a:ext cx="1871752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5576016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도출전략</a:t>
              </a:r>
            </a:p>
          </p:txBody>
        </p:sp>
        <p:sp>
          <p:nvSpPr>
            <p:cNvPr id="117" name="Rectangle 61"/>
            <p:cNvSpPr>
              <a:spLocks noChangeArrowheads="1"/>
            </p:cNvSpPr>
            <p:nvPr/>
          </p:nvSpPr>
          <p:spPr bwMode="auto">
            <a:xfrm>
              <a:off x="4984297" y="8916772"/>
              <a:ext cx="1735683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8" name="Text Box 231"/>
            <p:cNvSpPr txBox="1">
              <a:spLocks noChangeArrowheads="1"/>
            </p:cNvSpPr>
            <p:nvPr/>
          </p:nvSpPr>
          <p:spPr bwMode="gray">
            <a:xfrm>
              <a:off x="1075475" y="8957822"/>
              <a:ext cx="1703900" cy="1064388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일정지연 예측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>/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발생 시 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/>
              </a:r>
              <a:br>
                <a:rPr lang="en-US" altLang="ko-KR" sz="1050" kern="1200" dirty="0" smtClean="0">
                  <a:latin typeface="+mn-ea"/>
                  <a:ea typeface="+mn-ea"/>
                </a:rPr>
              </a:br>
              <a:r>
                <a:rPr lang="ko-KR" altLang="en-US" sz="1050" kern="1200" dirty="0" smtClean="0">
                  <a:latin typeface="+mn-ea"/>
                  <a:ea typeface="+mn-ea"/>
                </a:rPr>
                <a:t>방지 대책 강구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전사적 업무 프로세스를 기반으로 유연성을 갖춘 시스템으로의 개선 필요</a:t>
              </a:r>
              <a:endParaRPr lang="ko-KR" altLang="en-US" sz="1050" kern="1200" dirty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</a:t>
              </a:r>
              <a:r>
                <a:rPr lang="ko-KR" altLang="en-US" sz="1050" kern="1200" dirty="0">
                  <a:latin typeface="+mn-ea"/>
                  <a:ea typeface="+mn-ea"/>
                </a:rPr>
                <a:t>사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와의 긴밀한 협조</a:t>
              </a: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19" name="Text Box 231"/>
            <p:cNvSpPr txBox="1">
              <a:spLocks noChangeArrowheads="1"/>
            </p:cNvSpPr>
            <p:nvPr/>
          </p:nvSpPr>
          <p:spPr bwMode="gray">
            <a:xfrm>
              <a:off x="3050550" y="8957822"/>
              <a:ext cx="1721651" cy="1034123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일별 세부 일정 계획 수립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고객과의 의사소통체계 구축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전문업체와의 협업으로 일정 내 개발 납기 준수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SzPts val="700"/>
                <a:defRPr/>
              </a:pP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20" name="Text Box 231"/>
            <p:cNvSpPr txBox="1">
              <a:spLocks noChangeArrowheads="1"/>
            </p:cNvSpPr>
            <p:nvPr/>
          </p:nvSpPr>
          <p:spPr bwMode="gray">
            <a:xfrm>
              <a:off x="5037070" y="8957822"/>
              <a:ext cx="1592486" cy="1117736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업무별 고객과 사전  </a:t>
              </a:r>
              <a:r>
                <a:rPr lang="ko-KR" altLang="en-US" sz="1050" kern="1200" dirty="0">
                  <a:latin typeface="+mn-ea"/>
                  <a:ea typeface="+mn-ea"/>
                </a:rPr>
                <a:t>업무협의를 통한 세부적인 현실적인 일정계획 수립</a:t>
              </a: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시스템 개발 </a:t>
              </a:r>
              <a:r>
                <a:rPr lang="ko-KR" altLang="en-US" sz="1050" kern="1200" dirty="0">
                  <a:latin typeface="+mn-ea"/>
                  <a:ea typeface="+mn-ea"/>
                </a:rPr>
                <a:t>및 운영 경험자와 사업관리 전문가에 의한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계획 </a:t>
              </a:r>
              <a:r>
                <a:rPr lang="ko-KR" altLang="en-US" sz="1050" kern="1200" dirty="0">
                  <a:latin typeface="+mn-ea"/>
                  <a:ea typeface="+mn-ea"/>
                </a:rPr>
                <a:t>수립</a:t>
              </a:r>
            </a:p>
          </p:txBody>
        </p:sp>
        <p:grpSp>
          <p:nvGrpSpPr>
            <p:cNvPr id="121" name="그룹 57"/>
            <p:cNvGrpSpPr>
              <a:grpSpLocks/>
            </p:cNvGrpSpPr>
            <p:nvPr/>
          </p:nvGrpSpPr>
          <p:grpSpPr bwMode="auto">
            <a:xfrm>
              <a:off x="848211" y="4868054"/>
              <a:ext cx="6083818" cy="3157537"/>
              <a:chOff x="341313" y="4040188"/>
              <a:chExt cx="6194425" cy="3157537"/>
            </a:xfrm>
          </p:grpSpPr>
          <p:sp>
            <p:nvSpPr>
              <p:cNvPr id="127" name="AutoShape 194"/>
              <p:cNvSpPr>
                <a:spLocks noChangeArrowheads="1"/>
              </p:cNvSpPr>
              <p:nvPr/>
            </p:nvSpPr>
            <p:spPr bwMode="gray">
              <a:xfrm>
                <a:off x="3535363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8" name="AutoShape 195"/>
              <p:cNvSpPr>
                <a:spLocks noChangeArrowheads="1"/>
              </p:cNvSpPr>
              <p:nvPr/>
            </p:nvSpPr>
            <p:spPr bwMode="gray">
              <a:xfrm>
                <a:off x="3535363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9" name="AutoShape 193"/>
              <p:cNvSpPr>
                <a:spLocks noChangeArrowheads="1"/>
              </p:cNvSpPr>
              <p:nvPr/>
            </p:nvSpPr>
            <p:spPr bwMode="gray">
              <a:xfrm>
                <a:off x="433388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0" name="AutoShape 192"/>
              <p:cNvSpPr>
                <a:spLocks noChangeArrowheads="1"/>
              </p:cNvSpPr>
              <p:nvPr/>
            </p:nvSpPr>
            <p:spPr bwMode="gray">
              <a:xfrm>
                <a:off x="433388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1" name="Rectangle 77"/>
              <p:cNvSpPr>
                <a:spLocks noChangeArrowheads="1"/>
              </p:cNvSpPr>
              <p:nvPr/>
            </p:nvSpPr>
            <p:spPr bwMode="gray">
              <a:xfrm>
                <a:off x="341313" y="4343400"/>
                <a:ext cx="6194425" cy="2562225"/>
              </a:xfrm>
              <a:prstGeom prst="rect">
                <a:avLst/>
              </a:prstGeom>
              <a:solidFill>
                <a:schemeClr val="bg1"/>
              </a:solidFill>
              <a:ln w="15875" algn="ctr">
                <a:solidFill>
                  <a:srgbClr val="97C5A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2" name="AutoShape 78"/>
              <p:cNvSpPr>
                <a:spLocks noChangeArrowheads="1"/>
              </p:cNvSpPr>
              <p:nvPr/>
            </p:nvSpPr>
            <p:spPr bwMode="gray">
              <a:xfrm>
                <a:off x="4048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3" name="AutoShape 79"/>
              <p:cNvSpPr>
                <a:spLocks noChangeArrowheads="1"/>
              </p:cNvSpPr>
              <p:nvPr/>
            </p:nvSpPr>
            <p:spPr bwMode="gray">
              <a:xfrm>
                <a:off x="1045116" y="4095195"/>
                <a:ext cx="1608979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기간 설정의  적정성 확보</a:t>
                </a:r>
              </a:p>
            </p:txBody>
          </p:sp>
          <p:sp>
            <p:nvSpPr>
              <p:cNvPr id="134" name="AutoShape 84"/>
              <p:cNvSpPr>
                <a:spLocks noChangeArrowheads="1"/>
              </p:cNvSpPr>
              <p:nvPr/>
            </p:nvSpPr>
            <p:spPr bwMode="gray">
              <a:xfrm>
                <a:off x="34909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5" name="AutoShape 85"/>
              <p:cNvSpPr>
                <a:spLocks noChangeArrowheads="1"/>
              </p:cNvSpPr>
              <p:nvPr/>
            </p:nvSpPr>
            <p:spPr bwMode="gray">
              <a:xfrm>
                <a:off x="4273938" y="4095195"/>
                <a:ext cx="1242376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일정의 타당성 확보</a:t>
                </a:r>
              </a:p>
            </p:txBody>
          </p:sp>
          <p:sp>
            <p:nvSpPr>
              <p:cNvPr id="136" name="AutoShape 90"/>
              <p:cNvSpPr>
                <a:spLocks noChangeArrowheads="1"/>
              </p:cNvSpPr>
              <p:nvPr/>
            </p:nvSpPr>
            <p:spPr bwMode="gray">
              <a:xfrm>
                <a:off x="999710" y="6936820"/>
                <a:ext cx="1534300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유사사업 경험인력 투입</a:t>
                </a:r>
              </a:p>
            </p:txBody>
          </p:sp>
          <p:sp>
            <p:nvSpPr>
              <p:cNvPr id="137" name="AutoShape 94"/>
              <p:cNvSpPr>
                <a:spLocks noChangeArrowheads="1"/>
              </p:cNvSpPr>
              <p:nvPr/>
            </p:nvSpPr>
            <p:spPr bwMode="gray">
              <a:xfrm>
                <a:off x="3717580" y="6936820"/>
                <a:ext cx="2316387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안정적 사업관리와 다양한 경험 활용</a:t>
                </a:r>
              </a:p>
            </p:txBody>
          </p:sp>
          <p:sp>
            <p:nvSpPr>
              <p:cNvPr id="138" name="AutoShape 95"/>
              <p:cNvSpPr>
                <a:spLocks noChangeArrowheads="1"/>
              </p:cNvSpPr>
              <p:nvPr/>
            </p:nvSpPr>
            <p:spPr bwMode="gray">
              <a:xfrm>
                <a:off x="4048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9" name="AutoShape 96"/>
              <p:cNvSpPr>
                <a:spLocks noChangeArrowheads="1"/>
              </p:cNvSpPr>
              <p:nvPr/>
            </p:nvSpPr>
            <p:spPr bwMode="gray">
              <a:xfrm>
                <a:off x="34909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490"/>
              <p:cNvSpPr>
                <a:spLocks noChangeArrowheads="1"/>
              </p:cNvSpPr>
              <p:nvPr/>
            </p:nvSpPr>
            <p:spPr bwMode="gray">
              <a:xfrm>
                <a:off x="4163730" y="4516668"/>
                <a:ext cx="233867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71450" indent="-1714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일정 등 물리적 환경을 고려한 일정계획 수립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영역별 난이도를 고려한 일정 확보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단기 내 개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발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사업을 고려한 일정 계획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endPara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AutoShape 490"/>
              <p:cNvSpPr>
                <a:spLocks noChangeArrowheads="1"/>
              </p:cNvSpPr>
              <p:nvPr/>
            </p:nvSpPr>
            <p:spPr bwMode="gray">
              <a:xfrm>
                <a:off x="4042791" y="5964722"/>
                <a:ext cx="237841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90488" indent="-90488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시스템 개발을 위한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체계적인 사업관리</a:t>
                </a:r>
              </a:p>
            </p:txBody>
          </p:sp>
          <p:grpSp>
            <p:nvGrpSpPr>
              <p:cNvPr id="142" name="Group 109"/>
              <p:cNvGrpSpPr>
                <a:grpSpLocks/>
              </p:cNvGrpSpPr>
              <p:nvPr/>
            </p:nvGrpSpPr>
            <p:grpSpPr bwMode="auto">
              <a:xfrm>
                <a:off x="2589213" y="4543425"/>
                <a:ext cx="1673225" cy="1717675"/>
                <a:chOff x="1624" y="3028"/>
                <a:chExt cx="1054" cy="1082"/>
              </a:xfrm>
            </p:grpSpPr>
            <p:grpSp>
              <p:nvGrpSpPr>
                <p:cNvPr id="145" name="Group 107"/>
                <p:cNvGrpSpPr>
                  <a:grpSpLocks/>
                </p:cNvGrpSpPr>
                <p:nvPr/>
              </p:nvGrpSpPr>
              <p:grpSpPr bwMode="auto">
                <a:xfrm>
                  <a:off x="1624" y="3052"/>
                  <a:ext cx="1054" cy="1054"/>
                  <a:chOff x="1564" y="2992"/>
                  <a:chExt cx="1174" cy="1174"/>
                </a:xfrm>
              </p:grpSpPr>
              <p:sp>
                <p:nvSpPr>
                  <p:cNvPr id="148" name="Oval 196"/>
                  <p:cNvSpPr>
                    <a:spLocks noChangeArrowheads="1"/>
                  </p:cNvSpPr>
                  <p:nvPr/>
                </p:nvSpPr>
                <p:spPr bwMode="gray">
                  <a:xfrm>
                    <a:off x="1564" y="2992"/>
                    <a:ext cx="1174" cy="1174"/>
                  </a:xfrm>
                  <a:prstGeom prst="ellipse">
                    <a:avLst/>
                  </a:prstGeom>
                  <a:solidFill>
                    <a:schemeClr val="bg1">
                      <a:alpha val="50195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171450" indent="-1714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Char char="§"/>
                    </a:pPr>
                    <a:endParaRPr lang="ko-KR" altLang="en-US" sz="1000" baseline="-25000" dirty="0">
                      <a:solidFill>
                        <a:srgbClr val="5F5F5F"/>
                      </a:solidFill>
                      <a:latin typeface="+mn-ea"/>
                      <a:ea typeface="+mn-ea"/>
                    </a:endParaRPr>
                  </a:p>
                </p:txBody>
              </p:sp>
              <p:pic>
                <p:nvPicPr>
                  <p:cNvPr id="149" name="Picture 197" descr="11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1714" y="3169"/>
                    <a:ext cx="879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46" name="Picture 413" descr="서울333345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7538317">
                  <a:off x="1610" y="3048"/>
                  <a:ext cx="1082" cy="1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Text Box 198"/>
                <p:cNvSpPr txBox="1">
                  <a:spLocks noChangeArrowheads="1"/>
                </p:cNvSpPr>
                <p:nvPr/>
              </p:nvSpPr>
              <p:spPr bwMode="gray">
                <a:xfrm>
                  <a:off x="1760" y="3336"/>
                  <a:ext cx="7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일정계획</a:t>
                  </a:r>
                  <a:endParaRPr kumimoji="0" lang="en-US" altLang="ko-KR" sz="1200" b="1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수립방안</a:t>
                  </a:r>
                </a:p>
              </p:txBody>
            </p:sp>
          </p:grpSp>
          <p:sp>
            <p:nvSpPr>
              <p:cNvPr id="143" name="AutoShape 490"/>
              <p:cNvSpPr>
                <a:spLocks noChangeArrowheads="1"/>
              </p:cNvSpPr>
              <p:nvPr/>
            </p:nvSpPr>
            <p:spPr bwMode="gray">
              <a:xfrm>
                <a:off x="512779" y="4577151"/>
                <a:ext cx="2711830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85725" indent="-85725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과업 내역 및 선 후행 관계를 고려한</a:t>
                </a:r>
                <a:b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</a:b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 수립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충분한 안정화 일정 확보</a:t>
                </a:r>
              </a:p>
            </p:txBody>
          </p:sp>
          <p:sp>
            <p:nvSpPr>
              <p:cNvPr id="144" name="AutoShape 490"/>
              <p:cNvSpPr>
                <a:spLocks noChangeArrowheads="1"/>
              </p:cNvSpPr>
              <p:nvPr/>
            </p:nvSpPr>
            <p:spPr bwMode="gray">
              <a:xfrm>
                <a:off x="451125" y="5844380"/>
                <a:ext cx="2883296" cy="1028694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개발대상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시스템의 이해를 바탕으로 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  <a:t/>
                </a:r>
                <a:b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</a:b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사업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추진</a:t>
                </a:r>
              </a:p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각 시스템의 다양한 요구사항 및 변경내용을 효과적으로 반영</a:t>
                </a:r>
              </a:p>
            </p:txBody>
          </p:sp>
        </p:grpSp>
        <p:grpSp>
          <p:nvGrpSpPr>
            <p:cNvPr id="122" name="그룹 58"/>
            <p:cNvGrpSpPr>
              <a:grpSpLocks/>
            </p:cNvGrpSpPr>
            <p:nvPr/>
          </p:nvGrpSpPr>
          <p:grpSpPr bwMode="auto">
            <a:xfrm>
              <a:off x="1409014" y="3715926"/>
              <a:ext cx="4990006" cy="711196"/>
              <a:chOff x="1388020" y="4629394"/>
              <a:chExt cx="4990006" cy="711196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1388020" y="4629394"/>
                <a:ext cx="4990006" cy="711196"/>
              </a:xfrm>
              <a:prstGeom prst="roundRect">
                <a:avLst>
                  <a:gd name="adj" fmla="val 50000"/>
                </a:avLst>
              </a:prstGeom>
              <a:pattFill prst="wdDn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4" name="Text Box 432"/>
              <p:cNvSpPr txBox="1">
                <a:spLocks noChangeArrowheads="1"/>
              </p:cNvSpPr>
              <p:nvPr/>
            </p:nvSpPr>
            <p:spPr bwMode="auto">
              <a:xfrm>
                <a:off x="2852976" y="4774940"/>
                <a:ext cx="1543319" cy="1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100" kern="0" spc="-5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효율적인 일정 계획 수립으로</a:t>
                </a:r>
                <a:endParaRPr lang="ko-KR" altLang="en-US" sz="1100" kern="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432"/>
              <p:cNvSpPr txBox="1">
                <a:spLocks noChangeArrowheads="1"/>
              </p:cNvSpPr>
              <p:nvPr/>
            </p:nvSpPr>
            <p:spPr bwMode="auto">
              <a:xfrm>
                <a:off x="3418684" y="4991764"/>
                <a:ext cx="2160779" cy="227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일</a:t>
                </a:r>
                <a:r>
                  <a:rPr lang="ko-KR" altLang="en-US" sz="1600" kern="0" spc="-51" dirty="0">
                    <a:solidFill>
                      <a:srgbClr val="F57100"/>
                    </a:solidFill>
                    <a:latin typeface="+mn-ea"/>
                    <a:ea typeface="+mn-ea"/>
                  </a:rPr>
                  <a:t>정</a:t>
                </a: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 내 프로젝트 납기 준수</a:t>
                </a:r>
                <a:endPara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6" name="Picture 2" descr="G:\work\지에프티GFT\이상호부장님\제안서\마스터\제안서마스터-0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529" y="4698356"/>
                <a:ext cx="886368" cy="577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357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366CC"/>
        </a:solidFill>
        <a:ln w="3175">
          <a:solidFill>
            <a:srgbClr val="000000"/>
          </a:solidFill>
          <a:round/>
          <a:headEnd/>
          <a:tailEnd/>
        </a:ln>
      </a:spPr>
      <a:bodyPr lIns="54000" rIns="54000" anchor="ctr"/>
      <a:lstStyle>
        <a:defPPr algn="ctr" eaLnBrk="1" hangingPunct="1">
          <a:buClr>
            <a:srgbClr val="666633"/>
          </a:buClr>
          <a:buSzPct val="90000"/>
          <a:buFont typeface="Wingdings" panose="05000000000000000000" pitchFamily="2" charset="2"/>
          <a:buNone/>
          <a:defRPr sz="1050" smtClean="0">
            <a:solidFill>
              <a:srgbClr val="FFFFFF"/>
            </a:solidFill>
            <a:latin typeface="+mn-ea"/>
            <a:ea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2123</TotalTime>
  <Words>6342</Words>
  <Application>Microsoft Office PowerPoint</Application>
  <PresentationFormat>A4 용지(210x297mm)</PresentationFormat>
  <Paragraphs>2077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9" baseType="lpstr">
      <vt:lpstr>나눔고딕</vt:lpstr>
      <vt:lpstr>맑은 고딕</vt:lpstr>
      <vt:lpstr>Verdana</vt:lpstr>
      <vt:lpstr>나눔바른고딕</vt:lpstr>
      <vt:lpstr>Times New Roman</vt:lpstr>
      <vt:lpstr>Wingdings</vt:lpstr>
      <vt:lpstr>나눔고딕 ExtraBold</vt:lpstr>
      <vt:lpstr>굴림</vt:lpstr>
      <vt:lpstr>Arial</vt:lpstr>
      <vt:lpstr>Wingdings 2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187</cp:revision>
  <cp:lastPrinted>2017-03-22T13:45:42Z</cp:lastPrinted>
  <dcterms:created xsi:type="dcterms:W3CDTF">2017-02-14T08:25:27Z</dcterms:created>
  <dcterms:modified xsi:type="dcterms:W3CDTF">2019-03-29T01:21:09Z</dcterms:modified>
</cp:coreProperties>
</file>