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4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439" r:id="rId2"/>
  </p:sldIdLst>
  <p:sldSz cx="14257338" cy="9904413"/>
  <p:notesSz cx="10234613" cy="71040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>
          <p15:clr>
            <a:srgbClr val="A4A3A4"/>
          </p15:clr>
        </p15:guide>
        <p15:guide id="2" orient="horz" pos="5977">
          <p15:clr>
            <a:srgbClr val="A4A3A4"/>
          </p15:clr>
        </p15:guide>
        <p15:guide id="3" orient="horz" pos="71">
          <p15:clr>
            <a:srgbClr val="A4A3A4"/>
          </p15:clr>
        </p15:guide>
        <p15:guide id="4" pos="299">
          <p15:clr>
            <a:srgbClr val="A4A3A4"/>
          </p15:clr>
        </p15:guide>
        <p15:guide id="5" pos="8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BFC"/>
    <a:srgbClr val="B9B8A3"/>
    <a:srgbClr val="EDF9A5"/>
    <a:srgbClr val="000000"/>
    <a:srgbClr val="B2B2B2"/>
    <a:srgbClr val="87B6E1"/>
    <a:srgbClr val="B6D5F8"/>
    <a:srgbClr val="CAE1FA"/>
    <a:srgbClr val="D1E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121" autoAdjust="0"/>
    <p:restoredTop sz="96582" autoAdjust="0"/>
  </p:normalViewPr>
  <p:slideViewPr>
    <p:cSldViewPr showGuides="1">
      <p:cViewPr varScale="1">
        <p:scale>
          <a:sx n="79" d="100"/>
          <a:sy n="79" d="100"/>
        </p:scale>
        <p:origin x="1362" y="60"/>
      </p:cViewPr>
      <p:guideLst>
        <p:guide orient="horz" pos="2977"/>
        <p:guide orient="horz" pos="5977"/>
        <p:guide orient="horz" pos="71"/>
        <p:guide pos="299"/>
        <p:guide pos="8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7" d="100"/>
          <a:sy n="117" d="100"/>
        </p:scale>
        <p:origin x="2040" y="90"/>
      </p:cViewPr>
      <p:guideLst>
        <p:guide orient="horz" pos="2236"/>
        <p:guide pos="3224"/>
      </p:guideLst>
    </p:cSldViewPr>
  </p:notesViewPr>
  <p:gridSpacing cx="75609" cy="7560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02" y="0"/>
            <a:ext cx="4435486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r">
              <a:defRPr sz="1200"/>
            </a:lvl1pPr>
          </a:lstStyle>
          <a:p>
            <a:fld id="{F6631D24-0E3A-45CC-AB56-B0F4C5264F44}" type="datetimeFigureOut">
              <a:rPr lang="ko-KR" altLang="en-US" smtClean="0"/>
              <a:t>2019-04-26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7547"/>
            <a:ext cx="4435487" cy="356517"/>
          </a:xfrm>
          <a:prstGeom prst="rect">
            <a:avLst/>
          </a:prstGeom>
        </p:spPr>
        <p:txBody>
          <a:bodyPr vert="horz" lIns="94028" tIns="47014" rIns="94028" bIns="470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4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5876" y="0"/>
            <a:ext cx="4437112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548C5FCF-9C78-4491-B9FE-2EBED92EEFA1}" type="datetimeFigureOut">
              <a:rPr lang="ko-KR" altLang="en-US"/>
              <a:pPr>
                <a:defRPr/>
              </a:pPr>
              <a:t>2019-04-26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00400" y="531813"/>
            <a:ext cx="38338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1" tIns="47394" rIns="94791" bIns="47394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49" y="3372952"/>
            <a:ext cx="8186715" cy="3197157"/>
          </a:xfrm>
          <a:prstGeom prst="rect">
            <a:avLst/>
          </a:prstGeom>
        </p:spPr>
        <p:txBody>
          <a:bodyPr vert="horz" lIns="94791" tIns="47394" rIns="94791" bIns="47394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546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 anchor="b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5876" y="6747546"/>
            <a:ext cx="4437112" cy="354875"/>
          </a:xfrm>
          <a:prstGeom prst="rect">
            <a:avLst/>
          </a:prstGeom>
        </p:spPr>
        <p:txBody>
          <a:bodyPr vert="horz" wrap="square" lIns="94791" tIns="47394" rIns="94791" bIns="4739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E8C1077D-3DC0-44E4-9C5C-07C9D436CF7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05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29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/>
          </p:cNvSpPr>
          <p:nvPr userDrawn="1"/>
        </p:nvSpPr>
        <p:spPr bwMode="auto">
          <a:xfrm rot="16200000" flipH="1">
            <a:off x="7090262" y="-6128751"/>
            <a:ext cx="76817" cy="14257337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9545637"/>
            <a:ext cx="14257338" cy="4159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marL="0" lvl="0" defTabSz="914400" eaLnBrk="1" latinLnBrk="1" hangingPunct="1"/>
            <a:endParaRPr kumimoji="0" lang="ko-KR" altLang="en-US" sz="160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8" name="Text Box 51"/>
          <p:cNvSpPr txBox="1">
            <a:spLocks noChangeArrowheads="1"/>
          </p:cNvSpPr>
          <p:nvPr userDrawn="1"/>
        </p:nvSpPr>
        <p:spPr bwMode="auto">
          <a:xfrm>
            <a:off x="10772775" y="169445"/>
            <a:ext cx="3311525" cy="24622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+mn-ea"/>
              </a:rPr>
              <a:t>Ⅳ.</a:t>
            </a: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+mn-ea"/>
              </a:rPr>
              <a:t>사업관리 부문</a:t>
            </a:r>
            <a:endParaRPr lang="en-US" altLang="ko-KR" sz="1600" b="1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576" y="9587801"/>
            <a:ext cx="605724" cy="299628"/>
          </a:xfrm>
          <a:prstGeom prst="rect">
            <a:avLst/>
          </a:prstGeom>
        </p:spPr>
      </p:pic>
      <p:sp>
        <p:nvSpPr>
          <p:cNvPr id="9" name="Text Box 284"/>
          <p:cNvSpPr txBox="1">
            <a:spLocks noChangeArrowheads="1"/>
          </p:cNvSpPr>
          <p:nvPr userDrawn="1"/>
        </p:nvSpPr>
        <p:spPr bwMode="auto">
          <a:xfrm>
            <a:off x="6069806" y="9651292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Ⅳ </a:t>
            </a:r>
            <a:r>
              <a:rPr lang="ko-KR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 </a:t>
            </a: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+mj-lt"/>
                <a:ea typeface="+mn-ea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graphicFrame>
        <p:nvGraphicFramePr>
          <p:cNvPr id="10" name="Group 348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08807883"/>
              </p:ext>
            </p:extLst>
          </p:nvPr>
        </p:nvGraphicFramePr>
        <p:xfrm>
          <a:off x="481025" y="1625411"/>
          <a:ext cx="13225626" cy="7712115"/>
        </p:xfrm>
        <a:graphic>
          <a:graphicData uri="http://schemas.openxmlformats.org/drawingml/2006/table">
            <a:tbl>
              <a:tblPr/>
              <a:tblGrid>
                <a:gridCol w="1620137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374870"/>
                <a:gridCol w="1109129"/>
              </a:tblGrid>
              <a:tr h="34589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                                             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2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25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M+4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M+5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M+6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58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7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마일스톤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공통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성능평가 방안 수립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기능 개선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저작권 정보 제공 기능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 환경 전환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장비도입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데이타셋 구축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운영지원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 userDrawn="1"/>
        </p:nvGrpSpPr>
        <p:grpSpPr>
          <a:xfrm>
            <a:off x="-3" y="0"/>
            <a:ext cx="14257340" cy="961509"/>
            <a:chOff x="-3" y="0"/>
            <a:chExt cx="14257340" cy="961509"/>
          </a:xfrm>
        </p:grpSpPr>
        <p:pic>
          <p:nvPicPr>
            <p:cNvPr id="11" name="그림 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b="92670"/>
            <a:stretch/>
          </p:blipFill>
          <p:spPr bwMode="auto">
            <a:xfrm flipH="1">
              <a:off x="-3" y="1"/>
              <a:ext cx="10833512" cy="96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r="95525" b="92670"/>
            <a:stretch/>
          </p:blipFill>
          <p:spPr bwMode="auto">
            <a:xfrm flipH="1">
              <a:off x="10606683" y="0"/>
              <a:ext cx="3650654" cy="96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 Box 71"/>
          <p:cNvSpPr txBox="1">
            <a:spLocks noChangeArrowheads="1"/>
          </p:cNvSpPr>
          <p:nvPr userDrawn="1"/>
        </p:nvSpPr>
        <p:spPr bwMode="auto">
          <a:xfrm>
            <a:off x="12634379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Ⅳ. </a:t>
            </a:r>
            <a:r>
              <a:rPr kumimoji="0" lang="ko-KR" alt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사업관리부문</a:t>
            </a:r>
            <a:endParaRPr kumimoji="0" lang="ko-KR" altLang="en-US" sz="14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 kern="12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  <a:lvl2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2pPr>
      <a:lvl3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3pPr>
      <a:lvl4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4pPr>
      <a:lvl5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5pPr>
      <a:lvl6pPr marL="4572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6pPr>
      <a:lvl7pPr marL="9144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7pPr>
      <a:lvl8pPr marL="13716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8pPr>
      <a:lvl9pPr marL="18288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9pPr>
    </p:titleStyle>
    <p:bodyStyle>
      <a:lvl1pPr marL="177800" indent="-177800" algn="l" rtl="0" eaLnBrk="0" fontAlgn="base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 2" panose="05020102010507070707" pitchFamily="18" charset="2"/>
        <a:buChar char="¡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369888" indent="-190500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HY헤드라인M" panose="02030600000101010101" pitchFamily="18" charset="-127"/>
        <a:buChar char="-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565150" indent="-193675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" panose="05000000000000000000" pitchFamily="2" charset="2"/>
        <a:buChar char="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041400" algn="just" rtl="0" eaLnBrk="0" fontAlgn="ctr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969696"/>
        </a:buClr>
        <a:buSzPct val="80000"/>
        <a:buChar char="•"/>
        <a:defRPr kumimoji="1" sz="1200" kern="1200">
          <a:solidFill>
            <a:srgbClr val="808080"/>
          </a:solidFill>
          <a:latin typeface="+mn-lt"/>
          <a:ea typeface="+mn-ea"/>
          <a:cs typeface="+mn-cs"/>
        </a:defRPr>
      </a:lvl4pPr>
      <a:lvl5pPr marL="1220788" algn="just" rtl="0" eaLnBrk="0" fontAlgn="ctr" latinLnBrk="1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006699"/>
        </a:buClr>
        <a:buSzPct val="80000"/>
        <a:buFont typeface="굴림" panose="020B0600000101010101" pitchFamily="50" charset="-127"/>
        <a:buChar char="―"/>
        <a:defRPr kumimoji="1" sz="17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 775"/>
          <p:cNvSpPr>
            <a:spLocks noChangeShapeType="1"/>
          </p:cNvSpPr>
          <p:nvPr/>
        </p:nvSpPr>
        <p:spPr bwMode="auto">
          <a:xfrm>
            <a:off x="2105729" y="4968263"/>
            <a:ext cx="5232731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Line 775"/>
          <p:cNvSpPr>
            <a:spLocks noChangeShapeType="1"/>
          </p:cNvSpPr>
          <p:nvPr/>
        </p:nvSpPr>
        <p:spPr bwMode="auto">
          <a:xfrm>
            <a:off x="2835700" y="7796821"/>
            <a:ext cx="4542274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" name="AutoShape 155" descr="어두운 상향 대각선"/>
          <p:cNvSpPr>
            <a:spLocks noChangeArrowheads="1"/>
          </p:cNvSpPr>
          <p:nvPr/>
        </p:nvSpPr>
        <p:spPr bwMode="auto">
          <a:xfrm flipV="1">
            <a:off x="5860285" y="8204643"/>
            <a:ext cx="2228196" cy="27907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변형물 작업</a:t>
            </a:r>
          </a:p>
        </p:txBody>
      </p:sp>
      <p:sp>
        <p:nvSpPr>
          <p:cNvPr id="2" name="AutoShape 159"/>
          <p:cNvSpPr>
            <a:spLocks noChangeArrowheads="1"/>
          </p:cNvSpPr>
          <p:nvPr/>
        </p:nvSpPr>
        <p:spPr bwMode="auto">
          <a:xfrm flipV="1">
            <a:off x="2139065" y="8877338"/>
            <a:ext cx="10440987" cy="228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Line 775"/>
          <p:cNvSpPr>
            <a:spLocks noChangeShapeType="1"/>
          </p:cNvSpPr>
          <p:nvPr/>
        </p:nvSpPr>
        <p:spPr bwMode="auto">
          <a:xfrm flipV="1">
            <a:off x="2129541" y="9110701"/>
            <a:ext cx="10450512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4463488" y="8913102"/>
            <a:ext cx="561852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smtClean="0">
                <a:latin typeface="+mn-ea"/>
                <a:ea typeface="+mn-ea"/>
              </a:rPr>
              <a:t>필터링기술 성능평가 </a:t>
            </a:r>
            <a:r>
              <a:rPr lang="en-US" altLang="ko-KR" sz="900" smtClean="0">
                <a:latin typeface="+mn-ea"/>
                <a:ea typeface="+mn-ea"/>
              </a:rPr>
              <a:t>/ </a:t>
            </a:r>
            <a:r>
              <a:rPr lang="ko-KR" altLang="en-US" sz="900" smtClean="0">
                <a:latin typeface="+mn-ea"/>
                <a:ea typeface="+mn-ea"/>
              </a:rPr>
              <a:t>워터마크</a:t>
            </a:r>
            <a:r>
              <a:rPr lang="en-US" altLang="ko-KR" sz="900" smtClean="0">
                <a:latin typeface="+mn-ea"/>
                <a:ea typeface="+mn-ea"/>
              </a:rPr>
              <a:t>·</a:t>
            </a:r>
            <a:r>
              <a:rPr lang="ko-KR" altLang="en-US" sz="900" smtClean="0">
                <a:latin typeface="+mn-ea"/>
                <a:ea typeface="+mn-ea"/>
              </a:rPr>
              <a:t>포렌식마크 성능평가 </a:t>
            </a:r>
            <a:r>
              <a:rPr lang="en-US" altLang="ko-KR" sz="900" smtClean="0">
                <a:latin typeface="+mn-ea"/>
                <a:ea typeface="+mn-ea"/>
              </a:rPr>
              <a:t>/ </a:t>
            </a:r>
            <a:r>
              <a:rPr lang="ko-KR" altLang="en-US" sz="900" smtClean="0">
                <a:latin typeface="+mn-ea"/>
                <a:ea typeface="+mn-ea"/>
              </a:rPr>
              <a:t>전자첵 </a:t>
            </a:r>
            <a:r>
              <a:rPr lang="en-US" altLang="ko-KR" sz="900" smtClean="0">
                <a:latin typeface="+mn-ea"/>
                <a:ea typeface="+mn-ea"/>
              </a:rPr>
              <a:t>DRM </a:t>
            </a:r>
            <a:r>
              <a:rPr lang="ko-KR" altLang="en-US" sz="900" smtClean="0">
                <a:latin typeface="+mn-ea"/>
                <a:ea typeface="+mn-ea"/>
              </a:rPr>
              <a:t>상호운용성 평가 </a:t>
            </a:r>
            <a:r>
              <a:rPr lang="en-US" altLang="ko-KR" sz="900" smtClean="0">
                <a:latin typeface="+mn-ea"/>
                <a:ea typeface="+mn-ea"/>
              </a:rPr>
              <a:t>/ </a:t>
            </a:r>
            <a:r>
              <a:rPr lang="ko-KR" altLang="en-US" sz="900" smtClean="0">
                <a:latin typeface="+mn-ea"/>
                <a:ea typeface="+mn-ea"/>
              </a:rPr>
              <a:t>공용특징정보 </a:t>
            </a:r>
            <a:r>
              <a:rPr lang="en-US" altLang="ko-KR" sz="900" smtClean="0">
                <a:latin typeface="+mn-ea"/>
                <a:ea typeface="+mn-ea"/>
              </a:rPr>
              <a:t>DB </a:t>
            </a:r>
            <a:r>
              <a:rPr lang="ko-KR" altLang="en-US" sz="900" smtClean="0">
                <a:latin typeface="+mn-ea"/>
                <a:ea typeface="+mn-ea"/>
              </a:rPr>
              <a:t>구축 서비스 운영</a:t>
            </a:r>
            <a:endParaRPr lang="ko-KR" altLang="en-US" sz="900" dirty="0">
              <a:latin typeface="+mn-ea"/>
              <a:ea typeface="+mn-ea"/>
            </a:endParaRPr>
          </a:p>
        </p:txBody>
      </p:sp>
      <p:pic>
        <p:nvPicPr>
          <p:cNvPr id="5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66" y="9056726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096" y="9056726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775"/>
          <p:cNvSpPr>
            <a:spLocks noChangeShapeType="1"/>
          </p:cNvSpPr>
          <p:nvPr/>
        </p:nvSpPr>
        <p:spPr bwMode="auto">
          <a:xfrm>
            <a:off x="6627882" y="8495757"/>
            <a:ext cx="2966713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Line 775"/>
          <p:cNvSpPr>
            <a:spLocks noChangeShapeType="1"/>
          </p:cNvSpPr>
          <p:nvPr/>
        </p:nvSpPr>
        <p:spPr bwMode="auto">
          <a:xfrm>
            <a:off x="3575047" y="8495543"/>
            <a:ext cx="3051248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AutoShape 155" descr="어두운 상향 대각선"/>
          <p:cNvSpPr>
            <a:spLocks noChangeArrowheads="1"/>
          </p:cNvSpPr>
          <p:nvPr/>
        </p:nvSpPr>
        <p:spPr bwMode="auto">
          <a:xfrm flipV="1">
            <a:off x="3603757" y="8192327"/>
            <a:ext cx="74635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원본확보</a:t>
            </a:r>
          </a:p>
        </p:txBody>
      </p:sp>
      <p:pic>
        <p:nvPicPr>
          <p:cNvPr id="11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607" y="8422518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55" descr="어두운 상향 대각선"/>
          <p:cNvSpPr>
            <a:spLocks noChangeArrowheads="1"/>
          </p:cNvSpPr>
          <p:nvPr/>
        </p:nvSpPr>
        <p:spPr bwMode="auto">
          <a:xfrm flipV="1">
            <a:off x="4350116" y="8191374"/>
            <a:ext cx="743953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원본 검증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13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24" y="8422518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55" descr="어두운 상향 대각선"/>
          <p:cNvSpPr>
            <a:spLocks noChangeArrowheads="1"/>
          </p:cNvSpPr>
          <p:nvPr/>
        </p:nvSpPr>
        <p:spPr bwMode="auto">
          <a:xfrm flipV="1">
            <a:off x="5105014" y="8195507"/>
            <a:ext cx="75527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원본 </a:t>
            </a:r>
            <a:r>
              <a:rPr lang="en-US" altLang="ko-KR" sz="800" smtClean="0">
                <a:latin typeface="+mn-ea"/>
                <a:ea typeface="+mn-ea"/>
              </a:rPr>
              <a:t>DB </a:t>
            </a:r>
            <a:r>
              <a:rPr lang="ko-KR" altLang="en-US" sz="800" smtClean="0">
                <a:latin typeface="+mn-ea"/>
                <a:ea typeface="+mn-ea"/>
              </a:rPr>
              <a:t>등록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15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07" y="8436810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155" descr="어두운 상향 대각선"/>
          <p:cNvSpPr>
            <a:spLocks noChangeArrowheads="1"/>
          </p:cNvSpPr>
          <p:nvPr/>
        </p:nvSpPr>
        <p:spPr bwMode="auto">
          <a:xfrm flipV="1">
            <a:off x="8088481" y="8194794"/>
            <a:ext cx="74967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변형물 검증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19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244" y="8442765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155" descr="어두운 상향 대각선"/>
          <p:cNvSpPr>
            <a:spLocks noChangeArrowheads="1"/>
          </p:cNvSpPr>
          <p:nvPr/>
        </p:nvSpPr>
        <p:spPr bwMode="auto">
          <a:xfrm flipV="1">
            <a:off x="8858836" y="8194796"/>
            <a:ext cx="73575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변형물 </a:t>
            </a:r>
            <a:r>
              <a:rPr lang="en-US" altLang="ko-KR" sz="800" smtClean="0">
                <a:latin typeface="+mn-ea"/>
                <a:ea typeface="+mn-ea"/>
              </a:rPr>
              <a:t>DB </a:t>
            </a:r>
            <a:r>
              <a:rPr lang="ko-KR" altLang="en-US" sz="800" smtClean="0">
                <a:latin typeface="+mn-ea"/>
                <a:ea typeface="+mn-ea"/>
              </a:rPr>
              <a:t>등록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21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857" y="8434828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30" y="8424106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594" y="8442765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155" descr="어두운 상향 대각선"/>
          <p:cNvSpPr>
            <a:spLocks noChangeArrowheads="1"/>
          </p:cNvSpPr>
          <p:nvPr/>
        </p:nvSpPr>
        <p:spPr bwMode="auto">
          <a:xfrm flipV="1">
            <a:off x="2857398" y="7499322"/>
            <a:ext cx="738993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장비납품준비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pic>
        <p:nvPicPr>
          <p:cNvPr id="26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48" y="7739040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55" descr="어두운 상향 대각선"/>
          <p:cNvSpPr>
            <a:spLocks noChangeArrowheads="1"/>
          </p:cNvSpPr>
          <p:nvPr/>
        </p:nvSpPr>
        <p:spPr bwMode="auto">
          <a:xfrm flipV="1">
            <a:off x="3606162" y="7495194"/>
            <a:ext cx="2993243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기존 자료 이관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29" name="AutoShape 155" descr="어두운 상향 대각선"/>
          <p:cNvSpPr>
            <a:spLocks noChangeArrowheads="1"/>
          </p:cNvSpPr>
          <p:nvPr/>
        </p:nvSpPr>
        <p:spPr bwMode="auto">
          <a:xfrm flipV="1">
            <a:off x="6599406" y="7499329"/>
            <a:ext cx="75527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평가 툴 설치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30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96" y="7753332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719" y="7740628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Line 11"/>
          <p:cNvSpPr>
            <a:spLocks noChangeShapeType="1"/>
          </p:cNvSpPr>
          <p:nvPr/>
        </p:nvSpPr>
        <p:spPr bwMode="auto">
          <a:xfrm flipV="1">
            <a:off x="2134304" y="2926824"/>
            <a:ext cx="10438213" cy="0"/>
          </a:xfrm>
          <a:prstGeom prst="line">
            <a:avLst/>
          </a:prstGeom>
          <a:noFill/>
          <a:ln w="25400">
            <a:pattFill prst="dkUpDiag">
              <a:fgClr>
                <a:srgbClr val="D9D9A3"/>
              </a:fgClr>
              <a:bgClr>
                <a:srgbClr val="B0A074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2371039" y="2617261"/>
            <a:ext cx="6254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착수보고</a:t>
            </a:r>
          </a:p>
        </p:txBody>
      </p:sp>
      <p:sp>
        <p:nvSpPr>
          <p:cNvPr id="34" name="AutoShape 45"/>
          <p:cNvSpPr>
            <a:spLocks noChangeArrowheads="1"/>
          </p:cNvSpPr>
          <p:nvPr/>
        </p:nvSpPr>
        <p:spPr bwMode="auto">
          <a:xfrm rot="10800000">
            <a:off x="10283736" y="2831839"/>
            <a:ext cx="117475" cy="65088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6350" algn="ctr">
            <a:solidFill>
              <a:srgbClr val="3366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36" name="Text Box 90"/>
          <p:cNvSpPr txBox="1">
            <a:spLocks noChangeArrowheads="1"/>
          </p:cNvSpPr>
          <p:nvPr/>
        </p:nvSpPr>
        <p:spPr bwMode="auto">
          <a:xfrm>
            <a:off x="3031925" y="3052236"/>
            <a:ext cx="863600" cy="20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사업 수행 보고</a:t>
            </a:r>
          </a:p>
        </p:txBody>
      </p:sp>
      <p:sp>
        <p:nvSpPr>
          <p:cNvPr id="37" name="Text Box 95"/>
          <p:cNvSpPr txBox="1">
            <a:spLocks noChangeArrowheads="1"/>
          </p:cNvSpPr>
          <p:nvPr/>
        </p:nvSpPr>
        <p:spPr bwMode="auto">
          <a:xfrm>
            <a:off x="7106354" y="2631549"/>
            <a:ext cx="7588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중간보고</a:t>
            </a:r>
          </a:p>
        </p:txBody>
      </p:sp>
      <p:sp>
        <p:nvSpPr>
          <p:cNvPr id="38" name="Text Box 99"/>
          <p:cNvSpPr txBox="1">
            <a:spLocks noChangeArrowheads="1"/>
          </p:cNvSpPr>
          <p:nvPr/>
        </p:nvSpPr>
        <p:spPr bwMode="auto">
          <a:xfrm>
            <a:off x="11331678" y="2673618"/>
            <a:ext cx="6588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완료보고</a:t>
            </a:r>
          </a:p>
        </p:txBody>
      </p:sp>
      <p:sp>
        <p:nvSpPr>
          <p:cNvPr id="40" name="Text Box 888"/>
          <p:cNvSpPr txBox="1">
            <a:spLocks noChangeArrowheads="1"/>
          </p:cNvSpPr>
          <p:nvPr/>
        </p:nvSpPr>
        <p:spPr bwMode="auto">
          <a:xfrm>
            <a:off x="9952253" y="2647917"/>
            <a:ext cx="774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solidFill>
                  <a:srgbClr val="006600"/>
                </a:solidFill>
                <a:latin typeface="+mn-ea"/>
                <a:ea typeface="+mn-ea"/>
              </a:rPr>
              <a:t>최종 감리</a:t>
            </a:r>
          </a:p>
        </p:txBody>
      </p:sp>
      <p:pic>
        <p:nvPicPr>
          <p:cNvPr id="41" name="Picture 912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26" y="2802999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915" descr="삼각형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113" y="2953811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918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66" y="2826811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19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369" y="2826811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AutoShape 19"/>
          <p:cNvSpPr>
            <a:spLocks noChangeArrowheads="1"/>
          </p:cNvSpPr>
          <p:nvPr/>
        </p:nvSpPr>
        <p:spPr bwMode="auto">
          <a:xfrm rot="10800000" flipV="1">
            <a:off x="4252899" y="2969686"/>
            <a:ext cx="123825" cy="666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46" name="AutoShape 92"/>
          <p:cNvSpPr>
            <a:spLocks noChangeArrowheads="1"/>
          </p:cNvSpPr>
          <p:nvPr/>
        </p:nvSpPr>
        <p:spPr bwMode="auto">
          <a:xfrm rot="10800000" flipV="1">
            <a:off x="5774441" y="2922061"/>
            <a:ext cx="123825" cy="6508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47" name="Text Box 726"/>
          <p:cNvSpPr txBox="1">
            <a:spLocks noChangeArrowheads="1"/>
          </p:cNvSpPr>
          <p:nvPr/>
        </p:nvSpPr>
        <p:spPr bwMode="auto">
          <a:xfrm>
            <a:off x="3934529" y="3044299"/>
            <a:ext cx="8001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분석합동검토</a:t>
            </a:r>
          </a:p>
        </p:txBody>
      </p:sp>
      <p:sp>
        <p:nvSpPr>
          <p:cNvPr id="48" name="Text Box 728"/>
          <p:cNvSpPr txBox="1">
            <a:spLocks noChangeArrowheads="1"/>
          </p:cNvSpPr>
          <p:nvPr/>
        </p:nvSpPr>
        <p:spPr bwMode="auto">
          <a:xfrm>
            <a:off x="5118804" y="2983974"/>
            <a:ext cx="8302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설계합동검토</a:t>
            </a:r>
          </a:p>
        </p:txBody>
      </p:sp>
      <p:sp>
        <p:nvSpPr>
          <p:cNvPr id="49" name="AutoShape 7" descr="넓은 하향 대각선"/>
          <p:cNvSpPr>
            <a:spLocks noChangeArrowheads="1"/>
          </p:cNvSpPr>
          <p:nvPr/>
        </p:nvSpPr>
        <p:spPr bwMode="auto">
          <a:xfrm flipV="1">
            <a:off x="4354827" y="3256597"/>
            <a:ext cx="7623563" cy="3603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964 w 21600"/>
              <a:gd name="T13" fmla="*/ 1964 h 21600"/>
              <a:gd name="T14" fmla="*/ 19636 w 21600"/>
              <a:gd name="T15" fmla="*/ 1963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27" y="21600"/>
                </a:lnTo>
                <a:lnTo>
                  <a:pt x="2127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1428" tIns="45714" rIns="91428" bIns="45714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0" name="AutoShape 8" descr="넓은 하향 대각선"/>
          <p:cNvSpPr>
            <a:spLocks noChangeArrowheads="1"/>
          </p:cNvSpPr>
          <p:nvPr/>
        </p:nvSpPr>
        <p:spPr bwMode="auto">
          <a:xfrm flipV="1">
            <a:off x="2105729" y="3278822"/>
            <a:ext cx="2237720" cy="3603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69 w 21600"/>
              <a:gd name="T13" fmla="*/ 2169 h 21600"/>
              <a:gd name="T14" fmla="*/ 19431 w 21600"/>
              <a:gd name="T15" fmla="*/ 194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38" y="21600"/>
                </a:lnTo>
                <a:lnTo>
                  <a:pt x="208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1428" tIns="45714" rIns="91428" bIns="45714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6130042" y="3318422"/>
            <a:ext cx="333905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latin typeface="+mn-ea"/>
                <a:ea typeface="+mn-ea"/>
              </a:rPr>
              <a:t>프로젝트 사업관리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품질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사업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변경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자원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위험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통제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일정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산출물관리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683777" y="3298472"/>
            <a:ext cx="6155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>
                <a:latin typeface="+mn-ea"/>
                <a:ea typeface="+mn-ea"/>
              </a:rPr>
              <a:t>사업범위정의</a:t>
            </a:r>
          </a:p>
        </p:txBody>
      </p:sp>
      <p:sp>
        <p:nvSpPr>
          <p:cNvPr id="53" name="AutoShape 50"/>
          <p:cNvSpPr>
            <a:spLocks noChangeArrowheads="1"/>
          </p:cNvSpPr>
          <p:nvPr/>
        </p:nvSpPr>
        <p:spPr bwMode="auto">
          <a:xfrm flipV="1">
            <a:off x="2105729" y="3450272"/>
            <a:ext cx="828675" cy="1809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69 w 21600"/>
              <a:gd name="T13" fmla="*/ 3069 h 21600"/>
              <a:gd name="T14" fmla="*/ 18531 w 21600"/>
              <a:gd name="T15" fmla="*/ 185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538" y="21600"/>
                </a:lnTo>
                <a:lnTo>
                  <a:pt x="190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환경 준비</a:t>
            </a:r>
          </a:p>
        </p:txBody>
      </p:sp>
      <p:sp>
        <p:nvSpPr>
          <p:cNvPr id="54" name="AutoShape 51"/>
          <p:cNvSpPr>
            <a:spLocks noChangeArrowheads="1"/>
          </p:cNvSpPr>
          <p:nvPr/>
        </p:nvSpPr>
        <p:spPr bwMode="auto">
          <a:xfrm flipV="1">
            <a:off x="2926465" y="3464559"/>
            <a:ext cx="1429751" cy="1666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69 w 21600"/>
              <a:gd name="T13" fmla="*/ 3069 h 21600"/>
              <a:gd name="T14" fmla="*/ 18531 w 21600"/>
              <a:gd name="T15" fmla="*/ 185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538" y="21600"/>
                </a:lnTo>
                <a:lnTo>
                  <a:pt x="190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사업분석</a:t>
            </a:r>
          </a:p>
        </p:txBody>
      </p:sp>
      <p:sp>
        <p:nvSpPr>
          <p:cNvPr id="55" name="AutoShape 54"/>
          <p:cNvSpPr>
            <a:spLocks noChangeArrowheads="1"/>
          </p:cNvSpPr>
          <p:nvPr/>
        </p:nvSpPr>
        <p:spPr bwMode="auto">
          <a:xfrm flipV="1">
            <a:off x="5860787" y="3459795"/>
            <a:ext cx="1489616" cy="1492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8 w 21600"/>
              <a:gd name="T13" fmla="*/ 2978 h 21600"/>
              <a:gd name="T14" fmla="*/ 18622 w 21600"/>
              <a:gd name="T15" fmla="*/ 186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355" y="21600"/>
                </a:lnTo>
                <a:lnTo>
                  <a:pt x="1924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감리 및 중간보고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6" name="Line 746"/>
          <p:cNvSpPr>
            <a:spLocks noChangeShapeType="1"/>
          </p:cNvSpPr>
          <p:nvPr/>
        </p:nvSpPr>
        <p:spPr bwMode="auto">
          <a:xfrm flipV="1">
            <a:off x="2134304" y="3623309"/>
            <a:ext cx="10458517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7" name="Oval 749"/>
          <p:cNvSpPr>
            <a:spLocks noChangeArrowheads="1"/>
          </p:cNvSpPr>
          <p:nvPr/>
        </p:nvSpPr>
        <p:spPr bwMode="auto">
          <a:xfrm flipH="1">
            <a:off x="2886779" y="3610609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58" name="Oval 751"/>
          <p:cNvSpPr>
            <a:spLocks noChangeArrowheads="1"/>
          </p:cNvSpPr>
          <p:nvPr/>
        </p:nvSpPr>
        <p:spPr bwMode="auto">
          <a:xfrm flipH="1">
            <a:off x="5817098" y="3588384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59" name="AutoShape 52"/>
          <p:cNvSpPr>
            <a:spLocks noChangeArrowheads="1"/>
          </p:cNvSpPr>
          <p:nvPr/>
        </p:nvSpPr>
        <p:spPr bwMode="auto">
          <a:xfrm flipV="1">
            <a:off x="11468803" y="3432809"/>
            <a:ext cx="384563" cy="173834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완료보고</a:t>
            </a:r>
          </a:p>
        </p:txBody>
      </p:sp>
      <p:sp>
        <p:nvSpPr>
          <p:cNvPr id="60" name="AutoShape 52"/>
          <p:cNvSpPr>
            <a:spLocks noChangeArrowheads="1"/>
          </p:cNvSpPr>
          <p:nvPr/>
        </p:nvSpPr>
        <p:spPr bwMode="auto">
          <a:xfrm flipV="1">
            <a:off x="10363903" y="3428045"/>
            <a:ext cx="1103053" cy="1793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감리</a:t>
            </a:r>
          </a:p>
        </p:txBody>
      </p:sp>
      <p:sp>
        <p:nvSpPr>
          <p:cNvPr id="61" name="AutoShape 52"/>
          <p:cNvSpPr>
            <a:spLocks noChangeArrowheads="1"/>
          </p:cNvSpPr>
          <p:nvPr/>
        </p:nvSpPr>
        <p:spPr bwMode="auto">
          <a:xfrm flipV="1">
            <a:off x="11855213" y="3428046"/>
            <a:ext cx="717304" cy="1809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검수</a:t>
            </a:r>
          </a:p>
        </p:txBody>
      </p:sp>
      <p:sp>
        <p:nvSpPr>
          <p:cNvPr id="62" name="Oval 751"/>
          <p:cNvSpPr>
            <a:spLocks noChangeArrowheads="1"/>
          </p:cNvSpPr>
          <p:nvPr/>
        </p:nvSpPr>
        <p:spPr bwMode="auto">
          <a:xfrm flipH="1">
            <a:off x="7321669" y="3594734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3" name="Oval 751"/>
          <p:cNvSpPr>
            <a:spLocks noChangeArrowheads="1"/>
          </p:cNvSpPr>
          <p:nvPr/>
        </p:nvSpPr>
        <p:spPr bwMode="auto">
          <a:xfrm flipH="1">
            <a:off x="10304678" y="3578859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4" name="Oval 751"/>
          <p:cNvSpPr>
            <a:spLocks noChangeArrowheads="1"/>
          </p:cNvSpPr>
          <p:nvPr/>
        </p:nvSpPr>
        <p:spPr bwMode="auto">
          <a:xfrm flipH="1">
            <a:off x="11439379" y="3582034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5" name="Oval 751"/>
          <p:cNvSpPr>
            <a:spLocks noChangeArrowheads="1"/>
          </p:cNvSpPr>
          <p:nvPr/>
        </p:nvSpPr>
        <p:spPr bwMode="auto">
          <a:xfrm flipH="1">
            <a:off x="11818701" y="3588384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6" name="Text Box 94"/>
          <p:cNvSpPr txBox="1">
            <a:spLocks noChangeArrowheads="1"/>
          </p:cNvSpPr>
          <p:nvPr/>
        </p:nvSpPr>
        <p:spPr bwMode="auto">
          <a:xfrm>
            <a:off x="9523320" y="3058586"/>
            <a:ext cx="965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개발합동검토</a:t>
            </a:r>
          </a:p>
        </p:txBody>
      </p:sp>
      <p:sp>
        <p:nvSpPr>
          <p:cNvPr id="67" name="AutoShape 96"/>
          <p:cNvSpPr>
            <a:spLocks noChangeArrowheads="1"/>
          </p:cNvSpPr>
          <p:nvPr/>
        </p:nvSpPr>
        <p:spPr bwMode="auto">
          <a:xfrm rot="10800000" flipV="1">
            <a:off x="10277690" y="2946271"/>
            <a:ext cx="123825" cy="6508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8" name="AutoShape 249"/>
          <p:cNvSpPr>
            <a:spLocks noChangeArrowheads="1"/>
          </p:cNvSpPr>
          <p:nvPr/>
        </p:nvSpPr>
        <p:spPr bwMode="auto">
          <a:xfrm rot="10800000" flipV="1">
            <a:off x="2134303" y="3658234"/>
            <a:ext cx="1462088" cy="22159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60 w 21600"/>
              <a:gd name="T13" fmla="*/ 3660 h 21600"/>
              <a:gd name="T14" fmla="*/ 17940 w 21600"/>
              <a:gd name="T15" fmla="*/ 1794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720" y="21600"/>
                </a:lnTo>
                <a:lnTo>
                  <a:pt x="1788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600">
                <a:latin typeface="+mn-ea"/>
                <a:ea typeface="+mn-ea"/>
              </a:rPr>
              <a:t>착수 </a:t>
            </a:r>
            <a:r>
              <a:rPr lang="en-US" altLang="ko-KR" sz="600">
                <a:latin typeface="+mn-ea"/>
                <a:ea typeface="+mn-ea"/>
              </a:rPr>
              <a:t>/</a:t>
            </a:r>
            <a:r>
              <a:rPr lang="ko-KR" altLang="en-US" sz="600">
                <a:latin typeface="+mn-ea"/>
                <a:ea typeface="+mn-ea"/>
              </a:rPr>
              <a:t>수행 보고 준비</a:t>
            </a:r>
            <a:endParaRPr lang="en-US" altLang="ko-KR" sz="600">
              <a:latin typeface="+mn-ea"/>
              <a:ea typeface="+mn-ea"/>
            </a:endParaRPr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11952993" y="3073384"/>
            <a:ext cx="6223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solidFill>
                  <a:srgbClr val="800080"/>
                </a:solidFill>
                <a:latin typeface="+mn-ea"/>
                <a:ea typeface="+mn-ea"/>
              </a:rPr>
              <a:t>운영자교육</a:t>
            </a:r>
          </a:p>
        </p:txBody>
      </p:sp>
      <p:sp>
        <p:nvSpPr>
          <p:cNvPr id="70" name="Line 896"/>
          <p:cNvSpPr>
            <a:spLocks noChangeShapeType="1"/>
          </p:cNvSpPr>
          <p:nvPr/>
        </p:nvSpPr>
        <p:spPr bwMode="auto">
          <a:xfrm>
            <a:off x="11853366" y="3020996"/>
            <a:ext cx="753674" cy="0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wrap="none" lIns="94075" tIns="47037" rIns="94075" bIns="47037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1" name="Text Box 77"/>
          <p:cNvSpPr txBox="1">
            <a:spLocks noChangeArrowheads="1"/>
          </p:cNvSpPr>
          <p:nvPr/>
        </p:nvSpPr>
        <p:spPr bwMode="auto">
          <a:xfrm>
            <a:off x="10881817" y="3052583"/>
            <a:ext cx="10096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데이터 </a:t>
            </a:r>
            <a:r>
              <a:rPr lang="en-US" altLang="ko-KR" sz="800">
                <a:solidFill>
                  <a:srgbClr val="CC0000"/>
                </a:solidFill>
                <a:latin typeface="+mn-ea"/>
                <a:ea typeface="+mn-ea"/>
              </a:rPr>
              <a:t>Integration</a:t>
            </a:r>
            <a:endParaRPr lang="ko-KR" altLang="en-US" sz="800">
              <a:solidFill>
                <a:srgbClr val="CC0000"/>
              </a:solidFill>
              <a:latin typeface="+mn-ea"/>
              <a:ea typeface="+mn-ea"/>
            </a:endParaRPr>
          </a:p>
        </p:txBody>
      </p:sp>
      <p:sp>
        <p:nvSpPr>
          <p:cNvPr id="72" name="Line 896"/>
          <p:cNvSpPr>
            <a:spLocks noChangeShapeType="1"/>
          </p:cNvSpPr>
          <p:nvPr/>
        </p:nvSpPr>
        <p:spPr bwMode="auto">
          <a:xfrm>
            <a:off x="11085423" y="3021627"/>
            <a:ext cx="756832" cy="0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wrap="none" lIns="94075" tIns="47037" rIns="94075" bIns="47037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73" name="Picture 750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51" y="3583622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48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866" y="3583622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885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877" y="3561397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607" y="7739040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Line 775"/>
          <p:cNvSpPr>
            <a:spLocks noChangeShapeType="1"/>
          </p:cNvSpPr>
          <p:nvPr/>
        </p:nvSpPr>
        <p:spPr bwMode="auto">
          <a:xfrm>
            <a:off x="2835699" y="7117808"/>
            <a:ext cx="9744353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AutoShape 155" descr="어두운 상향 대각선"/>
          <p:cNvSpPr>
            <a:spLocks noChangeArrowheads="1"/>
          </p:cNvSpPr>
          <p:nvPr/>
        </p:nvSpPr>
        <p:spPr bwMode="auto">
          <a:xfrm flipV="1">
            <a:off x="2857398" y="6820308"/>
            <a:ext cx="148605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전환 방안 수립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pic>
        <p:nvPicPr>
          <p:cNvPr id="80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48" y="7060027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AutoShape 155" descr="어두운 상향 대각선"/>
          <p:cNvSpPr>
            <a:spLocks noChangeArrowheads="1"/>
          </p:cNvSpPr>
          <p:nvPr/>
        </p:nvSpPr>
        <p:spPr bwMode="auto">
          <a:xfrm flipV="1">
            <a:off x="4354544" y="6816179"/>
            <a:ext cx="224486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en-US" altLang="ko-KR" sz="800" smtClean="0">
                <a:latin typeface="+mn-ea"/>
                <a:ea typeface="+mn-ea"/>
              </a:rPr>
              <a:t>OS / DB </a:t>
            </a:r>
            <a:r>
              <a:rPr lang="ko-KR" altLang="en-US" sz="800" smtClean="0">
                <a:latin typeface="+mn-ea"/>
                <a:ea typeface="+mn-ea"/>
              </a:rPr>
              <a:t>설치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82" name="AutoShape 155" descr="어두운 상향 대각선"/>
          <p:cNvSpPr>
            <a:spLocks noChangeArrowheads="1"/>
          </p:cNvSpPr>
          <p:nvPr/>
        </p:nvSpPr>
        <p:spPr bwMode="auto">
          <a:xfrm flipV="1">
            <a:off x="6607321" y="6820314"/>
            <a:ext cx="743082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en-US" altLang="ko-KR" sz="800" smtClean="0">
                <a:latin typeface="+mn-ea"/>
                <a:ea typeface="+mn-ea"/>
              </a:rPr>
              <a:t>DB </a:t>
            </a:r>
            <a:r>
              <a:rPr lang="ko-KR" altLang="en-US" sz="800" smtClean="0">
                <a:latin typeface="+mn-ea"/>
                <a:ea typeface="+mn-ea"/>
              </a:rPr>
              <a:t>이관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85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989" y="7060027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AutoShape 155" descr="어두운 상향 대각선"/>
          <p:cNvSpPr>
            <a:spLocks noChangeArrowheads="1"/>
          </p:cNvSpPr>
          <p:nvPr/>
        </p:nvSpPr>
        <p:spPr bwMode="auto">
          <a:xfrm flipV="1">
            <a:off x="7363562" y="6820313"/>
            <a:ext cx="36997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검증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89" name="AutoShape 155" descr="어두운 상향 대각선"/>
          <p:cNvSpPr>
            <a:spLocks noChangeArrowheads="1"/>
          </p:cNvSpPr>
          <p:nvPr/>
        </p:nvSpPr>
        <p:spPr bwMode="auto">
          <a:xfrm flipV="1">
            <a:off x="7733541" y="6820309"/>
            <a:ext cx="2608800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관련 </a:t>
            </a:r>
            <a:r>
              <a:rPr lang="en-US" altLang="ko-KR" sz="800" smtClean="0">
                <a:latin typeface="+mn-ea"/>
                <a:ea typeface="+mn-ea"/>
              </a:rPr>
              <a:t>Application </a:t>
            </a:r>
            <a:r>
              <a:rPr lang="ko-KR" altLang="en-US" sz="800" smtClean="0">
                <a:latin typeface="+mn-ea"/>
                <a:ea typeface="+mn-ea"/>
              </a:rPr>
              <a:t>수정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90" name="AutoShape 155" descr="어두운 상향 대각선"/>
          <p:cNvSpPr>
            <a:spLocks noChangeArrowheads="1"/>
          </p:cNvSpPr>
          <p:nvPr/>
        </p:nvSpPr>
        <p:spPr bwMode="auto">
          <a:xfrm flipV="1">
            <a:off x="10356568" y="6820311"/>
            <a:ext cx="689448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테스트 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92" name="AutoShape 155" descr="어두운 상향 대각선"/>
          <p:cNvSpPr>
            <a:spLocks noChangeArrowheads="1"/>
          </p:cNvSpPr>
          <p:nvPr/>
        </p:nvSpPr>
        <p:spPr bwMode="auto">
          <a:xfrm flipV="1">
            <a:off x="11105513" y="6820311"/>
            <a:ext cx="689448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운영이관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94" name="AutoShape 155" descr="어두운 상향 대각선"/>
          <p:cNvSpPr>
            <a:spLocks noChangeArrowheads="1"/>
          </p:cNvSpPr>
          <p:nvPr/>
        </p:nvSpPr>
        <p:spPr bwMode="auto">
          <a:xfrm flipV="1">
            <a:off x="11842570" y="6820311"/>
            <a:ext cx="689448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모니터링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8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975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56" y="7061615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17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16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920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977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423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775"/>
          <p:cNvSpPr>
            <a:spLocks noChangeShapeType="1"/>
          </p:cNvSpPr>
          <p:nvPr/>
        </p:nvSpPr>
        <p:spPr bwMode="auto">
          <a:xfrm>
            <a:off x="2105729" y="6418848"/>
            <a:ext cx="10466788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97" name="AutoShape 160"/>
          <p:cNvSpPr>
            <a:spLocks noChangeArrowheads="1"/>
          </p:cNvSpPr>
          <p:nvPr/>
        </p:nvSpPr>
        <p:spPr bwMode="auto">
          <a:xfrm flipV="1">
            <a:off x="10363903" y="6133887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테스트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8" name="AutoShape 155" descr="어두운 상향 대각선"/>
          <p:cNvSpPr>
            <a:spLocks noChangeArrowheads="1"/>
          </p:cNvSpPr>
          <p:nvPr/>
        </p:nvSpPr>
        <p:spPr bwMode="auto">
          <a:xfrm flipV="1">
            <a:off x="2139065" y="6107534"/>
            <a:ext cx="2204384" cy="3016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99" name="AutoShape 159"/>
          <p:cNvSpPr>
            <a:spLocks noChangeArrowheads="1"/>
          </p:cNvSpPr>
          <p:nvPr/>
        </p:nvSpPr>
        <p:spPr bwMode="auto">
          <a:xfrm flipV="1">
            <a:off x="5852491" y="6121184"/>
            <a:ext cx="4489850" cy="28067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7978389" y="6222355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구현</a:t>
            </a:r>
          </a:p>
        </p:txBody>
      </p:sp>
      <p:pic>
        <p:nvPicPr>
          <p:cNvPr id="102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14" y="6348204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AutoShape 155" descr="어두운 상향 대각선"/>
          <p:cNvSpPr>
            <a:spLocks noChangeArrowheads="1"/>
          </p:cNvSpPr>
          <p:nvPr/>
        </p:nvSpPr>
        <p:spPr bwMode="auto">
          <a:xfrm flipV="1">
            <a:off x="4354826" y="6121189"/>
            <a:ext cx="1486288" cy="282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설계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05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39" y="6365667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48" y="6360904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AutoShape 160"/>
          <p:cNvSpPr>
            <a:spLocks noChangeArrowheads="1"/>
          </p:cNvSpPr>
          <p:nvPr/>
        </p:nvSpPr>
        <p:spPr bwMode="auto">
          <a:xfrm flipV="1">
            <a:off x="11106985" y="6133887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운영이관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0" name="AutoShape 160"/>
          <p:cNvSpPr>
            <a:spLocks noChangeArrowheads="1"/>
          </p:cNvSpPr>
          <p:nvPr/>
        </p:nvSpPr>
        <p:spPr bwMode="auto">
          <a:xfrm flipV="1">
            <a:off x="11858532" y="6133887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모니터링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00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251" y="635296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624" y="635296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333" y="635296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880" y="635296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Line 775"/>
          <p:cNvSpPr>
            <a:spLocks noChangeShapeType="1"/>
          </p:cNvSpPr>
          <p:nvPr/>
        </p:nvSpPr>
        <p:spPr bwMode="auto">
          <a:xfrm>
            <a:off x="2105729" y="5771476"/>
            <a:ext cx="10466788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13" name="AutoShape 160"/>
          <p:cNvSpPr>
            <a:spLocks noChangeArrowheads="1"/>
          </p:cNvSpPr>
          <p:nvPr/>
        </p:nvSpPr>
        <p:spPr bwMode="auto">
          <a:xfrm flipV="1">
            <a:off x="10363903" y="5486515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테스트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4" name="AutoShape 155" descr="어두운 상향 대각선"/>
          <p:cNvSpPr>
            <a:spLocks noChangeArrowheads="1"/>
          </p:cNvSpPr>
          <p:nvPr/>
        </p:nvSpPr>
        <p:spPr bwMode="auto">
          <a:xfrm flipV="1">
            <a:off x="2139065" y="5460162"/>
            <a:ext cx="2204384" cy="3016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115" name="AutoShape 159"/>
          <p:cNvSpPr>
            <a:spLocks noChangeArrowheads="1"/>
          </p:cNvSpPr>
          <p:nvPr/>
        </p:nvSpPr>
        <p:spPr bwMode="auto">
          <a:xfrm flipV="1">
            <a:off x="5852491" y="5473812"/>
            <a:ext cx="4489850" cy="28067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7978389" y="5574983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구현</a:t>
            </a:r>
          </a:p>
        </p:txBody>
      </p:sp>
      <p:pic>
        <p:nvPicPr>
          <p:cNvPr id="117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14" y="5700832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AutoShape 155" descr="어두운 상향 대각선"/>
          <p:cNvSpPr>
            <a:spLocks noChangeArrowheads="1"/>
          </p:cNvSpPr>
          <p:nvPr/>
        </p:nvSpPr>
        <p:spPr bwMode="auto">
          <a:xfrm flipV="1">
            <a:off x="4354826" y="5473817"/>
            <a:ext cx="1486288" cy="282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설계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19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39" y="5718295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48" y="5713532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AutoShape 160"/>
          <p:cNvSpPr>
            <a:spLocks noChangeArrowheads="1"/>
          </p:cNvSpPr>
          <p:nvPr/>
        </p:nvSpPr>
        <p:spPr bwMode="auto">
          <a:xfrm flipV="1">
            <a:off x="11106985" y="5486515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운영이관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2" name="AutoShape 160"/>
          <p:cNvSpPr>
            <a:spLocks noChangeArrowheads="1"/>
          </p:cNvSpPr>
          <p:nvPr/>
        </p:nvSpPr>
        <p:spPr bwMode="auto">
          <a:xfrm flipV="1">
            <a:off x="11858532" y="5486515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모니터링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2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251" y="570559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624" y="570559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333" y="570559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880" y="570559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AutoShape 45"/>
          <p:cNvSpPr>
            <a:spLocks noChangeArrowheads="1"/>
          </p:cNvSpPr>
          <p:nvPr/>
        </p:nvSpPr>
        <p:spPr bwMode="auto">
          <a:xfrm rot="10800000">
            <a:off x="5790256" y="2831839"/>
            <a:ext cx="117475" cy="65088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6350" algn="ctr">
            <a:solidFill>
              <a:srgbClr val="3366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28" name="Text Box 888"/>
          <p:cNvSpPr txBox="1">
            <a:spLocks noChangeArrowheads="1"/>
          </p:cNvSpPr>
          <p:nvPr/>
        </p:nvSpPr>
        <p:spPr bwMode="auto">
          <a:xfrm>
            <a:off x="5458773" y="2647917"/>
            <a:ext cx="774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solidFill>
                  <a:srgbClr val="006600"/>
                </a:solidFill>
                <a:latin typeface="+mn-ea"/>
                <a:ea typeface="+mn-ea"/>
              </a:rPr>
              <a:t>설계 단계 </a:t>
            </a:r>
            <a:r>
              <a:rPr lang="ko-KR" altLang="en-US" sz="800" dirty="0">
                <a:solidFill>
                  <a:srgbClr val="006600"/>
                </a:solidFill>
                <a:latin typeface="+mn-ea"/>
                <a:ea typeface="+mn-ea"/>
              </a:rPr>
              <a:t>감리</a:t>
            </a:r>
          </a:p>
        </p:txBody>
      </p:sp>
      <p:sp>
        <p:nvSpPr>
          <p:cNvPr id="129" name="Line 775"/>
          <p:cNvSpPr>
            <a:spLocks noChangeShapeType="1"/>
          </p:cNvSpPr>
          <p:nvPr/>
        </p:nvSpPr>
        <p:spPr bwMode="auto">
          <a:xfrm>
            <a:off x="2105729" y="4387287"/>
            <a:ext cx="10466788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30" name="AutoShape 160"/>
          <p:cNvSpPr>
            <a:spLocks noChangeArrowheads="1"/>
          </p:cNvSpPr>
          <p:nvPr/>
        </p:nvSpPr>
        <p:spPr bwMode="auto">
          <a:xfrm flipV="1">
            <a:off x="10363903" y="4102326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테스트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1" name="AutoShape 155" descr="어두운 상향 대각선"/>
          <p:cNvSpPr>
            <a:spLocks noChangeArrowheads="1"/>
          </p:cNvSpPr>
          <p:nvPr/>
        </p:nvSpPr>
        <p:spPr bwMode="auto">
          <a:xfrm flipV="1">
            <a:off x="2139065" y="4075973"/>
            <a:ext cx="2204384" cy="3016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132" name="AutoShape 159"/>
          <p:cNvSpPr>
            <a:spLocks noChangeArrowheads="1"/>
          </p:cNvSpPr>
          <p:nvPr/>
        </p:nvSpPr>
        <p:spPr bwMode="auto">
          <a:xfrm flipV="1">
            <a:off x="5852491" y="4089623"/>
            <a:ext cx="4489850" cy="28067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33" name="Text Box 32"/>
          <p:cNvSpPr txBox="1">
            <a:spLocks noChangeArrowheads="1"/>
          </p:cNvSpPr>
          <p:nvPr/>
        </p:nvSpPr>
        <p:spPr bwMode="auto">
          <a:xfrm>
            <a:off x="7978389" y="4190794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구현</a:t>
            </a:r>
          </a:p>
        </p:txBody>
      </p:sp>
      <p:pic>
        <p:nvPicPr>
          <p:cNvPr id="134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14" y="4316643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AutoShape 155" descr="어두운 상향 대각선"/>
          <p:cNvSpPr>
            <a:spLocks noChangeArrowheads="1"/>
          </p:cNvSpPr>
          <p:nvPr/>
        </p:nvSpPr>
        <p:spPr bwMode="auto">
          <a:xfrm flipV="1">
            <a:off x="4354826" y="4089628"/>
            <a:ext cx="1486288" cy="282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설계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36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39" y="4334106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48" y="4329343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AutoShape 160"/>
          <p:cNvSpPr>
            <a:spLocks noChangeArrowheads="1"/>
          </p:cNvSpPr>
          <p:nvPr/>
        </p:nvSpPr>
        <p:spPr bwMode="auto">
          <a:xfrm flipV="1">
            <a:off x="11106985" y="4102326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운영이관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9" name="AutoShape 160"/>
          <p:cNvSpPr>
            <a:spLocks noChangeArrowheads="1"/>
          </p:cNvSpPr>
          <p:nvPr/>
        </p:nvSpPr>
        <p:spPr bwMode="auto">
          <a:xfrm flipV="1">
            <a:off x="11858532" y="4102326"/>
            <a:ext cx="721520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모니터링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40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251" y="4321406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624" y="4321406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333" y="4321406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880" y="4321406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AutoShape 155" descr="어두운 상향 대각선"/>
          <p:cNvSpPr>
            <a:spLocks noChangeArrowheads="1"/>
          </p:cNvSpPr>
          <p:nvPr/>
        </p:nvSpPr>
        <p:spPr bwMode="auto">
          <a:xfrm flipV="1">
            <a:off x="2139064" y="4751264"/>
            <a:ext cx="3702049" cy="20969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평가 방안 검토</a:t>
            </a:r>
            <a:endParaRPr lang="ko-KR" altLang="en-US" sz="800">
              <a:latin typeface="+mn-ea"/>
              <a:ea typeface="+mn-ea"/>
            </a:endParaRPr>
          </a:p>
        </p:txBody>
      </p:sp>
      <p:pic>
        <p:nvPicPr>
          <p:cNvPr id="145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14" y="4900004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AutoShape 155" descr="어두운 상향 대각선"/>
          <p:cNvSpPr>
            <a:spLocks noChangeArrowheads="1"/>
          </p:cNvSpPr>
          <p:nvPr/>
        </p:nvSpPr>
        <p:spPr bwMode="auto">
          <a:xfrm flipV="1">
            <a:off x="5862055" y="4759115"/>
            <a:ext cx="1486288" cy="19644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가이드라인 확정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47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68" y="4917467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AutoShape 155" descr="어두운 상향 대각선"/>
          <p:cNvSpPr>
            <a:spLocks noChangeArrowheads="1"/>
          </p:cNvSpPr>
          <p:nvPr/>
        </p:nvSpPr>
        <p:spPr bwMode="auto">
          <a:xfrm rot="10800000" flipV="1">
            <a:off x="5105013" y="4993929"/>
            <a:ext cx="738801" cy="19644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48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77" y="4912704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 Box 10"/>
          <p:cNvSpPr txBox="1">
            <a:spLocks noChangeArrowheads="1"/>
          </p:cNvSpPr>
          <p:nvPr/>
        </p:nvSpPr>
        <p:spPr bwMode="auto">
          <a:xfrm>
            <a:off x="5210184" y="5040541"/>
            <a:ext cx="56425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smtClean="0">
                <a:latin typeface="+mn-ea"/>
                <a:ea typeface="+mn-ea"/>
              </a:rPr>
              <a:t>전문가 회의 </a:t>
            </a:r>
            <a:endParaRPr lang="ko-KR" altLang="en-US" sz="900" dirty="0">
              <a:latin typeface="+mn-ea"/>
              <a:ea typeface="+mn-ea"/>
            </a:endParaRPr>
          </a:p>
        </p:txBody>
      </p:sp>
      <p:pic>
        <p:nvPicPr>
          <p:cNvPr id="151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521" y="4912704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 Box 51"/>
          <p:cNvSpPr txBox="1">
            <a:spLocks noChangeArrowheads="1"/>
          </p:cNvSpPr>
          <p:nvPr/>
        </p:nvSpPr>
        <p:spPr bwMode="auto">
          <a:xfrm>
            <a:off x="13165090" y="452253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/>
              <a:t>2. </a:t>
            </a:r>
            <a:r>
              <a:rPr lang="ko-KR" altLang="en-US" smtClean="0"/>
              <a:t>진도관리 방안</a:t>
            </a:r>
            <a:endParaRPr lang="en-US" altLang="ko-KR" dirty="0"/>
          </a:p>
        </p:txBody>
      </p:sp>
      <p:sp>
        <p:nvSpPr>
          <p:cNvPr id="154" name="Text Box 50"/>
          <p:cNvSpPr txBox="1">
            <a:spLocks noChangeArrowheads="1"/>
          </p:cNvSpPr>
          <p:nvPr/>
        </p:nvSpPr>
        <p:spPr bwMode="auto">
          <a:xfrm>
            <a:off x="13051278" y="709196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/>
              <a:t>2.2. </a:t>
            </a:r>
            <a:r>
              <a:rPr lang="ko-KR" altLang="en-US" smtClean="0"/>
              <a:t>상세 추진 일정</a:t>
            </a:r>
            <a:endParaRPr lang="ko-KR" altLang="en-US" dirty="0"/>
          </a:p>
        </p:txBody>
      </p:sp>
      <p:sp>
        <p:nvSpPr>
          <p:cNvPr id="155" name="Rectangle 99"/>
          <p:cNvSpPr txBox="1">
            <a:spLocks noChangeArrowheads="1"/>
          </p:cNvSpPr>
          <p:nvPr/>
        </p:nvSpPr>
        <p:spPr>
          <a:xfrm>
            <a:off x="641350" y="62725"/>
            <a:ext cx="7318375" cy="835122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defRPr/>
            </a:pPr>
            <a:r>
              <a:rPr lang="ko-KR" altLang="en-US" sz="2400" b="0" smtClean="0">
                <a:solidFill>
                  <a:srgbClr val="3494BA">
                    <a:lumMod val="7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추진일정계획</a:t>
            </a:r>
            <a:endParaRPr lang="ko-KR" altLang="en-US" sz="2400" b="0" dirty="0">
              <a:solidFill>
                <a:srgbClr val="3494BA">
                  <a:lumMod val="75000"/>
                </a:srgb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56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7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상세추진 일정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008002"/>
      </p:ext>
    </p:extLst>
  </p:cSld>
  <p:clrMapOvr>
    <a:masterClrMapping/>
  </p:clrMapOvr>
</p:sld>
</file>

<file path=ppt/theme/theme1.xml><?xml version="1.0" encoding="utf-8"?>
<a:theme xmlns:a="http://schemas.openxmlformats.org/drawingml/2006/main" name="22">
  <a:themeElements>
    <a:clrScheme name="2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4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/>
      <a:lstStyle>
        <a:defPPr algn="ctr" defTabSz="1317625" eaLnBrk="1" latinLnBrk="1" hangingPunct="1">
          <a:defRPr sz="1200" b="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1762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산돌고딕 L" panose="02030504000101010101" pitchFamily="18" charset="-127"/>
            <a:ea typeface="산돌고딕 L" panose="02030504000101010101" pitchFamily="18" charset="-127"/>
          </a:defRPr>
        </a:defPPr>
      </a:lstStyle>
    </a:lnDef>
  </a:objectDefaults>
  <a:extraClrSchemeLst>
    <a:extraClrScheme>
      <a:clrScheme name="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7711</TotalTime>
  <Words>146</Words>
  <Application>Microsoft Office PowerPoint</Application>
  <PresentationFormat>사용자 지정</PresentationFormat>
  <Paragraphs>64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5" baseType="lpstr">
      <vt:lpstr>HY헤드라인M</vt:lpstr>
      <vt:lpstr>Noto Sans CJK KR Bold</vt:lpstr>
      <vt:lpstr>Noto Sans CJK KR Light</vt:lpstr>
      <vt:lpstr>굴림</vt:lpstr>
      <vt:lpstr>나눔고딕 ExtraBold</vt:lpstr>
      <vt:lpstr>나눔바른고딕</vt:lpstr>
      <vt:lpstr>맑은 고딕</vt:lpstr>
      <vt:lpstr>산돌고딕 L</vt:lpstr>
      <vt:lpstr>산돌고딕B</vt:lpstr>
      <vt:lpstr>Arial</vt:lpstr>
      <vt:lpstr>Verdana</vt:lpstr>
      <vt:lpstr>Wingdings</vt:lpstr>
      <vt:lpstr>Wingdings 2</vt:lpstr>
      <vt:lpstr>22</vt:lpstr>
      <vt:lpstr>PowerPoint 프레젠테이션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.</dc:creator>
  <cp:lastModifiedBy>worryscg</cp:lastModifiedBy>
  <cp:revision>1202</cp:revision>
  <cp:lastPrinted>2019-03-29T01:09:38Z</cp:lastPrinted>
  <dcterms:created xsi:type="dcterms:W3CDTF">2007-05-22T01:31:14Z</dcterms:created>
  <dcterms:modified xsi:type="dcterms:W3CDTF">2019-04-26T05:23:20Z</dcterms:modified>
</cp:coreProperties>
</file>