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59" r:id="rId3"/>
    <p:sldId id="256" r:id="rId4"/>
    <p:sldId id="257" r:id="rId5"/>
    <p:sldId id="258" r:id="rId6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72F80900-FE45-45B1-8FA0-AC27E620AF7E}">
          <p14:sldIdLst>
            <p14:sldId id="260"/>
            <p14:sldId id="259"/>
          </p14:sldIdLst>
        </p14:section>
        <p14:section name="목차 간지" id="{3FE81AC3-0E35-4B52-A243-DF59D33B8D8E}">
          <p14:sldIdLst>
            <p14:sldId id="256"/>
            <p14:sldId id="257"/>
            <p14:sldId id="258"/>
          </p14:sldIdLst>
        </p14:section>
        <p14:section name="소목차 간지" id="{75303408-4942-455E-890A-A25E4EB3C65B}">
          <p14:sldIdLst/>
        </p14:section>
        <p14:section name="본문" id="{4BEFED32-25D6-4585-ADB4-09D586C12E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784" userDrawn="1">
          <p15:clr>
            <a:srgbClr val="A4A3A4"/>
          </p15:clr>
        </p15:guide>
        <p15:guide id="4" orient="horz" pos="1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B8D6"/>
    <a:srgbClr val="E3D3E9"/>
    <a:srgbClr val="D8EBF9"/>
    <a:srgbClr val="85B7E8"/>
    <a:srgbClr val="69B0FE"/>
    <a:srgbClr val="27AAE1"/>
    <a:srgbClr val="F2F2F2"/>
    <a:srgbClr val="D2D2D2"/>
    <a:srgbClr val="0089B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3042" y="60"/>
      </p:cViewPr>
      <p:guideLst>
        <p:guide orient="horz" pos="3120"/>
        <p:guide pos="2160"/>
        <p:guide orient="horz" pos="784"/>
        <p:guide orient="horz" pos="11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슬라이드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1262062" y="3083719"/>
            <a:ext cx="4319588" cy="1266825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olid"/>
            <a:miter lim="800000"/>
            <a:headEnd/>
            <a:tailEnd/>
          </a:ln>
          <a:effectLst>
            <a:prstShdw prst="shdw18">
              <a:schemeClr val="tx1">
                <a:gamma/>
                <a:shade val="60000"/>
                <a:invGamma/>
              </a:schemeClr>
            </a:prstShdw>
          </a:effectLst>
        </p:spPr>
        <p:txBody>
          <a:bodyPr lIns="0" tIns="0" rIns="0" bIns="0" anchor="ctr" anchorCtr="1"/>
          <a:lstStyle>
            <a:lvl1pPr marL="0" indent="0" algn="ctr" defTabSz="914400" fontAlgn="auto">
              <a:spcBef>
                <a:spcPts val="0"/>
              </a:spcBef>
              <a:spcAft>
                <a:spcPts val="0"/>
              </a:spcAft>
              <a:buNone/>
              <a:defRPr kumimoji="0"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pPr marL="0" lvl="0" algn="ctr" defTabSz="914400" fontAlgn="auto">
              <a:spcBef>
                <a:spcPts val="0"/>
              </a:spcBef>
              <a:spcAft>
                <a:spcPts val="0"/>
              </a:spcAft>
            </a:pPr>
            <a:endParaRPr lang="ko-KR" altLang="en-US" dirty="0" smtClean="0"/>
          </a:p>
        </p:txBody>
      </p:sp>
      <p:sp>
        <p:nvSpPr>
          <p:cNvPr id="13" name="Rectangle 787"/>
          <p:cNvSpPr>
            <a:spLocks noChangeArrowheads="1"/>
          </p:cNvSpPr>
          <p:nvPr userDrawn="1"/>
        </p:nvSpPr>
        <p:spPr bwMode="auto">
          <a:xfrm>
            <a:off x="488950" y="697707"/>
            <a:ext cx="5880100" cy="8510587"/>
          </a:xfrm>
          <a:prstGeom prst="rect">
            <a:avLst/>
          </a:prstGeom>
          <a:noFill/>
          <a:ln w="44450" cmpd="tri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kumimoji="0" lang="ko-KR" altLang="ko-KR" sz="1800" b="1">
              <a:ea typeface="바탕체" panose="02030609000101010101" pitchFamily="17" charset="-127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 userDrawn="1"/>
        </p:nvSpPr>
        <p:spPr bwMode="auto">
          <a:xfrm>
            <a:off x="2620962" y="6409532"/>
            <a:ext cx="16144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ctr" eaLnBrk="1" fontAlgn="auto" latinLnBrk="1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latin typeface="+mn-lt"/>
                <a:ea typeface="+mn-ea"/>
              </a:rPr>
              <a:t>2019</a:t>
            </a:r>
            <a:r>
              <a:rPr kumimoji="0" lang="en-US" altLang="ko-KR" smtClean="0">
                <a:latin typeface="+mn-lt"/>
                <a:ea typeface="+mn-ea"/>
              </a:rPr>
              <a:t>. </a:t>
            </a:r>
            <a:r>
              <a:rPr kumimoji="0" lang="en-US" altLang="ko-KR" smtClean="0">
                <a:latin typeface="+mn-lt"/>
                <a:ea typeface="+mn-ea"/>
              </a:rPr>
              <a:t>04.</a:t>
            </a:r>
            <a:endParaRPr kumimoji="0" lang="en-US" altLang="ko-KR" dirty="0">
              <a:latin typeface="+mn-lt"/>
              <a:ea typeface="+mn-ea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2195512" y="7319169"/>
            <a:ext cx="2465388" cy="323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8" dist="17961" dir="135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dirty="0">
                <a:latin typeface="+mn-lt"/>
                <a:ea typeface="+mn-ea"/>
              </a:rPr>
              <a:t>고유번호 </a:t>
            </a:r>
            <a:r>
              <a:rPr kumimoji="0" lang="en-US" altLang="ko-KR" sz="1400" dirty="0">
                <a:latin typeface="+mn-lt"/>
                <a:ea typeface="+mn-ea"/>
              </a:rPr>
              <a:t>: </a:t>
            </a:r>
          </a:p>
        </p:txBody>
      </p:sp>
      <p:pic>
        <p:nvPicPr>
          <p:cNvPr id="16" name="Picture 9" descr="lsware_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8033544"/>
            <a:ext cx="1268412" cy="62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5"/>
          <p:cNvSpPr txBox="1">
            <a:spLocks noChangeArrowheads="1"/>
          </p:cNvSpPr>
          <p:nvPr userDrawn="1"/>
        </p:nvSpPr>
        <p:spPr bwMode="auto">
          <a:xfrm>
            <a:off x="1262062" y="2747169"/>
            <a:ext cx="4319588" cy="338138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solid"/>
            <a:miter lim="800000"/>
            <a:headEnd/>
            <a:tailEnd/>
          </a:ln>
          <a:effectLst>
            <a:prstShdw prst="shdw18">
              <a:schemeClr val="tx1">
                <a:gamma/>
                <a:shade val="60000"/>
                <a:invGamma/>
              </a:schemeClr>
            </a:prstShdw>
          </a:effectLst>
        </p:spPr>
        <p:txBody>
          <a:bodyPr lIns="0" tIns="0" rIns="0" bIns="0" anchor="ctr" anchorCtr="1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200" dirty="0">
                <a:latin typeface="HY견고딕" pitchFamily="18" charset="-127"/>
                <a:ea typeface="HY견고딕" pitchFamily="18" charset="-127"/>
              </a:rPr>
              <a:t>사 업 제 안 서</a:t>
            </a:r>
          </a:p>
        </p:txBody>
      </p:sp>
      <p:pic>
        <p:nvPicPr>
          <p:cNvPr id="2049" name="_x135545952" descr="EMB00003efc053c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81" y="1011252"/>
            <a:ext cx="2488557" cy="54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3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슬라이드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3" r="10571" b="6950"/>
          <a:stretch>
            <a:fillRect/>
          </a:stretch>
        </p:blipFill>
        <p:spPr bwMode="auto"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132" y="8440241"/>
            <a:ext cx="1858884" cy="929442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2685327"/>
            <a:ext cx="6858000" cy="224664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0" rIns="720000" anchor="ctr"/>
          <a:lstStyle>
            <a:lvl1pPr marL="358775" indent="0">
              <a:defRPr kumimoji="1" lang="ko-KR" altLang="en-US" sz="40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endParaRPr lang="ko-KR" altLang="en-US" dirty="0" smtClean="0"/>
          </a:p>
        </p:txBody>
      </p:sp>
      <p:sp>
        <p:nvSpPr>
          <p:cNvPr id="9" name="제목 1"/>
          <p:cNvSpPr txBox="1">
            <a:spLocks/>
          </p:cNvSpPr>
          <p:nvPr userDrawn="1"/>
        </p:nvSpPr>
        <p:spPr bwMode="auto">
          <a:xfrm>
            <a:off x="404813" y="1157022"/>
            <a:ext cx="202587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rtl="0" eaLnBrk="0" fontAlgn="ctr" hangingPunct="0">
              <a:lnSpc>
                <a:spcPct val="100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3400" kern="1200"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SzTx/>
              <a:buFontTx/>
              <a:buNone/>
              <a:tabLst/>
              <a:defRPr/>
            </a:pPr>
            <a:r>
              <a:rPr kumimoji="1" lang="en-US" altLang="ko-KR" sz="28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[ </a:t>
            </a:r>
            <a:r>
              <a:rPr kumimoji="1" lang="ko-KR" altLang="en-US" sz="2800" b="1" kern="12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제 안 서 </a:t>
            </a:r>
            <a:r>
              <a:rPr kumimoji="1" lang="en-US" altLang="ko-KR" sz="28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]</a:t>
            </a:r>
            <a:endParaRPr kumimoji="1" lang="ko-KR" altLang="en-US" sz="2800" b="1" kern="120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0" y="5145263"/>
            <a:ext cx="6857999" cy="490904"/>
          </a:xfrm>
          <a:prstGeom prst="rect">
            <a:avLst/>
          </a:prstGeom>
          <a:solidFill>
            <a:schemeClr val="accent6"/>
          </a:solidFill>
        </p:spPr>
        <p:txBody>
          <a:bodyPr wrap="square" anchor="ctr">
            <a:spAutoFit/>
          </a:bodyPr>
          <a:lstStyle>
            <a:lvl1pPr marL="358775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kumimoji="1" lang="ko-KR" altLang="en-US" sz="2800" b="1" kern="12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935" y="1021338"/>
            <a:ext cx="2794000" cy="636963"/>
          </a:xfrm>
          <a:prstGeom prst="rect">
            <a:avLst/>
          </a:prstGeom>
        </p:spPr>
      </p:pic>
      <p:sp>
        <p:nvSpPr>
          <p:cNvPr id="21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75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"/>
          <a:stretch>
            <a:fillRect/>
          </a:stretch>
        </p:blipFill>
        <p:spPr bwMode="auto">
          <a:xfrm flipH="1">
            <a:off x="0" y="0"/>
            <a:ext cx="6858000" cy="957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 userDrawn="1">
            <p:ph type="title"/>
          </p:nvPr>
        </p:nvSpPr>
        <p:spPr>
          <a:xfrm>
            <a:off x="404813" y="842445"/>
            <a:ext cx="3796797" cy="766051"/>
          </a:xfrm>
          <a:prstGeom prst="rect">
            <a:avLst/>
          </a:prstGeom>
        </p:spPr>
        <p:txBody>
          <a:bodyPr anchor="b"/>
          <a:lstStyle>
            <a:lvl1pPr>
              <a:defRPr sz="45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2370233" y="1767795"/>
            <a:ext cx="4087659" cy="760350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75774"/>
            <a:ext cx="605724" cy="2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582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91" userDrawn="1">
          <p15:clr>
            <a:srgbClr val="FBAE40"/>
          </p15:clr>
        </p15:guide>
        <p15:guide id="2" pos="82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"/>
          <a:stretch>
            <a:fillRect/>
          </a:stretch>
        </p:blipFill>
        <p:spPr bwMode="auto">
          <a:xfrm flipV="1">
            <a:off x="0" y="0"/>
            <a:ext cx="6858000" cy="957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20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404813" y="3502725"/>
            <a:ext cx="6048375" cy="55602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531813" indent="-358775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404813" y="2147076"/>
            <a:ext cx="6048375" cy="5355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75774"/>
            <a:ext cx="605724" cy="299628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3600" y="3216496"/>
            <a:ext cx="6854400" cy="89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</p:spTree>
    <p:extLst>
      <p:ext uri="{BB962C8B-B14F-4D97-AF65-F5344CB8AC3E}">
        <p14:creationId xmlns:p14="http://schemas.microsoft.com/office/powerpoint/2010/main" val="390891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8091" y="193169"/>
            <a:ext cx="687233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ctr" defTabSz="914400" rtl="0" eaLnBrk="1" fontAlgn="ctr" latinLnBrk="1" hangingPunct="1">
              <a:lnSpc>
                <a:spcPct val="100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None/>
              <a:defRPr kumimoji="1" lang="ko-KR" altLang="en-US" sz="2400" b="0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762620" y="193169"/>
            <a:ext cx="5313081" cy="46166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marL="0" indent="0" algn="l" defTabSz="914400" rtl="0" eaLnBrk="1" fontAlgn="ctr" latinLnBrk="1" hangingPunct="1">
              <a:lnSpc>
                <a:spcPct val="100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buNone/>
              <a:defRPr kumimoji="1" lang="ko-KR" altLang="en-US" sz="2400" kern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645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7" r="-1" b="92670"/>
          <a:stretch/>
        </p:blipFill>
        <p:spPr bwMode="auto">
          <a:xfrm flipH="1">
            <a:off x="-1" y="1"/>
            <a:ext cx="6858001" cy="103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75774"/>
            <a:ext cx="605724" cy="299628"/>
          </a:xfrm>
          <a:prstGeom prst="rect">
            <a:avLst/>
          </a:prstGeom>
        </p:spPr>
      </p:pic>
      <p:sp>
        <p:nvSpPr>
          <p:cNvPr id="9" name="제목 3"/>
          <p:cNvSpPr>
            <a:spLocks/>
          </p:cNvSpPr>
          <p:nvPr userDrawn="1"/>
        </p:nvSpPr>
        <p:spPr bwMode="auto">
          <a:xfrm rot="16200000" flipH="1">
            <a:off x="3406142" y="-2413533"/>
            <a:ext cx="45719" cy="6857998"/>
          </a:xfrm>
          <a:prstGeom prst="rect">
            <a:avLst/>
          </a:prstGeom>
          <a:solidFill>
            <a:srgbClr val="7AB8D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1" name="Text Box 71"/>
          <p:cNvSpPr txBox="1">
            <a:spLocks noChangeArrowheads="1"/>
          </p:cNvSpPr>
          <p:nvPr userDrawn="1"/>
        </p:nvSpPr>
        <p:spPr bwMode="auto">
          <a:xfrm>
            <a:off x="5284240" y="181420"/>
            <a:ext cx="1449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1">
              <a:defRPr/>
            </a:pPr>
            <a:r>
              <a:rPr kumimoji="0" lang="en-US" altLang="ko-KR" sz="1400" b="1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Ⅰ</a:t>
            </a:r>
            <a:r>
              <a:rPr kumimoji="0" lang="en-US" altLang="ko-KR" sz="1400" b="1" dirty="0" smtClean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kumimoji="0" lang="ko-KR" altLang="en-US" sz="1400" b="1" dirty="0" smtClean="0">
                <a:solidFill>
                  <a:schemeClr val="tx1"/>
                </a:solidFill>
                <a:latin typeface="+mn-ea"/>
                <a:ea typeface="+mn-ea"/>
              </a:rPr>
              <a:t>일반현황</a:t>
            </a:r>
          </a:p>
        </p:txBody>
      </p:sp>
    </p:spTree>
    <p:extLst>
      <p:ext uri="{BB962C8B-B14F-4D97-AF65-F5344CB8AC3E}">
        <p14:creationId xmlns:p14="http://schemas.microsoft.com/office/powerpoint/2010/main" val="121707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698" r:id="rId3"/>
    <p:sldLayoutId id="2147483700" r:id="rId4"/>
    <p:sldLayoutId id="2147483702" r:id="rId5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pos="255" userDrawn="1">
          <p15:clr>
            <a:srgbClr val="F26B43"/>
          </p15:clr>
        </p15:guide>
        <p15:guide id="5" pos="4065" userDrawn="1">
          <p15:clr>
            <a:srgbClr val="F26B43"/>
          </p15:clr>
        </p15:guide>
        <p15:guide id="8" orient="horz" pos="648" userDrawn="1">
          <p15:clr>
            <a:srgbClr val="F26B43"/>
          </p15:clr>
        </p15:guide>
        <p15:guide id="9" pos="4247" userDrawn="1">
          <p15:clr>
            <a:srgbClr val="F26B43"/>
          </p15:clr>
        </p15:guide>
        <p15:guide id="10" orient="horz" pos="5910" userDrawn="1">
          <p15:clr>
            <a:srgbClr val="F26B43"/>
          </p15:clr>
        </p15:guide>
        <p15:guide id="11" pos="4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저작권기술 성능평가 시스템 기능개선 및 운영</a:t>
            </a:r>
          </a:p>
        </p:txBody>
      </p:sp>
    </p:spTree>
    <p:extLst>
      <p:ext uri="{BB962C8B-B14F-4D97-AF65-F5344CB8AC3E}">
        <p14:creationId xmlns:p14="http://schemas.microsoft.com/office/powerpoint/2010/main" val="343899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3012876"/>
            <a:ext cx="6858000" cy="1946831"/>
          </a:xfrm>
          <a:solidFill>
            <a:schemeClr val="bg1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ko-KR" altLang="en-US" dirty="0"/>
              <a:t>저작권기술 성능평가 시스템 기능개선 및 </a:t>
            </a:r>
            <a:r>
              <a:rPr lang="ko-KR" altLang="en-US" dirty="0" smtClean="0"/>
              <a:t>운영 제안서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0" y="5268852"/>
            <a:ext cx="6857999" cy="543977"/>
          </a:xfrm>
          <a:solidFill>
            <a:schemeClr val="accent6"/>
          </a:solidFill>
        </p:spPr>
        <p:txBody>
          <a:bodyPr wrap="square" tIns="72000" bIns="72000">
            <a:spAutoFit/>
          </a:bodyPr>
          <a:lstStyle/>
          <a:p>
            <a:r>
              <a:rPr lang="en-US" altLang="ko-KR" smtClean="0">
                <a:solidFill>
                  <a:schemeClr val="bg1"/>
                </a:solidFill>
              </a:rPr>
              <a:t>2019.04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lnSpc>
                <a:spcPct val="100000"/>
              </a:lnSpc>
            </a:pPr>
            <a:r>
              <a:rPr lang="en-US" altLang="ko-KR" sz="2400" b="1" dirty="0" smtClean="0">
                <a:latin typeface="Arial" panose="020B0604020202020204" pitchFamily="34" charset="0"/>
              </a:rPr>
              <a:t>Ⅰ</a:t>
            </a:r>
            <a:r>
              <a:rPr lang="en-US" altLang="ko-KR" sz="2400" b="1" dirty="0">
                <a:latin typeface="Arial" panose="020B0604020202020204" pitchFamily="34" charset="0"/>
              </a:rPr>
              <a:t>. </a:t>
            </a:r>
            <a:r>
              <a:rPr lang="ko-KR" altLang="en-US" sz="2400" b="1" dirty="0">
                <a:latin typeface="Arial" panose="020B0604020202020204" pitchFamily="34" charset="0"/>
              </a:rPr>
              <a:t>제안 개요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1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제안요약서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2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제안배경 및 목적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3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제안범위 및 전제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</a:rPr>
              <a:t>   4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제안의 특징 및 장점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5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 smtClean="0">
                <a:latin typeface="Arial" panose="020B0604020202020204" pitchFamily="34" charset="0"/>
              </a:rPr>
              <a:t>기대효과</a:t>
            </a:r>
            <a:endParaRPr lang="en-US" altLang="ko-KR" sz="1600" dirty="0" smtClean="0"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</a:pPr>
            <a:endParaRPr lang="ko-KR" altLang="en-US" sz="1600" dirty="0"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</a:rPr>
              <a:t>Ⅱ. </a:t>
            </a:r>
            <a:r>
              <a:rPr lang="ko-KR" altLang="en-US" sz="2400" b="1" dirty="0">
                <a:latin typeface="Arial" panose="020B0604020202020204" pitchFamily="34" charset="0"/>
              </a:rPr>
              <a:t>제안업체 일반</a:t>
            </a:r>
            <a:endParaRPr lang="ko-KR" altLang="en-US" sz="2400" dirty="0"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1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일반현황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2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조직 및 인원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3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주요사업내용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 smtClean="0">
                <a:latin typeface="Arial" panose="020B0604020202020204" pitchFamily="34" charset="0"/>
              </a:rPr>
              <a:t>    4</a:t>
            </a:r>
            <a:r>
              <a:rPr lang="en-US" altLang="ko-KR" sz="1600" dirty="0">
                <a:latin typeface="Arial" panose="020B0604020202020204" pitchFamily="34" charset="0"/>
              </a:rPr>
              <a:t>. </a:t>
            </a:r>
            <a:r>
              <a:rPr lang="ko-KR" altLang="en-US" sz="1600" dirty="0">
                <a:latin typeface="Arial" panose="020B0604020202020204" pitchFamily="34" charset="0"/>
              </a:rPr>
              <a:t>관련분야 보유기술 및 </a:t>
            </a:r>
            <a:r>
              <a:rPr lang="ko-KR" altLang="en-US" sz="1600" dirty="0" smtClean="0">
                <a:latin typeface="Arial" panose="020B0604020202020204" pitchFamily="34" charset="0"/>
              </a:rPr>
              <a:t>주요사업실적</a:t>
            </a:r>
            <a:endParaRPr lang="en-US" altLang="ko-KR" sz="1600" dirty="0" smtClean="0"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</a:pPr>
            <a:endParaRPr lang="en-US" altLang="ko-KR" sz="1600" dirty="0" smtClean="0"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</a:pPr>
            <a:r>
              <a:rPr lang="en-US" altLang="ko-KR" sz="2400" b="1" dirty="0">
                <a:latin typeface="Arial" panose="020B0604020202020204" pitchFamily="34" charset="0"/>
              </a:rPr>
              <a:t>Ⅲ. </a:t>
            </a:r>
            <a:r>
              <a:rPr lang="ko-KR" altLang="en-US" sz="2400" b="1" dirty="0">
                <a:latin typeface="Arial" panose="020B0604020202020204" pitchFamily="34" charset="0"/>
              </a:rPr>
              <a:t>기술 부문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   1. </a:t>
            </a:r>
            <a:r>
              <a:rPr lang="ko-KR" altLang="en-US" sz="1600" dirty="0">
                <a:latin typeface="Arial" panose="020B0604020202020204" pitchFamily="34" charset="0"/>
              </a:rPr>
              <a:t>추진 목표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   2. </a:t>
            </a:r>
            <a:r>
              <a:rPr lang="ko-KR" altLang="en-US" sz="1600" dirty="0">
                <a:latin typeface="Arial" panose="020B0604020202020204" pitchFamily="34" charset="0"/>
              </a:rPr>
              <a:t>추진 전략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   3. </a:t>
            </a:r>
            <a:r>
              <a:rPr lang="ko-KR" altLang="en-US" sz="1600" dirty="0">
                <a:latin typeface="Arial" panose="020B0604020202020204" pitchFamily="34" charset="0"/>
              </a:rPr>
              <a:t>시스템 구성도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   4. </a:t>
            </a:r>
            <a:r>
              <a:rPr lang="ko-KR" altLang="en-US" sz="1600" dirty="0">
                <a:latin typeface="Arial" panose="020B0604020202020204" pitchFamily="34" charset="0"/>
              </a:rPr>
              <a:t>적용 기술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      4-1. </a:t>
            </a:r>
            <a:r>
              <a:rPr lang="ko-KR" altLang="en-US" sz="1600" dirty="0">
                <a:latin typeface="Arial" panose="020B0604020202020204" pitchFamily="34" charset="0"/>
              </a:rPr>
              <a:t>적용 기술 안내</a:t>
            </a:r>
          </a:p>
          <a:p>
            <a:pPr fontAlgn="base">
              <a:lnSpc>
                <a:spcPct val="10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       4-2. </a:t>
            </a:r>
            <a:r>
              <a:rPr lang="ko-KR" altLang="en-US" sz="1600" dirty="0">
                <a:latin typeface="Arial" panose="020B0604020202020204" pitchFamily="34" charset="0"/>
              </a:rPr>
              <a:t>적용 </a:t>
            </a:r>
            <a:r>
              <a:rPr lang="ko-KR" altLang="en-US" sz="1600">
                <a:latin typeface="Arial" panose="020B0604020202020204" pitchFamily="34" charset="0"/>
              </a:rPr>
              <a:t>기술의 </a:t>
            </a:r>
            <a:r>
              <a:rPr lang="ko-KR" altLang="en-US" sz="1600" smtClean="0">
                <a:latin typeface="Arial" panose="020B0604020202020204" pitchFamily="34" charset="0"/>
              </a:rPr>
              <a:t>확장성</a:t>
            </a:r>
            <a:endParaRPr lang="en-US" altLang="ko-KR" sz="1600" smtClean="0">
              <a:latin typeface="Arial" panose="020B0604020202020204" pitchFamily="34" charset="0"/>
            </a:endParaRPr>
          </a:p>
          <a:p>
            <a:pPr fontAlgn="base"/>
            <a:r>
              <a:rPr lang="en-US" altLang="ko-KR" smtClean="0">
                <a:latin typeface="Arial" panose="020B0604020202020204" pitchFamily="34" charset="0"/>
              </a:rPr>
              <a:t>       4-3. </a:t>
            </a:r>
            <a:r>
              <a:rPr lang="ko-KR" altLang="en-US" smtClean="0">
                <a:latin typeface="Arial" panose="020B0604020202020204" pitchFamily="34" charset="0"/>
              </a:rPr>
              <a:t>개발</a:t>
            </a:r>
            <a:r>
              <a:rPr lang="en-US" altLang="ko-KR" smtClean="0">
                <a:latin typeface="Arial" panose="020B0604020202020204" pitchFamily="34" charset="0"/>
              </a:rPr>
              <a:t> </a:t>
            </a:r>
            <a:r>
              <a:rPr lang="ko-KR" altLang="en-US" smtClean="0">
                <a:latin typeface="Arial" panose="020B0604020202020204" pitchFamily="34" charset="0"/>
              </a:rPr>
              <a:t>방법론</a:t>
            </a:r>
            <a:endParaRPr lang="en-US" altLang="ko-KR" sz="1600" smtClean="0"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목차</a:t>
            </a:r>
            <a:r>
              <a:rPr lang="en-US" altLang="ko-KR" dirty="0" smtClean="0">
                <a:solidFill>
                  <a:schemeClr val="tx1"/>
                </a:solidFill>
              </a:rPr>
              <a:t>(1/3)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3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</a:rPr>
              <a:t>    5. </a:t>
            </a:r>
            <a:r>
              <a:rPr lang="ko-KR" altLang="en-US" dirty="0" smtClean="0">
                <a:latin typeface="Arial" panose="020B0604020202020204" pitchFamily="34" charset="0"/>
              </a:rPr>
              <a:t>시스템 구축 방안</a:t>
            </a:r>
            <a:endParaRPr lang="en-US" altLang="ko-KR" dirty="0" smtClean="0">
              <a:latin typeface="Arial" panose="020B0604020202020204" pitchFamily="34" charset="0"/>
            </a:endParaRP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dirty="0" smtClean="0">
                <a:latin typeface="Arial" panose="020B0604020202020204" pitchFamily="34" charset="0"/>
              </a:rPr>
              <a:t>      5-1</a:t>
            </a:r>
            <a:r>
              <a:rPr lang="en-US" altLang="ko-KR" dirty="0">
                <a:latin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</a:rPr>
              <a:t>제안요구 사항과 도입 장비 비교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   5-2. </a:t>
            </a:r>
            <a:r>
              <a:rPr lang="ko-KR" altLang="en-US" dirty="0">
                <a:latin typeface="Arial" panose="020B0604020202020204" pitchFamily="34" charset="0"/>
              </a:rPr>
              <a:t>기능 요구사항 구현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   5-3. </a:t>
            </a:r>
            <a:r>
              <a:rPr lang="ko-KR" altLang="en-US" dirty="0">
                <a:latin typeface="Arial" panose="020B0604020202020204" pitchFamily="34" charset="0"/>
              </a:rPr>
              <a:t>보안 요구사항 구현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   5-4. </a:t>
            </a:r>
            <a:r>
              <a:rPr lang="ko-KR" altLang="en-US" dirty="0">
                <a:latin typeface="Arial" panose="020B0604020202020204" pitchFamily="34" charset="0"/>
              </a:rPr>
              <a:t>데이터 요구사항 구현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   5-5. </a:t>
            </a:r>
            <a:r>
              <a:rPr lang="ko-KR" altLang="en-US" dirty="0">
                <a:latin typeface="Arial" panose="020B0604020202020204" pitchFamily="34" charset="0"/>
              </a:rPr>
              <a:t>시스템 운영 요구사항 구현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   5-6. </a:t>
            </a:r>
            <a:r>
              <a:rPr lang="ko-KR" altLang="en-US" dirty="0">
                <a:latin typeface="Arial" panose="020B0604020202020204" pitchFamily="34" charset="0"/>
              </a:rPr>
              <a:t>제약사항 및 테스트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6. </a:t>
            </a:r>
            <a:r>
              <a:rPr lang="ko-KR" altLang="en-US" dirty="0">
                <a:latin typeface="Arial" panose="020B0604020202020204" pitchFamily="34" charset="0"/>
              </a:rPr>
              <a:t>성능 요구사항 구현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7. </a:t>
            </a:r>
            <a:r>
              <a:rPr lang="ko-KR" altLang="en-US" dirty="0">
                <a:latin typeface="Arial" panose="020B0604020202020204" pitchFamily="34" charset="0"/>
              </a:rPr>
              <a:t>품질 요구사항 구현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8. </a:t>
            </a:r>
            <a:r>
              <a:rPr lang="ko-KR" altLang="en-US" dirty="0">
                <a:latin typeface="Arial" panose="020B0604020202020204" pitchFamily="34" charset="0"/>
              </a:rPr>
              <a:t>인터페이스 요구사항 구현 방안</a:t>
            </a:r>
            <a:endParaRPr lang="en-US" altLang="ko-KR" dirty="0">
              <a:latin typeface="Arial" panose="020B0604020202020204" pitchFamily="34" charset="0"/>
            </a:endParaRPr>
          </a:p>
          <a:p>
            <a:pPr fontAlgn="base"/>
            <a:endParaRPr lang="en-US" altLang="ko-KR" dirty="0">
              <a:latin typeface="Arial" panose="020B0604020202020204" pitchFamily="34" charset="0"/>
            </a:endParaRPr>
          </a:p>
          <a:p>
            <a:pPr fontAlgn="base"/>
            <a:r>
              <a:rPr lang="en-US" altLang="ko-KR" sz="2400" b="1" dirty="0">
                <a:latin typeface="Arial" panose="020B0604020202020204" pitchFamily="34" charset="0"/>
              </a:rPr>
              <a:t>Ⅳ. </a:t>
            </a:r>
            <a:r>
              <a:rPr lang="ko-KR" altLang="en-US" sz="2400" b="1" dirty="0">
                <a:latin typeface="Arial" panose="020B0604020202020204" pitchFamily="34" charset="0"/>
              </a:rPr>
              <a:t>사업관리부문</a:t>
            </a:r>
            <a:endParaRPr lang="ko-KR" altLang="en-US" sz="2400" dirty="0">
              <a:latin typeface="Arial" panose="020B0604020202020204" pitchFamily="34" charset="0"/>
            </a:endParaRP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1. </a:t>
            </a:r>
            <a:r>
              <a:rPr lang="ko-KR" altLang="en-US" dirty="0">
                <a:latin typeface="Arial" panose="020B0604020202020204" pitchFamily="34" charset="0"/>
              </a:rPr>
              <a:t>관리방법론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   1-1. </a:t>
            </a:r>
            <a:r>
              <a:rPr lang="ko-KR" altLang="en-US" dirty="0">
                <a:latin typeface="Arial" panose="020B0604020202020204" pitchFamily="34" charset="0"/>
              </a:rPr>
              <a:t>사업관리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   1-2. </a:t>
            </a:r>
            <a:r>
              <a:rPr lang="ko-KR" altLang="en-US" dirty="0">
                <a:latin typeface="Arial" panose="020B0604020202020204" pitchFamily="34" charset="0"/>
              </a:rPr>
              <a:t>위험관리 방안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2. </a:t>
            </a:r>
            <a:r>
              <a:rPr lang="ko-KR" altLang="en-US" dirty="0">
                <a:latin typeface="Arial" panose="020B0604020202020204" pitchFamily="34" charset="0"/>
              </a:rPr>
              <a:t>추진일정계획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3. </a:t>
            </a:r>
            <a:r>
              <a:rPr lang="ko-KR" altLang="en-US" dirty="0">
                <a:latin typeface="Arial" panose="020B0604020202020204" pitchFamily="34" charset="0"/>
              </a:rPr>
              <a:t>개발환경 구축 계획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4. </a:t>
            </a:r>
            <a:r>
              <a:rPr lang="ko-KR" altLang="en-US" dirty="0">
                <a:latin typeface="Arial" panose="020B0604020202020204" pitchFamily="34" charset="0"/>
              </a:rPr>
              <a:t>보고 및 검토계획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5. </a:t>
            </a:r>
            <a:r>
              <a:rPr lang="ko-KR" altLang="en-US" dirty="0">
                <a:latin typeface="Arial" panose="020B0604020202020204" pitchFamily="34" charset="0"/>
              </a:rPr>
              <a:t>수행조직 </a:t>
            </a:r>
            <a:r>
              <a:rPr lang="ko-KR" altLang="en-US">
                <a:latin typeface="Arial" panose="020B0604020202020204" pitchFamily="34" charset="0"/>
              </a:rPr>
              <a:t>및 </a:t>
            </a:r>
            <a:r>
              <a:rPr lang="ko-KR" altLang="en-US" smtClean="0">
                <a:latin typeface="Arial" panose="020B0604020202020204" pitchFamily="34" charset="0"/>
              </a:rPr>
              <a:t>업무분장</a:t>
            </a:r>
            <a:endParaRPr lang="ko-KR" altLang="en-US" dirty="0"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목차</a:t>
            </a:r>
            <a:r>
              <a:rPr lang="en-US" altLang="ko-KR" dirty="0" smtClean="0">
                <a:solidFill>
                  <a:schemeClr val="tx1"/>
                </a:solidFill>
              </a:rPr>
              <a:t>(2/3)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03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fontAlgn="base"/>
            <a:r>
              <a:rPr lang="en-US" altLang="ko-KR" sz="2400" b="1" dirty="0" smtClean="0">
                <a:latin typeface="Arial" panose="020B0604020202020204" pitchFamily="34" charset="0"/>
              </a:rPr>
              <a:t>Ⅴ</a:t>
            </a:r>
            <a:r>
              <a:rPr lang="en-US" altLang="ko-KR" sz="2400" b="1" dirty="0">
                <a:latin typeface="Arial" panose="020B0604020202020204" pitchFamily="34" charset="0"/>
              </a:rPr>
              <a:t>. </a:t>
            </a:r>
            <a:r>
              <a:rPr lang="ko-KR" altLang="en-US" sz="2400" b="1" dirty="0" smtClean="0">
                <a:latin typeface="Arial" panose="020B0604020202020204" pitchFamily="34" charset="0"/>
              </a:rPr>
              <a:t>지원부문</a:t>
            </a:r>
          </a:p>
          <a:p>
            <a:pPr fontAlgn="base"/>
            <a:r>
              <a:rPr lang="en-US" altLang="ko-KR" dirty="0" smtClean="0">
                <a:latin typeface="Arial" panose="020B0604020202020204" pitchFamily="34" charset="0"/>
              </a:rPr>
              <a:t>    </a:t>
            </a:r>
            <a:r>
              <a:rPr lang="en-US" altLang="ko-KR" dirty="0">
                <a:latin typeface="Arial" panose="020B0604020202020204" pitchFamily="34" charset="0"/>
              </a:rPr>
              <a:t>1. </a:t>
            </a:r>
            <a:r>
              <a:rPr lang="ko-KR" altLang="en-US" dirty="0">
                <a:latin typeface="Arial" panose="020B0604020202020204" pitchFamily="34" charset="0"/>
              </a:rPr>
              <a:t>품질보증 계획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2. </a:t>
            </a:r>
            <a:r>
              <a:rPr lang="ko-KR" altLang="en-US" dirty="0">
                <a:latin typeface="Arial" panose="020B0604020202020204" pitchFamily="34" charset="0"/>
              </a:rPr>
              <a:t>시험운영 계획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3. </a:t>
            </a:r>
            <a:r>
              <a:rPr lang="ko-KR" altLang="en-US" dirty="0">
                <a:latin typeface="Arial" panose="020B0604020202020204" pitchFamily="34" charset="0"/>
              </a:rPr>
              <a:t>교육훈련 계획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4. </a:t>
            </a:r>
            <a:r>
              <a:rPr lang="ko-KR" altLang="en-US" dirty="0">
                <a:latin typeface="Arial" panose="020B0604020202020204" pitchFamily="34" charset="0"/>
              </a:rPr>
              <a:t>유지보수 계획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5. </a:t>
            </a:r>
            <a:r>
              <a:rPr lang="ko-KR" altLang="en-US" dirty="0">
                <a:latin typeface="Arial" panose="020B0604020202020204" pitchFamily="34" charset="0"/>
              </a:rPr>
              <a:t>기밀 보안 대책</a:t>
            </a:r>
          </a:p>
          <a:p>
            <a:pPr fontAlgn="base"/>
            <a:r>
              <a:rPr lang="en-US" altLang="ko-KR" dirty="0">
                <a:latin typeface="Arial" panose="020B0604020202020204" pitchFamily="34" charset="0"/>
              </a:rPr>
              <a:t>    6. </a:t>
            </a:r>
            <a:r>
              <a:rPr lang="ko-KR" altLang="en-US" dirty="0">
                <a:latin typeface="Arial" panose="020B0604020202020204" pitchFamily="34" charset="0"/>
              </a:rPr>
              <a:t>비상 대책</a:t>
            </a:r>
          </a:p>
          <a:p>
            <a:pPr fontAlgn="base"/>
            <a:endParaRPr lang="ko-KR" altLang="en-US" dirty="0">
              <a:latin typeface="Arial" panose="020B0604020202020204" pitchFamily="34" charset="0"/>
            </a:endParaRPr>
          </a:p>
          <a:p>
            <a:pPr fontAlgn="base"/>
            <a:r>
              <a:rPr lang="en-US" altLang="ko-KR" sz="2400" b="1" smtClean="0">
                <a:latin typeface="Arial" panose="020B0604020202020204" pitchFamily="34" charset="0"/>
              </a:rPr>
              <a:t>Ⅵ. </a:t>
            </a:r>
            <a:r>
              <a:rPr lang="ko-KR" altLang="en-US" sz="2400" b="1" dirty="0">
                <a:latin typeface="Arial" panose="020B0604020202020204" pitchFamily="34" charset="0"/>
              </a:rPr>
              <a:t>첨부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목차</a:t>
            </a:r>
            <a:r>
              <a:rPr lang="en-US" altLang="ko-KR" dirty="0" smtClean="0">
                <a:solidFill>
                  <a:schemeClr val="tx1"/>
                </a:solidFill>
              </a:rPr>
              <a:t>(3/3)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1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융합사업팀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2863</TotalTime>
  <Words>270</Words>
  <Application>Microsoft Office PowerPoint</Application>
  <PresentationFormat>A4 용지(210x297mm)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HY견고딕</vt:lpstr>
      <vt:lpstr>나눔고딕 ExtraBold</vt:lpstr>
      <vt:lpstr>나눔바른고딕</vt:lpstr>
      <vt:lpstr>맑은 고딕</vt:lpstr>
      <vt:lpstr>바탕체</vt:lpstr>
      <vt:lpstr>Arial</vt:lpstr>
      <vt:lpstr>Verdana</vt:lpstr>
      <vt:lpstr>Office Theme</vt:lpstr>
      <vt:lpstr>PowerPoint 프레젠테이션</vt:lpstr>
      <vt:lpstr>저작권기술 성능평가 시스템 기능개선 및 운영 제안서</vt:lpstr>
      <vt:lpstr>목차(1/3)</vt:lpstr>
      <vt:lpstr>목차(2/3)</vt:lpstr>
      <vt:lpstr>목차(3/3)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강유정</dc:creator>
  <cp:lastModifiedBy>worryscg</cp:lastModifiedBy>
  <cp:revision>196</cp:revision>
  <dcterms:created xsi:type="dcterms:W3CDTF">2017-02-14T08:25:27Z</dcterms:created>
  <dcterms:modified xsi:type="dcterms:W3CDTF">2019-04-08T11:30:05Z</dcterms:modified>
</cp:coreProperties>
</file>