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5" saveSubsetFonts="1">
  <p:sldMasterIdLst>
    <p:sldMasterId id="2147483653" r:id="rId1"/>
    <p:sldMasterId id="2147483851" r:id="rId2"/>
  </p:sldMasterIdLst>
  <p:notesMasterIdLst>
    <p:notesMasterId r:id="rId5"/>
  </p:notesMasterIdLst>
  <p:handoutMasterIdLst>
    <p:handoutMasterId r:id="rId6"/>
  </p:handoutMasterIdLst>
  <p:sldIdLst>
    <p:sldId id="438" r:id="rId3"/>
    <p:sldId id="439" r:id="rId4"/>
  </p:sldIdLst>
  <p:sldSz cx="14257338" cy="9904413"/>
  <p:notesSz cx="10234613" cy="710406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5pPr>
    <a:lvl6pPr marL="22860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6pPr>
    <a:lvl7pPr marL="27432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7pPr>
    <a:lvl8pPr marL="32004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8pPr>
    <a:lvl9pPr marL="36576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7">
          <p15:clr>
            <a:srgbClr val="A4A3A4"/>
          </p15:clr>
        </p15:guide>
        <p15:guide id="2" orient="horz" pos="5977">
          <p15:clr>
            <a:srgbClr val="A4A3A4"/>
          </p15:clr>
        </p15:guide>
        <p15:guide id="3" orient="horz" pos="71">
          <p15:clr>
            <a:srgbClr val="A4A3A4"/>
          </p15:clr>
        </p15:guide>
        <p15:guide id="4" pos="299">
          <p15:clr>
            <a:srgbClr val="A4A3A4"/>
          </p15:clr>
        </p15:guide>
        <p15:guide id="5" pos="86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9A5"/>
    <a:srgbClr val="000000"/>
    <a:srgbClr val="B2B2B2"/>
    <a:srgbClr val="87B6E1"/>
    <a:srgbClr val="B6D5F8"/>
    <a:srgbClr val="CAE1FA"/>
    <a:srgbClr val="D1E5FB"/>
    <a:srgbClr val="DC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6582" autoAdjust="0"/>
  </p:normalViewPr>
  <p:slideViewPr>
    <p:cSldViewPr showGuides="1">
      <p:cViewPr varScale="1">
        <p:scale>
          <a:sx n="79" d="100"/>
          <a:sy n="79" d="100"/>
        </p:scale>
        <p:origin x="1362" y="60"/>
      </p:cViewPr>
      <p:guideLst>
        <p:guide orient="horz" pos="2977"/>
        <p:guide orient="horz" pos="5977"/>
        <p:guide orient="horz" pos="71"/>
        <p:guide pos="299"/>
        <p:guide pos="86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7" d="100"/>
          <a:sy n="117" d="100"/>
        </p:scale>
        <p:origin x="2040" y="90"/>
      </p:cViewPr>
      <p:guideLst>
        <p:guide orient="horz" pos="2236"/>
        <p:guide pos="3224"/>
      </p:guideLst>
    </p:cSldViewPr>
  </p:notesViewPr>
  <p:gridSpacing cx="75609" cy="7560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87" cy="356518"/>
          </a:xfrm>
          <a:prstGeom prst="rect">
            <a:avLst/>
          </a:prstGeom>
        </p:spPr>
        <p:txBody>
          <a:bodyPr vert="horz" lIns="94028" tIns="47014" rIns="94028" bIns="470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02" y="0"/>
            <a:ext cx="4435486" cy="356518"/>
          </a:xfrm>
          <a:prstGeom prst="rect">
            <a:avLst/>
          </a:prstGeom>
        </p:spPr>
        <p:txBody>
          <a:bodyPr vert="horz" lIns="94028" tIns="47014" rIns="94028" bIns="47014" rtlCol="0"/>
          <a:lstStyle>
            <a:lvl1pPr algn="r">
              <a:defRPr sz="1200"/>
            </a:lvl1pPr>
          </a:lstStyle>
          <a:p>
            <a:fld id="{F6631D24-0E3A-45CC-AB56-B0F4C5264F44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7547"/>
            <a:ext cx="4435487" cy="356517"/>
          </a:xfrm>
          <a:prstGeom prst="rect">
            <a:avLst/>
          </a:prstGeom>
        </p:spPr>
        <p:txBody>
          <a:bodyPr vert="horz" lIns="94028" tIns="47014" rIns="94028" bIns="470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42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87" cy="354875"/>
          </a:xfrm>
          <a:prstGeom prst="rect">
            <a:avLst/>
          </a:prstGeom>
        </p:spPr>
        <p:txBody>
          <a:bodyPr vert="horz" lIns="94791" tIns="47394" rIns="94791" bIns="47394" rtlCol="0"/>
          <a:lstStyle>
            <a:lvl1pPr algn="l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5876" y="0"/>
            <a:ext cx="4437112" cy="354875"/>
          </a:xfrm>
          <a:prstGeom prst="rect">
            <a:avLst/>
          </a:prstGeom>
        </p:spPr>
        <p:txBody>
          <a:bodyPr vert="horz" lIns="94791" tIns="47394" rIns="94791" bIns="47394" rtlCol="0"/>
          <a:lstStyle>
            <a:lvl1pPr algn="r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fld id="{548C5FCF-9C78-4491-B9FE-2EBED92EEFA1}" type="datetimeFigureOut">
              <a:rPr lang="ko-KR" altLang="en-US"/>
              <a:pPr>
                <a:defRPr/>
              </a:pPr>
              <a:t>2019-03-29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00400" y="531813"/>
            <a:ext cx="38338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1" tIns="47394" rIns="94791" bIns="47394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49" y="3372952"/>
            <a:ext cx="8186715" cy="3197157"/>
          </a:xfrm>
          <a:prstGeom prst="rect">
            <a:avLst/>
          </a:prstGeom>
        </p:spPr>
        <p:txBody>
          <a:bodyPr vert="horz" lIns="94791" tIns="47394" rIns="94791" bIns="47394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7546"/>
            <a:ext cx="4435487" cy="354875"/>
          </a:xfrm>
          <a:prstGeom prst="rect">
            <a:avLst/>
          </a:prstGeom>
        </p:spPr>
        <p:txBody>
          <a:bodyPr vert="horz" lIns="94791" tIns="47394" rIns="94791" bIns="47394" rtlCol="0" anchor="b"/>
          <a:lstStyle>
            <a:lvl1pPr algn="l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5876" y="6747546"/>
            <a:ext cx="4437112" cy="354875"/>
          </a:xfrm>
          <a:prstGeom prst="rect">
            <a:avLst/>
          </a:prstGeom>
        </p:spPr>
        <p:txBody>
          <a:bodyPr vert="horz" wrap="square" lIns="94791" tIns="47394" rIns="94791" bIns="4739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fld id="{E8C1077D-3DC0-44E4-9C5C-07C9D436CF76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305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7388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29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2663" y="660400"/>
            <a:ext cx="4597400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061075" y="1425575"/>
            <a:ext cx="7218363" cy="70389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82663" y="2971800"/>
            <a:ext cx="4597400" cy="5503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18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94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04450" y="527050"/>
            <a:ext cx="3073400" cy="839311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79488" y="527050"/>
            <a:ext cx="9072562" cy="839311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82763" y="1620838"/>
            <a:ext cx="10691812" cy="34480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2763" y="5202238"/>
            <a:ext cx="10691812" cy="23907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1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62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3138" y="2468563"/>
            <a:ext cx="12296775" cy="4121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3138" y="6627813"/>
            <a:ext cx="12296775" cy="21669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79488" y="2636838"/>
            <a:ext cx="6072187" cy="62833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204075" y="2636838"/>
            <a:ext cx="6073775" cy="62833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1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2663" y="527050"/>
            <a:ext cx="12296775" cy="19145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82663" y="2427288"/>
            <a:ext cx="6030912" cy="1190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82663" y="3617913"/>
            <a:ext cx="6030912" cy="5321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7218363" y="2427288"/>
            <a:ext cx="6061075" cy="11906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7218363" y="3617913"/>
            <a:ext cx="6061075" cy="5321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45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69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7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82663" y="660400"/>
            <a:ext cx="4597400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1075" y="1425575"/>
            <a:ext cx="7218363" cy="70389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82663" y="2971800"/>
            <a:ext cx="4597400" cy="5503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3D93-139D-44CB-8CC1-87F1781102E9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8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/>
          </p:cNvSpPr>
          <p:nvPr userDrawn="1"/>
        </p:nvSpPr>
        <p:spPr bwMode="auto">
          <a:xfrm rot="16200000" flipH="1">
            <a:off x="7090262" y="-6128751"/>
            <a:ext cx="76817" cy="14257337"/>
          </a:xfrm>
          <a:prstGeom prst="rect">
            <a:avLst/>
          </a:prstGeom>
          <a:solidFill>
            <a:srgbClr val="7AB8D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9545637"/>
            <a:ext cx="14257338" cy="4159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 marL="0" lvl="0" defTabSz="914400" eaLnBrk="1" latinLnBrk="1" hangingPunct="1"/>
            <a:endParaRPr kumimoji="0" lang="ko-KR" altLang="en-US" sz="160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8" name="Text Box 51"/>
          <p:cNvSpPr txBox="1">
            <a:spLocks noChangeArrowheads="1"/>
          </p:cNvSpPr>
          <p:nvPr userDrawn="1"/>
        </p:nvSpPr>
        <p:spPr bwMode="auto">
          <a:xfrm>
            <a:off x="10772775" y="169445"/>
            <a:ext cx="3311525" cy="24622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+mn-ea"/>
              </a:rPr>
              <a:t>Ⅳ.</a:t>
            </a:r>
            <a:r>
              <a:rPr lang="ko-KR" altLang="en-US" sz="1600" b="1" dirty="0" smtClean="0">
                <a:solidFill>
                  <a:schemeClr val="bg1"/>
                </a:solidFill>
                <a:latin typeface="+mj-lt"/>
                <a:ea typeface="+mn-ea"/>
              </a:rPr>
              <a:t>사업관리 부문</a:t>
            </a:r>
            <a:endParaRPr lang="en-US" altLang="ko-KR" sz="1600" b="1" dirty="0" smtClean="0">
              <a:solidFill>
                <a:schemeClr val="bg1"/>
              </a:solidFill>
              <a:latin typeface="+mj-lt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576" y="9587801"/>
            <a:ext cx="605724" cy="299628"/>
          </a:xfrm>
          <a:prstGeom prst="rect">
            <a:avLst/>
          </a:prstGeom>
        </p:spPr>
      </p:pic>
      <p:sp>
        <p:nvSpPr>
          <p:cNvPr id="9" name="Text Box 284"/>
          <p:cNvSpPr txBox="1">
            <a:spLocks noChangeArrowheads="1"/>
          </p:cNvSpPr>
          <p:nvPr userDrawn="1"/>
        </p:nvSpPr>
        <p:spPr bwMode="auto">
          <a:xfrm>
            <a:off x="6069806" y="9651292"/>
            <a:ext cx="2117725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+mj-lt"/>
                <a:ea typeface="+mn-ea"/>
              </a:rPr>
              <a:t>Ⅲ </a:t>
            </a:r>
            <a:r>
              <a:rPr lang="ko-KR" altLang="ko-KR" sz="1200" dirty="0" smtClean="0">
                <a:solidFill>
                  <a:schemeClr val="bg1"/>
                </a:solidFill>
                <a:latin typeface="+mj-lt"/>
                <a:ea typeface="+mn-ea"/>
              </a:rPr>
              <a:t>-</a:t>
            </a:r>
            <a:r>
              <a:rPr lang="en-US" altLang="ko-KR" sz="1200" dirty="0" smtClean="0">
                <a:solidFill>
                  <a:schemeClr val="bg1"/>
                </a:solidFill>
                <a:latin typeface="+mj-lt"/>
                <a:ea typeface="+mn-ea"/>
              </a:rPr>
              <a:t> </a:t>
            </a:r>
            <a:fld id="{6D025DA5-BBB3-4D79-862D-181A20BF0B1D}" type="slidenum">
              <a:rPr lang="en-US" altLang="ko-KR" sz="1200" smtClean="0">
                <a:solidFill>
                  <a:schemeClr val="bg1"/>
                </a:solidFill>
                <a:latin typeface="+mj-lt"/>
                <a:ea typeface="+mn-ea"/>
              </a:rPr>
              <a:pPr algn="ctr" eaLnBrk="1" hangingPunct="1">
                <a:defRPr/>
              </a:pPr>
              <a:t>‹#›</a:t>
            </a:fld>
            <a:endParaRPr lang="en-US" altLang="ko-KR" sz="1200" dirty="0" smtClean="0">
              <a:solidFill>
                <a:schemeClr val="bg1"/>
              </a:solidFill>
              <a:latin typeface="+mj-lt"/>
              <a:ea typeface="+mn-ea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-3" y="0"/>
            <a:ext cx="14257340" cy="961509"/>
            <a:chOff x="-3" y="0"/>
            <a:chExt cx="14257340" cy="961509"/>
          </a:xfrm>
        </p:grpSpPr>
        <p:pic>
          <p:nvPicPr>
            <p:cNvPr id="11" name="그림 1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" b="92670"/>
            <a:stretch/>
          </p:blipFill>
          <p:spPr bwMode="auto">
            <a:xfrm flipH="1">
              <a:off x="-3" y="1"/>
              <a:ext cx="10833512" cy="96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그림 1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" r="95525" b="92670"/>
            <a:stretch/>
          </p:blipFill>
          <p:spPr bwMode="auto">
            <a:xfrm flipH="1">
              <a:off x="10606683" y="0"/>
              <a:ext cx="3650654" cy="96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 kern="12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  <a:lvl2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2pPr>
      <a:lvl3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3pPr>
      <a:lvl4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4pPr>
      <a:lvl5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5pPr>
      <a:lvl6pPr marL="4572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6pPr>
      <a:lvl7pPr marL="9144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7pPr>
      <a:lvl8pPr marL="13716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8pPr>
      <a:lvl9pPr marL="18288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9pPr>
    </p:titleStyle>
    <p:bodyStyle>
      <a:lvl1pPr marL="177800" indent="-177800" algn="l" rtl="0" eaLnBrk="0" fontAlgn="base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Wingdings 2" panose="05020102010507070707" pitchFamily="18" charset="2"/>
        <a:buChar char="¡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369888" indent="-190500" algn="l" rtl="0" eaLnBrk="0" fontAlgn="ctr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HY헤드라인M" panose="02030600000101010101" pitchFamily="18" charset="-127"/>
        <a:buChar char="-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565150" indent="-193675" algn="l" rtl="0" eaLnBrk="0" fontAlgn="ctr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Wingdings" panose="05000000000000000000" pitchFamily="2" charset="2"/>
        <a:buChar char="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041400" algn="just" rtl="0" eaLnBrk="0" fontAlgn="ctr" hangingPunct="0">
        <a:lnSpc>
          <a:spcPct val="120000"/>
        </a:lnSpc>
        <a:spcBef>
          <a:spcPct val="30000"/>
        </a:spcBef>
        <a:spcAft>
          <a:spcPct val="30000"/>
        </a:spcAft>
        <a:buClr>
          <a:srgbClr val="969696"/>
        </a:buClr>
        <a:buSzPct val="80000"/>
        <a:buChar char="•"/>
        <a:defRPr kumimoji="1" sz="1200" kern="1200">
          <a:solidFill>
            <a:srgbClr val="808080"/>
          </a:solidFill>
          <a:latin typeface="+mn-lt"/>
          <a:ea typeface="+mn-ea"/>
          <a:cs typeface="+mn-cs"/>
        </a:defRPr>
      </a:lvl4pPr>
      <a:lvl5pPr marL="1220788" algn="just" rtl="0" eaLnBrk="0" fontAlgn="ctr" latinLnBrk="1" hangingPunct="0">
        <a:lnSpc>
          <a:spcPct val="120000"/>
        </a:lnSpc>
        <a:spcBef>
          <a:spcPct val="30000"/>
        </a:spcBef>
        <a:spcAft>
          <a:spcPct val="30000"/>
        </a:spcAft>
        <a:buClr>
          <a:srgbClr val="006699"/>
        </a:buClr>
        <a:buSzPct val="80000"/>
        <a:buFont typeface="굴림" panose="020B0600000101010101" pitchFamily="50" charset="-127"/>
        <a:buChar char="―"/>
        <a:defRPr kumimoji="1" sz="17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79488" y="527050"/>
            <a:ext cx="12298362" cy="191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79488" y="2636838"/>
            <a:ext cx="12298362" cy="628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79488" y="9180513"/>
            <a:ext cx="3208337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73D93-139D-44CB-8CC1-87F1781102E9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722813" y="9180513"/>
            <a:ext cx="4811712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069513" y="9180513"/>
            <a:ext cx="3208337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3F98-61B6-4F5D-96A1-3F96FFF2A6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2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51"/>
          <p:cNvSpPr txBox="1">
            <a:spLocks noChangeArrowheads="1"/>
          </p:cNvSpPr>
          <p:nvPr/>
        </p:nvSpPr>
        <p:spPr bwMode="auto">
          <a:xfrm>
            <a:off x="13193944" y="452253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  <a:extLst/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marL="0" algn="r" defTabSz="914400" eaLnBrk="1" latinLnBrk="1" hangingPunct="1">
              <a:defRPr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/>
              <a:t>3. </a:t>
            </a:r>
            <a:r>
              <a:rPr lang="ko-KR" altLang="en-US" smtClean="0"/>
              <a:t>시스템 구성도</a:t>
            </a:r>
            <a:endParaRPr lang="en-US" altLang="ko-KR" dirty="0"/>
          </a:p>
        </p:txBody>
      </p:sp>
      <p:sp>
        <p:nvSpPr>
          <p:cNvPr id="4100" name="Text Box 50"/>
          <p:cNvSpPr txBox="1">
            <a:spLocks noChangeArrowheads="1"/>
          </p:cNvSpPr>
          <p:nvPr/>
        </p:nvSpPr>
        <p:spPr bwMode="auto">
          <a:xfrm>
            <a:off x="12815636" y="709196"/>
            <a:ext cx="126906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  <a:extLst/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marL="0" algn="r" defTabSz="914400" eaLnBrk="1" latinLnBrk="1" hangingPunct="1">
              <a:defRPr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/>
              <a:t>3-1. </a:t>
            </a:r>
            <a:r>
              <a:rPr lang="ko-KR" altLang="en-US" smtClean="0"/>
              <a:t>목표시스템 구성도</a:t>
            </a:r>
            <a:endParaRPr lang="ko-KR" altLang="en-US" dirty="0"/>
          </a:p>
        </p:txBody>
      </p:sp>
      <p:sp>
        <p:nvSpPr>
          <p:cNvPr id="108" name="Rectangle 99"/>
          <p:cNvSpPr txBox="1">
            <a:spLocks noChangeArrowheads="1"/>
          </p:cNvSpPr>
          <p:nvPr/>
        </p:nvSpPr>
        <p:spPr>
          <a:xfrm>
            <a:off x="641350" y="62725"/>
            <a:ext cx="7318375" cy="835122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defRPr/>
            </a:pPr>
            <a:r>
              <a:rPr lang="ko-KR" altLang="en-US" sz="2400" b="0" smtClean="0">
                <a:solidFill>
                  <a:srgbClr val="3494BA">
                    <a:lumMod val="75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시스템구성도</a:t>
            </a:r>
            <a:endParaRPr lang="ko-KR" altLang="en-US" sz="2400" b="0" dirty="0">
              <a:solidFill>
                <a:srgbClr val="3494BA">
                  <a:lumMod val="75000"/>
                </a:srgb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112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4" name="Text Box 71"/>
          <p:cNvSpPr txBox="1">
            <a:spLocks noChangeArrowheads="1"/>
          </p:cNvSpPr>
          <p:nvPr/>
        </p:nvSpPr>
        <p:spPr bwMode="auto">
          <a:xfrm>
            <a:off x="12607040" y="181420"/>
            <a:ext cx="1449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1">
              <a:defRPr/>
            </a:pPr>
            <a:r>
              <a:rPr kumimoji="0" lang="en-US" altLang="ko-KR" sz="1400" b="1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Ⅲ. </a:t>
            </a:r>
            <a:r>
              <a:rPr kumimoji="0" lang="ko-KR" alt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기술 부문</a:t>
            </a:r>
            <a:endParaRPr kumimoji="0" lang="ko-KR" altLang="en-US" sz="14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5" name="Rectangle 491"/>
          <p:cNvSpPr>
            <a:spLocks noChangeArrowheads="1"/>
          </p:cNvSpPr>
          <p:nvPr/>
        </p:nvSpPr>
        <p:spPr bwMode="auto">
          <a:xfrm>
            <a:off x="523081" y="2374900"/>
            <a:ext cx="2330450" cy="32337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7" name="Rectangle 100"/>
          <p:cNvSpPr txBox="1">
            <a:spLocks noChangeArrowheads="1"/>
          </p:cNvSpPr>
          <p:nvPr/>
        </p:nvSpPr>
        <p:spPr bwMode="auto">
          <a:xfrm>
            <a:off x="481013" y="1925638"/>
            <a:ext cx="133000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369888" indent="-190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565150" indent="-193675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30000"/>
              </a:spcAft>
              <a:buClr>
                <a:schemeClr val="bg2"/>
              </a:buClr>
              <a:buSzPct val="90000"/>
              <a:buFont typeface="Wingdings 2" panose="05020102010507070707" pitchFamily="18" charset="2"/>
              <a:buNone/>
            </a:pPr>
            <a:r>
              <a:rPr lang="ko-KR" altLang="en-US" sz="1200" b="0" dirty="0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ko-KR" altLang="en-US" sz="1200" b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운영중인 서비스들이 안정적인 구성으로 운영 유지 될 수 있도록 전체 시스템에 대한 구성을 명확히 하고 서비스가 운영될 수 있도록 하겠습니다</a:t>
            </a:r>
            <a:r>
              <a:rPr lang="en-US" altLang="ko-KR" sz="1200" b="0" dirty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b="0" dirty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8" name="Rectangle 112"/>
          <p:cNvSpPr txBox="1">
            <a:spLocks noChangeArrowheads="1"/>
          </p:cNvSpPr>
          <p:nvPr/>
        </p:nvSpPr>
        <p:spPr bwMode="auto">
          <a:xfrm>
            <a:off x="481013" y="1185863"/>
            <a:ext cx="5895975" cy="7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369888" indent="-190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565150" indent="-193675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eaLnBrk="1" fontAlgn="ctr" hangingPunct="1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Font typeface="Wingdings 2" panose="05020102010507070707" pitchFamily="18" charset="2"/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3.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시스템 구성도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Bold" pitchFamily="34" charset="-127"/>
            </a:endParaRPr>
          </a:p>
          <a:p>
            <a:pPr eaLnBrk="1" fontAlgn="ctr" hangingPunct="1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Font typeface="Wingdings 2" panose="05020102010507070707" pitchFamily="18" charset="2"/>
              <a:buNone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  3-1. </a:t>
            </a:r>
            <a:r>
              <a: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목표시스템 구성도</a:t>
            </a:r>
            <a:endParaRPr lang="en-US" altLang="ko-KR" sz="160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Bold" pitchFamily="34" charset="-127"/>
            </a:endParaRPr>
          </a:p>
        </p:txBody>
      </p:sp>
      <p:sp>
        <p:nvSpPr>
          <p:cNvPr id="140" name="AutoShape 122"/>
          <p:cNvSpPr>
            <a:spLocks noChangeArrowheads="1"/>
          </p:cNvSpPr>
          <p:nvPr/>
        </p:nvSpPr>
        <p:spPr bwMode="auto">
          <a:xfrm>
            <a:off x="523081" y="2392363"/>
            <a:ext cx="2330450" cy="2413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일반 권리자</a:t>
            </a:r>
            <a:endParaRPr lang="en-US" altLang="ko-KR" sz="1100" dirty="0">
              <a:solidFill>
                <a:schemeClr val="bg1"/>
              </a:solidFill>
              <a:latin typeface="나눔바른고딕" charset="-127"/>
              <a:ea typeface="나눔바른고딕" charset="-127"/>
            </a:endParaRPr>
          </a:p>
        </p:txBody>
      </p:sp>
      <p:sp>
        <p:nvSpPr>
          <p:cNvPr id="142" name="Rectangle 491"/>
          <p:cNvSpPr>
            <a:spLocks noChangeArrowheads="1"/>
          </p:cNvSpPr>
          <p:nvPr/>
        </p:nvSpPr>
        <p:spPr bwMode="auto">
          <a:xfrm>
            <a:off x="540544" y="2719388"/>
            <a:ext cx="2292350" cy="279876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3"/>
              </a:buBlip>
              <a:defRPr/>
            </a:pPr>
            <a:endParaRPr lang="ko-KR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3" name="Rectangle 491"/>
          <p:cNvSpPr>
            <a:spLocks noChangeArrowheads="1"/>
          </p:cNvSpPr>
          <p:nvPr/>
        </p:nvSpPr>
        <p:spPr bwMode="auto">
          <a:xfrm>
            <a:off x="523081" y="6119813"/>
            <a:ext cx="2330450" cy="32337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5" name="AutoShape 122"/>
          <p:cNvSpPr>
            <a:spLocks noChangeArrowheads="1"/>
          </p:cNvSpPr>
          <p:nvPr/>
        </p:nvSpPr>
        <p:spPr bwMode="auto">
          <a:xfrm>
            <a:off x="523081" y="6137275"/>
            <a:ext cx="2330450" cy="2397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방송 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사업자</a:t>
            </a:r>
            <a:r>
              <a:rPr lang="en-US" altLang="ko-KR" sz="1100" dirty="0" smtClean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(</a:t>
            </a:r>
            <a:r>
              <a:rPr lang="ko-KR" altLang="en-US" sz="1100" dirty="0" smtClean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권리자</a:t>
            </a:r>
            <a:r>
              <a:rPr lang="en-US" altLang="ko-KR" sz="1100" dirty="0" smtClean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)</a:t>
            </a:r>
            <a:endParaRPr lang="en-US" altLang="ko-KR" sz="1100" dirty="0">
              <a:solidFill>
                <a:schemeClr val="bg1"/>
              </a:solidFill>
              <a:latin typeface="나눔바른고딕" charset="-127"/>
              <a:ea typeface="나눔바른고딕" charset="-127"/>
            </a:endParaRPr>
          </a:p>
        </p:txBody>
      </p:sp>
      <p:sp>
        <p:nvSpPr>
          <p:cNvPr id="146" name="Rectangle 491"/>
          <p:cNvSpPr>
            <a:spLocks noChangeArrowheads="1"/>
          </p:cNvSpPr>
          <p:nvPr/>
        </p:nvSpPr>
        <p:spPr bwMode="auto">
          <a:xfrm>
            <a:off x="540544" y="6464300"/>
            <a:ext cx="2292350" cy="27971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3"/>
              </a:buBlip>
              <a:defRPr/>
            </a:pPr>
            <a:endParaRPr lang="ko-KR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9" name="Rectangle 491"/>
          <p:cNvSpPr>
            <a:spLocks noChangeArrowheads="1"/>
          </p:cNvSpPr>
          <p:nvPr/>
        </p:nvSpPr>
        <p:spPr bwMode="auto">
          <a:xfrm>
            <a:off x="3447050" y="2374900"/>
            <a:ext cx="7345183" cy="696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0" name="Rectangle 491"/>
          <p:cNvSpPr>
            <a:spLocks noChangeArrowheads="1"/>
          </p:cNvSpPr>
          <p:nvPr/>
        </p:nvSpPr>
        <p:spPr bwMode="auto">
          <a:xfrm>
            <a:off x="3488324" y="2719388"/>
            <a:ext cx="7240883" cy="654208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3"/>
              </a:buBlip>
              <a:defRPr/>
            </a:pPr>
            <a:endParaRPr lang="ko-KR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4" name="Rectangle 491"/>
          <p:cNvSpPr>
            <a:spLocks noChangeArrowheads="1"/>
          </p:cNvSpPr>
          <p:nvPr/>
        </p:nvSpPr>
        <p:spPr bwMode="auto">
          <a:xfrm>
            <a:off x="11450638" y="2382252"/>
            <a:ext cx="2330450" cy="24758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5" name="AutoShape 122"/>
          <p:cNvSpPr>
            <a:spLocks noChangeArrowheads="1"/>
          </p:cNvSpPr>
          <p:nvPr/>
        </p:nvSpPr>
        <p:spPr bwMode="auto">
          <a:xfrm>
            <a:off x="11450638" y="2399714"/>
            <a:ext cx="2330450" cy="2397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기술업체</a:t>
            </a:r>
            <a:endParaRPr lang="en-US" altLang="ko-KR" sz="1100" dirty="0">
              <a:solidFill>
                <a:schemeClr val="bg1"/>
              </a:solidFill>
              <a:latin typeface="나눔바른고딕" charset="-127"/>
              <a:ea typeface="나눔바른고딕" charset="-127"/>
            </a:endParaRPr>
          </a:p>
        </p:txBody>
      </p:sp>
      <p:sp>
        <p:nvSpPr>
          <p:cNvPr id="156" name="Rectangle 491"/>
          <p:cNvSpPr>
            <a:spLocks noChangeArrowheads="1"/>
          </p:cNvSpPr>
          <p:nvPr/>
        </p:nvSpPr>
        <p:spPr bwMode="auto">
          <a:xfrm>
            <a:off x="11469688" y="2726740"/>
            <a:ext cx="2290763" cy="209806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3"/>
              </a:buBlip>
              <a:defRPr/>
            </a:pPr>
            <a:endParaRPr lang="ko-KR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4" name="Rectangle 491"/>
          <p:cNvSpPr>
            <a:spLocks noChangeArrowheads="1"/>
          </p:cNvSpPr>
          <p:nvPr/>
        </p:nvSpPr>
        <p:spPr bwMode="auto">
          <a:xfrm>
            <a:off x="11450638" y="5559388"/>
            <a:ext cx="2330450" cy="149304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5" name="AutoShape 122"/>
          <p:cNvSpPr>
            <a:spLocks noChangeArrowheads="1"/>
          </p:cNvSpPr>
          <p:nvPr/>
        </p:nvSpPr>
        <p:spPr bwMode="auto">
          <a:xfrm>
            <a:off x="11450638" y="5596277"/>
            <a:ext cx="2330450" cy="23971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en-US" altLang="ko-KR" sz="1100" dirty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OSP</a:t>
            </a:r>
          </a:p>
        </p:txBody>
      </p:sp>
      <p:sp>
        <p:nvSpPr>
          <p:cNvPr id="176" name="Rectangle 491"/>
          <p:cNvSpPr>
            <a:spLocks noChangeArrowheads="1"/>
          </p:cNvSpPr>
          <p:nvPr/>
        </p:nvSpPr>
        <p:spPr bwMode="auto">
          <a:xfrm>
            <a:off x="11469688" y="5988808"/>
            <a:ext cx="2290763" cy="103028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3"/>
              </a:buBlip>
              <a:defRPr/>
            </a:pPr>
            <a:endParaRPr lang="ko-KR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0" name="모서리가 둥근 직사각형 179"/>
          <p:cNvSpPr/>
          <p:nvPr/>
        </p:nvSpPr>
        <p:spPr bwMode="auto">
          <a:xfrm>
            <a:off x="665956" y="5106988"/>
            <a:ext cx="2041525" cy="3032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 조치 신청</a:t>
            </a:r>
          </a:p>
        </p:txBody>
      </p:sp>
      <p:sp>
        <p:nvSpPr>
          <p:cNvPr id="189" name="모서리가 둥근 직사각형 188"/>
          <p:cNvSpPr/>
          <p:nvPr/>
        </p:nvSpPr>
        <p:spPr bwMode="auto">
          <a:xfrm>
            <a:off x="661194" y="8853488"/>
            <a:ext cx="2041525" cy="3032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 서비스 제공</a:t>
            </a:r>
          </a:p>
        </p:txBody>
      </p:sp>
      <p:sp>
        <p:nvSpPr>
          <p:cNvPr id="190" name="모서리가 둥근 직사각형 189"/>
          <p:cNvSpPr/>
          <p:nvPr/>
        </p:nvSpPr>
        <p:spPr bwMode="auto">
          <a:xfrm>
            <a:off x="11614151" y="6133791"/>
            <a:ext cx="2041525" cy="3032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 조치 이행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2" name="모서리가 둥근 직사각형 191"/>
          <p:cNvSpPr/>
          <p:nvPr/>
        </p:nvSpPr>
        <p:spPr bwMode="auto">
          <a:xfrm>
            <a:off x="11614151" y="2827105"/>
            <a:ext cx="2041525" cy="3032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 성능평가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신청</a:t>
            </a:r>
          </a:p>
        </p:txBody>
      </p:sp>
      <p:sp>
        <p:nvSpPr>
          <p:cNvPr id="195" name="위쪽/아래쪽 화살표 194"/>
          <p:cNvSpPr/>
          <p:nvPr/>
        </p:nvSpPr>
        <p:spPr>
          <a:xfrm>
            <a:off x="1862931" y="3513138"/>
            <a:ext cx="200025" cy="392112"/>
          </a:xfrm>
          <a:prstGeom prst="upDownArrow">
            <a:avLst>
              <a:gd name="adj1" fmla="val 50000"/>
              <a:gd name="adj2" fmla="val 423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6" name="그림 1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4" y="3159125"/>
            <a:ext cx="4365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9" name="그룹 152"/>
          <p:cNvGrpSpPr>
            <a:grpSpLocks/>
          </p:cNvGrpSpPr>
          <p:nvPr/>
        </p:nvGrpSpPr>
        <p:grpSpPr bwMode="auto">
          <a:xfrm>
            <a:off x="1156494" y="3959225"/>
            <a:ext cx="1619250" cy="555625"/>
            <a:chOff x="1168537" y="2782866"/>
            <a:chExt cx="1296689" cy="554410"/>
          </a:xfrm>
        </p:grpSpPr>
        <p:sp>
          <p:nvSpPr>
            <p:cNvPr id="200" name="직사각형 199"/>
            <p:cNvSpPr/>
            <p:nvPr/>
          </p:nvSpPr>
          <p:spPr bwMode="auto">
            <a:xfrm>
              <a:off x="1169808" y="2782866"/>
              <a:ext cx="1295418" cy="2170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ko-KR" altLang="en-US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 추출 모듈</a:t>
              </a: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(exe)</a:t>
              </a:r>
              <a:endPara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1" name="직사각형 200"/>
            <p:cNvSpPr/>
            <p:nvPr/>
          </p:nvSpPr>
          <p:spPr bwMode="auto">
            <a:xfrm>
              <a:off x="1169808" y="2982454"/>
              <a:ext cx="1295418" cy="21701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</a:t>
              </a:r>
              <a:r>
                <a:rPr lang="ko-KR" altLang="en-US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 추출 모듈</a:t>
              </a: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(exe)</a:t>
              </a:r>
              <a:endPara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2" name="직사각형 201"/>
            <p:cNvSpPr/>
            <p:nvPr/>
          </p:nvSpPr>
          <p:spPr bwMode="auto">
            <a:xfrm>
              <a:off x="1168537" y="3132937"/>
              <a:ext cx="1281434" cy="20433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sz="10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………….</a:t>
              </a:r>
              <a:endPara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03" name="직사각형 253"/>
          <p:cNvSpPr>
            <a:spLocks noChangeArrowheads="1"/>
          </p:cNvSpPr>
          <p:nvPr/>
        </p:nvSpPr>
        <p:spPr bwMode="auto">
          <a:xfrm>
            <a:off x="691356" y="3578225"/>
            <a:ext cx="7048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3" name="직사각형 255"/>
          <p:cNvSpPr>
            <a:spLocks noChangeArrowheads="1"/>
          </p:cNvSpPr>
          <p:nvPr/>
        </p:nvSpPr>
        <p:spPr bwMode="auto">
          <a:xfrm>
            <a:off x="691356" y="4249738"/>
            <a:ext cx="704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메타정보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4" name="직사각형 260"/>
          <p:cNvSpPr>
            <a:spLocks noChangeArrowheads="1"/>
          </p:cNvSpPr>
          <p:nvPr/>
        </p:nvSpPr>
        <p:spPr bwMode="auto">
          <a:xfrm>
            <a:off x="1639094" y="3590925"/>
            <a:ext cx="647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추출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15" name="그림 1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" y="3881438"/>
            <a:ext cx="40163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6" name="그림 16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31" y="6557963"/>
            <a:ext cx="4365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" name="직사각형 253"/>
          <p:cNvSpPr>
            <a:spLocks noChangeArrowheads="1"/>
          </p:cNvSpPr>
          <p:nvPr/>
        </p:nvSpPr>
        <p:spPr bwMode="auto">
          <a:xfrm>
            <a:off x="843756" y="6977063"/>
            <a:ext cx="704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8" name="직사각형 255"/>
          <p:cNvSpPr>
            <a:spLocks noChangeArrowheads="1"/>
          </p:cNvSpPr>
          <p:nvPr/>
        </p:nvSpPr>
        <p:spPr bwMode="auto">
          <a:xfrm>
            <a:off x="1816894" y="6980238"/>
            <a:ext cx="704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 eaLnBrk="1" latinLnBrk="1" hangingPunct="1"/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메타정보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19" name="그림 16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006" y="6550025"/>
            <a:ext cx="40163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" name="모서리가 둥근 직사각형 219"/>
          <p:cNvSpPr/>
          <p:nvPr/>
        </p:nvSpPr>
        <p:spPr bwMode="auto">
          <a:xfrm>
            <a:off x="564356" y="7523163"/>
            <a:ext cx="1073150" cy="458787"/>
          </a:xfrm>
          <a:prstGeom prst="round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en-US" altLang="ko-KR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FTP </a:t>
            </a: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</a:p>
        </p:txBody>
      </p:sp>
      <p:sp>
        <p:nvSpPr>
          <p:cNvPr id="221" name="모서리가 둥근 직사각형 220"/>
          <p:cNvSpPr/>
          <p:nvPr/>
        </p:nvSpPr>
        <p:spPr bwMode="auto">
          <a:xfrm>
            <a:off x="1697831" y="7523163"/>
            <a:ext cx="1074738" cy="458787"/>
          </a:xfrm>
          <a:prstGeom prst="round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100" b="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디렉토리</a:t>
            </a:r>
            <a:endParaRPr lang="en-US" altLang="ko-KR" sz="11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모니터링</a:t>
            </a:r>
          </a:p>
        </p:txBody>
      </p:sp>
      <p:sp>
        <p:nvSpPr>
          <p:cNvPr id="222" name="모서리가 둥근 직사각형 221"/>
          <p:cNvSpPr/>
          <p:nvPr/>
        </p:nvSpPr>
        <p:spPr bwMode="auto">
          <a:xfrm>
            <a:off x="564356" y="8062913"/>
            <a:ext cx="1073150" cy="458787"/>
          </a:xfrm>
          <a:prstGeom prst="round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웹 콘솔</a:t>
            </a:r>
            <a:endParaRPr lang="en-US" altLang="ko-KR" sz="11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en-US" altLang="ko-KR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(WAS)</a:t>
            </a:r>
            <a:endParaRPr lang="ko-KR" altLang="en-US" sz="11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3" name="모서리가 둥근 직사각형 222"/>
          <p:cNvSpPr/>
          <p:nvPr/>
        </p:nvSpPr>
        <p:spPr bwMode="auto">
          <a:xfrm>
            <a:off x="1697831" y="8062913"/>
            <a:ext cx="1074738" cy="458787"/>
          </a:xfrm>
          <a:prstGeom prst="round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추출</a:t>
            </a:r>
            <a:r>
              <a:rPr lang="en-US" altLang="ko-KR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전송</a:t>
            </a:r>
          </a:p>
        </p:txBody>
      </p:sp>
      <p:sp>
        <p:nvSpPr>
          <p:cNvPr id="224" name="모서리가 둥근 직사각형 223"/>
          <p:cNvSpPr/>
          <p:nvPr/>
        </p:nvSpPr>
        <p:spPr bwMode="auto">
          <a:xfrm>
            <a:off x="3609181" y="2947175"/>
            <a:ext cx="6997502" cy="1108074"/>
          </a:xfrm>
          <a:prstGeom prst="roundRect">
            <a:avLst>
              <a:gd name="adj" fmla="val 10586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endParaRPr lang="ko-KR" altLang="en-US" sz="11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8" name="모서리가 둥근 직사각형 227"/>
          <p:cNvSpPr/>
          <p:nvPr/>
        </p:nvSpPr>
        <p:spPr bwMode="auto">
          <a:xfrm>
            <a:off x="3609181" y="2769235"/>
            <a:ext cx="6997502" cy="35587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4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 누리집 포털 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(http://www.copyright.or.kr</a:t>
            </a:r>
            <a:r>
              <a:rPr lang="en-US" altLang="ko-KR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3" name="모서리가 둥근 직사각형 232"/>
          <p:cNvSpPr/>
          <p:nvPr/>
        </p:nvSpPr>
        <p:spPr bwMode="auto">
          <a:xfrm>
            <a:off x="3809206" y="3242880"/>
            <a:ext cx="1488950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조작권 기술 소개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4" name="모서리가 둥근 직사각형 233"/>
          <p:cNvSpPr/>
          <p:nvPr/>
        </p:nvSpPr>
        <p:spPr bwMode="auto">
          <a:xfrm>
            <a:off x="3810794" y="3626844"/>
            <a:ext cx="1487666" cy="30321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 </a:t>
            </a:r>
            <a:r>
              <a:rPr lang="en-US" altLang="ko-KR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R&amp;D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5" name="모서리가 둥근 직사각형 234"/>
          <p:cNvSpPr/>
          <p:nvPr/>
        </p:nvSpPr>
        <p:spPr bwMode="auto">
          <a:xfrm>
            <a:off x="3609182" y="4613324"/>
            <a:ext cx="4350544" cy="2398328"/>
          </a:xfrm>
          <a:prstGeom prst="roundRect">
            <a:avLst>
              <a:gd name="adj" fmla="val 3991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endParaRPr lang="ko-KR" altLang="en-US" sz="11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6" name="모서리가 둥근 직사각형 235"/>
          <p:cNvSpPr/>
          <p:nvPr/>
        </p:nvSpPr>
        <p:spPr bwMode="auto">
          <a:xfrm>
            <a:off x="3609182" y="4485384"/>
            <a:ext cx="4350544" cy="35587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 조치 관리 시스템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(TMIS)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7" name="AutoShape 122"/>
          <p:cNvSpPr>
            <a:spLocks noChangeArrowheads="1"/>
          </p:cNvSpPr>
          <p:nvPr/>
        </p:nvSpPr>
        <p:spPr bwMode="auto">
          <a:xfrm>
            <a:off x="5574300" y="2401888"/>
            <a:ext cx="2330450" cy="23971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바른고딕" charset="-127"/>
                <a:ea typeface="나눔바른고딕" charset="-127"/>
              </a:rPr>
              <a:t>한국저작권위원회</a:t>
            </a:r>
            <a:endParaRPr lang="en-US" altLang="ko-KR" sz="1100" dirty="0">
              <a:solidFill>
                <a:schemeClr val="bg1"/>
              </a:solidFill>
              <a:latin typeface="나눔바른고딕" charset="-127"/>
              <a:ea typeface="나눔바른고딕" charset="-127"/>
            </a:endParaRPr>
          </a:p>
        </p:txBody>
      </p:sp>
      <p:grpSp>
        <p:nvGrpSpPr>
          <p:cNvPr id="238" name="그룹 121"/>
          <p:cNvGrpSpPr>
            <a:grpSpLocks/>
          </p:cNvGrpSpPr>
          <p:nvPr/>
        </p:nvGrpSpPr>
        <p:grpSpPr bwMode="auto">
          <a:xfrm>
            <a:off x="3418474" y="6258502"/>
            <a:ext cx="1436687" cy="612477"/>
            <a:chOff x="2573073" y="5736275"/>
            <a:chExt cx="864096" cy="440861"/>
          </a:xfrm>
        </p:grpSpPr>
        <p:pic>
          <p:nvPicPr>
            <p:cNvPr id="240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1" name="직사각형 123"/>
            <p:cNvSpPr>
              <a:spLocks noChangeArrowheads="1"/>
            </p:cNvSpPr>
            <p:nvPr/>
          </p:nvSpPr>
          <p:spPr bwMode="auto">
            <a:xfrm>
              <a:off x="2573073" y="5923830"/>
              <a:ext cx="864096" cy="159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성능평가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2" name="그룹 121"/>
          <p:cNvGrpSpPr>
            <a:grpSpLocks/>
          </p:cNvGrpSpPr>
          <p:nvPr/>
        </p:nvGrpSpPr>
        <p:grpSpPr bwMode="auto">
          <a:xfrm>
            <a:off x="4224234" y="6258502"/>
            <a:ext cx="1435100" cy="612477"/>
            <a:chOff x="2564904" y="5736275"/>
            <a:chExt cx="864096" cy="440861"/>
          </a:xfrm>
        </p:grpSpPr>
        <p:pic>
          <p:nvPicPr>
            <p:cNvPr id="243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4" name="직사각형 123"/>
            <p:cNvSpPr>
              <a:spLocks noChangeArrowheads="1"/>
            </p:cNvSpPr>
            <p:nvPr/>
          </p:nvSpPr>
          <p:spPr bwMode="auto">
            <a:xfrm>
              <a:off x="2564904" y="5923922"/>
              <a:ext cx="864096" cy="15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데이타셋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5" name="그룹 121"/>
          <p:cNvGrpSpPr>
            <a:grpSpLocks/>
          </p:cNvGrpSpPr>
          <p:nvPr/>
        </p:nvGrpSpPr>
        <p:grpSpPr bwMode="auto">
          <a:xfrm>
            <a:off x="5061847" y="6258502"/>
            <a:ext cx="1436687" cy="612477"/>
            <a:chOff x="2571693" y="5736275"/>
            <a:chExt cx="864096" cy="440861"/>
          </a:xfrm>
        </p:grpSpPr>
        <p:pic>
          <p:nvPicPr>
            <p:cNvPr id="246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7" name="직사각형 123"/>
            <p:cNvSpPr>
              <a:spLocks noChangeArrowheads="1"/>
            </p:cNvSpPr>
            <p:nvPr/>
          </p:nvSpPr>
          <p:spPr bwMode="auto">
            <a:xfrm>
              <a:off x="2571693" y="5899829"/>
              <a:ext cx="864096" cy="26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기술적인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조치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48" name="그룹 121"/>
          <p:cNvGrpSpPr>
            <a:grpSpLocks/>
          </p:cNvGrpSpPr>
          <p:nvPr/>
        </p:nvGrpSpPr>
        <p:grpSpPr bwMode="auto">
          <a:xfrm>
            <a:off x="5901047" y="6258502"/>
            <a:ext cx="1436688" cy="612477"/>
            <a:chOff x="2579800" y="5736275"/>
            <a:chExt cx="864096" cy="440861"/>
          </a:xfrm>
        </p:grpSpPr>
        <p:pic>
          <p:nvPicPr>
            <p:cNvPr id="249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0" name="직사각형 123"/>
            <p:cNvSpPr>
              <a:spLocks noChangeArrowheads="1"/>
            </p:cNvSpPr>
            <p:nvPr/>
          </p:nvSpPr>
          <p:spPr bwMode="auto">
            <a:xfrm>
              <a:off x="2579800" y="5887719"/>
              <a:ext cx="864096" cy="26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공용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특징정보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54" name="그룹 121"/>
          <p:cNvGrpSpPr>
            <a:grpSpLocks/>
          </p:cNvGrpSpPr>
          <p:nvPr/>
        </p:nvGrpSpPr>
        <p:grpSpPr bwMode="auto">
          <a:xfrm>
            <a:off x="6690311" y="6258502"/>
            <a:ext cx="1436688" cy="612477"/>
            <a:chOff x="2564904" y="5736275"/>
            <a:chExt cx="864096" cy="440861"/>
          </a:xfrm>
        </p:grpSpPr>
        <p:pic>
          <p:nvPicPr>
            <p:cNvPr id="257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8" name="직사각형 123"/>
            <p:cNvSpPr>
              <a:spLocks noChangeArrowheads="1"/>
            </p:cNvSpPr>
            <p:nvPr/>
          </p:nvSpPr>
          <p:spPr bwMode="auto">
            <a:xfrm>
              <a:off x="2564904" y="5890147"/>
              <a:ext cx="864096" cy="26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전자책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eaLnBrk="1" latinLnBrk="1" hangingPunct="1"/>
              <a:r>
                <a:rPr lang="en-US" altLang="ko-KR" sz="1200" b="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DRM</a:t>
              </a:r>
            </a:p>
          </p:txBody>
        </p:sp>
      </p:grpSp>
      <p:sp>
        <p:nvSpPr>
          <p:cNvPr id="261" name="모서리가 둥근 직사각형 260"/>
          <p:cNvSpPr/>
          <p:nvPr/>
        </p:nvSpPr>
        <p:spPr bwMode="auto">
          <a:xfrm>
            <a:off x="3731867" y="4962665"/>
            <a:ext cx="1998455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 조치 신청 관리</a:t>
            </a:r>
          </a:p>
        </p:txBody>
      </p:sp>
      <p:sp>
        <p:nvSpPr>
          <p:cNvPr id="262" name="모서리가 둥근 직사각형 261"/>
          <p:cNvSpPr/>
          <p:nvPr/>
        </p:nvSpPr>
        <p:spPr bwMode="auto">
          <a:xfrm>
            <a:off x="5816165" y="4962665"/>
            <a:ext cx="1998456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 </a:t>
            </a:r>
            <a:r>
              <a:rPr lang="en-US" altLang="ko-KR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관리</a:t>
            </a:r>
          </a:p>
        </p:txBody>
      </p:sp>
      <p:sp>
        <p:nvSpPr>
          <p:cNvPr id="263" name="모서리가 둥근 직사각형 262"/>
          <p:cNvSpPr/>
          <p:nvPr/>
        </p:nvSpPr>
        <p:spPr bwMode="auto">
          <a:xfrm>
            <a:off x="3731867" y="5277178"/>
            <a:ext cx="1998455" cy="250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신청 관리</a:t>
            </a:r>
          </a:p>
        </p:txBody>
      </p:sp>
      <p:sp>
        <p:nvSpPr>
          <p:cNvPr id="264" name="모서리가 둥근 직사각형 263"/>
          <p:cNvSpPr/>
          <p:nvPr/>
        </p:nvSpPr>
        <p:spPr bwMode="auto">
          <a:xfrm>
            <a:off x="5816165" y="5277178"/>
            <a:ext cx="1998456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en-US" altLang="ko-KR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DRM </a:t>
            </a: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 운용성 평가 관리</a:t>
            </a:r>
          </a:p>
        </p:txBody>
      </p:sp>
      <p:sp>
        <p:nvSpPr>
          <p:cNvPr id="265" name="모서리가 둥근 직사각형 264"/>
          <p:cNvSpPr/>
          <p:nvPr/>
        </p:nvSpPr>
        <p:spPr bwMode="auto">
          <a:xfrm>
            <a:off x="3731867" y="5588653"/>
            <a:ext cx="1998455" cy="250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결과 관리</a:t>
            </a:r>
          </a:p>
        </p:txBody>
      </p:sp>
      <p:sp>
        <p:nvSpPr>
          <p:cNvPr id="266" name="모서리가 둥근 직사각형 265"/>
          <p:cNvSpPr/>
          <p:nvPr/>
        </p:nvSpPr>
        <p:spPr bwMode="auto">
          <a:xfrm>
            <a:off x="5816165" y="5588653"/>
            <a:ext cx="1998456" cy="25058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 관리</a:t>
            </a:r>
          </a:p>
        </p:txBody>
      </p:sp>
      <p:sp>
        <p:nvSpPr>
          <p:cNvPr id="267" name="모서리가 둥근 직사각형 266"/>
          <p:cNvSpPr/>
          <p:nvPr/>
        </p:nvSpPr>
        <p:spPr bwMode="auto">
          <a:xfrm>
            <a:off x="3731867" y="5915041"/>
            <a:ext cx="1998455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결과 보고서</a:t>
            </a:r>
          </a:p>
        </p:txBody>
      </p:sp>
      <p:sp>
        <p:nvSpPr>
          <p:cNvPr id="268" name="모서리가 둥근 직사각형 267"/>
          <p:cNvSpPr/>
          <p:nvPr/>
        </p:nvSpPr>
        <p:spPr bwMode="auto">
          <a:xfrm>
            <a:off x="5816165" y="5915041"/>
            <a:ext cx="1998456" cy="250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 관리</a:t>
            </a:r>
          </a:p>
        </p:txBody>
      </p:sp>
      <p:sp>
        <p:nvSpPr>
          <p:cNvPr id="269" name="모서리가 둥근 직사각형 268"/>
          <p:cNvSpPr/>
          <p:nvPr/>
        </p:nvSpPr>
        <p:spPr bwMode="auto">
          <a:xfrm>
            <a:off x="3609181" y="7648575"/>
            <a:ext cx="6982330" cy="1535113"/>
          </a:xfrm>
          <a:prstGeom prst="roundRect">
            <a:avLst>
              <a:gd name="adj" fmla="val 10586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endParaRPr lang="ko-KR" altLang="en-US" sz="11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0" name="모서리가 둥근 직사각형 269"/>
          <p:cNvSpPr/>
          <p:nvPr/>
        </p:nvSpPr>
        <p:spPr bwMode="auto">
          <a:xfrm>
            <a:off x="3609181" y="7470636"/>
            <a:ext cx="6982330" cy="355877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평가실</a:t>
            </a:r>
          </a:p>
        </p:txBody>
      </p:sp>
      <p:sp>
        <p:nvSpPr>
          <p:cNvPr id="271" name="모서리가 둥근 직사각형 270"/>
          <p:cNvSpPr/>
          <p:nvPr/>
        </p:nvSpPr>
        <p:spPr bwMode="auto">
          <a:xfrm>
            <a:off x="4198833" y="8015288"/>
            <a:ext cx="1841500" cy="30321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도구</a:t>
            </a:r>
          </a:p>
        </p:txBody>
      </p:sp>
      <p:sp>
        <p:nvSpPr>
          <p:cNvPr id="284" name="모서리가 둥근 직사각형 283"/>
          <p:cNvSpPr/>
          <p:nvPr/>
        </p:nvSpPr>
        <p:spPr bwMode="auto">
          <a:xfrm>
            <a:off x="6129233" y="8008938"/>
            <a:ext cx="1839912" cy="30321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셋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도구</a:t>
            </a:r>
          </a:p>
        </p:txBody>
      </p:sp>
      <p:sp>
        <p:nvSpPr>
          <p:cNvPr id="285" name="모서리가 둥근 직사각형 284"/>
          <p:cNvSpPr/>
          <p:nvPr/>
        </p:nvSpPr>
        <p:spPr bwMode="auto">
          <a:xfrm>
            <a:off x="8045345" y="8015288"/>
            <a:ext cx="1841500" cy="303212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상호운용성 평가 도구</a:t>
            </a:r>
          </a:p>
        </p:txBody>
      </p:sp>
      <p:sp>
        <p:nvSpPr>
          <p:cNvPr id="286" name="순서도: 다중 문서 285"/>
          <p:cNvSpPr/>
          <p:nvPr/>
        </p:nvSpPr>
        <p:spPr bwMode="auto">
          <a:xfrm>
            <a:off x="4265508" y="8459788"/>
            <a:ext cx="930275" cy="500062"/>
          </a:xfrm>
          <a:prstGeom prst="flowChartMultidocument">
            <a:avLst/>
          </a:prstGeom>
          <a:solidFill>
            <a:srgbClr val="EDF9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</a:p>
        </p:txBody>
      </p:sp>
      <p:sp>
        <p:nvSpPr>
          <p:cNvPr id="287" name="순서도: 다중 문서 286"/>
          <p:cNvSpPr/>
          <p:nvPr/>
        </p:nvSpPr>
        <p:spPr bwMode="auto">
          <a:xfrm>
            <a:off x="5433908" y="8447088"/>
            <a:ext cx="930275" cy="500062"/>
          </a:xfrm>
          <a:prstGeom prst="flowChartMultidocument">
            <a:avLst/>
          </a:prstGeom>
          <a:solidFill>
            <a:srgbClr val="EDF9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</a:p>
        </p:txBody>
      </p:sp>
      <p:sp>
        <p:nvSpPr>
          <p:cNvPr id="288" name="순서도: 다중 문서 287"/>
          <p:cNvSpPr/>
          <p:nvPr/>
        </p:nvSpPr>
        <p:spPr bwMode="auto">
          <a:xfrm>
            <a:off x="6594370" y="8447088"/>
            <a:ext cx="931863" cy="500062"/>
          </a:xfrm>
          <a:prstGeom prst="flowChartMultidocument">
            <a:avLst/>
          </a:prstGeom>
          <a:solidFill>
            <a:srgbClr val="EDF9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</a:p>
        </p:txBody>
      </p:sp>
      <p:sp>
        <p:nvSpPr>
          <p:cNvPr id="289" name="순서도: 다중 문서 288"/>
          <p:cNvSpPr/>
          <p:nvPr/>
        </p:nvSpPr>
        <p:spPr bwMode="auto">
          <a:xfrm>
            <a:off x="7742133" y="8459788"/>
            <a:ext cx="930275" cy="500062"/>
          </a:xfrm>
          <a:prstGeom prst="flowChartMultidocument">
            <a:avLst/>
          </a:prstGeom>
          <a:solidFill>
            <a:srgbClr val="EDF9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모바일앱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</a:p>
        </p:txBody>
      </p:sp>
      <p:sp>
        <p:nvSpPr>
          <p:cNvPr id="290" name="순서도: 다중 문서 289"/>
          <p:cNvSpPr/>
          <p:nvPr/>
        </p:nvSpPr>
        <p:spPr bwMode="auto">
          <a:xfrm>
            <a:off x="8904183" y="8459788"/>
            <a:ext cx="930275" cy="500062"/>
          </a:xfrm>
          <a:prstGeom prst="flowChartMultidocument">
            <a:avLst/>
          </a:prstGeom>
          <a:solidFill>
            <a:srgbClr val="EDF9A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ePub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데이타셋</a:t>
            </a:r>
          </a:p>
        </p:txBody>
      </p:sp>
      <p:sp>
        <p:nvSpPr>
          <p:cNvPr id="291" name="왼쪽/오른쪽 화살표 290"/>
          <p:cNvSpPr/>
          <p:nvPr/>
        </p:nvSpPr>
        <p:spPr bwMode="auto">
          <a:xfrm>
            <a:off x="2853531" y="4054475"/>
            <a:ext cx="569912" cy="441325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292" name="왼쪽/오른쪽 화살표 291"/>
          <p:cNvSpPr/>
          <p:nvPr/>
        </p:nvSpPr>
        <p:spPr bwMode="auto">
          <a:xfrm>
            <a:off x="2864644" y="7569200"/>
            <a:ext cx="569912" cy="439738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297" name="왼쪽/오른쪽 화살표 296"/>
          <p:cNvSpPr/>
          <p:nvPr/>
        </p:nvSpPr>
        <p:spPr bwMode="auto">
          <a:xfrm>
            <a:off x="10820809" y="3533976"/>
            <a:ext cx="601253" cy="441325"/>
          </a:xfrm>
          <a:prstGeom prst="leftRight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03" name="모서리가 둥근 직사각형 302"/>
          <p:cNvSpPr/>
          <p:nvPr/>
        </p:nvSpPr>
        <p:spPr bwMode="auto">
          <a:xfrm>
            <a:off x="1516856" y="2803525"/>
            <a:ext cx="1074738" cy="596900"/>
          </a:xfrm>
          <a:prstGeom prst="roundRect">
            <a:avLst/>
          </a:prstGeom>
          <a:solidFill>
            <a:srgbClr val="FFC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특징정보</a:t>
            </a:r>
            <a:endParaRPr lang="en-US" altLang="ko-KR" sz="11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추출기</a:t>
            </a:r>
            <a:endParaRPr lang="en-US" altLang="ko-KR" sz="11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en-US" altLang="ko-KR" sz="11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(Windows)</a:t>
            </a:r>
            <a:endParaRPr lang="ko-KR" altLang="en-US" sz="11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6" name="모서리가 둥근 직사각형 325"/>
          <p:cNvSpPr/>
          <p:nvPr/>
        </p:nvSpPr>
        <p:spPr bwMode="auto">
          <a:xfrm>
            <a:off x="11620501" y="4177944"/>
            <a:ext cx="2041525" cy="4870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전자책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DRM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상호운용성 평가 신청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7" name="모서리가 둥근 직사각형 326"/>
          <p:cNvSpPr/>
          <p:nvPr/>
        </p:nvSpPr>
        <p:spPr bwMode="auto">
          <a:xfrm>
            <a:off x="5524363" y="3242880"/>
            <a:ext cx="1449819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</a:t>
            </a:r>
            <a:r>
              <a:rPr lang="en-US" altLang="ko-KR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조치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8" name="모서리가 둥근 직사각형 327"/>
          <p:cNvSpPr/>
          <p:nvPr/>
        </p:nvSpPr>
        <p:spPr bwMode="auto">
          <a:xfrm>
            <a:off x="5521532" y="3637957"/>
            <a:ext cx="1449819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9" name="모서리가 둥근 직사각형 328"/>
          <p:cNvSpPr/>
          <p:nvPr/>
        </p:nvSpPr>
        <p:spPr bwMode="auto">
          <a:xfrm>
            <a:off x="11620501" y="3617516"/>
            <a:ext cx="2041525" cy="46835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 </a:t>
            </a:r>
            <a:r>
              <a:rPr lang="en-US" altLang="ko-KR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</a:t>
            </a:r>
            <a:endParaRPr lang="en-US" altLang="ko-KR" sz="1200" b="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신청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0" name="모서리가 둥근 직사각형 329"/>
          <p:cNvSpPr/>
          <p:nvPr/>
        </p:nvSpPr>
        <p:spPr bwMode="auto">
          <a:xfrm>
            <a:off x="11614151" y="6526971"/>
            <a:ext cx="2041525" cy="3032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실태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점검 </a:t>
            </a:r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대상</a:t>
            </a:r>
            <a:r>
              <a: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1" name="모서리가 둥근 직사각형 330"/>
          <p:cNvSpPr/>
          <p:nvPr/>
        </p:nvSpPr>
        <p:spPr bwMode="auto">
          <a:xfrm>
            <a:off x="11614151" y="3205787"/>
            <a:ext cx="2041525" cy="30321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 성능평가 </a:t>
            </a:r>
            <a:r>
              <a:rPr lang="ko-KR" altLang="en-US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신청</a:t>
            </a:r>
          </a:p>
        </p:txBody>
      </p:sp>
      <p:sp>
        <p:nvSpPr>
          <p:cNvPr id="332" name="왼쪽/오른쪽 화살표 331"/>
          <p:cNvSpPr/>
          <p:nvPr/>
        </p:nvSpPr>
        <p:spPr bwMode="auto">
          <a:xfrm rot="5400000">
            <a:off x="12368601" y="5100990"/>
            <a:ext cx="567548" cy="282575"/>
          </a:xfrm>
          <a:prstGeom prst="leftRightArrow">
            <a:avLst>
              <a:gd name="adj1" fmla="val 60765"/>
              <a:gd name="adj2" fmla="val 44618"/>
            </a:avLst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33" name="모서리가 둥근 직사각형 332"/>
          <p:cNvSpPr/>
          <p:nvPr/>
        </p:nvSpPr>
        <p:spPr bwMode="auto">
          <a:xfrm>
            <a:off x="8075808" y="4613324"/>
            <a:ext cx="2530875" cy="2398328"/>
          </a:xfrm>
          <a:prstGeom prst="roundRect">
            <a:avLst>
              <a:gd name="adj" fmla="val 3991"/>
            </a:avLst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endParaRPr lang="ko-KR" altLang="en-US" sz="1100" b="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4" name="모서리가 둥근 직사각형 333"/>
          <p:cNvSpPr/>
          <p:nvPr/>
        </p:nvSpPr>
        <p:spPr bwMode="auto">
          <a:xfrm>
            <a:off x="8075808" y="4485384"/>
            <a:ext cx="2530875" cy="355878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anchor="ctr"/>
          <a:lstStyle/>
          <a:p>
            <a:pPr algn="ctr" defTabSz="1317625" eaLnBrk="1" latinLnBrk="1" hangingPunct="1">
              <a:defRPr/>
            </a:pPr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사업관리시스템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5" name="모서리가 둥근 직사각형 334"/>
          <p:cNvSpPr/>
          <p:nvPr/>
        </p:nvSpPr>
        <p:spPr bwMode="auto">
          <a:xfrm>
            <a:off x="8176898" y="4962665"/>
            <a:ext cx="1124787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과제공고관리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6" name="모서리가 둥근 직사각형 335"/>
          <p:cNvSpPr/>
          <p:nvPr/>
        </p:nvSpPr>
        <p:spPr bwMode="auto">
          <a:xfrm>
            <a:off x="8176898" y="5277178"/>
            <a:ext cx="1124787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수요조사관리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7" name="모서리가 둥근 직사각형 336"/>
          <p:cNvSpPr/>
          <p:nvPr/>
        </p:nvSpPr>
        <p:spPr bwMode="auto">
          <a:xfrm>
            <a:off x="8176898" y="5588653"/>
            <a:ext cx="1124787" cy="25058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과제신청관리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8" name="모서리가 둥근 직사각형 337"/>
          <p:cNvSpPr/>
          <p:nvPr/>
        </p:nvSpPr>
        <p:spPr bwMode="auto">
          <a:xfrm>
            <a:off x="8176898" y="5915041"/>
            <a:ext cx="1124787" cy="250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과제협약관리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9" name="모서리가 둥근 직사각형 338"/>
          <p:cNvSpPr/>
          <p:nvPr/>
        </p:nvSpPr>
        <p:spPr bwMode="auto">
          <a:xfrm>
            <a:off x="8942595" y="3242880"/>
            <a:ext cx="1472823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lIns="0" tIns="0" rIns="0" bIns="0" anchor="ctr" anchorCtr="0"/>
          <a:lstStyle/>
          <a:p>
            <a:pPr algn="ctr" defTabSz="1317625" eaLnBrk="1" latinLnBrk="1" hangingPunct="1">
              <a:defRPr/>
            </a:pPr>
            <a:r>
              <a:rPr lang="ko-KR" altLang="en-US" sz="1200" b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정보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1" name="모서리가 둥근 직사각형 340"/>
          <p:cNvSpPr/>
          <p:nvPr/>
        </p:nvSpPr>
        <p:spPr bwMode="auto">
          <a:xfrm>
            <a:off x="8942595" y="3597894"/>
            <a:ext cx="1472823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lIns="0" tIns="0" rIns="0" bIns="0" anchor="ctr" anchorCtr="0"/>
          <a:lstStyle/>
          <a:p>
            <a:pPr algn="ctr" defTabSz="1317625" eaLnBrk="1" latinLnBrk="1" hangingPunct="1">
              <a:defRPr/>
            </a:pP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 홍보 영상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3" name="모서리가 둥근 직사각형 342"/>
          <p:cNvSpPr/>
          <p:nvPr/>
        </p:nvSpPr>
        <p:spPr bwMode="auto">
          <a:xfrm>
            <a:off x="9369233" y="4962665"/>
            <a:ext cx="1124787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인터넷공시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4" name="모서리가 둥근 직사각형 343"/>
          <p:cNvSpPr/>
          <p:nvPr/>
        </p:nvSpPr>
        <p:spPr bwMode="auto">
          <a:xfrm>
            <a:off x="9369233" y="5277178"/>
            <a:ext cx="1124787" cy="249277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사업수행관리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5" name="모서리가 둥근 직사각형 344"/>
          <p:cNvSpPr/>
          <p:nvPr/>
        </p:nvSpPr>
        <p:spPr bwMode="auto">
          <a:xfrm>
            <a:off x="9369233" y="5588653"/>
            <a:ext cx="1124787" cy="25058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성과관리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6" name="모서리가 둥근 직사각형 345"/>
          <p:cNvSpPr/>
          <p:nvPr/>
        </p:nvSpPr>
        <p:spPr bwMode="auto">
          <a:xfrm>
            <a:off x="9369233" y="5915041"/>
            <a:ext cx="1124787" cy="25058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050" b="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각종 통계</a:t>
            </a:r>
            <a:endParaRPr lang="ko-KR" altLang="en-US" sz="105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47" name="그룹 121"/>
          <p:cNvGrpSpPr>
            <a:grpSpLocks/>
          </p:cNvGrpSpPr>
          <p:nvPr/>
        </p:nvGrpSpPr>
        <p:grpSpPr bwMode="auto">
          <a:xfrm>
            <a:off x="7792916" y="6258502"/>
            <a:ext cx="1436688" cy="612477"/>
            <a:chOff x="2564904" y="5736275"/>
            <a:chExt cx="864096" cy="440861"/>
          </a:xfrm>
        </p:grpSpPr>
        <p:pic>
          <p:nvPicPr>
            <p:cNvPr id="348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9" name="직사각형 123"/>
            <p:cNvSpPr>
              <a:spLocks noChangeArrowheads="1"/>
            </p:cNvSpPr>
            <p:nvPr/>
          </p:nvSpPr>
          <p:spPr bwMode="auto">
            <a:xfrm>
              <a:off x="2564904" y="5943278"/>
              <a:ext cx="864096" cy="15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수요조사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0" name="그룹 121"/>
          <p:cNvGrpSpPr>
            <a:grpSpLocks/>
          </p:cNvGrpSpPr>
          <p:nvPr/>
        </p:nvGrpSpPr>
        <p:grpSpPr bwMode="auto">
          <a:xfrm>
            <a:off x="8610828" y="6258502"/>
            <a:ext cx="1436688" cy="612477"/>
            <a:chOff x="2564904" y="5736275"/>
            <a:chExt cx="864096" cy="440861"/>
          </a:xfrm>
        </p:grpSpPr>
        <p:pic>
          <p:nvPicPr>
            <p:cNvPr id="351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2" name="직사각형 123"/>
            <p:cNvSpPr>
              <a:spLocks noChangeArrowheads="1"/>
            </p:cNvSpPr>
            <p:nvPr/>
          </p:nvSpPr>
          <p:spPr bwMode="auto">
            <a:xfrm>
              <a:off x="2564904" y="5943278"/>
              <a:ext cx="864096" cy="15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과제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53" name="그룹 121"/>
          <p:cNvGrpSpPr>
            <a:grpSpLocks/>
          </p:cNvGrpSpPr>
          <p:nvPr/>
        </p:nvGrpSpPr>
        <p:grpSpPr bwMode="auto">
          <a:xfrm>
            <a:off x="9446106" y="6258502"/>
            <a:ext cx="1436688" cy="612477"/>
            <a:chOff x="2564904" y="5736275"/>
            <a:chExt cx="864096" cy="440861"/>
          </a:xfrm>
        </p:grpSpPr>
        <p:pic>
          <p:nvPicPr>
            <p:cNvPr id="354" name="Picture 152" descr="DB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5" name="직사각형 123"/>
            <p:cNvSpPr>
              <a:spLocks noChangeArrowheads="1"/>
            </p:cNvSpPr>
            <p:nvPr/>
          </p:nvSpPr>
          <p:spPr bwMode="auto">
            <a:xfrm>
              <a:off x="2564904" y="5943278"/>
              <a:ext cx="864096" cy="158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성과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56" name="왼쪽/오른쪽 화살표 355"/>
          <p:cNvSpPr/>
          <p:nvPr/>
        </p:nvSpPr>
        <p:spPr bwMode="auto">
          <a:xfrm rot="5400000">
            <a:off x="4861148" y="7016879"/>
            <a:ext cx="466071" cy="439738"/>
          </a:xfrm>
          <a:prstGeom prst="leftRightArrow">
            <a:avLst>
              <a:gd name="adj1" fmla="val 32671"/>
              <a:gd name="adj2" fmla="val 3787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57" name="왼쪽/오른쪽 화살표 356"/>
          <p:cNvSpPr/>
          <p:nvPr/>
        </p:nvSpPr>
        <p:spPr bwMode="auto">
          <a:xfrm rot="5400000">
            <a:off x="6510394" y="7016880"/>
            <a:ext cx="466071" cy="439738"/>
          </a:xfrm>
          <a:prstGeom prst="leftRightArrow">
            <a:avLst>
              <a:gd name="adj1" fmla="val 32671"/>
              <a:gd name="adj2" fmla="val 3787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58" name="왼쪽/오른쪽 화살표 357"/>
          <p:cNvSpPr/>
          <p:nvPr/>
        </p:nvSpPr>
        <p:spPr bwMode="auto">
          <a:xfrm rot="5400000">
            <a:off x="4861148" y="4012779"/>
            <a:ext cx="466071" cy="439738"/>
          </a:xfrm>
          <a:prstGeom prst="leftRightArrow">
            <a:avLst>
              <a:gd name="adj1" fmla="val 32671"/>
              <a:gd name="adj2" fmla="val 3787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59" name="왼쪽/오른쪽 화살표 358"/>
          <p:cNvSpPr/>
          <p:nvPr/>
        </p:nvSpPr>
        <p:spPr bwMode="auto">
          <a:xfrm rot="5400000">
            <a:off x="6606224" y="4012783"/>
            <a:ext cx="466071" cy="439738"/>
          </a:xfrm>
          <a:prstGeom prst="leftRightArrow">
            <a:avLst>
              <a:gd name="adj1" fmla="val 32671"/>
              <a:gd name="adj2" fmla="val 37870"/>
            </a:avLst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endParaRPr lang="ko-KR" altLang="en-US" dirty="0"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363" name="모서리가 둥근 직사각형 362"/>
          <p:cNvSpPr/>
          <p:nvPr/>
        </p:nvSpPr>
        <p:spPr bwMode="auto">
          <a:xfrm>
            <a:off x="11969461" y="8885323"/>
            <a:ext cx="1323298" cy="37615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tlCol="0" anchor="ctr"/>
          <a:lstStyle/>
          <a:p>
            <a:pPr algn="ctr" defTabSz="1317625" eaLnBrk="1" latinLnBrk="1" hangingPunct="1"/>
            <a:r>
              <a:rPr lang="ko-KR" altLang="en-US" sz="12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변경 부분</a:t>
            </a:r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 bwMode="auto">
          <a:xfrm>
            <a:off x="7203619" y="3242880"/>
            <a:ext cx="1449819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7200788" y="3637957"/>
            <a:ext cx="1449819" cy="30162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/>
          <a:lstStyle/>
          <a:p>
            <a:pPr algn="ctr" defTabSz="1317625" eaLnBrk="1" latinLnBrk="1" hangingPunct="1">
              <a:defRPr/>
            </a:pPr>
            <a:r>
              <a:rPr lang="ko-KR" altLang="en-US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정보마당</a:t>
            </a:r>
            <a:endParaRPr lang="ko-KR" altLang="en-US" sz="1200" b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3511936" y="4855162"/>
            <a:ext cx="4496324" cy="2019961"/>
          </a:xfrm>
          <a:prstGeom prst="roundRect">
            <a:avLst>
              <a:gd name="adj" fmla="val 6221"/>
            </a:avLst>
          </a:prstGeom>
          <a:noFill/>
          <a:ln w="5715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tlCol="0" anchor="ctr"/>
          <a:lstStyle/>
          <a:p>
            <a:pPr algn="ctr" defTabSz="1317625" eaLnBrk="1" latinLnBrk="1" hangingPunct="1"/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모서리가 둥근 직사각형 138"/>
          <p:cNvSpPr/>
          <p:nvPr/>
        </p:nvSpPr>
        <p:spPr bwMode="auto">
          <a:xfrm>
            <a:off x="4087974" y="7943478"/>
            <a:ext cx="5959542" cy="1113754"/>
          </a:xfrm>
          <a:prstGeom prst="roundRect">
            <a:avLst>
              <a:gd name="adj" fmla="val 6221"/>
            </a:avLst>
          </a:prstGeom>
          <a:noFill/>
          <a:ln w="5715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tlCol="0" anchor="ctr"/>
          <a:lstStyle/>
          <a:p>
            <a:pPr algn="ctr" defTabSz="1317625" eaLnBrk="1" latinLnBrk="1" hangingPunct="1"/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모서리가 둥근 직사각형 140"/>
          <p:cNvSpPr/>
          <p:nvPr/>
        </p:nvSpPr>
        <p:spPr bwMode="auto">
          <a:xfrm>
            <a:off x="8845714" y="3031572"/>
            <a:ext cx="1745797" cy="1113754"/>
          </a:xfrm>
          <a:prstGeom prst="roundRect">
            <a:avLst>
              <a:gd name="adj" fmla="val 6221"/>
            </a:avLst>
          </a:prstGeom>
          <a:noFill/>
          <a:ln w="5715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tlCol="0" anchor="ctr"/>
          <a:lstStyle/>
          <a:p>
            <a:pPr algn="ctr" defTabSz="1317625" eaLnBrk="1" latinLnBrk="1" hangingPunct="1"/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91"/>
          <p:cNvSpPr>
            <a:spLocks noChangeArrowheads="1"/>
          </p:cNvSpPr>
          <p:nvPr/>
        </p:nvSpPr>
        <p:spPr bwMode="auto">
          <a:xfrm>
            <a:off x="3045783" y="2106196"/>
            <a:ext cx="10358433" cy="728099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Rectangle 491"/>
          <p:cNvSpPr>
            <a:spLocks noChangeArrowheads="1"/>
          </p:cNvSpPr>
          <p:nvPr/>
        </p:nvSpPr>
        <p:spPr bwMode="auto">
          <a:xfrm>
            <a:off x="3132782" y="2591661"/>
            <a:ext cx="10207215" cy="675349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2"/>
              </a:buBlip>
              <a:defRPr/>
            </a:pPr>
            <a:endParaRPr lang="ko-KR" altLang="ko-KR" sz="9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Rectangle 100"/>
          <p:cNvSpPr txBox="1">
            <a:spLocks noChangeArrowheads="1"/>
          </p:cNvSpPr>
          <p:nvPr/>
        </p:nvSpPr>
        <p:spPr bwMode="auto">
          <a:xfrm>
            <a:off x="481013" y="1541670"/>
            <a:ext cx="1330007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369888" indent="-190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565150" indent="-193675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30000"/>
              </a:spcAft>
              <a:buClr>
                <a:srgbClr val="808080"/>
              </a:buClr>
              <a:buSzPct val="90000"/>
              <a:buFont typeface="Wingdings 2" panose="05020102010507070707" pitchFamily="18" charset="2"/>
              <a:buNone/>
            </a:pPr>
            <a:r>
              <a:rPr lang="ko-KR" altLang="en-US" sz="1200" b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</a:t>
            </a:r>
            <a:r>
              <a:rPr lang="ko-KR" altLang="en-US" sz="1200" b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운영중인 서비스들이 안정적인 구성으로 운영 유지 될 수 있도록 전체 시스템에 대한 구성을 명확히 하고 서비스가 운영될 수 있도록 하겠습니다</a:t>
            </a:r>
            <a:r>
              <a:rPr lang="en-US" altLang="ko-KR" sz="1200" b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ko-KR" sz="1200" b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Rectangle 112"/>
          <p:cNvSpPr txBox="1">
            <a:spLocks noChangeArrowheads="1"/>
          </p:cNvSpPr>
          <p:nvPr/>
        </p:nvSpPr>
        <p:spPr bwMode="auto">
          <a:xfrm>
            <a:off x="481013" y="1185863"/>
            <a:ext cx="5895975" cy="25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369888" indent="-1905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565150" indent="-193675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eaLnBrk="1" fontAlgn="ctr" hangingPunct="1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Font typeface="Wingdings 2" panose="05020102010507070707" pitchFamily="18" charset="2"/>
              <a:buNone/>
            </a:pPr>
            <a:r>
              <a:rPr lang="en-US" altLang="ko-KR" sz="13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  3-2. </a:t>
            </a:r>
            <a:r>
              <a:rPr lang="ko-KR" altLang="en-US" sz="130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Noto Sans CJK KR Bold" pitchFamily="34" charset="-127"/>
              </a:rPr>
              <a:t>하드웨어 구성도</a:t>
            </a:r>
            <a:endParaRPr lang="en-US" altLang="ko-KR" sz="13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Bold" pitchFamily="34" charset="-127"/>
            </a:endParaRPr>
          </a:p>
        </p:txBody>
      </p:sp>
      <p:sp>
        <p:nvSpPr>
          <p:cNvPr id="6" name="AutoShape 122"/>
          <p:cNvSpPr>
            <a:spLocks noChangeArrowheads="1"/>
          </p:cNvSpPr>
          <p:nvPr/>
        </p:nvSpPr>
        <p:spPr bwMode="auto">
          <a:xfrm>
            <a:off x="6935916" y="2090754"/>
            <a:ext cx="2330450" cy="23971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한국저작권위원회</a:t>
            </a:r>
            <a:endParaRPr lang="en-US" altLang="ko-KR" sz="1100" dirty="0">
              <a:solidFill>
                <a:srgbClr val="FFFFFF"/>
              </a:solidFill>
              <a:latin typeface="나눔바른고딕" charset="-127"/>
              <a:ea typeface="나눔바른고딕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009726"/>
              </p:ext>
            </p:extLst>
          </p:nvPr>
        </p:nvGraphicFramePr>
        <p:xfrm>
          <a:off x="4417401" y="3944006"/>
          <a:ext cx="1347207" cy="766765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DCIS8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CentOS 7.2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Cubrid 10.1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8" name="그룹 462"/>
          <p:cNvGrpSpPr>
            <a:grpSpLocks/>
          </p:cNvGrpSpPr>
          <p:nvPr/>
        </p:nvGrpSpPr>
        <p:grpSpPr bwMode="auto">
          <a:xfrm>
            <a:off x="3720975" y="3936068"/>
            <a:ext cx="665165" cy="749786"/>
            <a:chOff x="5049835" y="2909624"/>
            <a:chExt cx="614366" cy="750583"/>
          </a:xfrm>
        </p:grpSpPr>
        <p:sp>
          <p:nvSpPr>
            <p:cNvPr id="9" name="Rectangle 326"/>
            <p:cNvSpPr>
              <a:spLocks noChangeArrowheads="1"/>
            </p:cNvSpPr>
            <p:nvPr/>
          </p:nvSpPr>
          <p:spPr bwMode="auto">
            <a:xfrm>
              <a:off x="5049838" y="3062187"/>
              <a:ext cx="614363" cy="59802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DB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서버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11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152" descr="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065"/>
          <a:stretch>
            <a:fillRect/>
          </a:stretch>
        </p:blipFill>
        <p:spPr bwMode="auto">
          <a:xfrm>
            <a:off x="3967624" y="4360652"/>
            <a:ext cx="382121" cy="24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042003"/>
              </p:ext>
            </p:extLst>
          </p:nvPr>
        </p:nvGraphicFramePr>
        <p:xfrm>
          <a:off x="8227712" y="3092428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제조사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Hitachi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Model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AMS2300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용량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51TB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326"/>
          <p:cNvSpPr>
            <a:spLocks noChangeArrowheads="1"/>
          </p:cNvSpPr>
          <p:nvPr/>
        </p:nvSpPr>
        <p:spPr bwMode="auto">
          <a:xfrm>
            <a:off x="7531289" y="3236891"/>
            <a:ext cx="665162" cy="48101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6B6B6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Rectangle 327"/>
          <p:cNvSpPr>
            <a:spLocks noChangeArrowheads="1"/>
          </p:cNvSpPr>
          <p:nvPr/>
        </p:nvSpPr>
        <p:spPr bwMode="auto">
          <a:xfrm>
            <a:off x="7531286" y="3084489"/>
            <a:ext cx="665162" cy="141287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스토리지</a:t>
            </a:r>
            <a:endParaRPr kumimoji="0" lang="en-US" altLang="ko-KR" sz="8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16" name="Text Box 2149"/>
          <p:cNvSpPr txBox="1">
            <a:spLocks noChangeArrowheads="1"/>
          </p:cNvSpPr>
          <p:nvPr/>
        </p:nvSpPr>
        <p:spPr bwMode="auto">
          <a:xfrm>
            <a:off x="7090205" y="3976914"/>
            <a:ext cx="78581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SzPct val="80000"/>
            </a:pPr>
            <a:r>
              <a:rPr kumimoji="0" lang="en-US" altLang="ko-KR" sz="800" dirty="0" smtClean="0">
                <a:solidFill>
                  <a:srgbClr val="000000"/>
                </a:solidFill>
                <a:latin typeface="산돌고딕B"/>
              </a:rPr>
              <a:t>SAN </a:t>
            </a:r>
            <a:r>
              <a:rPr kumimoji="0" lang="ko-KR" altLang="en-US" sz="800" dirty="0" smtClean="0">
                <a:solidFill>
                  <a:srgbClr val="000000"/>
                </a:solidFill>
                <a:latin typeface="산돌고딕B"/>
              </a:rPr>
              <a:t>스위치</a:t>
            </a:r>
            <a:endParaRPr kumimoji="0" lang="ko-KR" altLang="en-US" sz="800" dirty="0">
              <a:solidFill>
                <a:srgbClr val="000000"/>
              </a:solidFill>
              <a:latin typeface="산돌고딕B"/>
            </a:endParaRPr>
          </a:p>
        </p:txBody>
      </p:sp>
      <p:pic>
        <p:nvPicPr>
          <p:cNvPr id="17" name="Picture 6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90089" y="4037420"/>
            <a:ext cx="765078" cy="142876"/>
          </a:xfrm>
          <a:prstGeom prst="rect">
            <a:avLst/>
          </a:prstGeom>
          <a:noFill/>
        </p:spPr>
      </p:pic>
      <p:pic>
        <p:nvPicPr>
          <p:cNvPr id="18" name="Picture 85" descr="ams230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36467" y="3241218"/>
            <a:ext cx="333461" cy="419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1020"/>
              </p:ext>
            </p:extLst>
          </p:nvPr>
        </p:nvGraphicFramePr>
        <p:xfrm>
          <a:off x="4361138" y="6296322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DCIS3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0" name="그룹 462"/>
          <p:cNvGrpSpPr>
            <a:grpSpLocks/>
          </p:cNvGrpSpPr>
          <p:nvPr/>
        </p:nvGrpSpPr>
        <p:grpSpPr bwMode="auto">
          <a:xfrm>
            <a:off x="3664712" y="6288383"/>
            <a:ext cx="665165" cy="717552"/>
            <a:chOff x="5049835" y="2909624"/>
            <a:chExt cx="614366" cy="718315"/>
          </a:xfrm>
        </p:grpSpPr>
        <p:sp>
          <p:nvSpPr>
            <p:cNvPr id="21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TPMS WAS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23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74040"/>
              </p:ext>
            </p:extLst>
          </p:nvPr>
        </p:nvGraphicFramePr>
        <p:xfrm>
          <a:off x="6728100" y="6296322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DCIS2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5" name="그룹 462"/>
          <p:cNvGrpSpPr>
            <a:grpSpLocks/>
          </p:cNvGrpSpPr>
          <p:nvPr/>
        </p:nvGrpSpPr>
        <p:grpSpPr bwMode="auto">
          <a:xfrm>
            <a:off x="6031674" y="6288383"/>
            <a:ext cx="665165" cy="717552"/>
            <a:chOff x="5049835" y="2909624"/>
            <a:chExt cx="614366" cy="718315"/>
          </a:xfrm>
        </p:grpSpPr>
        <p:sp>
          <p:nvSpPr>
            <p:cNvPr id="26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FTP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28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268567"/>
              </p:ext>
            </p:extLst>
          </p:nvPr>
        </p:nvGraphicFramePr>
        <p:xfrm>
          <a:off x="9075249" y="6309176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DCIS7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0" name="그룹 462"/>
          <p:cNvGrpSpPr>
            <a:grpSpLocks/>
          </p:cNvGrpSpPr>
          <p:nvPr/>
        </p:nvGrpSpPr>
        <p:grpSpPr bwMode="auto">
          <a:xfrm>
            <a:off x="8378823" y="6301237"/>
            <a:ext cx="665165" cy="717552"/>
            <a:chOff x="5049835" y="2909624"/>
            <a:chExt cx="614366" cy="718315"/>
          </a:xfrm>
        </p:grpSpPr>
        <p:sp>
          <p:nvSpPr>
            <p:cNvPr id="31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TMIS WAS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33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75828"/>
              </p:ext>
            </p:extLst>
          </p:nvPr>
        </p:nvGraphicFramePr>
        <p:xfrm>
          <a:off x="11415460" y="3886982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Ubuntu 10.04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35" name="그룹 462"/>
          <p:cNvGrpSpPr>
            <a:grpSpLocks/>
          </p:cNvGrpSpPr>
          <p:nvPr/>
        </p:nvGrpSpPr>
        <p:grpSpPr bwMode="auto">
          <a:xfrm>
            <a:off x="10719034" y="3879043"/>
            <a:ext cx="665165" cy="717552"/>
            <a:chOff x="5049835" y="2909624"/>
            <a:chExt cx="614366" cy="718315"/>
          </a:xfrm>
        </p:grpSpPr>
        <p:sp>
          <p:nvSpPr>
            <p:cNvPr id="36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7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TPMS(Dev)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38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12535"/>
              </p:ext>
            </p:extLst>
          </p:nvPr>
        </p:nvGraphicFramePr>
        <p:xfrm>
          <a:off x="4378716" y="5481836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DCIS10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0" name="그룹 462"/>
          <p:cNvGrpSpPr>
            <a:grpSpLocks/>
          </p:cNvGrpSpPr>
          <p:nvPr/>
        </p:nvGrpSpPr>
        <p:grpSpPr bwMode="auto">
          <a:xfrm>
            <a:off x="3682290" y="5473897"/>
            <a:ext cx="665165" cy="717552"/>
            <a:chOff x="5049835" y="2909624"/>
            <a:chExt cx="614366" cy="718315"/>
          </a:xfrm>
        </p:grpSpPr>
        <p:sp>
          <p:nvSpPr>
            <p:cNvPr id="41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성능평가서버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1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43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29930"/>
              </p:ext>
            </p:extLst>
          </p:nvPr>
        </p:nvGraphicFramePr>
        <p:xfrm>
          <a:off x="11404284" y="6297426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DCIS9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45" name="그룹 462"/>
          <p:cNvGrpSpPr>
            <a:grpSpLocks/>
          </p:cNvGrpSpPr>
          <p:nvPr/>
        </p:nvGrpSpPr>
        <p:grpSpPr bwMode="auto">
          <a:xfrm>
            <a:off x="10707858" y="6289487"/>
            <a:ext cx="665165" cy="717552"/>
            <a:chOff x="5049835" y="2909624"/>
            <a:chExt cx="614366" cy="718315"/>
          </a:xfrm>
        </p:grpSpPr>
        <p:sp>
          <p:nvSpPr>
            <p:cNvPr id="46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전자책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DRM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48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" name="모서리가 둥근 직사각형 48"/>
          <p:cNvSpPr/>
          <p:nvPr/>
        </p:nvSpPr>
        <p:spPr bwMode="auto">
          <a:xfrm>
            <a:off x="3197001" y="5115103"/>
            <a:ext cx="9980388" cy="2054993"/>
          </a:xfrm>
          <a:prstGeom prst="roundRect">
            <a:avLst>
              <a:gd name="adj" fmla="val 7119"/>
            </a:avLst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1317625" eaLnBrk="1" latinLnBrk="1" hangingPunct="1"/>
            <a:endParaRPr lang="ko-KR" altLang="en-US" dirty="0" smtClean="0">
              <a:solidFill>
                <a:srgbClr val="000000"/>
              </a:solidFill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3201825" y="2772431"/>
            <a:ext cx="9980388" cy="2205707"/>
          </a:xfrm>
          <a:prstGeom prst="roundRect">
            <a:avLst>
              <a:gd name="adj" fmla="val 7119"/>
            </a:avLst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1317625" eaLnBrk="1" latinLnBrk="1" hangingPunct="1"/>
            <a:endParaRPr lang="ko-KR" altLang="en-US" dirty="0" smtClean="0">
              <a:solidFill>
                <a:srgbClr val="000000"/>
              </a:solidFill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sp>
        <p:nvSpPr>
          <p:cNvPr id="51" name="Rectangle 491"/>
          <p:cNvSpPr>
            <a:spLocks noChangeArrowheads="1"/>
          </p:cNvSpPr>
          <p:nvPr/>
        </p:nvSpPr>
        <p:spPr bwMode="auto">
          <a:xfrm>
            <a:off x="467429" y="7730482"/>
            <a:ext cx="2470274" cy="16567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Rectangle 491"/>
          <p:cNvSpPr>
            <a:spLocks noChangeArrowheads="1"/>
          </p:cNvSpPr>
          <p:nvPr/>
        </p:nvSpPr>
        <p:spPr bwMode="auto">
          <a:xfrm>
            <a:off x="530231" y="7976566"/>
            <a:ext cx="2331863" cy="13096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2"/>
              </a:buBlip>
              <a:defRPr/>
            </a:pPr>
            <a:endParaRPr lang="ko-KR" altLang="ko-KR" sz="9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AutoShape 122"/>
          <p:cNvSpPr>
            <a:spLocks noChangeArrowheads="1"/>
          </p:cNvSpPr>
          <p:nvPr/>
        </p:nvSpPr>
        <p:spPr bwMode="auto">
          <a:xfrm>
            <a:off x="610220" y="7730482"/>
            <a:ext cx="2171883" cy="189731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방송 </a:t>
            </a:r>
            <a:r>
              <a:rPr lang="ko-KR" altLang="en-US" sz="1100" dirty="0" smtClean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사업자 </a:t>
            </a:r>
            <a:r>
              <a:rPr lang="en-US" altLang="ko-KR" sz="1100" dirty="0" smtClean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(SBS)</a:t>
            </a:r>
            <a:endParaRPr lang="en-US" altLang="ko-KR" sz="1100" dirty="0">
              <a:solidFill>
                <a:srgbClr val="FFFFFF"/>
              </a:solidFill>
              <a:latin typeface="나눔바른고딕" charset="-127"/>
              <a:ea typeface="나눔바른고딕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59975"/>
              </p:ext>
            </p:extLst>
          </p:nvPr>
        </p:nvGraphicFramePr>
        <p:xfrm>
          <a:off x="1349914" y="8354611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SBS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Ubuntu 10.04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5" name="그룹 462"/>
          <p:cNvGrpSpPr>
            <a:grpSpLocks/>
          </p:cNvGrpSpPr>
          <p:nvPr/>
        </p:nvGrpSpPr>
        <p:grpSpPr bwMode="auto">
          <a:xfrm>
            <a:off x="653488" y="8346672"/>
            <a:ext cx="665165" cy="717552"/>
            <a:chOff x="5049835" y="2909624"/>
            <a:chExt cx="614366" cy="718315"/>
          </a:xfrm>
        </p:grpSpPr>
        <p:sp>
          <p:nvSpPr>
            <p:cNvPr id="56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DB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서버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58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9" name="Picture 152" descr="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065"/>
          <a:stretch>
            <a:fillRect/>
          </a:stretch>
        </p:blipFill>
        <p:spPr bwMode="auto">
          <a:xfrm>
            <a:off x="917624" y="8679293"/>
            <a:ext cx="382121" cy="24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angle 491"/>
          <p:cNvSpPr>
            <a:spLocks noChangeArrowheads="1"/>
          </p:cNvSpPr>
          <p:nvPr/>
        </p:nvSpPr>
        <p:spPr bwMode="auto">
          <a:xfrm>
            <a:off x="467429" y="3641079"/>
            <a:ext cx="2470274" cy="165670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pPr marL="101600" indent="-101600" defTabSz="1043056">
              <a:lnSpc>
                <a:spcPct val="90000"/>
              </a:lnSpc>
              <a:buSzPct val="140000"/>
              <a:defRPr/>
            </a:pPr>
            <a:endParaRPr lang="ko-KR" altLang="ko-KR" sz="14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Rectangle 491"/>
          <p:cNvSpPr>
            <a:spLocks noChangeArrowheads="1"/>
          </p:cNvSpPr>
          <p:nvPr/>
        </p:nvSpPr>
        <p:spPr bwMode="auto">
          <a:xfrm>
            <a:off x="530231" y="3887163"/>
            <a:ext cx="2331863" cy="130964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lIns="36000" tIns="36000" rIns="36000" bIns="36000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/>
          <a:p>
            <a:pPr marL="177800" lvl="1" indent="-177800" defTabSz="132715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FontTx/>
              <a:buBlip>
                <a:blip r:embed="rId2"/>
              </a:buBlip>
              <a:defRPr/>
            </a:pPr>
            <a:endParaRPr lang="ko-KR" altLang="ko-KR" sz="90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AutoShape 122"/>
          <p:cNvSpPr>
            <a:spLocks noChangeArrowheads="1"/>
          </p:cNvSpPr>
          <p:nvPr/>
        </p:nvSpPr>
        <p:spPr bwMode="auto">
          <a:xfrm>
            <a:off x="610220" y="3641079"/>
            <a:ext cx="2171883" cy="189731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6 w 21600"/>
              <a:gd name="T13" fmla="*/ 2846 h 21600"/>
              <a:gd name="T14" fmla="*/ 18754 w 21600"/>
              <a:gd name="T15" fmla="*/ 1875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1" y="21600"/>
                </a:lnTo>
                <a:lnTo>
                  <a:pt x="1950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3175" algn="ctr">
            <a:solidFill>
              <a:srgbClr val="92B2CA"/>
            </a:solidFill>
            <a:miter lim="800000"/>
            <a:headEnd/>
            <a:tailEnd/>
          </a:ln>
        </p:spPr>
        <p:txBody>
          <a:bodyPr lIns="90000" rIns="0" anchor="ctr"/>
          <a:lstStyle>
            <a:lvl1pPr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charset="-127"/>
                <a:ea typeface="산돌고딕 L" charset="-127"/>
              </a:defRPr>
            </a:lvl9pPr>
          </a:lstStyle>
          <a:p>
            <a:pPr algn="ctr"/>
            <a:r>
              <a:rPr lang="ko-KR" altLang="en-US" sz="1100" dirty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방송 </a:t>
            </a:r>
            <a:r>
              <a:rPr lang="ko-KR" altLang="en-US" sz="1100" dirty="0" smtClean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사업자 </a:t>
            </a:r>
            <a:r>
              <a:rPr lang="en-US" altLang="ko-KR" sz="1100" dirty="0" smtClean="0">
                <a:solidFill>
                  <a:srgbClr val="FFFFFF"/>
                </a:solidFill>
                <a:latin typeface="나눔바른고딕" charset="-127"/>
                <a:ea typeface="나눔바른고딕" charset="-127"/>
              </a:rPr>
              <a:t>(MBC)</a:t>
            </a:r>
            <a:endParaRPr lang="en-US" altLang="ko-KR" sz="1100" dirty="0">
              <a:solidFill>
                <a:srgbClr val="FFFFFF"/>
              </a:solidFill>
              <a:latin typeface="나눔바른고딕" charset="-127"/>
              <a:ea typeface="나눔바른고딕" charset="-127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477721"/>
              </p:ext>
            </p:extLst>
          </p:nvPr>
        </p:nvGraphicFramePr>
        <p:xfrm>
          <a:off x="1349914" y="4265208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MBC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Ubuntu 10.04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4" name="그룹 462"/>
          <p:cNvGrpSpPr>
            <a:grpSpLocks/>
          </p:cNvGrpSpPr>
          <p:nvPr/>
        </p:nvGrpSpPr>
        <p:grpSpPr bwMode="auto">
          <a:xfrm>
            <a:off x="653488" y="4257269"/>
            <a:ext cx="665165" cy="717552"/>
            <a:chOff x="5049835" y="2909624"/>
            <a:chExt cx="614366" cy="718315"/>
          </a:xfrm>
        </p:grpSpPr>
        <p:sp>
          <p:nvSpPr>
            <p:cNvPr id="65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DB</a:t>
              </a: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서버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67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8" name="Picture 152" descr="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065"/>
          <a:stretch>
            <a:fillRect/>
          </a:stretch>
        </p:blipFill>
        <p:spPr bwMode="auto">
          <a:xfrm>
            <a:off x="917624" y="4589890"/>
            <a:ext cx="382121" cy="24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367911"/>
              </p:ext>
            </p:extLst>
          </p:nvPr>
        </p:nvGraphicFramePr>
        <p:xfrm>
          <a:off x="4359127" y="7584208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MPC6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 10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0" name="Rectangle 326"/>
          <p:cNvSpPr>
            <a:spLocks noChangeArrowheads="1"/>
          </p:cNvSpPr>
          <p:nvPr/>
        </p:nvSpPr>
        <p:spPr bwMode="auto">
          <a:xfrm>
            <a:off x="3662704" y="7728671"/>
            <a:ext cx="665162" cy="48101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6B6B6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Rectangle 327"/>
          <p:cNvSpPr>
            <a:spLocks noChangeArrowheads="1"/>
          </p:cNvSpPr>
          <p:nvPr/>
        </p:nvSpPr>
        <p:spPr bwMode="auto">
          <a:xfrm>
            <a:off x="3662701" y="7576269"/>
            <a:ext cx="665162" cy="141287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성능평가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PC</a:t>
            </a:r>
            <a:endParaRPr kumimoji="0" lang="en-US" altLang="ko-KR" sz="8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3194990" y="7322497"/>
            <a:ext cx="9980388" cy="1854588"/>
          </a:xfrm>
          <a:prstGeom prst="roundRect">
            <a:avLst>
              <a:gd name="adj" fmla="val 7119"/>
            </a:avLst>
          </a:prstGeom>
          <a:noFill/>
          <a:ln w="9525" cap="flat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1317625" eaLnBrk="1" latinLnBrk="1" hangingPunct="1"/>
            <a:endParaRPr lang="ko-KR" altLang="en-US" dirty="0" smtClean="0">
              <a:solidFill>
                <a:srgbClr val="000000"/>
              </a:solidFill>
              <a:latin typeface="산돌고딕 L" panose="02030504000101010101" pitchFamily="18" charset="-127"/>
              <a:ea typeface="산돌고딕 L" panose="02030504000101010101" pitchFamily="18" charset="-127"/>
            </a:endParaRPr>
          </a:p>
        </p:txBody>
      </p:sp>
      <p:pic>
        <p:nvPicPr>
          <p:cNvPr id="73" name="Picture 612" descr="컴퓨터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785901" y="7751299"/>
            <a:ext cx="471313" cy="45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388584"/>
              </p:ext>
            </p:extLst>
          </p:nvPr>
        </p:nvGraphicFramePr>
        <p:xfrm>
          <a:off x="6753934" y="7568010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MPC7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 10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5" name="Rectangle 326"/>
          <p:cNvSpPr>
            <a:spLocks noChangeArrowheads="1"/>
          </p:cNvSpPr>
          <p:nvPr/>
        </p:nvSpPr>
        <p:spPr bwMode="auto">
          <a:xfrm>
            <a:off x="6057511" y="7712473"/>
            <a:ext cx="665162" cy="48101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6B6B6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Rectangle 327"/>
          <p:cNvSpPr>
            <a:spLocks noChangeArrowheads="1"/>
          </p:cNvSpPr>
          <p:nvPr/>
        </p:nvSpPr>
        <p:spPr bwMode="auto">
          <a:xfrm>
            <a:off x="6057508" y="7560071"/>
            <a:ext cx="665162" cy="141287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성능평가</a:t>
            </a:r>
            <a:r>
              <a:rPr kumimoji="0" lang="en-US" altLang="ko-KR" sz="8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PC</a:t>
            </a:r>
            <a:endParaRPr kumimoji="0" lang="en-US" altLang="ko-KR" sz="8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pic>
        <p:nvPicPr>
          <p:cNvPr id="77" name="Picture 612" descr="컴퓨터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180708" y="7735101"/>
            <a:ext cx="471313" cy="45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24209"/>
              </p:ext>
            </p:extLst>
          </p:nvPr>
        </p:nvGraphicFramePr>
        <p:xfrm>
          <a:off x="9099577" y="7547176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MPC8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 10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9" name="Rectangle 326"/>
          <p:cNvSpPr>
            <a:spLocks noChangeArrowheads="1"/>
          </p:cNvSpPr>
          <p:nvPr/>
        </p:nvSpPr>
        <p:spPr bwMode="auto">
          <a:xfrm>
            <a:off x="8403154" y="7691639"/>
            <a:ext cx="665162" cy="48101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6B6B6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Rectangle 327"/>
          <p:cNvSpPr>
            <a:spLocks noChangeArrowheads="1"/>
          </p:cNvSpPr>
          <p:nvPr/>
        </p:nvSpPr>
        <p:spPr bwMode="auto">
          <a:xfrm>
            <a:off x="8403151" y="7539237"/>
            <a:ext cx="665162" cy="141287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성능평가</a:t>
            </a:r>
            <a:r>
              <a: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PC</a:t>
            </a:r>
          </a:p>
        </p:txBody>
      </p:sp>
      <p:pic>
        <p:nvPicPr>
          <p:cNvPr id="81" name="Picture 612" descr="컴퓨터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8526351" y="7714267"/>
            <a:ext cx="471313" cy="45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71883"/>
              </p:ext>
            </p:extLst>
          </p:nvPr>
        </p:nvGraphicFramePr>
        <p:xfrm>
          <a:off x="11494384" y="7530978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MPC5-PC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 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3" name="Rectangle 326"/>
          <p:cNvSpPr>
            <a:spLocks noChangeArrowheads="1"/>
          </p:cNvSpPr>
          <p:nvPr/>
        </p:nvSpPr>
        <p:spPr bwMode="auto">
          <a:xfrm>
            <a:off x="10797961" y="7675441"/>
            <a:ext cx="665162" cy="48101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6B6B6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Rectangle 327"/>
          <p:cNvSpPr>
            <a:spLocks noChangeArrowheads="1"/>
          </p:cNvSpPr>
          <p:nvPr/>
        </p:nvSpPr>
        <p:spPr bwMode="auto">
          <a:xfrm>
            <a:off x="10797958" y="7523039"/>
            <a:ext cx="665162" cy="141287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성능평가</a:t>
            </a:r>
            <a:r>
              <a: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PC</a:t>
            </a:r>
          </a:p>
        </p:txBody>
      </p:sp>
      <p:pic>
        <p:nvPicPr>
          <p:cNvPr id="85" name="Picture 612" descr="컴퓨터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921158" y="7698069"/>
            <a:ext cx="471313" cy="45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Rectangle 327"/>
          <p:cNvSpPr>
            <a:spLocks noChangeArrowheads="1"/>
          </p:cNvSpPr>
          <p:nvPr/>
        </p:nvSpPr>
        <p:spPr bwMode="auto">
          <a:xfrm>
            <a:off x="3194990" y="2772432"/>
            <a:ext cx="289109" cy="2221148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내</a:t>
            </a:r>
            <a:endParaRPr kumimoji="0" lang="en-US" altLang="ko-KR" sz="11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부</a:t>
            </a:r>
            <a:endParaRPr kumimoji="0" lang="en-US" altLang="ko-KR" sz="11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망</a:t>
            </a:r>
            <a:endParaRPr kumimoji="0" lang="en-US" altLang="ko-KR" sz="11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87" name="Rectangle 327"/>
          <p:cNvSpPr>
            <a:spLocks noChangeArrowheads="1"/>
          </p:cNvSpPr>
          <p:nvPr/>
        </p:nvSpPr>
        <p:spPr bwMode="auto">
          <a:xfrm>
            <a:off x="3183188" y="5115102"/>
            <a:ext cx="289109" cy="2070435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외</a:t>
            </a:r>
            <a:endParaRPr kumimoji="0" lang="en-US" altLang="ko-KR" sz="11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부</a:t>
            </a:r>
            <a:endParaRPr kumimoji="0" lang="en-US" altLang="ko-KR" sz="11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망</a:t>
            </a:r>
            <a:endParaRPr kumimoji="0" lang="en-US" altLang="ko-KR" sz="11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sp>
        <p:nvSpPr>
          <p:cNvPr id="88" name="Rectangle 327"/>
          <p:cNvSpPr>
            <a:spLocks noChangeArrowheads="1"/>
          </p:cNvSpPr>
          <p:nvPr/>
        </p:nvSpPr>
        <p:spPr bwMode="auto">
          <a:xfrm>
            <a:off x="3186500" y="7323191"/>
            <a:ext cx="289109" cy="1865500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성</a:t>
            </a:r>
            <a:endParaRPr kumimoji="0" lang="en-US" altLang="ko-KR" sz="11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능</a:t>
            </a:r>
            <a:endParaRPr kumimoji="0" lang="en-US" altLang="ko-KR" sz="11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평</a:t>
            </a:r>
            <a:endParaRPr kumimoji="0" lang="en-US" altLang="ko-KR" sz="11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가</a:t>
            </a:r>
            <a:endParaRPr kumimoji="0" lang="en-US" altLang="ko-KR" sz="1100" kern="0" dirty="0" smtClean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실</a:t>
            </a:r>
            <a:endParaRPr kumimoji="0" lang="en-US" altLang="ko-KR" sz="11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cxnSp>
        <p:nvCxnSpPr>
          <p:cNvPr id="89" name="꺾인 연결선 88"/>
          <p:cNvCxnSpPr>
            <a:stCxn id="17" idx="2"/>
            <a:endCxn id="42" idx="0"/>
          </p:cNvCxnSpPr>
          <p:nvPr/>
        </p:nvCxnSpPr>
        <p:spPr bwMode="auto">
          <a:xfrm rot="5400000">
            <a:off x="4746950" y="3448218"/>
            <a:ext cx="1293601" cy="2757757"/>
          </a:xfrm>
          <a:prstGeom prst="bentConnector3">
            <a:avLst>
              <a:gd name="adj1" fmla="val 5024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 bwMode="auto">
          <a:xfrm flipH="1">
            <a:off x="5787408" y="4289503"/>
            <a:ext cx="985219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266708"/>
              </p:ext>
            </p:extLst>
          </p:nvPr>
        </p:nvGraphicFramePr>
        <p:xfrm>
          <a:off x="6701902" y="5481836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DCIS11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RHEL 6.4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92" name="그룹 462"/>
          <p:cNvGrpSpPr>
            <a:grpSpLocks/>
          </p:cNvGrpSpPr>
          <p:nvPr/>
        </p:nvGrpSpPr>
        <p:grpSpPr bwMode="auto">
          <a:xfrm>
            <a:off x="6005476" y="5473897"/>
            <a:ext cx="665165" cy="717552"/>
            <a:chOff x="5049835" y="2909624"/>
            <a:chExt cx="614366" cy="718315"/>
          </a:xfrm>
        </p:grpSpPr>
        <p:sp>
          <p:nvSpPr>
            <p:cNvPr id="93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4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성능평가서버</a:t>
              </a: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2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95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6" name="꺾인 연결선 95"/>
          <p:cNvCxnSpPr>
            <a:stCxn id="17" idx="2"/>
            <a:endCxn id="91" idx="0"/>
          </p:cNvCxnSpPr>
          <p:nvPr/>
        </p:nvCxnSpPr>
        <p:spPr bwMode="auto">
          <a:xfrm rot="16200000" flipH="1">
            <a:off x="6423296" y="4529627"/>
            <a:ext cx="1301540" cy="6028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14" idx="2"/>
            <a:endCxn id="17" idx="0"/>
          </p:cNvCxnSpPr>
          <p:nvPr/>
        </p:nvCxnSpPr>
        <p:spPr bwMode="auto">
          <a:xfrm rot="5400000">
            <a:off x="7158491" y="3332040"/>
            <a:ext cx="319517" cy="10912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 Box 2149"/>
          <p:cNvSpPr txBox="1">
            <a:spLocks noChangeArrowheads="1"/>
          </p:cNvSpPr>
          <p:nvPr/>
        </p:nvSpPr>
        <p:spPr bwMode="auto">
          <a:xfrm>
            <a:off x="3765230" y="4418901"/>
            <a:ext cx="785818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SzPct val="80000"/>
            </a:pPr>
            <a:r>
              <a:rPr kumimoji="0" lang="en-US" altLang="ko-KR" sz="700" b="0" smtClean="0">
                <a:solidFill>
                  <a:srgbClr val="000000"/>
                </a:solidFill>
                <a:latin typeface="산돌고딕B"/>
              </a:rPr>
              <a:t>Cubrid</a:t>
            </a:r>
            <a:endParaRPr kumimoji="0" lang="ko-KR" altLang="en-US" sz="700" b="0" dirty="0">
              <a:solidFill>
                <a:srgbClr val="000000"/>
              </a:solidFill>
              <a:latin typeface="산돌고딕B"/>
            </a:endParaRPr>
          </a:p>
        </p:txBody>
      </p:sp>
      <p:sp>
        <p:nvSpPr>
          <p:cNvPr id="99" name="Text Box 2149"/>
          <p:cNvSpPr txBox="1">
            <a:spLocks noChangeArrowheads="1"/>
          </p:cNvSpPr>
          <p:nvPr/>
        </p:nvSpPr>
        <p:spPr bwMode="auto">
          <a:xfrm>
            <a:off x="3601090" y="6535409"/>
            <a:ext cx="785818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SzPct val="80000"/>
            </a:pPr>
            <a:r>
              <a:rPr kumimoji="0" lang="en-US" altLang="ko-KR" sz="700" b="0" dirty="0" smtClean="0">
                <a:solidFill>
                  <a:srgbClr val="000000"/>
                </a:solidFill>
                <a:latin typeface="산돌고딕B"/>
              </a:rPr>
              <a:t>(VM)</a:t>
            </a:r>
            <a:endParaRPr kumimoji="0" lang="ko-KR" altLang="en-US" sz="700" b="0" dirty="0">
              <a:solidFill>
                <a:srgbClr val="000000"/>
              </a:solidFill>
              <a:latin typeface="산돌고딕B"/>
            </a:endParaRPr>
          </a:p>
        </p:txBody>
      </p:sp>
      <p:sp>
        <p:nvSpPr>
          <p:cNvPr id="100" name="Text Box 2149"/>
          <p:cNvSpPr txBox="1">
            <a:spLocks noChangeArrowheads="1"/>
          </p:cNvSpPr>
          <p:nvPr/>
        </p:nvSpPr>
        <p:spPr bwMode="auto">
          <a:xfrm>
            <a:off x="8326232" y="6535409"/>
            <a:ext cx="785818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SzPct val="80000"/>
            </a:pPr>
            <a:r>
              <a:rPr kumimoji="0" lang="en-US" altLang="ko-KR" sz="700" b="0" dirty="0" smtClean="0">
                <a:solidFill>
                  <a:srgbClr val="000000"/>
                </a:solidFill>
                <a:latin typeface="산돌고딕B"/>
              </a:rPr>
              <a:t>(VM)</a:t>
            </a:r>
            <a:endParaRPr kumimoji="0" lang="ko-KR" altLang="en-US" sz="700" b="0" dirty="0">
              <a:solidFill>
                <a:srgbClr val="000000"/>
              </a:solidFill>
              <a:latin typeface="산돌고딕B"/>
            </a:endParaRPr>
          </a:p>
        </p:txBody>
      </p:sp>
      <p:sp>
        <p:nvSpPr>
          <p:cNvPr id="101" name="Text Box 2149"/>
          <p:cNvSpPr txBox="1">
            <a:spLocks noChangeArrowheads="1"/>
          </p:cNvSpPr>
          <p:nvPr/>
        </p:nvSpPr>
        <p:spPr bwMode="auto">
          <a:xfrm>
            <a:off x="5992874" y="6535409"/>
            <a:ext cx="785818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SzPct val="80000"/>
            </a:pPr>
            <a:r>
              <a:rPr kumimoji="0" lang="en-US" altLang="ko-KR" sz="700" b="0" dirty="0" smtClean="0">
                <a:solidFill>
                  <a:srgbClr val="000000"/>
                </a:solidFill>
                <a:latin typeface="산돌고딕B"/>
              </a:rPr>
              <a:t>(VM)</a:t>
            </a:r>
            <a:endParaRPr kumimoji="0" lang="ko-KR" altLang="en-US" sz="700" b="0" dirty="0">
              <a:solidFill>
                <a:srgbClr val="000000"/>
              </a:solidFill>
              <a:latin typeface="산돌고딕B"/>
            </a:endParaRP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560197"/>
              </p:ext>
            </p:extLst>
          </p:nvPr>
        </p:nvGraphicFramePr>
        <p:xfrm>
          <a:off x="11399503" y="3093338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DCIS5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2008 Std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03" name="그룹 462"/>
          <p:cNvGrpSpPr>
            <a:grpSpLocks/>
          </p:cNvGrpSpPr>
          <p:nvPr/>
        </p:nvGrpSpPr>
        <p:grpSpPr bwMode="auto">
          <a:xfrm>
            <a:off x="10703077" y="3085399"/>
            <a:ext cx="665165" cy="717552"/>
            <a:chOff x="5049835" y="2909624"/>
            <a:chExt cx="614366" cy="718315"/>
          </a:xfrm>
        </p:grpSpPr>
        <p:sp>
          <p:nvSpPr>
            <p:cNvPr id="104" name="Rectangle 326"/>
            <p:cNvSpPr>
              <a:spLocks noChangeArrowheads="1"/>
            </p:cNvSpPr>
            <p:nvPr/>
          </p:nvSpPr>
          <p:spPr bwMode="auto">
            <a:xfrm>
              <a:off x="5049838" y="3062188"/>
              <a:ext cx="614363" cy="48152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5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TMIS(Dev)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106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7" name="그림 1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3715" y="6062863"/>
            <a:ext cx="619125" cy="828675"/>
          </a:xfrm>
          <a:prstGeom prst="rect">
            <a:avLst/>
          </a:prstGeom>
        </p:spPr>
      </p:pic>
      <p:cxnSp>
        <p:nvCxnSpPr>
          <p:cNvPr id="108" name="직선 연결선 107"/>
          <p:cNvCxnSpPr/>
          <p:nvPr/>
        </p:nvCxnSpPr>
        <p:spPr bwMode="auto">
          <a:xfrm flipV="1">
            <a:off x="2090831" y="6314484"/>
            <a:ext cx="629131" cy="2757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09" name="직선 연결선 108"/>
          <p:cNvCxnSpPr/>
          <p:nvPr/>
        </p:nvCxnSpPr>
        <p:spPr bwMode="auto">
          <a:xfrm flipV="1">
            <a:off x="2499141" y="6384065"/>
            <a:ext cx="695849" cy="3519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0" name="직선 연결선 109"/>
          <p:cNvCxnSpPr/>
          <p:nvPr/>
        </p:nvCxnSpPr>
        <p:spPr bwMode="auto">
          <a:xfrm flipV="1">
            <a:off x="2511384" y="6327712"/>
            <a:ext cx="229306" cy="384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1" name="직선 연결선 110"/>
          <p:cNvCxnSpPr/>
          <p:nvPr/>
        </p:nvCxnSpPr>
        <p:spPr bwMode="auto">
          <a:xfrm flipH="1" flipV="1">
            <a:off x="1596650" y="5321320"/>
            <a:ext cx="24424" cy="582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2" name="직선 연결선 111"/>
          <p:cNvCxnSpPr/>
          <p:nvPr/>
        </p:nvCxnSpPr>
        <p:spPr bwMode="auto">
          <a:xfrm flipH="1" flipV="1">
            <a:off x="1881644" y="5630412"/>
            <a:ext cx="24424" cy="582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3" name="직선 연결선 112"/>
          <p:cNvCxnSpPr/>
          <p:nvPr/>
        </p:nvCxnSpPr>
        <p:spPr bwMode="auto">
          <a:xfrm flipV="1">
            <a:off x="1619896" y="5652804"/>
            <a:ext cx="248531" cy="2508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4" name="직선 연결선 113"/>
          <p:cNvCxnSpPr/>
          <p:nvPr/>
        </p:nvCxnSpPr>
        <p:spPr bwMode="auto">
          <a:xfrm flipH="1" flipV="1">
            <a:off x="1808609" y="6821918"/>
            <a:ext cx="24424" cy="582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5" name="직선 연결선 114"/>
          <p:cNvCxnSpPr/>
          <p:nvPr/>
        </p:nvCxnSpPr>
        <p:spPr bwMode="auto">
          <a:xfrm flipH="1" flipV="1">
            <a:off x="1552025" y="7131010"/>
            <a:ext cx="24424" cy="5823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cxnSp>
        <p:nvCxnSpPr>
          <p:cNvPr id="116" name="직선 연결선 115"/>
          <p:cNvCxnSpPr/>
          <p:nvPr/>
        </p:nvCxnSpPr>
        <p:spPr bwMode="auto">
          <a:xfrm>
            <a:off x="1569349" y="7165944"/>
            <a:ext cx="274248" cy="2228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</p:cxnSp>
      <p:sp>
        <p:nvSpPr>
          <p:cNvPr id="117" name="Text Box 2149"/>
          <p:cNvSpPr txBox="1">
            <a:spLocks noChangeArrowheads="1"/>
          </p:cNvSpPr>
          <p:nvPr/>
        </p:nvSpPr>
        <p:spPr bwMode="auto">
          <a:xfrm>
            <a:off x="832425" y="6344659"/>
            <a:ext cx="78581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buSzPct val="80000"/>
            </a:pPr>
            <a:r>
              <a:rPr kumimoji="0" lang="ko-KR" altLang="en-US" sz="800" dirty="0" smtClean="0">
                <a:solidFill>
                  <a:srgbClr val="000000"/>
                </a:solidFill>
                <a:latin typeface="산돌고딕B"/>
              </a:rPr>
              <a:t>방화벽</a:t>
            </a:r>
            <a:endParaRPr kumimoji="0" lang="ko-KR" altLang="en-US" sz="800" dirty="0">
              <a:solidFill>
                <a:srgbClr val="000000"/>
              </a:solidFill>
              <a:latin typeface="산돌고딕B"/>
            </a:endParaRP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91849"/>
              </p:ext>
            </p:extLst>
          </p:nvPr>
        </p:nvGraphicFramePr>
        <p:xfrm>
          <a:off x="11404284" y="5391207"/>
          <a:ext cx="1347207" cy="766765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DCIS12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CentOS 6.9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endParaRPr kumimoji="1" lang="en-US" altLang="ko-KR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Cubrid 10.1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119" name="그룹 462"/>
          <p:cNvGrpSpPr>
            <a:grpSpLocks/>
          </p:cNvGrpSpPr>
          <p:nvPr/>
        </p:nvGrpSpPr>
        <p:grpSpPr bwMode="auto">
          <a:xfrm>
            <a:off x="10707858" y="5383267"/>
            <a:ext cx="665165" cy="762354"/>
            <a:chOff x="5049835" y="2909624"/>
            <a:chExt cx="614366" cy="763165"/>
          </a:xfrm>
        </p:grpSpPr>
        <p:sp>
          <p:nvSpPr>
            <p:cNvPr id="120" name="Rectangle 326"/>
            <p:cNvSpPr>
              <a:spLocks noChangeArrowheads="1"/>
            </p:cNvSpPr>
            <p:nvPr/>
          </p:nvSpPr>
          <p:spPr bwMode="auto">
            <a:xfrm>
              <a:off x="5049838" y="3062187"/>
              <a:ext cx="614363" cy="61060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6B6B6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800" kern="0" dirty="0">
                <a:solidFill>
                  <a:sysClr val="windowText" lastClr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1" name="Rectangle 327"/>
            <p:cNvSpPr>
              <a:spLocks noChangeArrowheads="1"/>
            </p:cNvSpPr>
            <p:nvPr/>
          </p:nvSpPr>
          <p:spPr bwMode="auto">
            <a:xfrm>
              <a:off x="5049835" y="2909624"/>
              <a:ext cx="614363" cy="141437"/>
            </a:xfrm>
            <a:prstGeom prst="rect">
              <a:avLst/>
            </a:prstGeom>
            <a:solidFill>
              <a:srgbClr val="C2C2C2"/>
            </a:soli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/>
          </p:spPr>
          <p:txBody>
            <a:bodyPr wrap="none" tIns="82800" bIns="72000" anchor="ctr"/>
            <a:lstStyle/>
            <a:p>
              <a:pPr marL="342900" indent="-342900"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800" kern="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사업관리시스템</a:t>
              </a:r>
              <a:endParaRPr kumimoji="0" lang="en-US" altLang="ko-KR" sz="8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  <p:pic>
          <p:nvPicPr>
            <p:cNvPr id="122" name="그림 465" descr="server_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1588" y="3062790"/>
              <a:ext cx="565149" cy="565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52" name="표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83525"/>
              </p:ext>
            </p:extLst>
          </p:nvPr>
        </p:nvGraphicFramePr>
        <p:xfrm>
          <a:off x="4359127" y="8354611"/>
          <a:ext cx="1347207" cy="613412"/>
        </p:xfrm>
        <a:graphic>
          <a:graphicData uri="http://schemas.openxmlformats.org/drawingml/2006/table">
            <a:tbl>
              <a:tblPr/>
              <a:tblGrid>
                <a:gridCol w="459500"/>
                <a:gridCol w="887707"/>
              </a:tblGrid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상세 정보</a:t>
                      </a:r>
                      <a:endParaRPr kumimoji="1" lang="en-US" altLang="ko-KR" sz="7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CC9E0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Host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DEV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IP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xxx.xxx.xxx.xxx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5335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Windows 10</a:t>
                      </a:r>
                      <a:endParaRPr kumimoji="1" lang="en-US" altLang="ko-KR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8988" marR="38988" marT="18001" marB="18001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3" name="Rectangle 326"/>
          <p:cNvSpPr>
            <a:spLocks noChangeArrowheads="1"/>
          </p:cNvSpPr>
          <p:nvPr/>
        </p:nvSpPr>
        <p:spPr bwMode="auto">
          <a:xfrm>
            <a:off x="3662704" y="8499074"/>
            <a:ext cx="665162" cy="481012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6B6B6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4" name="Rectangle 327"/>
          <p:cNvSpPr>
            <a:spLocks noChangeArrowheads="1"/>
          </p:cNvSpPr>
          <p:nvPr/>
        </p:nvSpPr>
        <p:spPr bwMode="auto">
          <a:xfrm>
            <a:off x="3662701" y="8346672"/>
            <a:ext cx="665162" cy="141287"/>
          </a:xfrm>
          <a:prstGeom prst="rect">
            <a:avLst/>
          </a:prstGeom>
          <a:solidFill>
            <a:srgbClr val="C2C2C2"/>
          </a:solidFill>
          <a:ln w="3175" algn="ctr">
            <a:solidFill>
              <a:srgbClr val="808080"/>
            </a:solidFill>
            <a:miter lim="800000"/>
            <a:headEnd/>
            <a:tailEnd/>
          </a:ln>
          <a:effectLst/>
          <a:extLst/>
        </p:spPr>
        <p:txBody>
          <a:bodyPr wrap="none" tIns="82800" bIns="72000" anchor="ctr"/>
          <a:lstStyle/>
          <a:p>
            <a:pPr marL="342900" indent="-3429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kern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rPr>
              <a:t>개발용</a:t>
            </a:r>
            <a:endParaRPr kumimoji="0" lang="en-US" altLang="ko-KR" sz="8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itchFamily="34" charset="0"/>
            </a:endParaRPr>
          </a:p>
        </p:txBody>
      </p:sp>
      <p:pic>
        <p:nvPicPr>
          <p:cNvPr id="155" name="Picture 612" descr="컴퓨터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785901" y="8521702"/>
            <a:ext cx="471313" cy="45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모서리가 둥근 직사각형 155"/>
          <p:cNvSpPr/>
          <p:nvPr/>
        </p:nvSpPr>
        <p:spPr bwMode="auto">
          <a:xfrm>
            <a:off x="3570297" y="7446887"/>
            <a:ext cx="9455874" cy="1647272"/>
          </a:xfrm>
          <a:prstGeom prst="roundRect">
            <a:avLst>
              <a:gd name="adj" fmla="val 6221"/>
            </a:avLst>
          </a:prstGeom>
          <a:noFill/>
          <a:ln w="5715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tlCol="0" anchor="ctr"/>
          <a:lstStyle/>
          <a:p>
            <a:pPr algn="ctr" defTabSz="1317625" eaLnBrk="1" latinLnBrk="1" hangingPunct="1"/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11764714" y="8614790"/>
            <a:ext cx="11144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rgbClr val="FF0000"/>
                </a:solidFill>
              </a:rPr>
              <a:t>신규도입</a:t>
            </a:r>
            <a:endParaRPr lang="en-US" altLang="ko-KR" sz="110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100" smtClean="0"/>
              <a:t>(</a:t>
            </a:r>
            <a:r>
              <a:rPr lang="ko-KR" altLang="en-US" sz="1100" smtClean="0"/>
              <a:t>기존장비대체</a:t>
            </a:r>
            <a:r>
              <a:rPr lang="en-US" altLang="ko-KR" sz="1100" smtClean="0"/>
              <a:t>)</a:t>
            </a:r>
            <a:endParaRPr lang="ko-KR" altLang="en-US" sz="1100"/>
          </a:p>
        </p:txBody>
      </p:sp>
      <p:sp>
        <p:nvSpPr>
          <p:cNvPr id="158" name="모서리가 둥근 직사각형 157"/>
          <p:cNvSpPr/>
          <p:nvPr/>
        </p:nvSpPr>
        <p:spPr bwMode="auto">
          <a:xfrm>
            <a:off x="3614646" y="3225776"/>
            <a:ext cx="2229047" cy="1555853"/>
          </a:xfrm>
          <a:prstGeom prst="roundRect">
            <a:avLst>
              <a:gd name="adj" fmla="val 6221"/>
            </a:avLst>
          </a:prstGeom>
          <a:noFill/>
          <a:ln w="57150" cap="flat" cmpd="sng" algn="ctr">
            <a:solidFill>
              <a:srgbClr val="FF0000"/>
            </a:solidFill>
            <a:prstDash val="dashDot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tx1">
                <a:gamma/>
                <a:shade val="60000"/>
                <a:invGamma/>
              </a:schemeClr>
            </a:outerShdw>
          </a:effectLst>
        </p:spPr>
        <p:txBody>
          <a:bodyPr rtlCol="0" anchor="ctr"/>
          <a:lstStyle/>
          <a:p>
            <a:pPr algn="ctr" defTabSz="1317625" eaLnBrk="1" latinLnBrk="1" hangingPunct="1"/>
            <a:endParaRPr lang="ko-KR" altLang="en-US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630836" y="3291233"/>
            <a:ext cx="218045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rgbClr val="FF0000"/>
                </a:solidFill>
              </a:rPr>
              <a:t>오픈소스 전환</a:t>
            </a:r>
            <a:endParaRPr lang="en-US" altLang="ko-KR" sz="110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100" smtClean="0"/>
              <a:t>(Windows 2008 </a:t>
            </a:r>
            <a:r>
              <a:rPr lang="en-US" altLang="ko-KR" sz="1100" smtClean="0">
                <a:sym typeface="Wingdings" panose="05000000000000000000" pitchFamily="2" charset="2"/>
              </a:rPr>
              <a:t> </a:t>
            </a:r>
            <a:r>
              <a:rPr lang="en-US" altLang="ko-KR" sz="1100" smtClean="0"/>
              <a:t>CentOS / ORACLE 10g </a:t>
            </a:r>
            <a:r>
              <a:rPr lang="en-US" altLang="ko-KR" sz="1100" smtClean="0">
                <a:sym typeface="Wingdings" panose="05000000000000000000" pitchFamily="2" charset="2"/>
              </a:rPr>
              <a:t> </a:t>
            </a:r>
            <a:r>
              <a:rPr lang="en-US" altLang="ko-KR" sz="1100" smtClean="0"/>
              <a:t>Cubrid)</a:t>
            </a:r>
            <a:endParaRPr lang="ko-KR" altLang="en-US" sz="1100"/>
          </a:p>
        </p:txBody>
      </p:sp>
      <p:pic>
        <p:nvPicPr>
          <p:cNvPr id="161" name="Picture 152" descr="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065"/>
          <a:stretch>
            <a:fillRect/>
          </a:stretch>
        </p:blipFill>
        <p:spPr bwMode="auto">
          <a:xfrm>
            <a:off x="10953262" y="5858076"/>
            <a:ext cx="382121" cy="24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Text Box 2149"/>
          <p:cNvSpPr txBox="1">
            <a:spLocks noChangeArrowheads="1"/>
          </p:cNvSpPr>
          <p:nvPr/>
        </p:nvSpPr>
        <p:spPr bwMode="auto">
          <a:xfrm>
            <a:off x="10750868" y="5916325"/>
            <a:ext cx="785818" cy="2000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SzPct val="80000"/>
            </a:pPr>
            <a:r>
              <a:rPr kumimoji="0" lang="en-US" altLang="ko-KR" sz="700" b="0" smtClean="0">
                <a:solidFill>
                  <a:srgbClr val="000000"/>
                </a:solidFill>
                <a:latin typeface="산돌고딕B"/>
              </a:rPr>
              <a:t>Cubrid</a:t>
            </a:r>
            <a:endParaRPr kumimoji="0" lang="ko-KR" altLang="en-US" sz="700" b="0" dirty="0">
              <a:solidFill>
                <a:srgbClr val="000000"/>
              </a:solidFill>
              <a:latin typeface="산돌고딕B"/>
            </a:endParaRPr>
          </a:p>
        </p:txBody>
      </p:sp>
      <p:sp>
        <p:nvSpPr>
          <p:cNvPr id="165" name="Rectangle 99"/>
          <p:cNvSpPr txBox="1">
            <a:spLocks noChangeArrowheads="1"/>
          </p:cNvSpPr>
          <p:nvPr/>
        </p:nvSpPr>
        <p:spPr>
          <a:xfrm>
            <a:off x="641350" y="62725"/>
            <a:ext cx="7318375" cy="835122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defRPr/>
            </a:pPr>
            <a:r>
              <a:rPr lang="ko-KR" altLang="en-US" sz="2400" b="0" smtClean="0">
                <a:solidFill>
                  <a:srgbClr val="3494BA">
                    <a:lumMod val="75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시스템구성도</a:t>
            </a:r>
            <a:endParaRPr lang="ko-KR" altLang="en-US" sz="2400" b="0" dirty="0">
              <a:solidFill>
                <a:srgbClr val="3494BA">
                  <a:lumMod val="75000"/>
                </a:srgb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166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7" name="Text Box 71"/>
          <p:cNvSpPr txBox="1">
            <a:spLocks noChangeArrowheads="1"/>
          </p:cNvSpPr>
          <p:nvPr/>
        </p:nvSpPr>
        <p:spPr bwMode="auto">
          <a:xfrm>
            <a:off x="12607040" y="181420"/>
            <a:ext cx="1449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1">
              <a:defRPr/>
            </a:pPr>
            <a:r>
              <a:rPr kumimoji="0" lang="en-US" altLang="ko-KR" sz="1400" b="1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Ⅲ. </a:t>
            </a:r>
            <a:r>
              <a:rPr kumimoji="0" lang="ko-KR" alt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기술 부문</a:t>
            </a:r>
            <a:endParaRPr kumimoji="0" lang="ko-KR" altLang="en-US" sz="14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8" name="Text Box 51"/>
          <p:cNvSpPr txBox="1">
            <a:spLocks noChangeArrowheads="1"/>
          </p:cNvSpPr>
          <p:nvPr/>
        </p:nvSpPr>
        <p:spPr bwMode="auto">
          <a:xfrm>
            <a:off x="13193944" y="452253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  <a:extLst/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marL="0" algn="r" defTabSz="914400" eaLnBrk="1" latinLnBrk="1" hangingPunct="1">
              <a:defRPr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/>
              <a:t>3. </a:t>
            </a:r>
            <a:r>
              <a:rPr lang="ko-KR" altLang="en-US" smtClean="0"/>
              <a:t>시스템 구성도</a:t>
            </a:r>
            <a:endParaRPr lang="en-US" altLang="ko-KR" dirty="0"/>
          </a:p>
        </p:txBody>
      </p:sp>
      <p:sp>
        <p:nvSpPr>
          <p:cNvPr id="169" name="Text Box 50"/>
          <p:cNvSpPr txBox="1">
            <a:spLocks noChangeArrowheads="1"/>
          </p:cNvSpPr>
          <p:nvPr/>
        </p:nvSpPr>
        <p:spPr bwMode="auto">
          <a:xfrm>
            <a:off x="12929448" y="709196"/>
            <a:ext cx="115524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  <a:extLst/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marL="0" algn="r" defTabSz="914400" eaLnBrk="1" latinLnBrk="1" hangingPunct="1">
              <a:defRPr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/>
              <a:t>3-2. </a:t>
            </a:r>
            <a:r>
              <a:rPr lang="ko-KR" altLang="en-US" smtClean="0"/>
              <a:t>하드웨어 구성도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06130"/>
      </p:ext>
    </p:extLst>
  </p:cSld>
  <p:clrMapOvr>
    <a:masterClrMapping/>
  </p:clrMapOvr>
</p:sld>
</file>

<file path=ppt/theme/theme1.xml><?xml version="1.0" encoding="utf-8"?>
<a:theme xmlns:a="http://schemas.openxmlformats.org/drawingml/2006/main" name="22">
  <a:themeElements>
    <a:clrScheme name="2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4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/>
      <a:lstStyle>
        <a:defPPr algn="ctr" defTabSz="1317625" eaLnBrk="1" latinLnBrk="1" hangingPunct="1">
          <a:defRPr sz="1200" b="0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317625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ko-KR" sz="1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산돌고딕 L" panose="02030504000101010101" pitchFamily="18" charset="-127"/>
            <a:ea typeface="산돌고딕 L" panose="02030504000101010101" pitchFamily="18" charset="-127"/>
          </a:defRPr>
        </a:defPPr>
      </a:lstStyle>
    </a:lnDef>
  </a:objectDefaults>
  <a:extraClrSchemeLst>
    <a:extraClrScheme>
      <a:clrScheme name="2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7681</TotalTime>
  <Words>538</Words>
  <Application>Microsoft Office PowerPoint</Application>
  <PresentationFormat>사용자 지정</PresentationFormat>
  <Paragraphs>290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7" baseType="lpstr">
      <vt:lpstr>HY헤드라인M</vt:lpstr>
      <vt:lpstr>Noto Sans CJK KR Bold</vt:lpstr>
      <vt:lpstr>Noto Sans CJK KR Light</vt:lpstr>
      <vt:lpstr>굴림</vt:lpstr>
      <vt:lpstr>나눔고딕 ExtraBold</vt:lpstr>
      <vt:lpstr>나눔바른고딕</vt:lpstr>
      <vt:lpstr>맑은 고딕</vt:lpstr>
      <vt:lpstr>산돌고딕 L</vt:lpstr>
      <vt:lpstr>산돌고딕B</vt:lpstr>
      <vt:lpstr>Arial</vt:lpstr>
      <vt:lpstr>Verdana</vt:lpstr>
      <vt:lpstr>Wingdings</vt:lpstr>
      <vt:lpstr>Wingdings 2</vt:lpstr>
      <vt:lpstr>22</vt:lpstr>
      <vt:lpstr>디자인 사용자 지정</vt:lpstr>
      <vt:lpstr>PowerPoint 프레젠테이션</vt:lpstr>
      <vt:lpstr>PowerPoint 프레젠테이션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.</dc:creator>
  <cp:lastModifiedBy>worryscg</cp:lastModifiedBy>
  <cp:revision>1198</cp:revision>
  <cp:lastPrinted>2019-03-29T01:05:00Z</cp:lastPrinted>
  <dcterms:created xsi:type="dcterms:W3CDTF">2007-05-22T01:31:14Z</dcterms:created>
  <dcterms:modified xsi:type="dcterms:W3CDTF">2019-03-29T01:05:03Z</dcterms:modified>
</cp:coreProperties>
</file>