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96" r:id="rId1"/>
  </p:sldMasterIdLst>
  <p:handoutMasterIdLst>
    <p:handoutMasterId r:id="rId40"/>
  </p:handoutMasterIdLst>
  <p:sldIdLst>
    <p:sldId id="270" r:id="rId2"/>
    <p:sldId id="271" r:id="rId3"/>
    <p:sldId id="309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8" r:id="rId36"/>
    <p:sldId id="303" r:id="rId37"/>
    <p:sldId id="305" r:id="rId38"/>
    <p:sldId id="304" r:id="rId39"/>
  </p:sldIdLst>
  <p:sldSz cx="6858000" cy="9906000" type="A4"/>
  <p:notesSz cx="6797675" cy="9926638"/>
  <p:embeddedFontLst>
    <p:embeddedFont>
      <p:font typeface="맑은 고딕" panose="020B0503020000020004" pitchFamily="50" charset="-127"/>
      <p:regular r:id="rId41"/>
      <p:bold r:id="rId42"/>
    </p:embeddedFont>
    <p:embeddedFont>
      <p:font typeface="Verdana" panose="020B0604030504040204" pitchFamily="34" charset="0"/>
      <p:regular r:id="rId43"/>
      <p:bold r:id="rId44"/>
      <p:italic r:id="rId45"/>
      <p:boldItalic r:id="rId46"/>
    </p:embeddedFont>
    <p:embeddedFont>
      <p:font typeface="나눔바른고딕" panose="020B0603020101020101" pitchFamily="50" charset="-127"/>
      <p:regular r:id="rId47"/>
      <p:bold r:id="rId48"/>
    </p:embeddedFont>
    <p:embeddedFont>
      <p:font typeface="나눔고딕 ExtraBold" panose="020D0904000000000000" pitchFamily="50" charset="-127"/>
      <p:bold r:id="rId49"/>
    </p:embeddedFont>
    <p:embeddedFont>
      <p:font typeface="Wingdings 2" panose="05020102010507070707" pitchFamily="18" charset="2"/>
      <p:regular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0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0070C0"/>
    <a:srgbClr val="336699"/>
    <a:srgbClr val="FFFF99"/>
    <a:srgbClr val="B3D8F3"/>
    <a:srgbClr val="A6B3C3"/>
    <a:srgbClr val="1F497D"/>
    <a:srgbClr val="BFBFBF"/>
    <a:srgbClr val="4A9B82"/>
    <a:srgbClr val="D4E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3042" y="60"/>
      </p:cViewPr>
      <p:guideLst>
        <p:guide orient="horz" pos="470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11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8A9F4-2CB2-4EA9-9BC7-BECA3F4FCD78}" type="datetimeFigureOut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2019-03-29</a:t>
            </a:fld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927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30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0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1484679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1827404"/>
            <a:ext cx="6048375" cy="755472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153090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680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5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-0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3076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825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97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1"/>
          <a:stretch>
            <a:fillRect/>
          </a:stretch>
        </p:blipFill>
        <p:spPr bwMode="auto">
          <a:xfrm flipV="1">
            <a:off x="0" y="0"/>
            <a:ext cx="6858000" cy="957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20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404813" y="3502725"/>
            <a:ext cx="6048375" cy="55602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531813" indent="-358775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404813" y="2147076"/>
            <a:ext cx="6048375" cy="535531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2pPr>
            <a:lvl3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3pPr>
            <a:lvl4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4pPr>
            <a:lvl5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76" y="9575774"/>
            <a:ext cx="605724" cy="299628"/>
          </a:xfrm>
          <a:prstGeom prst="rect">
            <a:avLst/>
          </a:prstGeom>
        </p:spPr>
      </p:pic>
      <p:sp>
        <p:nvSpPr>
          <p:cNvPr id="23" name="직사각형 22"/>
          <p:cNvSpPr/>
          <p:nvPr userDrawn="1"/>
        </p:nvSpPr>
        <p:spPr>
          <a:xfrm>
            <a:off x="3600" y="3216496"/>
            <a:ext cx="6854400" cy="89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</p:spTree>
    <p:extLst>
      <p:ext uri="{BB962C8B-B14F-4D97-AF65-F5344CB8AC3E}">
        <p14:creationId xmlns:p14="http://schemas.microsoft.com/office/powerpoint/2010/main" val="153956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.1-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 userDrawn="1"/>
        </p:nvGrpSpPr>
        <p:grpSpPr>
          <a:xfrm>
            <a:off x="404813" y="2436569"/>
            <a:ext cx="6048375" cy="228610"/>
            <a:chOff x="404813" y="2436569"/>
            <a:chExt cx="6048375" cy="228610"/>
          </a:xfrm>
        </p:grpSpPr>
        <p:grpSp>
          <p:nvGrpSpPr>
            <p:cNvPr id="50" name="그룹 49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41" name="오각형 40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42" name="오각형 41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직사각형 47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49" name="직사각형 48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44" name="직사각형 58"/>
          <p:cNvSpPr>
            <a:spLocks noChangeArrowheads="1"/>
          </p:cNvSpPr>
          <p:nvPr userDrawn="1"/>
        </p:nvSpPr>
        <p:spPr bwMode="auto">
          <a:xfrm>
            <a:off x="404813" y="2779295"/>
            <a:ext cx="6048375" cy="660283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7" name="텍스트 개체 틀 46"/>
          <p:cNvSpPr>
            <a:spLocks noGrp="1"/>
          </p:cNvSpPr>
          <p:nvPr userDrawn="1">
            <p:ph type="body" sz="quarter" idx="10"/>
          </p:nvPr>
        </p:nvSpPr>
        <p:spPr>
          <a:xfrm>
            <a:off x="620713" y="248279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314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153349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496074"/>
            <a:ext cx="6048375" cy="688605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19957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876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153349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496074"/>
            <a:ext cx="6048375" cy="688605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19957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8419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1924413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267138"/>
            <a:ext cx="6048375" cy="71149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1970637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3581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3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124438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467164"/>
            <a:ext cx="6048375" cy="691496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170662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995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4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324463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667189"/>
            <a:ext cx="6048375" cy="671493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370687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339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5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486388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829114"/>
            <a:ext cx="6048375" cy="655301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532612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9879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1878221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220946"/>
            <a:ext cx="6048375" cy="716117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1924445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8902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7" r="-1" b="92670"/>
          <a:stretch/>
        </p:blipFill>
        <p:spPr bwMode="auto">
          <a:xfrm flipH="1">
            <a:off x="-1" y="1"/>
            <a:ext cx="6858001" cy="103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5" name="제목 3"/>
          <p:cNvSpPr>
            <a:spLocks/>
          </p:cNvSpPr>
          <p:nvPr userDrawn="1"/>
        </p:nvSpPr>
        <p:spPr bwMode="auto">
          <a:xfrm rot="16200000" flipH="1">
            <a:off x="3406142" y="-2413533"/>
            <a:ext cx="45719" cy="6857998"/>
          </a:xfrm>
          <a:prstGeom prst="rect">
            <a:avLst/>
          </a:prstGeom>
          <a:solidFill>
            <a:srgbClr val="7AB8D6"/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2" name="Text Box 284"/>
          <p:cNvSpPr txBox="1">
            <a:spLocks noChangeArrowheads="1"/>
          </p:cNvSpPr>
          <p:nvPr userDrawn="1"/>
        </p:nvSpPr>
        <p:spPr bwMode="auto">
          <a:xfrm>
            <a:off x="2371725" y="9605169"/>
            <a:ext cx="2117725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Ⅴ </a:t>
            </a:r>
            <a:r>
              <a:rPr lang="ko-KR" altLang="ko-KR" sz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</a:t>
            </a:r>
            <a:r>
              <a:rPr lang="en-US" altLang="ko-KR" sz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fld id="{6D025DA5-BBB3-4D79-862D-181A20BF0B1D}" type="slidenum">
              <a:rPr lang="en-US" altLang="ko-KR" sz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ko-KR" sz="1200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6" name="그림 75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76" y="9548223"/>
            <a:ext cx="605724" cy="299628"/>
          </a:xfrm>
          <a:prstGeom prst="rect">
            <a:avLst/>
          </a:prstGeom>
        </p:spPr>
      </p:pic>
      <p:sp>
        <p:nvSpPr>
          <p:cNvPr id="79" name="Text Box 71"/>
          <p:cNvSpPr txBox="1">
            <a:spLocks noChangeArrowheads="1"/>
          </p:cNvSpPr>
          <p:nvPr userDrawn="1"/>
        </p:nvSpPr>
        <p:spPr bwMode="auto">
          <a:xfrm>
            <a:off x="5284240" y="181420"/>
            <a:ext cx="14499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1">
              <a:defRPr/>
            </a:pPr>
            <a:r>
              <a:rPr kumimoji="0" lang="en-US" altLang="ko-KR" sz="1400" b="1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</a:rPr>
              <a:t>Ⅴ. </a:t>
            </a:r>
            <a:r>
              <a:rPr kumimoji="0" lang="ko-KR" alt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</a:rPr>
              <a:t>지원부문</a:t>
            </a:r>
            <a:endParaRPr kumimoji="0" lang="ko-KR" altLang="en-US" sz="1400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707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3" r:id="rId4"/>
    <p:sldLayoutId id="2147483700" r:id="rId5"/>
    <p:sldLayoutId id="2147483704" r:id="rId6"/>
    <p:sldLayoutId id="2147483705" r:id="rId7"/>
    <p:sldLayoutId id="2147483706" r:id="rId8"/>
    <p:sldLayoutId id="2147483701" r:id="rId9"/>
    <p:sldLayoutId id="2147483708" r:id="rId10"/>
    <p:sldLayoutId id="2147483709" r:id="rId11"/>
    <p:sldLayoutId id="2147483707" r:id="rId12"/>
    <p:sldLayoutId id="2147483702" r:id="rId13"/>
    <p:sldLayoutId id="2147483710" r:id="rId1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" pos="255" userDrawn="1">
          <p15:clr>
            <a:srgbClr val="F26B43"/>
          </p15:clr>
        </p15:guide>
        <p15:guide id="5" pos="4065" userDrawn="1">
          <p15:clr>
            <a:srgbClr val="F26B43"/>
          </p15:clr>
        </p15:guide>
        <p15:guide id="8" orient="horz" pos="648" userDrawn="1">
          <p15:clr>
            <a:srgbClr val="F26B43"/>
          </p15:clr>
        </p15:guide>
        <p15:guide id="9" pos="4247" userDrawn="1">
          <p15:clr>
            <a:srgbClr val="F26B43"/>
          </p15:clr>
        </p15:guide>
        <p15:guide id="10" orient="horz" pos="59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5.jpeg"/><Relationship Id="rId7" Type="http://schemas.openxmlformats.org/officeDocument/2006/relationships/image" Target="../media/image28.png"/><Relationship Id="rId12" Type="http://schemas.microsoft.com/office/2007/relationships/hdphoto" Target="../media/hdphoto3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6" Type="http://schemas.microsoft.com/office/2007/relationships/hdphoto" Target="../media/hdphoto1.wdp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2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8.png"/><Relationship Id="rId5" Type="http://schemas.openxmlformats.org/officeDocument/2006/relationships/image" Target="../media/image41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png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5.wmf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3.png"/><Relationship Id="rId4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품질보증 </a:t>
            </a:r>
            <a:r>
              <a:rPr lang="ko-KR" altLang="en-US"/>
              <a:t>계획</a:t>
            </a:r>
          </a:p>
          <a:p>
            <a:r>
              <a:rPr lang="ko-KR" altLang="en-US" smtClean="0"/>
              <a:t>시험운영 </a:t>
            </a:r>
            <a:r>
              <a:rPr lang="ko-KR" altLang="en-US"/>
              <a:t>계획</a:t>
            </a:r>
          </a:p>
          <a:p>
            <a:r>
              <a:rPr lang="ko-KR" altLang="en-US" smtClean="0"/>
              <a:t>교육훈련 </a:t>
            </a:r>
            <a:r>
              <a:rPr lang="ko-KR" altLang="en-US"/>
              <a:t>계획</a:t>
            </a:r>
          </a:p>
          <a:p>
            <a:r>
              <a:rPr lang="ko-KR" altLang="en-US" smtClean="0"/>
              <a:t>유지보수 </a:t>
            </a:r>
            <a:r>
              <a:rPr lang="ko-KR" altLang="en-US"/>
              <a:t>계획</a:t>
            </a:r>
          </a:p>
          <a:p>
            <a:r>
              <a:rPr lang="ko-KR" altLang="en-US" smtClean="0"/>
              <a:t>기밀 </a:t>
            </a:r>
            <a:r>
              <a:rPr lang="ko-KR" altLang="en-US"/>
              <a:t>보안 대책</a:t>
            </a:r>
          </a:p>
          <a:p>
            <a:r>
              <a:rPr lang="ko-KR" altLang="en-US" smtClean="0"/>
              <a:t>비상 대책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404813" y="2140921"/>
            <a:ext cx="6048375" cy="547842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Ⅴ. </a:t>
            </a:r>
            <a:r>
              <a:rPr lang="ko-KR" altLang="en-US"/>
              <a:t>지원부문</a:t>
            </a:r>
          </a:p>
        </p:txBody>
      </p:sp>
    </p:spTree>
    <p:extLst>
      <p:ext uri="{BB962C8B-B14F-4D97-AF65-F5344CB8AC3E}">
        <p14:creationId xmlns:p14="http://schemas.microsoft.com/office/powerpoint/2010/main" val="19076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품질보증계획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77997" y="466868"/>
            <a:ext cx="86189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품질보증계획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64183" y="694469"/>
            <a:ext cx="975712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1.5. </a:t>
            </a:r>
            <a:r>
              <a:rPr lang="ko-KR" altLang="en-US" dirty="0">
                <a:latin typeface="+mn-ea"/>
                <a:ea typeface="+mn-ea"/>
              </a:rPr>
              <a:t>품질평가방안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590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1.5. </a:t>
            </a:r>
            <a:r>
              <a:rPr lang="ko-KR" altLang="en-US" sz="1600" dirty="0" smtClean="0">
                <a:latin typeface="+mn-ea"/>
                <a:ea typeface="+mn-ea"/>
              </a:rPr>
              <a:t>품질평가방안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1.5.1. </a:t>
            </a:r>
            <a:r>
              <a:rPr lang="ko-KR" altLang="en-US" sz="1600" dirty="0" smtClean="0">
                <a:latin typeface="+mn-ea"/>
                <a:ea typeface="+mn-ea"/>
              </a:rPr>
              <a:t>품질평가 개요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품질평가란 산출물의 요구된 품질을 정의된 기준에 따라 점검활동 각 단계별 산출물을 사용자측에 심의 또는 검수의뢰 하기 전에 개발팀과 품질 보증팀에서 품질평가 절차에 따라 산출물에 대한 품질평가를 실시함으로써 산출물에 대한 문제점을 최소화하고 사용자가 요구하는 품질을 사전 확보하고자 함에 있습니다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본 사업의 품질평가를 </a:t>
            </a:r>
            <a:r>
              <a:rPr lang="ko-KR" altLang="en-US" sz="1200" dirty="0">
                <a:latin typeface="+mn-ea"/>
                <a:ea typeface="+mn-ea"/>
              </a:rPr>
              <a:t>검증평가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시험평가 및 표준화 감사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로 구분하여 실시합니다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88680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품질평가개요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56" name="Group 5"/>
          <p:cNvGrpSpPr>
            <a:grpSpLocks/>
          </p:cNvGrpSpPr>
          <p:nvPr/>
        </p:nvGrpSpPr>
        <p:grpSpPr bwMode="auto">
          <a:xfrm>
            <a:off x="481013" y="3414720"/>
            <a:ext cx="5895975" cy="5540375"/>
            <a:chOff x="303" y="1977"/>
            <a:chExt cx="3714" cy="3855"/>
          </a:xfrm>
        </p:grpSpPr>
        <p:cxnSp>
          <p:nvCxnSpPr>
            <p:cNvPr id="57" name="AutoShape 81"/>
            <p:cNvCxnSpPr>
              <a:cxnSpLocks noChangeShapeType="1"/>
              <a:stCxn id="85" idx="2"/>
              <a:endCxn id="76" idx="4"/>
            </p:cNvCxnSpPr>
            <p:nvPr/>
          </p:nvCxnSpPr>
          <p:spPr bwMode="auto">
            <a:xfrm rot="16200000" flipH="1">
              <a:off x="911" y="2196"/>
              <a:ext cx="158" cy="446"/>
            </a:xfrm>
            <a:prstGeom prst="bentConnector2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82"/>
            <p:cNvCxnSpPr>
              <a:cxnSpLocks noChangeShapeType="1"/>
              <a:stCxn id="82" idx="2"/>
              <a:endCxn id="83" idx="4"/>
            </p:cNvCxnSpPr>
            <p:nvPr/>
          </p:nvCxnSpPr>
          <p:spPr bwMode="auto">
            <a:xfrm rot="5400000">
              <a:off x="3312" y="2199"/>
              <a:ext cx="180" cy="432"/>
            </a:xfrm>
            <a:prstGeom prst="bentConnector2">
              <a:avLst/>
            </a:prstGeom>
            <a:noFill/>
            <a:ln w="3175">
              <a:solidFill>
                <a:schemeClr val="tx1"/>
              </a:solidFill>
              <a:miter lim="800000"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83"/>
            <p:cNvCxnSpPr>
              <a:cxnSpLocks noChangeShapeType="1"/>
              <a:stCxn id="76" idx="2"/>
              <a:endCxn id="84" idx="4"/>
            </p:cNvCxnSpPr>
            <p:nvPr/>
          </p:nvCxnSpPr>
          <p:spPr bwMode="auto">
            <a:xfrm rot="16200000" flipH="1">
              <a:off x="1536" y="2665"/>
              <a:ext cx="255" cy="230"/>
            </a:xfrm>
            <a:prstGeom prst="bentConnector2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84"/>
            <p:cNvCxnSpPr>
              <a:cxnSpLocks noChangeShapeType="1"/>
            </p:cNvCxnSpPr>
            <p:nvPr/>
          </p:nvCxnSpPr>
          <p:spPr bwMode="auto">
            <a:xfrm flipV="1">
              <a:off x="2543" y="2702"/>
              <a:ext cx="375" cy="195"/>
            </a:xfrm>
            <a:prstGeom prst="bentConnector2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AutoShape 74"/>
            <p:cNvSpPr>
              <a:spLocks noChangeArrowheads="1"/>
            </p:cNvSpPr>
            <p:nvPr/>
          </p:nvSpPr>
          <p:spPr bwMode="auto">
            <a:xfrm>
              <a:off x="303" y="3818"/>
              <a:ext cx="3714" cy="640"/>
            </a:xfrm>
            <a:prstGeom prst="roundRect">
              <a:avLst>
                <a:gd name="adj" fmla="val 5884"/>
              </a:avLst>
            </a:prstGeom>
            <a:solidFill>
              <a:srgbClr val="DEEAEE"/>
            </a:solidFill>
            <a:ln w="19050" cap="rnd">
              <a:solidFill>
                <a:srgbClr val="7C8BB2"/>
              </a:solidFill>
              <a:round/>
              <a:headEnd/>
              <a:tailEnd/>
            </a:ln>
          </p:spPr>
          <p:txBody>
            <a:bodyPr lIns="90000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200" i="1" dirty="0">
                  <a:solidFill>
                    <a:srgbClr val="000000"/>
                  </a:solidFill>
                  <a:latin typeface="+mn-ea"/>
                  <a:ea typeface="+mn-ea"/>
                </a:rPr>
                <a:t>검증평가</a:t>
              </a:r>
            </a:p>
          </p:txBody>
        </p:sp>
        <p:sp>
          <p:nvSpPr>
            <p:cNvPr id="62" name="AutoShape 75"/>
            <p:cNvSpPr>
              <a:spLocks noChangeArrowheads="1"/>
            </p:cNvSpPr>
            <p:nvPr/>
          </p:nvSpPr>
          <p:spPr bwMode="auto">
            <a:xfrm>
              <a:off x="337" y="4022"/>
              <a:ext cx="3628" cy="414"/>
            </a:xfrm>
            <a:prstGeom prst="roundRect">
              <a:avLst>
                <a:gd name="adj" fmla="val 5884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buSzPct val="80000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각 개발단계에서 수행된 개발활동의 유효성 여부와 각 단계에서 작성된 개발 산출물에 대한 품질요소의 달성수준 정도를 평가합니다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63" name="AutoShape 85"/>
            <p:cNvSpPr>
              <a:spLocks noChangeArrowheads="1"/>
            </p:cNvSpPr>
            <p:nvPr/>
          </p:nvSpPr>
          <p:spPr bwMode="auto">
            <a:xfrm>
              <a:off x="400" y="3502"/>
              <a:ext cx="3522" cy="267"/>
            </a:xfrm>
            <a:prstGeom prst="bevel">
              <a:avLst>
                <a:gd name="adj" fmla="val 12500"/>
              </a:avLst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300" dirty="0">
                  <a:solidFill>
                    <a:srgbClr val="FFFFFF"/>
                  </a:solidFill>
                  <a:latin typeface="+mn-ea"/>
                  <a:ea typeface="+mn-ea"/>
                </a:rPr>
                <a:t>표준화 감사</a:t>
              </a:r>
              <a:endParaRPr lang="ko-KR" altLang="en-US" sz="11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Line 86"/>
            <p:cNvSpPr>
              <a:spLocks noChangeShapeType="1"/>
            </p:cNvSpPr>
            <p:nvPr/>
          </p:nvSpPr>
          <p:spPr bwMode="auto">
            <a:xfrm>
              <a:off x="2479" y="3645"/>
              <a:ext cx="1355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65" name="Line 87"/>
            <p:cNvSpPr>
              <a:spLocks noChangeShapeType="1"/>
            </p:cNvSpPr>
            <p:nvPr/>
          </p:nvSpPr>
          <p:spPr bwMode="auto">
            <a:xfrm flipH="1">
              <a:off x="454" y="3645"/>
              <a:ext cx="1355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66" name="AutoShape 92"/>
            <p:cNvSpPr>
              <a:spLocks noChangeArrowheads="1"/>
            </p:cNvSpPr>
            <p:nvPr/>
          </p:nvSpPr>
          <p:spPr bwMode="auto">
            <a:xfrm>
              <a:off x="303" y="4504"/>
              <a:ext cx="3714" cy="640"/>
            </a:xfrm>
            <a:prstGeom prst="roundRect">
              <a:avLst>
                <a:gd name="adj" fmla="val 5884"/>
              </a:avLst>
            </a:prstGeom>
            <a:solidFill>
              <a:srgbClr val="DEEAEE"/>
            </a:solidFill>
            <a:ln w="19050" cap="rnd">
              <a:solidFill>
                <a:srgbClr val="7C8BB2"/>
              </a:solidFill>
              <a:round/>
              <a:headEnd/>
              <a:tailEnd/>
            </a:ln>
          </p:spPr>
          <p:txBody>
            <a:bodyPr lIns="90000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200" i="1" dirty="0">
                  <a:solidFill>
                    <a:srgbClr val="000000"/>
                  </a:solidFill>
                  <a:latin typeface="+mn-ea"/>
                  <a:ea typeface="+mn-ea"/>
                </a:rPr>
                <a:t>시험평가</a:t>
              </a:r>
            </a:p>
          </p:txBody>
        </p:sp>
        <p:sp>
          <p:nvSpPr>
            <p:cNvPr id="67" name="AutoShape 93"/>
            <p:cNvSpPr>
              <a:spLocks noChangeArrowheads="1"/>
            </p:cNvSpPr>
            <p:nvPr/>
          </p:nvSpPr>
          <p:spPr bwMode="auto">
            <a:xfrm>
              <a:off x="337" y="4708"/>
              <a:ext cx="3628" cy="414"/>
            </a:xfrm>
            <a:prstGeom prst="roundRect">
              <a:avLst>
                <a:gd name="adj" fmla="val 5884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buSzPct val="80000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소프트웨어 자체의 구조나 기능을 평가하기 위하여 구체적인 시험사례를 입력하여</a:t>
              </a:r>
              <a:b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</a:b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소프트웨어를 수행시키고 그 결과를 분석합니다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68" name="AutoShape 98"/>
            <p:cNvSpPr>
              <a:spLocks noChangeArrowheads="1"/>
            </p:cNvSpPr>
            <p:nvPr/>
          </p:nvSpPr>
          <p:spPr bwMode="auto">
            <a:xfrm>
              <a:off x="303" y="5192"/>
              <a:ext cx="3714" cy="640"/>
            </a:xfrm>
            <a:prstGeom prst="roundRect">
              <a:avLst>
                <a:gd name="adj" fmla="val 5884"/>
              </a:avLst>
            </a:prstGeom>
            <a:solidFill>
              <a:srgbClr val="DEEAEE"/>
            </a:solidFill>
            <a:ln w="19050" cap="rnd">
              <a:solidFill>
                <a:srgbClr val="7C8BB2"/>
              </a:solidFill>
              <a:round/>
              <a:headEnd/>
              <a:tailEnd/>
            </a:ln>
          </p:spPr>
          <p:txBody>
            <a:bodyPr lIns="90000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200" i="1" dirty="0">
                  <a:solidFill>
                    <a:srgbClr val="000000"/>
                  </a:solidFill>
                  <a:latin typeface="+mn-ea"/>
                  <a:ea typeface="+mn-ea"/>
                </a:rPr>
                <a:t>표준화 감사</a:t>
              </a:r>
            </a:p>
          </p:txBody>
        </p:sp>
        <p:sp>
          <p:nvSpPr>
            <p:cNvPr id="69" name="AutoShape 99"/>
            <p:cNvSpPr>
              <a:spLocks noChangeArrowheads="1"/>
            </p:cNvSpPr>
            <p:nvPr/>
          </p:nvSpPr>
          <p:spPr bwMode="auto">
            <a:xfrm>
              <a:off x="337" y="5396"/>
              <a:ext cx="3628" cy="414"/>
            </a:xfrm>
            <a:prstGeom prst="roundRect">
              <a:avLst>
                <a:gd name="adj" fmla="val 5884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SzPct val="80000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개발주기 전반에 걸쳐 적용되는 개발방법론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개발도구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설계표준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코딩표준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문서작성표준 등과 같은 제반 표준이나 관계 및 지침이 적절한지를 평가하고 각 단계의 개발활동과 제품이 표준을 준수하는지를 평가합니다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.</a:t>
              </a:r>
            </a:p>
          </p:txBody>
        </p:sp>
        <p:grpSp>
          <p:nvGrpSpPr>
            <p:cNvPr id="70" name="Group 125"/>
            <p:cNvGrpSpPr>
              <a:grpSpLocks/>
            </p:cNvGrpSpPr>
            <p:nvPr/>
          </p:nvGrpSpPr>
          <p:grpSpPr bwMode="auto">
            <a:xfrm>
              <a:off x="400" y="3131"/>
              <a:ext cx="3522" cy="319"/>
              <a:chOff x="359" y="3020"/>
              <a:chExt cx="3522" cy="401"/>
            </a:xfrm>
          </p:grpSpPr>
          <p:sp>
            <p:nvSpPr>
              <p:cNvPr id="110" name="AutoShape 104"/>
              <p:cNvSpPr>
                <a:spLocks noChangeArrowheads="1"/>
              </p:cNvSpPr>
              <p:nvPr/>
            </p:nvSpPr>
            <p:spPr bwMode="auto">
              <a:xfrm flipV="1">
                <a:off x="359" y="3020"/>
                <a:ext cx="3522" cy="401"/>
              </a:xfrm>
              <a:prstGeom prst="rtTriangle">
                <a:avLst/>
              </a:prstGeom>
              <a:solidFill>
                <a:srgbClr val="EAEAEA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 eaLnBrk="1" hangingPunct="1">
                  <a:buSzPct val="80000"/>
                  <a:defRPr/>
                </a:pPr>
                <a:r>
                  <a:rPr lang="ko-KR" altLang="en-US" sz="1200" dirty="0">
                    <a:solidFill>
                      <a:srgbClr val="000000"/>
                    </a:solidFill>
                    <a:latin typeface="+mn-ea"/>
                  </a:rPr>
                  <a:t>검증평가</a:t>
                </a:r>
              </a:p>
            </p:txBody>
          </p:sp>
          <p:sp>
            <p:nvSpPr>
              <p:cNvPr id="111" name="AutoShape 105"/>
              <p:cNvSpPr>
                <a:spLocks noChangeArrowheads="1"/>
              </p:cNvSpPr>
              <p:nvPr/>
            </p:nvSpPr>
            <p:spPr bwMode="auto">
              <a:xfrm flipH="1">
                <a:off x="359" y="3020"/>
                <a:ext cx="3522" cy="401"/>
              </a:xfrm>
              <a:prstGeom prst="rtTriangl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1" hangingPunct="1">
                  <a:buSzPct val="80000"/>
                  <a:defRPr/>
                </a:pPr>
                <a:r>
                  <a:rPr lang="ko-KR" altLang="en-US" sz="1200" dirty="0">
                    <a:solidFill>
                      <a:srgbClr val="000000"/>
                    </a:solidFill>
                    <a:latin typeface="+mn-ea"/>
                  </a:rPr>
                  <a:t>시험평가</a:t>
                </a:r>
              </a:p>
            </p:txBody>
          </p:sp>
        </p:grpSp>
        <p:grpSp>
          <p:nvGrpSpPr>
            <p:cNvPr id="71" name="Group 88"/>
            <p:cNvGrpSpPr>
              <a:grpSpLocks/>
            </p:cNvGrpSpPr>
            <p:nvPr/>
          </p:nvGrpSpPr>
          <p:grpSpPr bwMode="auto">
            <a:xfrm>
              <a:off x="1215" y="2328"/>
              <a:ext cx="710" cy="361"/>
              <a:chOff x="668" y="1924"/>
              <a:chExt cx="710" cy="361"/>
            </a:xfrm>
          </p:grpSpPr>
          <p:sp>
            <p:nvSpPr>
              <p:cNvPr id="107" name="AutoShape 76"/>
              <p:cNvSpPr>
                <a:spLocks noChangeArrowheads="1"/>
              </p:cNvSpPr>
              <p:nvPr/>
            </p:nvSpPr>
            <p:spPr bwMode="auto">
              <a:xfrm>
                <a:off x="708" y="1960"/>
                <a:ext cx="670" cy="311"/>
              </a:xfrm>
              <a:prstGeom prst="bevel">
                <a:avLst>
                  <a:gd name="adj" fmla="val 12500"/>
                </a:avLst>
              </a:prstGeom>
              <a:gradFill rotWithShape="0">
                <a:gsLst>
                  <a:gs pos="0">
                    <a:srgbClr val="E4B900"/>
                  </a:gs>
                  <a:gs pos="50000">
                    <a:srgbClr val="FAF1CC"/>
                  </a:gs>
                  <a:gs pos="100000">
                    <a:srgbClr val="E4B9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100" dirty="0">
                    <a:solidFill>
                      <a:srgbClr val="000000"/>
                    </a:solidFill>
                    <a:latin typeface="+mn-ea"/>
                    <a:ea typeface="+mn-ea"/>
                  </a:rPr>
                  <a:t>도입</a:t>
                </a:r>
              </a:p>
            </p:txBody>
          </p:sp>
          <p:sp>
            <p:nvSpPr>
              <p:cNvPr id="108" name="AutoShape 90"/>
              <p:cNvSpPr>
                <a:spLocks noChangeArrowheads="1"/>
              </p:cNvSpPr>
              <p:nvPr/>
            </p:nvSpPr>
            <p:spPr bwMode="auto">
              <a:xfrm>
                <a:off x="668" y="1924"/>
                <a:ext cx="709" cy="361"/>
              </a:xfrm>
              <a:prstGeom prst="roundRect">
                <a:avLst>
                  <a:gd name="adj" fmla="val 1869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dist="17961" dir="2700000" algn="ctr" rotWithShape="0">
                  <a:srgbClr val="969696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en-US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9" name="AutoShape 91"/>
              <p:cNvSpPr>
                <a:spLocks noChangeArrowheads="1"/>
              </p:cNvSpPr>
              <p:nvPr/>
            </p:nvSpPr>
            <p:spPr bwMode="auto">
              <a:xfrm>
                <a:off x="674" y="1962"/>
                <a:ext cx="697" cy="318"/>
              </a:xfrm>
              <a:prstGeom prst="roundRect">
                <a:avLst>
                  <a:gd name="adj" fmla="val 18421"/>
                </a:avLst>
              </a:prstGeom>
              <a:gradFill rotWithShape="1">
                <a:gsLst>
                  <a:gs pos="0">
                    <a:srgbClr val="C8DEF0"/>
                  </a:gs>
                  <a:gs pos="50000">
                    <a:srgbClr val="ECF8FE"/>
                  </a:gs>
                  <a:gs pos="100000">
                    <a:srgbClr val="C8DEF0"/>
                  </a:gs>
                </a:gsLst>
                <a:lin ang="0" scaled="1"/>
              </a:gradFill>
              <a:ln>
                <a:noFill/>
              </a:ln>
              <a:effectLst>
                <a:outerShdw dist="17961" dir="13500000" algn="ctr" rotWithShape="0">
                  <a:srgbClr val="6D87A3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10000"/>
                  </a:spcBef>
                  <a:buSzPct val="80000"/>
                </a:pPr>
                <a:endParaRPr lang="ko-KR" altLang="ko-KR" sz="10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72" name="Group 108"/>
            <p:cNvGrpSpPr>
              <a:grpSpLocks/>
            </p:cNvGrpSpPr>
            <p:nvPr/>
          </p:nvGrpSpPr>
          <p:grpSpPr bwMode="auto">
            <a:xfrm>
              <a:off x="1806" y="2711"/>
              <a:ext cx="710" cy="361"/>
              <a:chOff x="668" y="1924"/>
              <a:chExt cx="710" cy="361"/>
            </a:xfrm>
          </p:grpSpPr>
          <p:sp>
            <p:nvSpPr>
              <p:cNvPr id="104" name="AutoShape 76"/>
              <p:cNvSpPr>
                <a:spLocks noChangeArrowheads="1"/>
              </p:cNvSpPr>
              <p:nvPr/>
            </p:nvSpPr>
            <p:spPr bwMode="auto">
              <a:xfrm>
                <a:off x="708" y="1960"/>
                <a:ext cx="670" cy="311"/>
              </a:xfrm>
              <a:prstGeom prst="bevel">
                <a:avLst>
                  <a:gd name="adj" fmla="val 12500"/>
                </a:avLst>
              </a:prstGeom>
              <a:gradFill rotWithShape="0">
                <a:gsLst>
                  <a:gs pos="0">
                    <a:srgbClr val="E4B900"/>
                  </a:gs>
                  <a:gs pos="50000">
                    <a:srgbClr val="FAF1CC"/>
                  </a:gs>
                  <a:gs pos="100000">
                    <a:srgbClr val="E4B9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100" dirty="0">
                    <a:solidFill>
                      <a:srgbClr val="000000"/>
                    </a:solidFill>
                    <a:latin typeface="+mn-ea"/>
                    <a:ea typeface="+mn-ea"/>
                  </a:rPr>
                  <a:t>도입</a:t>
                </a:r>
              </a:p>
            </p:txBody>
          </p:sp>
          <p:sp>
            <p:nvSpPr>
              <p:cNvPr id="105" name="AutoShape 110"/>
              <p:cNvSpPr>
                <a:spLocks noChangeArrowheads="1"/>
              </p:cNvSpPr>
              <p:nvPr/>
            </p:nvSpPr>
            <p:spPr bwMode="auto">
              <a:xfrm>
                <a:off x="668" y="1930"/>
                <a:ext cx="709" cy="355"/>
              </a:xfrm>
              <a:prstGeom prst="roundRect">
                <a:avLst>
                  <a:gd name="adj" fmla="val 1869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dist="17961" dir="2700000" algn="ctr" rotWithShape="0">
                  <a:srgbClr val="969696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en-US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6" name="AutoShape 111"/>
              <p:cNvSpPr>
                <a:spLocks noChangeArrowheads="1"/>
              </p:cNvSpPr>
              <p:nvPr/>
            </p:nvSpPr>
            <p:spPr bwMode="auto">
              <a:xfrm>
                <a:off x="674" y="1961"/>
                <a:ext cx="697" cy="314"/>
              </a:xfrm>
              <a:prstGeom prst="roundRect">
                <a:avLst>
                  <a:gd name="adj" fmla="val 18421"/>
                </a:avLst>
              </a:prstGeom>
              <a:gradFill rotWithShape="1">
                <a:gsLst>
                  <a:gs pos="0">
                    <a:srgbClr val="C8DEF0"/>
                  </a:gs>
                  <a:gs pos="50000">
                    <a:srgbClr val="ECF8FE"/>
                  </a:gs>
                  <a:gs pos="100000">
                    <a:srgbClr val="C8DEF0"/>
                  </a:gs>
                </a:gsLst>
                <a:lin ang="0" scaled="1"/>
              </a:gradFill>
              <a:ln>
                <a:noFill/>
              </a:ln>
              <a:effectLst>
                <a:outerShdw dist="17961" dir="13500000" algn="ctr" rotWithShape="0">
                  <a:srgbClr val="6D87A3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10000"/>
                  </a:spcBef>
                  <a:buSzPct val="80000"/>
                </a:pPr>
                <a:endParaRPr lang="ko-KR" altLang="ko-KR" sz="10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73" name="Group 112"/>
            <p:cNvGrpSpPr>
              <a:grpSpLocks/>
            </p:cNvGrpSpPr>
            <p:nvPr/>
          </p:nvGrpSpPr>
          <p:grpSpPr bwMode="auto">
            <a:xfrm>
              <a:off x="2448" y="2331"/>
              <a:ext cx="710" cy="361"/>
              <a:chOff x="668" y="1924"/>
              <a:chExt cx="710" cy="361"/>
            </a:xfrm>
          </p:grpSpPr>
          <p:sp>
            <p:nvSpPr>
              <p:cNvPr id="101" name="AutoShape 76"/>
              <p:cNvSpPr>
                <a:spLocks noChangeArrowheads="1"/>
              </p:cNvSpPr>
              <p:nvPr/>
            </p:nvSpPr>
            <p:spPr bwMode="auto">
              <a:xfrm>
                <a:off x="708" y="1960"/>
                <a:ext cx="670" cy="311"/>
              </a:xfrm>
              <a:prstGeom prst="bevel">
                <a:avLst>
                  <a:gd name="adj" fmla="val 12500"/>
                </a:avLst>
              </a:prstGeom>
              <a:gradFill rotWithShape="0">
                <a:gsLst>
                  <a:gs pos="0">
                    <a:srgbClr val="E4B900"/>
                  </a:gs>
                  <a:gs pos="50000">
                    <a:srgbClr val="FAF1CC"/>
                  </a:gs>
                  <a:gs pos="100000">
                    <a:srgbClr val="E4B9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100" dirty="0">
                    <a:solidFill>
                      <a:srgbClr val="000000"/>
                    </a:solidFill>
                    <a:latin typeface="+mn-ea"/>
                    <a:ea typeface="+mn-ea"/>
                  </a:rPr>
                  <a:t>도입</a:t>
                </a:r>
              </a:p>
            </p:txBody>
          </p:sp>
          <p:sp>
            <p:nvSpPr>
              <p:cNvPr id="102" name="AutoShape 114"/>
              <p:cNvSpPr>
                <a:spLocks noChangeArrowheads="1"/>
              </p:cNvSpPr>
              <p:nvPr/>
            </p:nvSpPr>
            <p:spPr bwMode="auto">
              <a:xfrm>
                <a:off x="668" y="1918"/>
                <a:ext cx="709" cy="361"/>
              </a:xfrm>
              <a:prstGeom prst="roundRect">
                <a:avLst>
                  <a:gd name="adj" fmla="val 1869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dist="17961" dir="2700000" algn="ctr" rotWithShape="0">
                  <a:srgbClr val="969696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en-US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3" name="AutoShape 115"/>
              <p:cNvSpPr>
                <a:spLocks noChangeArrowheads="1"/>
              </p:cNvSpPr>
              <p:nvPr/>
            </p:nvSpPr>
            <p:spPr bwMode="auto">
              <a:xfrm>
                <a:off x="674" y="1961"/>
                <a:ext cx="697" cy="314"/>
              </a:xfrm>
              <a:prstGeom prst="roundRect">
                <a:avLst>
                  <a:gd name="adj" fmla="val 18421"/>
                </a:avLst>
              </a:prstGeom>
              <a:gradFill rotWithShape="1">
                <a:gsLst>
                  <a:gs pos="0">
                    <a:srgbClr val="C8DEF0"/>
                  </a:gs>
                  <a:gs pos="50000">
                    <a:srgbClr val="ECF8FE"/>
                  </a:gs>
                  <a:gs pos="100000">
                    <a:srgbClr val="C8DEF0"/>
                  </a:gs>
                </a:gsLst>
                <a:lin ang="0" scaled="1"/>
              </a:gradFill>
              <a:ln>
                <a:noFill/>
              </a:ln>
              <a:effectLst>
                <a:outerShdw dist="17961" dir="13500000" algn="ctr" rotWithShape="0">
                  <a:srgbClr val="6D87A3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10000"/>
                  </a:spcBef>
                  <a:buSzPct val="80000"/>
                </a:pPr>
                <a:endParaRPr lang="ko-KR" altLang="ko-KR" sz="10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74" name="Group 116"/>
            <p:cNvGrpSpPr>
              <a:grpSpLocks/>
            </p:cNvGrpSpPr>
            <p:nvPr/>
          </p:nvGrpSpPr>
          <p:grpSpPr bwMode="auto">
            <a:xfrm>
              <a:off x="432" y="1985"/>
              <a:ext cx="710" cy="361"/>
              <a:chOff x="668" y="1924"/>
              <a:chExt cx="710" cy="361"/>
            </a:xfrm>
          </p:grpSpPr>
          <p:sp>
            <p:nvSpPr>
              <p:cNvPr id="98" name="AutoShape 76"/>
              <p:cNvSpPr>
                <a:spLocks noChangeArrowheads="1"/>
              </p:cNvSpPr>
              <p:nvPr/>
            </p:nvSpPr>
            <p:spPr bwMode="auto">
              <a:xfrm>
                <a:off x="708" y="1960"/>
                <a:ext cx="670" cy="311"/>
              </a:xfrm>
              <a:prstGeom prst="bevel">
                <a:avLst>
                  <a:gd name="adj" fmla="val 12500"/>
                </a:avLst>
              </a:prstGeom>
              <a:gradFill rotWithShape="0">
                <a:gsLst>
                  <a:gs pos="0">
                    <a:srgbClr val="E4B900"/>
                  </a:gs>
                  <a:gs pos="50000">
                    <a:srgbClr val="FAF1CC"/>
                  </a:gs>
                  <a:gs pos="100000">
                    <a:srgbClr val="E4B9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100" dirty="0">
                    <a:solidFill>
                      <a:srgbClr val="000000"/>
                    </a:solidFill>
                    <a:latin typeface="+mn-ea"/>
                    <a:ea typeface="+mn-ea"/>
                  </a:rPr>
                  <a:t>도입</a:t>
                </a:r>
              </a:p>
            </p:txBody>
          </p:sp>
          <p:sp>
            <p:nvSpPr>
              <p:cNvPr id="99" name="AutoShape 118"/>
              <p:cNvSpPr>
                <a:spLocks noChangeArrowheads="1"/>
              </p:cNvSpPr>
              <p:nvPr/>
            </p:nvSpPr>
            <p:spPr bwMode="auto">
              <a:xfrm>
                <a:off x="668" y="1924"/>
                <a:ext cx="709" cy="368"/>
              </a:xfrm>
              <a:prstGeom prst="roundRect">
                <a:avLst>
                  <a:gd name="adj" fmla="val 1869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dist="17961" dir="2700000" algn="ctr" rotWithShape="0">
                  <a:srgbClr val="969696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en-US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0" name="AutoShape 119"/>
              <p:cNvSpPr>
                <a:spLocks noChangeArrowheads="1"/>
              </p:cNvSpPr>
              <p:nvPr/>
            </p:nvSpPr>
            <p:spPr bwMode="auto">
              <a:xfrm>
                <a:off x="674" y="1961"/>
                <a:ext cx="697" cy="318"/>
              </a:xfrm>
              <a:prstGeom prst="roundRect">
                <a:avLst>
                  <a:gd name="adj" fmla="val 18421"/>
                </a:avLst>
              </a:prstGeom>
              <a:gradFill rotWithShape="1">
                <a:gsLst>
                  <a:gs pos="0">
                    <a:srgbClr val="C8DEF0"/>
                  </a:gs>
                  <a:gs pos="50000">
                    <a:srgbClr val="ECF8FE"/>
                  </a:gs>
                  <a:gs pos="100000">
                    <a:srgbClr val="C8DEF0"/>
                  </a:gs>
                </a:gsLst>
                <a:lin ang="0" scaled="1"/>
              </a:gradFill>
              <a:ln>
                <a:noFill/>
              </a:ln>
              <a:effectLst>
                <a:outerShdw dist="17961" dir="13500000" algn="ctr" rotWithShape="0">
                  <a:srgbClr val="6D87A3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10000"/>
                  </a:spcBef>
                  <a:buSzPct val="80000"/>
                </a:pPr>
                <a:endParaRPr lang="ko-KR" altLang="ko-KR" sz="10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75" name="Group 120"/>
            <p:cNvGrpSpPr>
              <a:grpSpLocks/>
            </p:cNvGrpSpPr>
            <p:nvPr/>
          </p:nvGrpSpPr>
          <p:grpSpPr bwMode="auto">
            <a:xfrm>
              <a:off x="3239" y="1977"/>
              <a:ext cx="710" cy="361"/>
              <a:chOff x="668" y="1924"/>
              <a:chExt cx="710" cy="361"/>
            </a:xfrm>
          </p:grpSpPr>
          <p:sp>
            <p:nvSpPr>
              <p:cNvPr id="95" name="AutoShape 76"/>
              <p:cNvSpPr>
                <a:spLocks noChangeArrowheads="1"/>
              </p:cNvSpPr>
              <p:nvPr/>
            </p:nvSpPr>
            <p:spPr bwMode="auto">
              <a:xfrm>
                <a:off x="708" y="1960"/>
                <a:ext cx="670" cy="311"/>
              </a:xfrm>
              <a:prstGeom prst="bevel">
                <a:avLst>
                  <a:gd name="adj" fmla="val 12500"/>
                </a:avLst>
              </a:prstGeom>
              <a:gradFill rotWithShape="0">
                <a:gsLst>
                  <a:gs pos="0">
                    <a:srgbClr val="E4B900"/>
                  </a:gs>
                  <a:gs pos="50000">
                    <a:srgbClr val="FAF1CC"/>
                  </a:gs>
                  <a:gs pos="100000">
                    <a:srgbClr val="E4B9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100" dirty="0">
                    <a:solidFill>
                      <a:srgbClr val="000000"/>
                    </a:solidFill>
                    <a:latin typeface="+mn-ea"/>
                    <a:ea typeface="+mn-ea"/>
                  </a:rPr>
                  <a:t>도입</a:t>
                </a:r>
              </a:p>
            </p:txBody>
          </p:sp>
          <p:sp>
            <p:nvSpPr>
              <p:cNvPr id="96" name="AutoShape 122"/>
              <p:cNvSpPr>
                <a:spLocks noChangeArrowheads="1"/>
              </p:cNvSpPr>
              <p:nvPr/>
            </p:nvSpPr>
            <p:spPr bwMode="auto">
              <a:xfrm>
                <a:off x="668" y="1924"/>
                <a:ext cx="709" cy="361"/>
              </a:xfrm>
              <a:prstGeom prst="roundRect">
                <a:avLst>
                  <a:gd name="adj" fmla="val 1869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dist="17961" dir="2700000" algn="ctr" rotWithShape="0">
                  <a:srgbClr val="969696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en-US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7" name="AutoShape 123"/>
              <p:cNvSpPr>
                <a:spLocks noChangeArrowheads="1"/>
              </p:cNvSpPr>
              <p:nvPr/>
            </p:nvSpPr>
            <p:spPr bwMode="auto">
              <a:xfrm>
                <a:off x="674" y="1962"/>
                <a:ext cx="697" cy="318"/>
              </a:xfrm>
              <a:prstGeom prst="roundRect">
                <a:avLst>
                  <a:gd name="adj" fmla="val 18421"/>
                </a:avLst>
              </a:prstGeom>
              <a:gradFill rotWithShape="1">
                <a:gsLst>
                  <a:gs pos="0">
                    <a:srgbClr val="C8DEF0"/>
                  </a:gs>
                  <a:gs pos="50000">
                    <a:srgbClr val="ECF8FE"/>
                  </a:gs>
                  <a:gs pos="100000">
                    <a:srgbClr val="C8DEF0"/>
                  </a:gs>
                </a:gsLst>
                <a:lin ang="0" scaled="1"/>
              </a:gradFill>
              <a:ln>
                <a:noFill/>
              </a:ln>
              <a:effectLst>
                <a:outerShdw dist="17961" dir="13500000" algn="ctr" rotWithShape="0">
                  <a:srgbClr val="6D87A3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10000"/>
                  </a:spcBef>
                  <a:buSzPct val="80000"/>
                </a:pPr>
                <a:endParaRPr lang="ko-KR" altLang="ko-KR" sz="10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76" name="AutoShape 77"/>
            <p:cNvSpPr>
              <a:spLocks noChangeArrowheads="1"/>
            </p:cNvSpPr>
            <p:nvPr/>
          </p:nvSpPr>
          <p:spPr bwMode="auto">
            <a:xfrm>
              <a:off x="1213" y="2342"/>
              <a:ext cx="670" cy="311"/>
            </a:xfrm>
            <a:prstGeom prst="bevel">
              <a:avLst>
                <a:gd name="adj" fmla="val 1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구체화</a:t>
              </a:r>
            </a:p>
          </p:txBody>
        </p:sp>
        <p:sp>
          <p:nvSpPr>
            <p:cNvPr id="82" name="AutoShape 78"/>
            <p:cNvSpPr>
              <a:spLocks noChangeArrowheads="1"/>
            </p:cNvSpPr>
            <p:nvPr/>
          </p:nvSpPr>
          <p:spPr bwMode="auto">
            <a:xfrm flipH="1">
              <a:off x="3283" y="2014"/>
              <a:ext cx="670" cy="311"/>
            </a:xfrm>
            <a:prstGeom prst="bevel">
              <a:avLst>
                <a:gd name="adj" fmla="val 1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인수시험</a:t>
              </a:r>
            </a:p>
          </p:txBody>
        </p:sp>
        <p:sp>
          <p:nvSpPr>
            <p:cNvPr id="83" name="AutoShape 79"/>
            <p:cNvSpPr>
              <a:spLocks noChangeArrowheads="1"/>
            </p:cNvSpPr>
            <p:nvPr/>
          </p:nvSpPr>
          <p:spPr bwMode="auto">
            <a:xfrm flipH="1">
              <a:off x="2420" y="2350"/>
              <a:ext cx="765" cy="311"/>
            </a:xfrm>
            <a:prstGeom prst="bevel">
              <a:avLst>
                <a:gd name="adj" fmla="val 1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통합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/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시스템시험</a:t>
              </a:r>
            </a:p>
          </p:txBody>
        </p:sp>
        <p:sp>
          <p:nvSpPr>
            <p:cNvPr id="84" name="AutoShape 80"/>
            <p:cNvSpPr>
              <a:spLocks noChangeArrowheads="1"/>
            </p:cNvSpPr>
            <p:nvPr/>
          </p:nvSpPr>
          <p:spPr bwMode="auto">
            <a:xfrm>
              <a:off x="1778" y="2752"/>
              <a:ext cx="765" cy="312"/>
            </a:xfrm>
            <a:prstGeom prst="bevel">
              <a:avLst>
                <a:gd name="adj" fmla="val 1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구축</a:t>
              </a:r>
            </a:p>
          </p:txBody>
        </p:sp>
        <p:sp>
          <p:nvSpPr>
            <p:cNvPr id="85" name="AutoShape 76"/>
            <p:cNvSpPr>
              <a:spLocks noChangeArrowheads="1"/>
            </p:cNvSpPr>
            <p:nvPr/>
          </p:nvSpPr>
          <p:spPr bwMode="auto">
            <a:xfrm>
              <a:off x="432" y="2029"/>
              <a:ext cx="670" cy="311"/>
            </a:xfrm>
            <a:prstGeom prst="bevel">
              <a:avLst>
                <a:gd name="adj" fmla="val 1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도입</a:t>
              </a:r>
            </a:p>
          </p:txBody>
        </p:sp>
        <p:grpSp>
          <p:nvGrpSpPr>
            <p:cNvPr id="86" name="Group 129"/>
            <p:cNvGrpSpPr>
              <a:grpSpLocks/>
            </p:cNvGrpSpPr>
            <p:nvPr/>
          </p:nvGrpSpPr>
          <p:grpSpPr bwMode="auto">
            <a:xfrm>
              <a:off x="442" y="4111"/>
              <a:ext cx="227" cy="250"/>
              <a:chOff x="323" y="3909"/>
              <a:chExt cx="227" cy="250"/>
            </a:xfrm>
          </p:grpSpPr>
          <p:sp>
            <p:nvSpPr>
              <p:cNvPr id="93" name="Oval 127" descr="ball001"/>
              <p:cNvSpPr>
                <a:spLocks noChangeArrowheads="1"/>
              </p:cNvSpPr>
              <p:nvPr/>
            </p:nvSpPr>
            <p:spPr bwMode="auto">
              <a:xfrm>
                <a:off x="323" y="3909"/>
                <a:ext cx="227" cy="250"/>
              </a:xfrm>
              <a:prstGeom prst="ellipse">
                <a:avLst/>
              </a:prstGeom>
              <a:blipFill dpi="0" rotWithShape="1">
                <a:blip r:embed="rId2">
                  <a:lum bright="-24000" contrast="18000"/>
                </a:blip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4" name="Rectangle 128"/>
              <p:cNvSpPr>
                <a:spLocks noChangeArrowheads="1"/>
              </p:cNvSpPr>
              <p:nvPr/>
            </p:nvSpPr>
            <p:spPr bwMode="auto">
              <a:xfrm>
                <a:off x="349" y="3931"/>
                <a:ext cx="168" cy="2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10000"/>
                  </a:spcBef>
                  <a:buSzPct val="80000"/>
                </a:pPr>
                <a:r>
                  <a:rPr lang="en-US" altLang="ko-KR" sz="1100" dirty="0">
                    <a:solidFill>
                      <a:srgbClr val="000000"/>
                    </a:solidFill>
                    <a:latin typeface="+mn-ea"/>
                    <a:ea typeface="+mn-ea"/>
                  </a:rPr>
                  <a:t>1</a:t>
                </a:r>
              </a:p>
            </p:txBody>
          </p:sp>
        </p:grpSp>
        <p:grpSp>
          <p:nvGrpSpPr>
            <p:cNvPr id="87" name="Group 130"/>
            <p:cNvGrpSpPr>
              <a:grpSpLocks/>
            </p:cNvGrpSpPr>
            <p:nvPr/>
          </p:nvGrpSpPr>
          <p:grpSpPr bwMode="auto">
            <a:xfrm>
              <a:off x="442" y="4840"/>
              <a:ext cx="227" cy="250"/>
              <a:chOff x="323" y="3909"/>
              <a:chExt cx="227" cy="250"/>
            </a:xfrm>
          </p:grpSpPr>
          <p:sp>
            <p:nvSpPr>
              <p:cNvPr id="91" name="Oval 131" descr="ball001"/>
              <p:cNvSpPr>
                <a:spLocks noChangeArrowheads="1"/>
              </p:cNvSpPr>
              <p:nvPr/>
            </p:nvSpPr>
            <p:spPr bwMode="auto">
              <a:xfrm>
                <a:off x="323" y="3909"/>
                <a:ext cx="227" cy="250"/>
              </a:xfrm>
              <a:prstGeom prst="ellipse">
                <a:avLst/>
              </a:prstGeom>
              <a:blipFill dpi="0" rotWithShape="1">
                <a:blip r:embed="rId2">
                  <a:lum bright="-24000" contrast="18000"/>
                </a:blip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2" name="Rectangle 132"/>
              <p:cNvSpPr>
                <a:spLocks noChangeArrowheads="1"/>
              </p:cNvSpPr>
              <p:nvPr/>
            </p:nvSpPr>
            <p:spPr bwMode="auto">
              <a:xfrm>
                <a:off x="349" y="3932"/>
                <a:ext cx="168" cy="2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10000"/>
                  </a:spcBef>
                  <a:buSzPct val="80000"/>
                </a:pPr>
                <a:r>
                  <a:rPr lang="en-US" altLang="ko-KR" sz="1100" dirty="0">
                    <a:solidFill>
                      <a:srgbClr val="000000"/>
                    </a:solidFill>
                    <a:latin typeface="+mn-ea"/>
                    <a:ea typeface="+mn-ea"/>
                  </a:rPr>
                  <a:t>2</a:t>
                </a:r>
              </a:p>
            </p:txBody>
          </p:sp>
        </p:grpSp>
        <p:grpSp>
          <p:nvGrpSpPr>
            <p:cNvPr id="88" name="Group 133"/>
            <p:cNvGrpSpPr>
              <a:grpSpLocks/>
            </p:cNvGrpSpPr>
            <p:nvPr/>
          </p:nvGrpSpPr>
          <p:grpSpPr bwMode="auto">
            <a:xfrm>
              <a:off x="442" y="5520"/>
              <a:ext cx="227" cy="250"/>
              <a:chOff x="323" y="3909"/>
              <a:chExt cx="227" cy="250"/>
            </a:xfrm>
          </p:grpSpPr>
          <p:sp>
            <p:nvSpPr>
              <p:cNvPr id="89" name="Oval 134" descr="ball001"/>
              <p:cNvSpPr>
                <a:spLocks noChangeArrowheads="1"/>
              </p:cNvSpPr>
              <p:nvPr/>
            </p:nvSpPr>
            <p:spPr bwMode="auto">
              <a:xfrm>
                <a:off x="323" y="3909"/>
                <a:ext cx="227" cy="250"/>
              </a:xfrm>
              <a:prstGeom prst="ellipse">
                <a:avLst/>
              </a:prstGeom>
              <a:blipFill dpi="0" rotWithShape="1">
                <a:blip r:embed="rId2">
                  <a:lum bright="-24000" contrast="18000"/>
                </a:blip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0" name="Rectangle 135"/>
              <p:cNvSpPr>
                <a:spLocks noChangeArrowheads="1"/>
              </p:cNvSpPr>
              <p:nvPr/>
            </p:nvSpPr>
            <p:spPr bwMode="auto">
              <a:xfrm>
                <a:off x="349" y="3936"/>
                <a:ext cx="168" cy="2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10000"/>
                  </a:spcBef>
                  <a:buSzPct val="80000"/>
                </a:pPr>
                <a:r>
                  <a:rPr lang="en-US" altLang="ko-KR" sz="1100" dirty="0">
                    <a:solidFill>
                      <a:srgbClr val="000000"/>
                    </a:solidFill>
                    <a:latin typeface="+mn-ea"/>
                    <a:ea typeface="+mn-ea"/>
                  </a:rPr>
                  <a:t>3</a:t>
                </a:r>
              </a:p>
            </p:txBody>
          </p:sp>
        </p:grpSp>
      </p:grpSp>
      <p:sp>
        <p:nvSpPr>
          <p:cNvPr id="112" name="Rectangle 63"/>
          <p:cNvSpPr>
            <a:spLocks noChangeArrowheads="1"/>
          </p:cNvSpPr>
          <p:nvPr/>
        </p:nvSpPr>
        <p:spPr bwMode="auto">
          <a:xfrm>
            <a:off x="392113" y="3306770"/>
            <a:ext cx="6048375" cy="5715000"/>
          </a:xfrm>
          <a:prstGeom prst="rect">
            <a:avLst/>
          </a:prstGeom>
          <a:noFill/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6000" tIns="46800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753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품질보증계획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77997" y="466868"/>
            <a:ext cx="86189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품질보증계획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64183" y="694469"/>
            <a:ext cx="975712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1.5. </a:t>
            </a:r>
            <a:r>
              <a:rPr lang="ko-KR" altLang="en-US" dirty="0">
                <a:latin typeface="+mn-ea"/>
                <a:ea typeface="+mn-ea"/>
              </a:rPr>
              <a:t>품질평가방안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1.5.2. </a:t>
            </a:r>
            <a:r>
              <a:rPr lang="ko-KR" altLang="en-US" sz="1600" dirty="0" smtClean="0">
                <a:latin typeface="+mn-ea"/>
                <a:ea typeface="+mn-ea"/>
              </a:rPr>
              <a:t>품질평가 절차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47013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품질평가절차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113" name="Group 60"/>
          <p:cNvGrpSpPr>
            <a:grpSpLocks/>
          </p:cNvGrpSpPr>
          <p:nvPr/>
        </p:nvGrpSpPr>
        <p:grpSpPr bwMode="auto">
          <a:xfrm>
            <a:off x="517525" y="2095289"/>
            <a:ext cx="5795963" cy="7065962"/>
            <a:chOff x="329" y="1494"/>
            <a:chExt cx="3730" cy="4274"/>
          </a:xfrm>
        </p:grpSpPr>
        <p:grpSp>
          <p:nvGrpSpPr>
            <p:cNvPr id="114" name="Group 170"/>
            <p:cNvGrpSpPr>
              <a:grpSpLocks/>
            </p:cNvGrpSpPr>
            <p:nvPr/>
          </p:nvGrpSpPr>
          <p:grpSpPr bwMode="auto">
            <a:xfrm>
              <a:off x="1648" y="1494"/>
              <a:ext cx="1156" cy="209"/>
              <a:chOff x="1434" y="4283"/>
              <a:chExt cx="1440" cy="243"/>
            </a:xfrm>
          </p:grpSpPr>
          <p:pic>
            <p:nvPicPr>
              <p:cNvPr id="161" name="Picture 171" descr="box19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4283"/>
                <a:ext cx="1440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2" name="Rectangle 172"/>
              <p:cNvSpPr>
                <a:spLocks noChangeArrowheads="1"/>
              </p:cNvSpPr>
              <p:nvPr/>
            </p:nvSpPr>
            <p:spPr bwMode="auto">
              <a:xfrm>
                <a:off x="1510" y="4289"/>
                <a:ext cx="1298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115" tIns="63558" rIns="127115" bIns="63558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2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평가절차 내용</a:t>
                </a:r>
              </a:p>
            </p:txBody>
          </p:sp>
        </p:grpSp>
        <p:grpSp>
          <p:nvGrpSpPr>
            <p:cNvPr id="115" name="Group 173"/>
            <p:cNvGrpSpPr>
              <a:grpSpLocks/>
            </p:cNvGrpSpPr>
            <p:nvPr/>
          </p:nvGrpSpPr>
          <p:grpSpPr bwMode="auto">
            <a:xfrm>
              <a:off x="2914" y="1494"/>
              <a:ext cx="1090" cy="209"/>
              <a:chOff x="1434" y="4283"/>
              <a:chExt cx="1440" cy="243"/>
            </a:xfrm>
          </p:grpSpPr>
          <p:pic>
            <p:nvPicPr>
              <p:cNvPr id="159" name="Picture 174" descr="box19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4283"/>
                <a:ext cx="1440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0" name="Rectangle 175"/>
              <p:cNvSpPr>
                <a:spLocks noChangeArrowheads="1"/>
              </p:cNvSpPr>
              <p:nvPr/>
            </p:nvSpPr>
            <p:spPr bwMode="auto">
              <a:xfrm>
                <a:off x="1510" y="4289"/>
                <a:ext cx="1298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115" tIns="63558" rIns="127115" bIns="63558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2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평가방법</a:t>
                </a:r>
              </a:p>
            </p:txBody>
          </p:sp>
        </p:grpSp>
        <p:grpSp>
          <p:nvGrpSpPr>
            <p:cNvPr id="116" name="Group 112"/>
            <p:cNvGrpSpPr>
              <a:grpSpLocks/>
            </p:cNvGrpSpPr>
            <p:nvPr/>
          </p:nvGrpSpPr>
          <p:grpSpPr bwMode="auto">
            <a:xfrm>
              <a:off x="421" y="1494"/>
              <a:ext cx="1156" cy="209"/>
              <a:chOff x="1434" y="4283"/>
              <a:chExt cx="1440" cy="243"/>
            </a:xfrm>
          </p:grpSpPr>
          <p:pic>
            <p:nvPicPr>
              <p:cNvPr id="157" name="Picture 113" descr="box19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4283"/>
                <a:ext cx="1440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8" name="Rectangle 114"/>
              <p:cNvSpPr>
                <a:spLocks noChangeArrowheads="1"/>
              </p:cNvSpPr>
              <p:nvPr/>
            </p:nvSpPr>
            <p:spPr bwMode="auto">
              <a:xfrm>
                <a:off x="1510" y="4289"/>
                <a:ext cx="1298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115" tIns="63558" rIns="127115" bIns="63558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2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평가절차</a:t>
                </a:r>
              </a:p>
            </p:txBody>
          </p:sp>
        </p:grpSp>
        <p:sp>
          <p:nvSpPr>
            <p:cNvPr id="117" name="Rectangle 115"/>
            <p:cNvSpPr>
              <a:spLocks noChangeArrowheads="1"/>
            </p:cNvSpPr>
            <p:nvPr/>
          </p:nvSpPr>
          <p:spPr bwMode="auto">
            <a:xfrm>
              <a:off x="329" y="1680"/>
              <a:ext cx="3730" cy="4088"/>
            </a:xfrm>
            <a:prstGeom prst="rect">
              <a:avLst/>
            </a:prstGeom>
            <a:solidFill>
              <a:srgbClr val="DFF4FD"/>
            </a:solidFill>
            <a:ln w="9525" algn="ctr">
              <a:solidFill>
                <a:srgbClr val="7BB0FF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18" name="Rectangle 116"/>
            <p:cNvSpPr>
              <a:spLocks noChangeArrowheads="1"/>
            </p:cNvSpPr>
            <p:nvPr/>
          </p:nvSpPr>
          <p:spPr bwMode="auto">
            <a:xfrm>
              <a:off x="414" y="1729"/>
              <a:ext cx="1152" cy="395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7BB0FF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pic>
          <p:nvPicPr>
            <p:cNvPr id="119" name="Picture 118" descr="형의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" y="1749"/>
              <a:ext cx="439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Rectangle 152"/>
            <p:cNvSpPr>
              <a:spLocks noChangeArrowheads="1"/>
            </p:cNvSpPr>
            <p:nvPr/>
          </p:nvSpPr>
          <p:spPr bwMode="auto">
            <a:xfrm>
              <a:off x="1621" y="1729"/>
              <a:ext cx="1218" cy="395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7BB0FF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2" name="Rectangle 153"/>
            <p:cNvSpPr>
              <a:spLocks noChangeArrowheads="1"/>
            </p:cNvSpPr>
            <p:nvPr/>
          </p:nvSpPr>
          <p:spPr bwMode="auto">
            <a:xfrm>
              <a:off x="2886" y="1729"/>
              <a:ext cx="1127" cy="395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7BB0FF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3" name="Rectangle 154" descr="2"/>
            <p:cNvSpPr>
              <a:spLocks noChangeArrowheads="1"/>
            </p:cNvSpPr>
            <p:nvPr/>
          </p:nvSpPr>
          <p:spPr bwMode="gray">
            <a:xfrm>
              <a:off x="1703" y="2093"/>
              <a:ext cx="1053" cy="659"/>
            </a:xfrm>
            <a:prstGeom prst="rect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 w="3175" algn="ctr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lIns="54000" tIns="0" rIns="5400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4" name="Rectangle 155" descr="2"/>
            <p:cNvSpPr>
              <a:spLocks noChangeArrowheads="1"/>
            </p:cNvSpPr>
            <p:nvPr/>
          </p:nvSpPr>
          <p:spPr bwMode="gray">
            <a:xfrm>
              <a:off x="1703" y="2997"/>
              <a:ext cx="1053" cy="659"/>
            </a:xfrm>
            <a:prstGeom prst="rect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 w="3175" algn="ctr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lIns="54000" tIns="0" rIns="5400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5" name="Rectangle 156" descr="2"/>
            <p:cNvSpPr>
              <a:spLocks noChangeArrowheads="1"/>
            </p:cNvSpPr>
            <p:nvPr/>
          </p:nvSpPr>
          <p:spPr bwMode="gray">
            <a:xfrm>
              <a:off x="1703" y="3859"/>
              <a:ext cx="1053" cy="659"/>
            </a:xfrm>
            <a:prstGeom prst="rect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 w="3175" algn="ctr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lIns="54000" tIns="0" rIns="5400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6" name="Rectangle 157" descr="2"/>
            <p:cNvSpPr>
              <a:spLocks noChangeArrowheads="1"/>
            </p:cNvSpPr>
            <p:nvPr/>
          </p:nvSpPr>
          <p:spPr bwMode="gray">
            <a:xfrm>
              <a:off x="1703" y="4721"/>
              <a:ext cx="1053" cy="659"/>
            </a:xfrm>
            <a:prstGeom prst="rect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 w="3175" algn="ctr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lIns="54000" tIns="0" rIns="5400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127" name="Group 158"/>
            <p:cNvGrpSpPr>
              <a:grpSpLocks/>
            </p:cNvGrpSpPr>
            <p:nvPr/>
          </p:nvGrpSpPr>
          <p:grpSpPr bwMode="auto">
            <a:xfrm>
              <a:off x="2966" y="2107"/>
              <a:ext cx="982" cy="615"/>
              <a:chOff x="2921" y="2439"/>
              <a:chExt cx="496" cy="274"/>
            </a:xfrm>
          </p:grpSpPr>
          <p:pic>
            <p:nvPicPr>
              <p:cNvPr id="155" name="Picture 159" descr="img181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18000" contrast="-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1" y="2439"/>
                <a:ext cx="496" cy="274"/>
              </a:xfrm>
              <a:prstGeom prst="rect">
                <a:avLst/>
              </a:prstGeom>
              <a:noFill/>
              <a:ln w="6350">
                <a:solidFill>
                  <a:srgbClr val="B2B2B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6" name="AutoShape 160"/>
              <p:cNvSpPr>
                <a:spLocks noChangeArrowheads="1"/>
              </p:cNvSpPr>
              <p:nvPr/>
            </p:nvSpPr>
            <p:spPr bwMode="auto">
              <a:xfrm>
                <a:off x="2959" y="2490"/>
                <a:ext cx="420" cy="172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1000" b="1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28" name="Group 161"/>
            <p:cNvGrpSpPr>
              <a:grpSpLocks/>
            </p:cNvGrpSpPr>
            <p:nvPr/>
          </p:nvGrpSpPr>
          <p:grpSpPr bwMode="auto">
            <a:xfrm>
              <a:off x="2966" y="2997"/>
              <a:ext cx="982" cy="615"/>
              <a:chOff x="2921" y="2439"/>
              <a:chExt cx="496" cy="274"/>
            </a:xfrm>
          </p:grpSpPr>
          <p:pic>
            <p:nvPicPr>
              <p:cNvPr id="153" name="Picture 162" descr="img181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18000" contrast="-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1" y="2439"/>
                <a:ext cx="496" cy="274"/>
              </a:xfrm>
              <a:prstGeom prst="rect">
                <a:avLst/>
              </a:prstGeom>
              <a:noFill/>
              <a:ln w="6350">
                <a:solidFill>
                  <a:srgbClr val="B2B2B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4" name="AutoShape 163"/>
              <p:cNvSpPr>
                <a:spLocks noChangeArrowheads="1"/>
              </p:cNvSpPr>
              <p:nvPr/>
            </p:nvSpPr>
            <p:spPr bwMode="auto">
              <a:xfrm>
                <a:off x="2959" y="2490"/>
                <a:ext cx="420" cy="172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1200" b="1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29" name="Group 164"/>
            <p:cNvGrpSpPr>
              <a:grpSpLocks/>
            </p:cNvGrpSpPr>
            <p:nvPr/>
          </p:nvGrpSpPr>
          <p:grpSpPr bwMode="auto">
            <a:xfrm>
              <a:off x="2966" y="3905"/>
              <a:ext cx="982" cy="615"/>
              <a:chOff x="2921" y="2439"/>
              <a:chExt cx="496" cy="274"/>
            </a:xfrm>
          </p:grpSpPr>
          <p:pic>
            <p:nvPicPr>
              <p:cNvPr id="151" name="Picture 165" descr="img181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18000" contrast="-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1" y="2439"/>
                <a:ext cx="496" cy="274"/>
              </a:xfrm>
              <a:prstGeom prst="rect">
                <a:avLst/>
              </a:prstGeom>
              <a:noFill/>
              <a:ln w="6350">
                <a:solidFill>
                  <a:srgbClr val="B2B2B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2" name="AutoShape 166"/>
              <p:cNvSpPr>
                <a:spLocks noChangeArrowheads="1"/>
              </p:cNvSpPr>
              <p:nvPr/>
            </p:nvSpPr>
            <p:spPr bwMode="auto">
              <a:xfrm>
                <a:off x="2959" y="2490"/>
                <a:ext cx="420" cy="172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1200" b="1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30" name="Group 167"/>
            <p:cNvGrpSpPr>
              <a:grpSpLocks/>
            </p:cNvGrpSpPr>
            <p:nvPr/>
          </p:nvGrpSpPr>
          <p:grpSpPr bwMode="auto">
            <a:xfrm>
              <a:off x="2966" y="4721"/>
              <a:ext cx="982" cy="615"/>
              <a:chOff x="2921" y="2439"/>
              <a:chExt cx="496" cy="274"/>
            </a:xfrm>
          </p:grpSpPr>
          <p:pic>
            <p:nvPicPr>
              <p:cNvPr id="149" name="Picture 168" descr="img181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18000" contrast="-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1" y="2439"/>
                <a:ext cx="496" cy="274"/>
              </a:xfrm>
              <a:prstGeom prst="rect">
                <a:avLst/>
              </a:prstGeom>
              <a:noFill/>
              <a:ln w="6350">
                <a:solidFill>
                  <a:srgbClr val="B2B2B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0" name="AutoShape 169"/>
              <p:cNvSpPr>
                <a:spLocks noChangeArrowheads="1"/>
              </p:cNvSpPr>
              <p:nvPr/>
            </p:nvSpPr>
            <p:spPr bwMode="auto">
              <a:xfrm>
                <a:off x="2959" y="2490"/>
                <a:ext cx="420" cy="172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1000" b="1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31" name="Rectangle 95"/>
            <p:cNvSpPr>
              <a:spLocks noChangeArrowheads="1"/>
            </p:cNvSpPr>
            <p:nvPr/>
          </p:nvSpPr>
          <p:spPr bwMode="auto">
            <a:xfrm>
              <a:off x="1740" y="2097"/>
              <a:ext cx="1113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 marL="101600" indent="-101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프로젝트 특성에 맞는 </a:t>
              </a:r>
              <a:endParaRPr lang="en-US" altLang="ko-KR" sz="10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</a:pP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 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평가 계획 수립</a:t>
              </a: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품질요소 및 기준의 설정</a:t>
              </a: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평가기법의 선택</a:t>
              </a:r>
            </a:p>
          </p:txBody>
        </p:sp>
        <p:sp>
          <p:nvSpPr>
            <p:cNvPr id="132" name="Rectangle 97"/>
            <p:cNvSpPr>
              <a:spLocks noChangeArrowheads="1"/>
            </p:cNvSpPr>
            <p:nvPr/>
          </p:nvSpPr>
          <p:spPr bwMode="auto">
            <a:xfrm>
              <a:off x="1711" y="3010"/>
              <a:ext cx="1187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101600" indent="-101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평가항목 정의 및 평가</a:t>
              </a:r>
              <a:b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</a:b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점검표</a:t>
              </a: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판정기준의 설정</a:t>
              </a: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평가기법의 선택</a:t>
              </a:r>
            </a:p>
          </p:txBody>
        </p:sp>
        <p:sp>
          <p:nvSpPr>
            <p:cNvPr id="133" name="Rectangle 100"/>
            <p:cNvSpPr>
              <a:spLocks noChangeArrowheads="1"/>
            </p:cNvSpPr>
            <p:nvPr/>
          </p:nvSpPr>
          <p:spPr bwMode="auto">
            <a:xfrm>
              <a:off x="1728" y="3867"/>
              <a:ext cx="1113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101600" indent="-101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평가방법의 선정</a:t>
              </a: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개발과정의 평가</a:t>
              </a: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개발산출물의 평가</a:t>
              </a:r>
            </a:p>
          </p:txBody>
        </p:sp>
        <p:sp>
          <p:nvSpPr>
            <p:cNvPr id="134" name="Rectangle 103"/>
            <p:cNvSpPr>
              <a:spLocks noChangeArrowheads="1"/>
            </p:cNvSpPr>
            <p:nvPr/>
          </p:nvSpPr>
          <p:spPr bwMode="auto">
            <a:xfrm>
              <a:off x="1728" y="4721"/>
              <a:ext cx="1113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101600" indent="-101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품질의 문제점 분석</a:t>
              </a: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수정사항 심의</a:t>
              </a: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시정조치</a:t>
              </a:r>
            </a:p>
          </p:txBody>
        </p:sp>
        <p:sp>
          <p:nvSpPr>
            <p:cNvPr id="135" name="Rectangle 104"/>
            <p:cNvSpPr>
              <a:spLocks noChangeArrowheads="1"/>
            </p:cNvSpPr>
            <p:nvPr/>
          </p:nvSpPr>
          <p:spPr bwMode="auto">
            <a:xfrm>
              <a:off x="3040" y="2137"/>
              <a:ext cx="860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품질요소</a:t>
              </a:r>
            </a:p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품질기준</a:t>
              </a:r>
            </a:p>
          </p:txBody>
        </p:sp>
        <p:sp>
          <p:nvSpPr>
            <p:cNvPr id="136" name="Rectangle 105"/>
            <p:cNvSpPr>
              <a:spLocks noChangeArrowheads="1"/>
            </p:cNvSpPr>
            <p:nvPr/>
          </p:nvSpPr>
          <p:spPr bwMode="auto">
            <a:xfrm>
              <a:off x="3024" y="3032"/>
              <a:ext cx="860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품질평가</a:t>
              </a:r>
              <a:endParaRPr lang="en-US" altLang="ko-KR" sz="11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점검표</a:t>
              </a:r>
            </a:p>
          </p:txBody>
        </p:sp>
        <p:sp>
          <p:nvSpPr>
            <p:cNvPr id="137" name="Rectangle 106"/>
            <p:cNvSpPr>
              <a:spLocks noChangeArrowheads="1"/>
            </p:cNvSpPr>
            <p:nvPr/>
          </p:nvSpPr>
          <p:spPr bwMode="auto">
            <a:xfrm>
              <a:off x="3032" y="3917"/>
              <a:ext cx="860" cy="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평가된 품질평가</a:t>
              </a:r>
            </a:p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점검표</a:t>
              </a:r>
            </a:p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품질평가집계표</a:t>
              </a:r>
            </a:p>
          </p:txBody>
        </p:sp>
        <p:sp>
          <p:nvSpPr>
            <p:cNvPr id="138" name="Rectangle 107"/>
            <p:cNvSpPr>
              <a:spLocks noChangeArrowheads="1"/>
            </p:cNvSpPr>
            <p:nvPr/>
          </p:nvSpPr>
          <p:spPr bwMode="auto">
            <a:xfrm>
              <a:off x="3032" y="4742"/>
              <a:ext cx="860" cy="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시정조치요구서</a:t>
              </a:r>
            </a:p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품질평가결과서</a:t>
              </a:r>
            </a:p>
          </p:txBody>
        </p:sp>
        <p:sp>
          <p:nvSpPr>
            <p:cNvPr id="139" name="AutoShape 49"/>
            <p:cNvSpPr>
              <a:spLocks noChangeArrowheads="1"/>
            </p:cNvSpPr>
            <p:nvPr/>
          </p:nvSpPr>
          <p:spPr bwMode="auto">
            <a:xfrm rot="5400000">
              <a:off x="659" y="1954"/>
              <a:ext cx="667" cy="1000"/>
            </a:xfrm>
            <a:prstGeom prst="chevron">
              <a:avLst>
                <a:gd name="adj" fmla="val 16986"/>
              </a:avLst>
            </a:prstGeom>
            <a:gradFill rotWithShape="1">
              <a:gsLst>
                <a:gs pos="0">
                  <a:srgbClr val="7BA8D5"/>
                </a:gs>
                <a:gs pos="100000">
                  <a:srgbClr val="526F8D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4A658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40" name="AutoShape 50"/>
            <p:cNvSpPr>
              <a:spLocks noChangeArrowheads="1"/>
            </p:cNvSpPr>
            <p:nvPr/>
          </p:nvSpPr>
          <p:spPr bwMode="auto">
            <a:xfrm rot="5400000">
              <a:off x="659" y="2859"/>
              <a:ext cx="667" cy="1000"/>
            </a:xfrm>
            <a:prstGeom prst="chevron">
              <a:avLst>
                <a:gd name="adj" fmla="val 16986"/>
              </a:avLst>
            </a:prstGeom>
            <a:gradFill rotWithShape="1">
              <a:gsLst>
                <a:gs pos="0">
                  <a:srgbClr val="7BA8D5"/>
                </a:gs>
                <a:gs pos="100000">
                  <a:srgbClr val="526F8D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4A658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41" name="AutoShape 51"/>
            <p:cNvSpPr>
              <a:spLocks noChangeArrowheads="1"/>
            </p:cNvSpPr>
            <p:nvPr/>
          </p:nvSpPr>
          <p:spPr bwMode="auto">
            <a:xfrm rot="5400000">
              <a:off x="659" y="3764"/>
              <a:ext cx="667" cy="1000"/>
            </a:xfrm>
            <a:prstGeom prst="chevron">
              <a:avLst>
                <a:gd name="adj" fmla="val 16986"/>
              </a:avLst>
            </a:prstGeom>
            <a:gradFill rotWithShape="1">
              <a:gsLst>
                <a:gs pos="0">
                  <a:srgbClr val="7BA8D5"/>
                </a:gs>
                <a:gs pos="100000">
                  <a:srgbClr val="526F8D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4A658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42" name="AutoShape 52"/>
            <p:cNvSpPr>
              <a:spLocks noChangeArrowheads="1"/>
            </p:cNvSpPr>
            <p:nvPr/>
          </p:nvSpPr>
          <p:spPr bwMode="auto">
            <a:xfrm rot="5400000">
              <a:off x="659" y="4621"/>
              <a:ext cx="667" cy="1000"/>
            </a:xfrm>
            <a:prstGeom prst="chevron">
              <a:avLst>
                <a:gd name="adj" fmla="val 16986"/>
              </a:avLst>
            </a:prstGeom>
            <a:gradFill rotWithShape="1">
              <a:gsLst>
                <a:gs pos="0">
                  <a:srgbClr val="7BA8D5"/>
                </a:gs>
                <a:gs pos="100000">
                  <a:srgbClr val="526F8D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4A658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43" name="Text Box 53"/>
            <p:cNvSpPr txBox="1">
              <a:spLocks noChangeArrowheads="1"/>
            </p:cNvSpPr>
            <p:nvPr/>
          </p:nvSpPr>
          <p:spPr bwMode="auto">
            <a:xfrm>
              <a:off x="588" y="2275"/>
              <a:ext cx="809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300" b="1" dirty="0">
                  <a:solidFill>
                    <a:srgbClr val="FFFFFF"/>
                  </a:solidFill>
                  <a:latin typeface="+mn-ea"/>
                  <a:ea typeface="+mn-ea"/>
                </a:rPr>
                <a:t>품질평가</a:t>
              </a:r>
            </a:p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300" b="1" dirty="0">
                  <a:solidFill>
                    <a:srgbClr val="FFFFFF"/>
                  </a:solidFill>
                  <a:latin typeface="+mn-ea"/>
                  <a:ea typeface="+mn-ea"/>
                </a:rPr>
                <a:t>계획</a:t>
              </a:r>
            </a:p>
          </p:txBody>
        </p:sp>
        <p:sp>
          <p:nvSpPr>
            <p:cNvPr id="144" name="Text Box 54"/>
            <p:cNvSpPr txBox="1">
              <a:spLocks noChangeArrowheads="1"/>
            </p:cNvSpPr>
            <p:nvPr/>
          </p:nvSpPr>
          <p:spPr bwMode="auto">
            <a:xfrm>
              <a:off x="588" y="3180"/>
              <a:ext cx="809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300" b="1" dirty="0">
                  <a:solidFill>
                    <a:srgbClr val="FFFFFF"/>
                  </a:solidFill>
                  <a:latin typeface="+mn-ea"/>
                  <a:ea typeface="+mn-ea"/>
                </a:rPr>
                <a:t>평가기준</a:t>
              </a:r>
            </a:p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300" b="1" dirty="0">
                  <a:solidFill>
                    <a:srgbClr val="FFFFFF"/>
                  </a:solidFill>
                  <a:latin typeface="+mn-ea"/>
                  <a:ea typeface="+mn-ea"/>
                </a:rPr>
                <a:t>설정</a:t>
              </a:r>
            </a:p>
          </p:txBody>
        </p:sp>
        <p:sp>
          <p:nvSpPr>
            <p:cNvPr id="145" name="Text Box 55"/>
            <p:cNvSpPr txBox="1">
              <a:spLocks noChangeArrowheads="1"/>
            </p:cNvSpPr>
            <p:nvPr/>
          </p:nvSpPr>
          <p:spPr bwMode="auto">
            <a:xfrm>
              <a:off x="588" y="4160"/>
              <a:ext cx="8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300" b="1" dirty="0">
                  <a:solidFill>
                    <a:srgbClr val="FFFFFF"/>
                  </a:solidFill>
                  <a:latin typeface="+mn-ea"/>
                  <a:ea typeface="+mn-ea"/>
                </a:rPr>
                <a:t>품질평가</a:t>
              </a:r>
            </a:p>
          </p:txBody>
        </p:sp>
        <p:sp>
          <p:nvSpPr>
            <p:cNvPr id="146" name="Text Box 56"/>
            <p:cNvSpPr txBox="1">
              <a:spLocks noChangeArrowheads="1"/>
            </p:cNvSpPr>
            <p:nvPr/>
          </p:nvSpPr>
          <p:spPr bwMode="auto">
            <a:xfrm>
              <a:off x="588" y="4941"/>
              <a:ext cx="809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300" b="1" dirty="0">
                  <a:solidFill>
                    <a:srgbClr val="FFFFFF"/>
                  </a:solidFill>
                  <a:latin typeface="+mn-ea"/>
                  <a:ea typeface="+mn-ea"/>
                </a:rPr>
                <a:t>분석 및 </a:t>
              </a:r>
            </a:p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300" b="1" dirty="0">
                  <a:solidFill>
                    <a:srgbClr val="FFFFFF"/>
                  </a:solidFill>
                  <a:latin typeface="+mn-ea"/>
                  <a:ea typeface="+mn-ea"/>
                </a:rPr>
                <a:t>시정조치</a:t>
              </a:r>
            </a:p>
          </p:txBody>
        </p:sp>
        <p:cxnSp>
          <p:nvCxnSpPr>
            <p:cNvPr id="147" name="AutoShape 57"/>
            <p:cNvCxnSpPr>
              <a:cxnSpLocks noChangeShapeType="1"/>
              <a:stCxn id="142" idx="3"/>
              <a:endCxn id="141" idx="2"/>
            </p:cNvCxnSpPr>
            <p:nvPr/>
          </p:nvCxnSpPr>
          <p:spPr bwMode="auto">
            <a:xfrm rot="16200000" flipV="1">
              <a:off x="120" y="4580"/>
              <a:ext cx="1248" cy="500"/>
            </a:xfrm>
            <a:prstGeom prst="bentConnector4">
              <a:avLst>
                <a:gd name="adj1" fmla="val -11458"/>
                <a:gd name="adj2" fmla="val 129000"/>
              </a:avLst>
            </a:prstGeom>
            <a:noFill/>
            <a:ln w="28575">
              <a:solidFill>
                <a:srgbClr val="336699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" name="AutoShape 58"/>
            <p:cNvCxnSpPr>
              <a:cxnSpLocks noChangeShapeType="1"/>
              <a:stCxn id="142" idx="3"/>
              <a:endCxn id="140" idx="2"/>
            </p:cNvCxnSpPr>
            <p:nvPr/>
          </p:nvCxnSpPr>
          <p:spPr bwMode="auto">
            <a:xfrm rot="16200000" flipV="1">
              <a:off x="-333" y="4128"/>
              <a:ext cx="2153" cy="500"/>
            </a:xfrm>
            <a:prstGeom prst="bentConnector4">
              <a:avLst>
                <a:gd name="adj1" fmla="val -6644"/>
                <a:gd name="adj2" fmla="val 129000"/>
              </a:avLst>
            </a:prstGeom>
            <a:noFill/>
            <a:ln w="28575">
              <a:solidFill>
                <a:srgbClr val="336699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3" name="Rectangle 59"/>
          <p:cNvSpPr>
            <a:spLocks noChangeArrowheads="1"/>
          </p:cNvSpPr>
          <p:nvPr/>
        </p:nvSpPr>
        <p:spPr bwMode="auto">
          <a:xfrm>
            <a:off x="392113" y="1895264"/>
            <a:ext cx="6048375" cy="7369175"/>
          </a:xfrm>
          <a:prstGeom prst="rect">
            <a:avLst/>
          </a:prstGeom>
          <a:noFill/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6000" tIns="46800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372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품질보증계획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77997" y="466868"/>
            <a:ext cx="86189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품질보증계획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64184" y="694469"/>
            <a:ext cx="97571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1.5. </a:t>
            </a:r>
            <a:r>
              <a:rPr lang="ko-KR" altLang="en-US" dirty="0" smtClean="0">
                <a:latin typeface="+mn-ea"/>
                <a:ea typeface="+mn-ea"/>
              </a:rPr>
              <a:t>품질평가방안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1.5.3. </a:t>
            </a:r>
            <a:r>
              <a:rPr lang="ko-KR" altLang="en-US" sz="1600" dirty="0" smtClean="0">
                <a:latin typeface="+mn-ea"/>
                <a:ea typeface="+mn-ea"/>
              </a:rPr>
              <a:t>품질평가 흐름도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47013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품질평가 흐름도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66" name="Group 117"/>
          <p:cNvGrpSpPr>
            <a:grpSpLocks/>
          </p:cNvGrpSpPr>
          <p:nvPr/>
        </p:nvGrpSpPr>
        <p:grpSpPr bwMode="auto">
          <a:xfrm>
            <a:off x="2540000" y="2151063"/>
            <a:ext cx="1782763" cy="354012"/>
            <a:chOff x="1434" y="4283"/>
            <a:chExt cx="1440" cy="243"/>
          </a:xfrm>
        </p:grpSpPr>
        <p:pic>
          <p:nvPicPr>
            <p:cNvPr id="67" name="Picture 118" descr="box19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4283"/>
              <a:ext cx="144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Rectangle 119"/>
            <p:cNvSpPr>
              <a:spLocks noChangeArrowheads="1"/>
            </p:cNvSpPr>
            <p:nvPr/>
          </p:nvSpPr>
          <p:spPr bwMode="auto">
            <a:xfrm>
              <a:off x="1510" y="4289"/>
              <a:ext cx="12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115" tIns="63558" rIns="127115" bIns="63558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품질보증팀</a:t>
              </a:r>
            </a:p>
          </p:txBody>
        </p:sp>
      </p:grpSp>
      <p:grpSp>
        <p:nvGrpSpPr>
          <p:cNvPr id="69" name="Group 120"/>
          <p:cNvGrpSpPr>
            <a:grpSpLocks/>
          </p:cNvGrpSpPr>
          <p:nvPr/>
        </p:nvGrpSpPr>
        <p:grpSpPr bwMode="auto">
          <a:xfrm>
            <a:off x="4492625" y="2151063"/>
            <a:ext cx="1679575" cy="354012"/>
            <a:chOff x="1434" y="4283"/>
            <a:chExt cx="1440" cy="243"/>
          </a:xfrm>
        </p:grpSpPr>
        <p:pic>
          <p:nvPicPr>
            <p:cNvPr id="70" name="Picture 121" descr="box19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4283"/>
              <a:ext cx="144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ectangle 122"/>
            <p:cNvSpPr>
              <a:spLocks noChangeArrowheads="1"/>
            </p:cNvSpPr>
            <p:nvPr/>
          </p:nvSpPr>
          <p:spPr bwMode="auto">
            <a:xfrm>
              <a:off x="1510" y="4289"/>
              <a:ext cx="12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115" tIns="63558" rIns="127115" bIns="63558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평가기준</a:t>
              </a:r>
            </a:p>
          </p:txBody>
        </p:sp>
      </p:grpSp>
      <p:grpSp>
        <p:nvGrpSpPr>
          <p:cNvPr id="72" name="Group 123"/>
          <p:cNvGrpSpPr>
            <a:grpSpLocks/>
          </p:cNvGrpSpPr>
          <p:nvPr/>
        </p:nvGrpSpPr>
        <p:grpSpPr bwMode="auto">
          <a:xfrm>
            <a:off x="647700" y="2151063"/>
            <a:ext cx="1782763" cy="354012"/>
            <a:chOff x="1434" y="4283"/>
            <a:chExt cx="1440" cy="243"/>
          </a:xfrm>
        </p:grpSpPr>
        <p:pic>
          <p:nvPicPr>
            <p:cNvPr id="73" name="Picture 124" descr="box19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4283"/>
              <a:ext cx="144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Rectangle 125"/>
            <p:cNvSpPr>
              <a:spLocks noChangeArrowheads="1"/>
            </p:cNvSpPr>
            <p:nvPr/>
          </p:nvSpPr>
          <p:spPr bwMode="auto">
            <a:xfrm>
              <a:off x="1510" y="4289"/>
              <a:ext cx="12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115" tIns="63558" rIns="127115" bIns="63558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개발팀</a:t>
              </a:r>
            </a:p>
          </p:txBody>
        </p:sp>
      </p:grpSp>
      <p:sp>
        <p:nvSpPr>
          <p:cNvPr id="75" name="Rectangle 126"/>
          <p:cNvSpPr>
            <a:spLocks noChangeArrowheads="1"/>
          </p:cNvSpPr>
          <p:nvPr/>
        </p:nvSpPr>
        <p:spPr bwMode="auto">
          <a:xfrm>
            <a:off x="519113" y="2465388"/>
            <a:ext cx="5813425" cy="6710362"/>
          </a:xfrm>
          <a:prstGeom prst="rect">
            <a:avLst/>
          </a:prstGeom>
          <a:solidFill>
            <a:srgbClr val="DFF4FD"/>
          </a:solidFill>
          <a:ln w="9525" algn="ctr">
            <a:solidFill>
              <a:srgbClr val="7BB0FF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2" name="Rectangle 146"/>
          <p:cNvSpPr>
            <a:spLocks noChangeArrowheads="1"/>
          </p:cNvSpPr>
          <p:nvPr/>
        </p:nvSpPr>
        <p:spPr bwMode="auto">
          <a:xfrm>
            <a:off x="617538" y="2601913"/>
            <a:ext cx="1795462" cy="6430962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7BB0FF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3" name="Rectangle 177"/>
          <p:cNvSpPr>
            <a:spLocks noChangeArrowheads="1"/>
          </p:cNvSpPr>
          <p:nvPr/>
        </p:nvSpPr>
        <p:spPr bwMode="auto">
          <a:xfrm>
            <a:off x="4424363" y="2601913"/>
            <a:ext cx="1803400" cy="6430962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7BB0FF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4" name="Rectangle 178"/>
          <p:cNvSpPr>
            <a:spLocks noChangeArrowheads="1"/>
          </p:cNvSpPr>
          <p:nvPr/>
        </p:nvSpPr>
        <p:spPr bwMode="auto">
          <a:xfrm>
            <a:off x="2473325" y="2601913"/>
            <a:ext cx="1878013" cy="6430962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7BB0FF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5" name="Rectangle 148" descr="2"/>
          <p:cNvSpPr>
            <a:spLocks noChangeArrowheads="1"/>
          </p:cNvSpPr>
          <p:nvPr/>
        </p:nvSpPr>
        <p:spPr bwMode="gray">
          <a:xfrm>
            <a:off x="728663" y="2855913"/>
            <a:ext cx="1370012" cy="471487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86" name="Group 155"/>
          <p:cNvGrpSpPr>
            <a:grpSpLocks/>
          </p:cNvGrpSpPr>
          <p:nvPr/>
        </p:nvGrpSpPr>
        <p:grpSpPr bwMode="auto">
          <a:xfrm>
            <a:off x="4816475" y="4799013"/>
            <a:ext cx="1244600" cy="1951037"/>
            <a:chOff x="2921" y="2439"/>
            <a:chExt cx="496" cy="274"/>
          </a:xfrm>
        </p:grpSpPr>
        <p:pic>
          <p:nvPicPr>
            <p:cNvPr id="87" name="Picture 156" descr="img181"/>
            <p:cNvPicPr>
              <a:picLocks noChangeAspect="1" noChangeArrowheads="1"/>
            </p:cNvPicPr>
            <p:nvPr/>
          </p:nvPicPr>
          <p:blipFill>
            <a:blip r:embed="rId4" cstate="print">
              <a:lum bright="18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1" y="2439"/>
              <a:ext cx="496" cy="274"/>
            </a:xfrm>
            <a:prstGeom prst="rect">
              <a:avLst/>
            </a:prstGeom>
            <a:noFill/>
            <a:ln w="6350">
              <a:solidFill>
                <a:srgbClr val="B2B2B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AutoShape 157"/>
            <p:cNvSpPr>
              <a:spLocks noChangeArrowheads="1"/>
            </p:cNvSpPr>
            <p:nvPr/>
          </p:nvSpPr>
          <p:spPr bwMode="auto">
            <a:xfrm>
              <a:off x="2959" y="2490"/>
              <a:ext cx="420" cy="172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defTabSz="857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857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857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857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857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8572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8572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8572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8572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89" name="Rectangle 179" descr="2"/>
          <p:cNvSpPr>
            <a:spLocks noChangeArrowheads="1"/>
          </p:cNvSpPr>
          <p:nvPr/>
        </p:nvSpPr>
        <p:spPr bwMode="gray">
          <a:xfrm>
            <a:off x="728663" y="4697413"/>
            <a:ext cx="1370012" cy="473075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0" name="Rectangle 180" descr="2"/>
          <p:cNvSpPr>
            <a:spLocks noChangeArrowheads="1"/>
          </p:cNvSpPr>
          <p:nvPr/>
        </p:nvSpPr>
        <p:spPr bwMode="gray">
          <a:xfrm>
            <a:off x="728663" y="6380163"/>
            <a:ext cx="1370012" cy="473075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1" name="Rectangle 181" descr="2"/>
          <p:cNvSpPr>
            <a:spLocks noChangeArrowheads="1"/>
          </p:cNvSpPr>
          <p:nvPr/>
        </p:nvSpPr>
        <p:spPr bwMode="gray">
          <a:xfrm>
            <a:off x="728663" y="7223125"/>
            <a:ext cx="1370012" cy="471488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2" name="Rectangle 182" descr="2"/>
          <p:cNvSpPr>
            <a:spLocks noChangeArrowheads="1"/>
          </p:cNvSpPr>
          <p:nvPr/>
        </p:nvSpPr>
        <p:spPr bwMode="gray">
          <a:xfrm>
            <a:off x="728663" y="8215313"/>
            <a:ext cx="1370012" cy="473075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3" name="Rectangle 183" descr="2"/>
          <p:cNvSpPr>
            <a:spLocks noChangeArrowheads="1"/>
          </p:cNvSpPr>
          <p:nvPr/>
        </p:nvSpPr>
        <p:spPr bwMode="gray">
          <a:xfrm>
            <a:off x="2570163" y="6391275"/>
            <a:ext cx="1695450" cy="473075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4" name="Rectangle 184" descr="2"/>
          <p:cNvSpPr>
            <a:spLocks noChangeArrowheads="1"/>
          </p:cNvSpPr>
          <p:nvPr/>
        </p:nvSpPr>
        <p:spPr bwMode="gray">
          <a:xfrm>
            <a:off x="2570163" y="8215313"/>
            <a:ext cx="1695450" cy="473075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5" name="Rectangle 185" descr="2"/>
          <p:cNvSpPr>
            <a:spLocks noChangeArrowheads="1"/>
          </p:cNvSpPr>
          <p:nvPr/>
        </p:nvSpPr>
        <p:spPr bwMode="gray">
          <a:xfrm>
            <a:off x="2570163" y="7223125"/>
            <a:ext cx="1695450" cy="471488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6" name="Rectangle 186" descr="2"/>
          <p:cNvSpPr>
            <a:spLocks noChangeArrowheads="1"/>
          </p:cNvSpPr>
          <p:nvPr/>
        </p:nvSpPr>
        <p:spPr bwMode="gray">
          <a:xfrm>
            <a:off x="2570163" y="4773613"/>
            <a:ext cx="1695450" cy="471487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7" name="Rectangle 187" descr="2"/>
          <p:cNvSpPr>
            <a:spLocks noChangeArrowheads="1"/>
          </p:cNvSpPr>
          <p:nvPr/>
        </p:nvSpPr>
        <p:spPr bwMode="gray">
          <a:xfrm>
            <a:off x="2570163" y="5614988"/>
            <a:ext cx="1695450" cy="473075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8" name="Rectangle 188" descr="2"/>
          <p:cNvSpPr>
            <a:spLocks noChangeArrowheads="1"/>
          </p:cNvSpPr>
          <p:nvPr/>
        </p:nvSpPr>
        <p:spPr bwMode="gray">
          <a:xfrm>
            <a:off x="2570163" y="2860675"/>
            <a:ext cx="1695450" cy="473075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9" name="Rectangle 189" descr="2"/>
          <p:cNvSpPr>
            <a:spLocks noChangeArrowheads="1"/>
          </p:cNvSpPr>
          <p:nvPr/>
        </p:nvSpPr>
        <p:spPr bwMode="gray">
          <a:xfrm>
            <a:off x="2570163" y="3702050"/>
            <a:ext cx="1695450" cy="696913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0" name="Rectangle 98"/>
          <p:cNvSpPr>
            <a:spLocks noChangeArrowheads="1"/>
          </p:cNvSpPr>
          <p:nvPr/>
        </p:nvSpPr>
        <p:spPr bwMode="auto">
          <a:xfrm>
            <a:off x="755650" y="2900363"/>
            <a:ext cx="12509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품질평가 의뢰</a:t>
            </a:r>
          </a:p>
        </p:txBody>
      </p:sp>
      <p:sp>
        <p:nvSpPr>
          <p:cNvPr id="101" name="Rectangle 104"/>
          <p:cNvSpPr>
            <a:spLocks noChangeArrowheads="1"/>
          </p:cNvSpPr>
          <p:nvPr/>
        </p:nvSpPr>
        <p:spPr bwMode="auto">
          <a:xfrm>
            <a:off x="755650" y="4765675"/>
            <a:ext cx="12509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평가환경 조성</a:t>
            </a:r>
          </a:p>
        </p:txBody>
      </p:sp>
      <p:sp>
        <p:nvSpPr>
          <p:cNvPr id="102" name="Rectangle 110"/>
          <p:cNvSpPr>
            <a:spLocks noChangeArrowheads="1"/>
          </p:cNvSpPr>
          <p:nvPr/>
        </p:nvSpPr>
        <p:spPr bwMode="auto">
          <a:xfrm>
            <a:off x="4913313" y="4789488"/>
            <a:ext cx="1103312" cy="197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20000"/>
              </a:lnSpc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평가기준</a:t>
            </a:r>
          </a:p>
          <a:p>
            <a:pPr algn="ctr" eaLnBrk="1" hangingPunct="1">
              <a:lnSpc>
                <a:spcPct val="120000"/>
              </a:lnSpc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및</a:t>
            </a:r>
          </a:p>
          <a:p>
            <a:pPr algn="ctr" eaLnBrk="1" hangingPunct="1">
              <a:lnSpc>
                <a:spcPct val="120000"/>
              </a:lnSpc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품질평가</a:t>
            </a:r>
          </a:p>
          <a:p>
            <a:pPr algn="ctr" eaLnBrk="1" hangingPunct="1">
              <a:lnSpc>
                <a:spcPct val="120000"/>
              </a:lnSpc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점검표</a:t>
            </a:r>
          </a:p>
        </p:txBody>
      </p:sp>
      <p:sp>
        <p:nvSpPr>
          <p:cNvPr id="103" name="Rectangle 116"/>
          <p:cNvSpPr>
            <a:spLocks noChangeArrowheads="1"/>
          </p:cNvSpPr>
          <p:nvPr/>
        </p:nvSpPr>
        <p:spPr bwMode="auto">
          <a:xfrm>
            <a:off x="2595563" y="6462713"/>
            <a:ext cx="17287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품질평가 결과 검토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분석</a:t>
            </a:r>
          </a:p>
        </p:txBody>
      </p:sp>
      <p:sp>
        <p:nvSpPr>
          <p:cNvPr id="104" name="Rectangle 122"/>
          <p:cNvSpPr>
            <a:spLocks noChangeArrowheads="1"/>
          </p:cNvSpPr>
          <p:nvPr/>
        </p:nvSpPr>
        <p:spPr bwMode="auto">
          <a:xfrm>
            <a:off x="755650" y="6361113"/>
            <a:ext cx="12509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품질평가</a:t>
            </a:r>
          </a:p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검토회참여</a:t>
            </a:r>
          </a:p>
        </p:txBody>
      </p:sp>
      <p:sp>
        <p:nvSpPr>
          <p:cNvPr id="105" name="Rectangle 128"/>
          <p:cNvSpPr>
            <a:spLocks noChangeArrowheads="1"/>
          </p:cNvSpPr>
          <p:nvPr/>
        </p:nvSpPr>
        <p:spPr bwMode="auto">
          <a:xfrm>
            <a:off x="755650" y="7216775"/>
            <a:ext cx="12509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평가의견</a:t>
            </a:r>
          </a:p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검토 및 반영</a:t>
            </a:r>
          </a:p>
        </p:txBody>
      </p:sp>
      <p:sp>
        <p:nvSpPr>
          <p:cNvPr id="106" name="Rectangle 134"/>
          <p:cNvSpPr>
            <a:spLocks noChangeArrowheads="1"/>
          </p:cNvSpPr>
          <p:nvPr/>
        </p:nvSpPr>
        <p:spPr bwMode="auto">
          <a:xfrm>
            <a:off x="755650" y="8202613"/>
            <a:ext cx="12509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후속조치 및</a:t>
            </a:r>
          </a:p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결과통보</a:t>
            </a:r>
          </a:p>
        </p:txBody>
      </p:sp>
      <p:sp>
        <p:nvSpPr>
          <p:cNvPr id="107" name="Rectangle 140"/>
          <p:cNvSpPr>
            <a:spLocks noChangeArrowheads="1"/>
          </p:cNvSpPr>
          <p:nvPr/>
        </p:nvSpPr>
        <p:spPr bwMode="auto">
          <a:xfrm>
            <a:off x="2595563" y="7278688"/>
            <a:ext cx="16398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결과통보 및 시정조치 요구</a:t>
            </a:r>
          </a:p>
        </p:txBody>
      </p:sp>
      <p:sp>
        <p:nvSpPr>
          <p:cNvPr id="108" name="Rectangle 146"/>
          <p:cNvSpPr>
            <a:spLocks noChangeArrowheads="1"/>
          </p:cNvSpPr>
          <p:nvPr/>
        </p:nvSpPr>
        <p:spPr bwMode="auto">
          <a:xfrm>
            <a:off x="2595563" y="8301038"/>
            <a:ext cx="16398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평가결과 유지보수</a:t>
            </a:r>
          </a:p>
        </p:txBody>
      </p:sp>
      <p:sp>
        <p:nvSpPr>
          <p:cNvPr id="109" name="Rectangle 152"/>
          <p:cNvSpPr>
            <a:spLocks noChangeArrowheads="1"/>
          </p:cNvSpPr>
          <p:nvPr/>
        </p:nvSpPr>
        <p:spPr bwMode="auto">
          <a:xfrm>
            <a:off x="2595563" y="2898775"/>
            <a:ext cx="17287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접수</a:t>
            </a:r>
          </a:p>
        </p:txBody>
      </p:sp>
      <p:sp>
        <p:nvSpPr>
          <p:cNvPr id="110" name="Rectangle 158"/>
          <p:cNvSpPr>
            <a:spLocks noChangeArrowheads="1"/>
          </p:cNvSpPr>
          <p:nvPr/>
        </p:nvSpPr>
        <p:spPr bwMode="auto">
          <a:xfrm>
            <a:off x="2595563" y="3709988"/>
            <a:ext cx="163988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사용자 요구사항과 품질요소 및 기준 재검토 및 확인</a:t>
            </a:r>
          </a:p>
        </p:txBody>
      </p:sp>
      <p:sp>
        <p:nvSpPr>
          <p:cNvPr id="111" name="Rectangle 164"/>
          <p:cNvSpPr>
            <a:spLocks noChangeArrowheads="1"/>
          </p:cNvSpPr>
          <p:nvPr/>
        </p:nvSpPr>
        <p:spPr bwMode="auto">
          <a:xfrm>
            <a:off x="2557463" y="4806950"/>
            <a:ext cx="172878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품질평가 점검표 조정</a:t>
            </a:r>
          </a:p>
        </p:txBody>
      </p:sp>
      <p:sp>
        <p:nvSpPr>
          <p:cNvPr id="112" name="Rectangle 170"/>
          <p:cNvSpPr>
            <a:spLocks noChangeArrowheads="1"/>
          </p:cNvSpPr>
          <p:nvPr/>
        </p:nvSpPr>
        <p:spPr bwMode="auto">
          <a:xfrm>
            <a:off x="2595563" y="5656263"/>
            <a:ext cx="16398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품질평가 시행</a:t>
            </a:r>
          </a:p>
        </p:txBody>
      </p:sp>
      <p:grpSp>
        <p:nvGrpSpPr>
          <p:cNvPr id="164" name="Group 190"/>
          <p:cNvGrpSpPr>
            <a:grpSpLocks/>
          </p:cNvGrpSpPr>
          <p:nvPr/>
        </p:nvGrpSpPr>
        <p:grpSpPr bwMode="auto">
          <a:xfrm>
            <a:off x="4268788" y="4951413"/>
            <a:ext cx="530225" cy="1617662"/>
            <a:chOff x="2641" y="3175"/>
            <a:chExt cx="419" cy="960"/>
          </a:xfrm>
        </p:grpSpPr>
        <p:sp>
          <p:nvSpPr>
            <p:cNvPr id="165" name="Line 94"/>
            <p:cNvSpPr>
              <a:spLocks noChangeShapeType="1"/>
            </p:cNvSpPr>
            <p:nvPr/>
          </p:nvSpPr>
          <p:spPr bwMode="auto">
            <a:xfrm>
              <a:off x="2641" y="3175"/>
              <a:ext cx="41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66" name="Line 95"/>
            <p:cNvSpPr>
              <a:spLocks noChangeShapeType="1"/>
            </p:cNvSpPr>
            <p:nvPr/>
          </p:nvSpPr>
          <p:spPr bwMode="auto">
            <a:xfrm>
              <a:off x="2642" y="3695"/>
              <a:ext cx="41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67" name="Line 96"/>
            <p:cNvSpPr>
              <a:spLocks noChangeShapeType="1"/>
            </p:cNvSpPr>
            <p:nvPr/>
          </p:nvSpPr>
          <p:spPr bwMode="auto">
            <a:xfrm>
              <a:off x="2666" y="4135"/>
              <a:ext cx="39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</p:grpSp>
      <p:sp>
        <p:nvSpPr>
          <p:cNvPr id="168" name="Line 85"/>
          <p:cNvSpPr>
            <a:spLocks noChangeShapeType="1"/>
          </p:cNvSpPr>
          <p:nvPr/>
        </p:nvSpPr>
        <p:spPr bwMode="auto">
          <a:xfrm>
            <a:off x="3427413" y="5245100"/>
            <a:ext cx="0" cy="3698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69" name="Line 86"/>
          <p:cNvSpPr>
            <a:spLocks noChangeShapeType="1"/>
          </p:cNvSpPr>
          <p:nvPr/>
        </p:nvSpPr>
        <p:spPr bwMode="auto">
          <a:xfrm>
            <a:off x="3422650" y="6088063"/>
            <a:ext cx="4763" cy="2921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70" name="Line 87"/>
          <p:cNvSpPr>
            <a:spLocks noChangeShapeType="1"/>
          </p:cNvSpPr>
          <p:nvPr/>
        </p:nvSpPr>
        <p:spPr bwMode="auto">
          <a:xfrm>
            <a:off x="3427413" y="6859588"/>
            <a:ext cx="0" cy="3667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71" name="Line 92"/>
          <p:cNvSpPr>
            <a:spLocks noChangeShapeType="1"/>
          </p:cNvSpPr>
          <p:nvPr/>
        </p:nvSpPr>
        <p:spPr bwMode="auto">
          <a:xfrm>
            <a:off x="1416050" y="7694613"/>
            <a:ext cx="0" cy="5207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grpSp>
        <p:nvGrpSpPr>
          <p:cNvPr id="172" name="Group 192"/>
          <p:cNvGrpSpPr>
            <a:grpSpLocks/>
          </p:cNvGrpSpPr>
          <p:nvPr/>
        </p:nvGrpSpPr>
        <p:grpSpPr bwMode="auto">
          <a:xfrm>
            <a:off x="2098675" y="3128963"/>
            <a:ext cx="471488" cy="5283200"/>
            <a:chOff x="1280" y="2095"/>
            <a:chExt cx="351" cy="3132"/>
          </a:xfrm>
        </p:grpSpPr>
        <p:sp>
          <p:nvSpPr>
            <p:cNvPr id="173" name="Line 88"/>
            <p:cNvSpPr>
              <a:spLocks noChangeShapeType="1"/>
            </p:cNvSpPr>
            <p:nvPr/>
          </p:nvSpPr>
          <p:spPr bwMode="auto">
            <a:xfrm>
              <a:off x="1280" y="2095"/>
              <a:ext cx="35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74" name="Line 89"/>
            <p:cNvSpPr>
              <a:spLocks noChangeShapeType="1"/>
            </p:cNvSpPr>
            <p:nvPr/>
          </p:nvSpPr>
          <p:spPr bwMode="auto">
            <a:xfrm>
              <a:off x="1280" y="3211"/>
              <a:ext cx="35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75" name="Line 90"/>
            <p:cNvSpPr>
              <a:spLocks noChangeShapeType="1"/>
            </p:cNvSpPr>
            <p:nvPr/>
          </p:nvSpPr>
          <p:spPr bwMode="auto">
            <a:xfrm>
              <a:off x="1299" y="4169"/>
              <a:ext cx="3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76" name="Line 91"/>
            <p:cNvSpPr>
              <a:spLocks noChangeShapeType="1"/>
            </p:cNvSpPr>
            <p:nvPr/>
          </p:nvSpPr>
          <p:spPr bwMode="auto">
            <a:xfrm>
              <a:off x="1299" y="4631"/>
              <a:ext cx="3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77" name="Line 93"/>
            <p:cNvSpPr>
              <a:spLocks noChangeShapeType="1"/>
            </p:cNvSpPr>
            <p:nvPr/>
          </p:nvSpPr>
          <p:spPr bwMode="auto">
            <a:xfrm flipH="1">
              <a:off x="1299" y="5227"/>
              <a:ext cx="3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</p:grpSp>
      <p:sp>
        <p:nvSpPr>
          <p:cNvPr id="178" name="Line 106"/>
          <p:cNvSpPr>
            <a:spLocks noChangeShapeType="1"/>
          </p:cNvSpPr>
          <p:nvPr/>
        </p:nvSpPr>
        <p:spPr bwMode="auto">
          <a:xfrm>
            <a:off x="3422650" y="3333750"/>
            <a:ext cx="1588" cy="3683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79" name="Line 107"/>
          <p:cNvSpPr>
            <a:spLocks noChangeShapeType="1"/>
          </p:cNvSpPr>
          <p:nvPr/>
        </p:nvSpPr>
        <p:spPr bwMode="auto">
          <a:xfrm>
            <a:off x="3422650" y="4408488"/>
            <a:ext cx="0" cy="365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80" name="Rectangle 67"/>
          <p:cNvSpPr>
            <a:spLocks noChangeArrowheads="1"/>
          </p:cNvSpPr>
          <p:nvPr/>
        </p:nvSpPr>
        <p:spPr bwMode="auto">
          <a:xfrm>
            <a:off x="392113" y="1941513"/>
            <a:ext cx="6048375" cy="7315200"/>
          </a:xfrm>
          <a:prstGeom prst="rect">
            <a:avLst/>
          </a:prstGeom>
          <a:noFill/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6000" tIns="46800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32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시험 운영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20289" y="466868"/>
            <a:ext cx="91960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2. </a:t>
            </a:r>
            <a:r>
              <a:rPr lang="ko-KR" altLang="en-US" dirty="0" smtClean="0">
                <a:latin typeface="+mn-ea"/>
                <a:ea typeface="+mn-ea"/>
              </a:rPr>
              <a:t>시험 운영 계획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849142" y="694469"/>
            <a:ext cx="89075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2.1. </a:t>
            </a:r>
            <a:r>
              <a:rPr lang="ko-KR" altLang="en-US" dirty="0" smtClean="0">
                <a:latin typeface="+mn-ea"/>
                <a:ea typeface="+mn-ea"/>
              </a:rPr>
              <a:t>테스트 </a:t>
            </a:r>
            <a:r>
              <a:rPr lang="ko-KR" altLang="en-US" dirty="0">
                <a:latin typeface="+mn-ea"/>
                <a:ea typeface="+mn-ea"/>
              </a:rPr>
              <a:t>전략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2. </a:t>
            </a:r>
            <a:r>
              <a:rPr lang="ko-KR" altLang="en-US" sz="1600" dirty="0" smtClean="0">
                <a:latin typeface="+mn-ea"/>
                <a:ea typeface="+mn-ea"/>
              </a:rPr>
              <a:t>시험 운영 계획</a:t>
            </a:r>
            <a:endParaRPr lang="en-US" altLang="ko-KR" sz="1600" dirty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2.1. </a:t>
            </a:r>
            <a:r>
              <a:rPr lang="ko-KR" altLang="en-US" sz="1600" dirty="0" smtClean="0">
                <a:latin typeface="+mn-ea"/>
                <a:ea typeface="+mn-ea"/>
              </a:rPr>
              <a:t>테스트 전략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시험운영에 있어 테스트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프로세스 도입과 유사 프로젝트의 경험을 바탕으로 철저한 테스트계획을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수립하고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성능평가라는 시스템의 특성을 고려한 시험 운영을 수행함으로써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안정적인 시험 운영 후 시스템을 전재하고자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33845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테스트 전략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60529" y="2912261"/>
            <a:ext cx="6284434" cy="3088053"/>
            <a:chOff x="580570" y="4061977"/>
            <a:chExt cx="6574972" cy="4893337"/>
          </a:xfrm>
        </p:grpSpPr>
        <p:grpSp>
          <p:nvGrpSpPr>
            <p:cNvPr id="129" name="그룹 128"/>
            <p:cNvGrpSpPr/>
            <p:nvPr/>
          </p:nvGrpSpPr>
          <p:grpSpPr>
            <a:xfrm>
              <a:off x="580570" y="4061977"/>
              <a:ext cx="6574972" cy="4893337"/>
              <a:chOff x="1298575" y="4166163"/>
              <a:chExt cx="3368737" cy="2771413"/>
            </a:xfrm>
          </p:grpSpPr>
          <p:pic>
            <p:nvPicPr>
              <p:cNvPr id="131" name="그림 130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15" t="3208" r="14580"/>
              <a:stretch/>
            </p:blipFill>
            <p:spPr>
              <a:xfrm>
                <a:off x="1365504" y="4166163"/>
                <a:ext cx="3257189" cy="2771413"/>
              </a:xfrm>
              <a:prstGeom prst="rect">
                <a:avLst/>
              </a:prstGeom>
            </p:spPr>
          </p:pic>
          <p:sp>
            <p:nvSpPr>
              <p:cNvPr id="132" name="직사각형 131"/>
              <p:cNvSpPr/>
              <p:nvPr/>
            </p:nvSpPr>
            <p:spPr>
              <a:xfrm>
                <a:off x="1298575" y="4166163"/>
                <a:ext cx="3368737" cy="138213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</p:grpSp>
        <p:sp>
          <p:nvSpPr>
            <p:cNvPr id="130" name="직사각형 129"/>
            <p:cNvSpPr/>
            <p:nvPr/>
          </p:nvSpPr>
          <p:spPr>
            <a:xfrm>
              <a:off x="684223" y="4572177"/>
              <a:ext cx="6442289" cy="2196244"/>
            </a:xfrm>
            <a:prstGeom prst="rect">
              <a:avLst/>
            </a:prstGeom>
            <a:gradFill flip="none" rotWithShape="1">
              <a:gsLst>
                <a:gs pos="33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86" name="Rectangle 270"/>
          <p:cNvSpPr>
            <a:spLocks noChangeArrowheads="1"/>
          </p:cNvSpPr>
          <p:nvPr/>
        </p:nvSpPr>
        <p:spPr bwMode="auto">
          <a:xfrm>
            <a:off x="948031" y="2675610"/>
            <a:ext cx="490943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latinLnBrk="0">
              <a:lnSpc>
                <a:spcPct val="120000"/>
              </a:lnSpc>
            </a:pPr>
            <a:r>
              <a:rPr lang="ko-KR" altLang="en-US" sz="1500" smtClean="0">
                <a:solidFill>
                  <a:srgbClr val="FF0000"/>
                </a:solidFill>
                <a:latin typeface="+mn-ea"/>
              </a:rPr>
              <a:t>성능평가</a:t>
            </a:r>
            <a:r>
              <a:rPr lang="ko-KR" altLang="en-US" sz="1500" smtClean="0">
                <a:latin typeface="+mn-ea"/>
              </a:rPr>
              <a:t>라는 </a:t>
            </a:r>
            <a:r>
              <a:rPr lang="ko-KR" altLang="en-US" sz="1500" smtClean="0">
                <a:solidFill>
                  <a:srgbClr val="FF0000"/>
                </a:solidFill>
                <a:latin typeface="+mn-ea"/>
              </a:rPr>
              <a:t>시스템의 특성을 고려</a:t>
            </a:r>
            <a:r>
              <a:rPr lang="ko-KR" altLang="en-US" sz="1500" smtClean="0">
                <a:latin typeface="+mn-ea"/>
              </a:rPr>
              <a:t>한</a:t>
            </a:r>
            <a:endParaRPr lang="ko-KR" altLang="en-US" sz="1500" dirty="0">
              <a:latin typeface="+mn-ea"/>
            </a:endParaRPr>
          </a:p>
          <a:p>
            <a:pPr algn="ctr" latinLnBrk="0">
              <a:lnSpc>
                <a:spcPct val="120000"/>
              </a:lnSpc>
            </a:pPr>
            <a:r>
              <a:rPr lang="ko-KR" altLang="en-US" b="1" dirty="0">
                <a:solidFill>
                  <a:srgbClr val="003399"/>
                </a:solidFill>
                <a:latin typeface="+mn-ea"/>
              </a:rPr>
              <a:t>안정적이고</a:t>
            </a:r>
            <a:r>
              <a:rPr lang="en-US" altLang="ko-KR" b="1" dirty="0">
                <a:solidFill>
                  <a:srgbClr val="003399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rgbClr val="003399"/>
                </a:solidFill>
                <a:latin typeface="+mn-ea"/>
              </a:rPr>
              <a:t>품질 높은 시스템 납품</a:t>
            </a:r>
          </a:p>
        </p:txBody>
      </p:sp>
      <p:grpSp>
        <p:nvGrpSpPr>
          <p:cNvPr id="87" name="그룹 86"/>
          <p:cNvGrpSpPr/>
          <p:nvPr/>
        </p:nvGrpSpPr>
        <p:grpSpPr>
          <a:xfrm>
            <a:off x="456480" y="3404288"/>
            <a:ext cx="3821338" cy="5389068"/>
            <a:chOff x="719138" y="5123543"/>
            <a:chExt cx="3998004" cy="4903615"/>
          </a:xfrm>
        </p:grpSpPr>
        <p:grpSp>
          <p:nvGrpSpPr>
            <p:cNvPr id="109" name="그룹 108"/>
            <p:cNvGrpSpPr/>
            <p:nvPr/>
          </p:nvGrpSpPr>
          <p:grpSpPr>
            <a:xfrm>
              <a:off x="719138" y="5123543"/>
              <a:ext cx="3998004" cy="917361"/>
              <a:chOff x="1000400" y="3449714"/>
              <a:chExt cx="6764518" cy="1160386"/>
            </a:xfrm>
          </p:grpSpPr>
          <p:sp>
            <p:nvSpPr>
              <p:cNvPr id="126" name="모서리가 둥근 직사각형 125"/>
              <p:cNvSpPr/>
              <p:nvPr/>
            </p:nvSpPr>
            <p:spPr>
              <a:xfrm>
                <a:off x="2052376" y="3487814"/>
                <a:ext cx="5712542" cy="1122286"/>
              </a:xfrm>
              <a:prstGeom prst="roundRect">
                <a:avLst>
                  <a:gd name="adj" fmla="val 3088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465004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>
                <a:off x="1000400" y="3449714"/>
                <a:ext cx="1304004" cy="1122286"/>
              </a:xfrm>
              <a:prstGeom prst="roundRect">
                <a:avLst>
                  <a:gd name="adj" fmla="val 3088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 latinLnBrk="0">
                  <a:lnSpc>
                    <a:spcPct val="120000"/>
                  </a:lnSpc>
                  <a:spcBef>
                    <a:spcPct val="0"/>
                  </a:spcBef>
                  <a:spcAft>
                    <a:spcPts val="391"/>
                  </a:spcAft>
                </a:pPr>
                <a:r>
                  <a:rPr kumimoji="1" lang="ko-KR" altLang="en-US" sz="1000" dirty="0">
                    <a:solidFill>
                      <a:schemeClr val="tx1"/>
                    </a:solidFill>
                    <a:latin typeface="+mn-ea"/>
                  </a:rPr>
                  <a:t>테스트 체계 수립</a:t>
                </a:r>
              </a:p>
            </p:txBody>
          </p:sp>
          <p:sp>
            <p:nvSpPr>
              <p:cNvPr id="128" name="AutoShape 151"/>
              <p:cNvSpPr/>
              <p:nvPr/>
            </p:nvSpPr>
            <p:spPr>
              <a:xfrm>
                <a:off x="2610455" y="3723848"/>
                <a:ext cx="4106263" cy="600164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vert="horz" wrap="square" lIns="0" tIns="0" rIns="0" bIns="0" anchor="ctr" anchorCtr="0" compatLnSpc="1">
                <a:noAutofit/>
              </a:bodyPr>
              <a:lstStyle/>
              <a:p>
                <a:pPr marL="83736" indent="-83736" defTabSz="1006385" fontAlgn="base" latinLnBrk="0"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단위 테스트</a:t>
                </a:r>
                <a:r>
                  <a:rPr kumimoji="1" lang="en-US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,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통합 테스트</a:t>
                </a:r>
                <a:r>
                  <a:rPr kumimoji="1" lang="en-US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,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성능 테스트</a:t>
                </a:r>
                <a:r>
                  <a:rPr kumimoji="1" lang="en-US" altLang="ko-KR" sz="1000" kern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, </a:t>
                </a:r>
                <a:r>
                  <a:rPr kumimoji="1" lang="ko-KR" altLang="en-US" sz="1000" kern="0" smtClean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시스템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테스트</a:t>
                </a:r>
                <a:r>
                  <a:rPr kumimoji="1" lang="en-US" altLang="ko-KR" sz="1000" kern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, </a:t>
                </a:r>
                <a:r>
                  <a:rPr kumimoji="1" lang="ko-KR" altLang="en-US" sz="1000" kern="0" smtClean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인수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테스트 등 프로젝트 단계별 </a:t>
                </a:r>
                <a:r>
                  <a:rPr kumimoji="1" lang="ko-KR" altLang="en-US" sz="1000" kern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테스트 </a:t>
                </a:r>
                <a:r>
                  <a:rPr kumimoji="1" lang="ko-KR" altLang="en-US" sz="1000" kern="0" smtClean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수행</a:t>
                </a:r>
                <a:endPara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719138" y="6120107"/>
              <a:ext cx="3998004" cy="917361"/>
              <a:chOff x="1000400" y="3449714"/>
              <a:chExt cx="6764518" cy="1160386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2052376" y="3487814"/>
                <a:ext cx="5712542" cy="1122286"/>
              </a:xfrm>
              <a:prstGeom prst="roundRect">
                <a:avLst>
                  <a:gd name="adj" fmla="val 3088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465004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1000400" y="3449714"/>
                <a:ext cx="1304004" cy="1122286"/>
              </a:xfrm>
              <a:prstGeom prst="roundRect">
                <a:avLst>
                  <a:gd name="adj" fmla="val 3088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 latinLnBrk="0">
                  <a:lnSpc>
                    <a:spcPct val="120000"/>
                  </a:lnSpc>
                  <a:spcBef>
                    <a:spcPct val="0"/>
                  </a:spcBef>
                  <a:spcAft>
                    <a:spcPts val="391"/>
                  </a:spcAft>
                </a:pPr>
                <a:r>
                  <a:rPr kumimoji="1" lang="ko-KR" altLang="en-US" sz="1000" dirty="0">
                    <a:solidFill>
                      <a:schemeClr val="tx1"/>
                    </a:solidFill>
                    <a:latin typeface="+mn-ea"/>
                  </a:rPr>
                  <a:t>체계적인</a:t>
                </a:r>
              </a:p>
              <a:p>
                <a:pPr algn="ctr" fontAlgn="base" latinLnBrk="0">
                  <a:lnSpc>
                    <a:spcPct val="120000"/>
                  </a:lnSpc>
                  <a:spcBef>
                    <a:spcPct val="0"/>
                  </a:spcBef>
                  <a:spcAft>
                    <a:spcPts val="391"/>
                  </a:spcAft>
                </a:pPr>
                <a:r>
                  <a:rPr kumimoji="1" lang="ko-KR" altLang="en-US" sz="1000" dirty="0">
                    <a:solidFill>
                      <a:schemeClr val="tx1"/>
                    </a:solidFill>
                    <a:latin typeface="+mn-ea"/>
                  </a:rPr>
                  <a:t>테스트 절차</a:t>
                </a:r>
              </a:p>
            </p:txBody>
          </p:sp>
          <p:sp>
            <p:nvSpPr>
              <p:cNvPr id="125" name="AutoShape 151"/>
              <p:cNvSpPr/>
              <p:nvPr/>
            </p:nvSpPr>
            <p:spPr>
              <a:xfrm>
                <a:off x="2610455" y="3723848"/>
                <a:ext cx="4106263" cy="600164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vert="horz" wrap="square" lIns="0" tIns="0" rIns="0" bIns="0" anchor="ctr" anchorCtr="0" compatLnSpc="1">
                <a:noAutofit/>
              </a:bodyPr>
              <a:lstStyle/>
              <a:p>
                <a:pPr marL="83736" indent="-83736" defTabSz="1006385" fontAlgn="base" latinLnBrk="0"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kumimoji="1" lang="ko-KR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절차에 따른 체계적인 테스트 수행</a:t>
                </a: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719138" y="7116671"/>
              <a:ext cx="3998004" cy="917361"/>
              <a:chOff x="1000400" y="3449714"/>
              <a:chExt cx="6764518" cy="1160386"/>
            </a:xfrm>
          </p:grpSpPr>
          <p:sp>
            <p:nvSpPr>
              <p:cNvPr id="120" name="모서리가 둥근 직사각형 119"/>
              <p:cNvSpPr/>
              <p:nvPr/>
            </p:nvSpPr>
            <p:spPr>
              <a:xfrm>
                <a:off x="2052376" y="3487814"/>
                <a:ext cx="5712542" cy="1122286"/>
              </a:xfrm>
              <a:prstGeom prst="roundRect">
                <a:avLst>
                  <a:gd name="adj" fmla="val 3088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465004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1000400" y="3449714"/>
                <a:ext cx="1304004" cy="1122286"/>
              </a:xfrm>
              <a:prstGeom prst="roundRect">
                <a:avLst>
                  <a:gd name="adj" fmla="val 3088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 latinLnBrk="0">
                  <a:lnSpc>
                    <a:spcPct val="120000"/>
                  </a:lnSpc>
                  <a:spcBef>
                    <a:spcPct val="0"/>
                  </a:spcBef>
                  <a:spcAft>
                    <a:spcPts val="391"/>
                  </a:spcAft>
                </a:pPr>
                <a:r>
                  <a:rPr kumimoji="1" lang="ko-KR" altLang="en-US" sz="1000" dirty="0">
                    <a:solidFill>
                      <a:schemeClr val="tx1"/>
                    </a:solidFill>
                    <a:latin typeface="+mn-ea"/>
                  </a:rPr>
                  <a:t>전문 테스트 조직운영</a:t>
                </a:r>
              </a:p>
            </p:txBody>
          </p:sp>
          <p:sp>
            <p:nvSpPr>
              <p:cNvPr id="122" name="AutoShape 151"/>
              <p:cNvSpPr/>
              <p:nvPr/>
            </p:nvSpPr>
            <p:spPr>
              <a:xfrm>
                <a:off x="2610455" y="3723848"/>
                <a:ext cx="4106263" cy="600164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vert="horz" wrap="square" lIns="0" tIns="0" rIns="0" bIns="0" anchor="ctr" anchorCtr="0" compatLnSpc="1">
                <a:noAutofit/>
              </a:bodyPr>
              <a:lstStyle/>
              <a:p>
                <a:pPr marL="83736" indent="-83736" defTabSz="1006385" fontAlgn="base" latinLnBrk="0"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kumimoji="1" lang="ko-KR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전문 테스트</a:t>
                </a:r>
                <a:r>
                  <a:rPr kumimoji="1" lang="en-US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 </a:t>
                </a:r>
                <a:r>
                  <a:rPr kumimoji="1" lang="ko-KR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관리자의 초기 테스트 계획 수립/체계적인 테스트 관리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 </a:t>
                </a:r>
                <a:r>
                  <a:rPr kumimoji="1" lang="ko-KR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강화</a:t>
                </a:r>
              </a:p>
              <a:p>
                <a:pPr marL="83736" indent="-83736" defTabSz="1006385" fontAlgn="base" latinLnBrk="0"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kumimoji="1" lang="ko-KR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테스트 조직에 의한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객관적</a:t>
                </a:r>
                <a:r>
                  <a:rPr kumimoji="1" lang="ko-KR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 테스트 실시</a:t>
                </a:r>
              </a:p>
              <a:p>
                <a:pPr marL="83736" indent="-83736" defTabSz="1006385" fontAlgn="base" latinLnBrk="0"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kumimoji="1" lang="ko-KR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고객 인수팀 및 담당자의 적극적 테스트 참여</a:t>
                </a: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719138" y="8113235"/>
              <a:ext cx="3998004" cy="917361"/>
              <a:chOff x="1000400" y="3449714"/>
              <a:chExt cx="6764518" cy="1160386"/>
            </a:xfrm>
          </p:grpSpPr>
          <p:sp>
            <p:nvSpPr>
              <p:cNvPr id="117" name="모서리가 둥근 직사각형 116"/>
              <p:cNvSpPr/>
              <p:nvPr/>
            </p:nvSpPr>
            <p:spPr>
              <a:xfrm>
                <a:off x="2052376" y="3487814"/>
                <a:ext cx="5712542" cy="1122286"/>
              </a:xfrm>
              <a:prstGeom prst="roundRect">
                <a:avLst>
                  <a:gd name="adj" fmla="val 3088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465004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>
                <a:off x="1000400" y="3449714"/>
                <a:ext cx="1304004" cy="1122286"/>
              </a:xfrm>
              <a:prstGeom prst="roundRect">
                <a:avLst>
                  <a:gd name="adj" fmla="val 3088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 latinLnBrk="0">
                  <a:lnSpc>
                    <a:spcPct val="120000"/>
                  </a:lnSpc>
                  <a:spcBef>
                    <a:spcPct val="0"/>
                  </a:spcBef>
                  <a:spcAft>
                    <a:spcPts val="391"/>
                  </a:spcAft>
                </a:pPr>
                <a:r>
                  <a:rPr kumimoji="1" lang="ko-KR" altLang="en-US" sz="1000" dirty="0">
                    <a:solidFill>
                      <a:schemeClr val="tx1"/>
                    </a:solidFill>
                    <a:latin typeface="+mn-ea"/>
                  </a:rPr>
                  <a:t>테스트 진척</a:t>
                </a:r>
                <a:r>
                  <a:rPr kumimoji="1" lang="en-US" altLang="ko-KR" sz="1000" dirty="0">
                    <a:solidFill>
                      <a:schemeClr val="tx1"/>
                    </a:solidFill>
                    <a:latin typeface="+mn-ea"/>
                  </a:rPr>
                  <a:t>/</a:t>
                </a:r>
                <a:r>
                  <a:rPr kumimoji="1" lang="ko-KR" altLang="en-US" sz="1000" dirty="0">
                    <a:solidFill>
                      <a:schemeClr val="tx1"/>
                    </a:solidFill>
                    <a:latin typeface="+mn-ea"/>
                  </a:rPr>
                  <a:t>결과관리</a:t>
                </a:r>
              </a:p>
            </p:txBody>
          </p:sp>
          <p:sp>
            <p:nvSpPr>
              <p:cNvPr id="119" name="AutoShape 151"/>
              <p:cNvSpPr/>
              <p:nvPr/>
            </p:nvSpPr>
            <p:spPr>
              <a:xfrm>
                <a:off x="2610455" y="3723848"/>
                <a:ext cx="4106263" cy="600164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vert="horz" wrap="square" lIns="0" tIns="0" rIns="0" bIns="0" anchor="ctr" anchorCtr="0" compatLnSpc="1">
                <a:noAutofit/>
              </a:bodyPr>
              <a:lstStyle/>
              <a:p>
                <a:pPr marL="83736" indent="-83736" defTabSz="1006385" fontAlgn="base" latinLnBrk="0"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kumimoji="1" lang="ko-KR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자동결함</a:t>
                </a:r>
                <a:r>
                  <a:rPr kumimoji="1" lang="en-US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 </a:t>
                </a:r>
                <a:r>
                  <a:rPr kumimoji="1" lang="ko-KR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관리를 통한 시스템의 안정성 및 품질 사전 확보</a:t>
                </a:r>
              </a:p>
              <a:p>
                <a:pPr marL="83736" indent="-83736" defTabSz="1006385" fontAlgn="base" latinLnBrk="0"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kumimoji="1" lang="ko-KR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자동화 시스템에 의한 테스트 결과와 프로젝트 진척 종합적인 관리</a:t>
                </a: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719138" y="9109797"/>
              <a:ext cx="3998004" cy="917361"/>
              <a:chOff x="1000400" y="3449714"/>
              <a:chExt cx="6764518" cy="1160386"/>
            </a:xfrm>
          </p:grpSpPr>
          <p:sp>
            <p:nvSpPr>
              <p:cNvPr id="114" name="모서리가 둥근 직사각형 113"/>
              <p:cNvSpPr/>
              <p:nvPr/>
            </p:nvSpPr>
            <p:spPr>
              <a:xfrm>
                <a:off x="2052376" y="3487814"/>
                <a:ext cx="5712542" cy="1122286"/>
              </a:xfrm>
              <a:prstGeom prst="roundRect">
                <a:avLst>
                  <a:gd name="adj" fmla="val 3088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465004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15" name="모서리가 둥근 직사각형 114"/>
              <p:cNvSpPr/>
              <p:nvPr/>
            </p:nvSpPr>
            <p:spPr>
              <a:xfrm>
                <a:off x="1000400" y="3449714"/>
                <a:ext cx="1304004" cy="1122286"/>
              </a:xfrm>
              <a:prstGeom prst="roundRect">
                <a:avLst>
                  <a:gd name="adj" fmla="val 3088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 latinLnBrk="0">
                  <a:lnSpc>
                    <a:spcPct val="120000"/>
                  </a:lnSpc>
                  <a:spcBef>
                    <a:spcPct val="0"/>
                  </a:spcBef>
                  <a:spcAft>
                    <a:spcPts val="391"/>
                  </a:spcAft>
                </a:pPr>
                <a:r>
                  <a:rPr kumimoji="1" lang="ko-KR" altLang="en-US" sz="1000" dirty="0">
                    <a:solidFill>
                      <a:schemeClr val="tx1"/>
                    </a:solidFill>
                    <a:latin typeface="+mn-ea"/>
                  </a:rPr>
                  <a:t>테스트 자동화</a:t>
                </a:r>
              </a:p>
              <a:p>
                <a:pPr algn="ctr" fontAlgn="base" latinLnBrk="0">
                  <a:lnSpc>
                    <a:spcPct val="120000"/>
                  </a:lnSpc>
                  <a:spcBef>
                    <a:spcPct val="0"/>
                  </a:spcBef>
                  <a:spcAft>
                    <a:spcPts val="391"/>
                  </a:spcAft>
                </a:pPr>
                <a:r>
                  <a:rPr kumimoji="1" lang="ko-KR" altLang="en-US" sz="1000" dirty="0">
                    <a:solidFill>
                      <a:schemeClr val="tx1"/>
                    </a:solidFill>
                    <a:latin typeface="+mn-ea"/>
                  </a:rPr>
                  <a:t>도구 적용</a:t>
                </a:r>
              </a:p>
            </p:txBody>
          </p:sp>
          <p:sp>
            <p:nvSpPr>
              <p:cNvPr id="116" name="AutoShape 151"/>
              <p:cNvSpPr/>
              <p:nvPr/>
            </p:nvSpPr>
            <p:spPr>
              <a:xfrm>
                <a:off x="2610455" y="3723848"/>
                <a:ext cx="4106263" cy="600164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vert="horz" wrap="square" lIns="0" tIns="0" rIns="0" bIns="0" anchor="ctr" anchorCtr="0" compatLnSpc="1">
                <a:noAutofit/>
              </a:bodyPr>
              <a:lstStyle/>
              <a:p>
                <a:pPr marL="83736" indent="-83736" defTabSz="1006385" fontAlgn="base" latinLnBrk="0"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kumimoji="1" lang="ko-KR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효율적인 테스트 품질 제고를 위한 테스트 자동화 도구 적용</a:t>
                </a:r>
              </a:p>
              <a:p>
                <a:pPr marL="83736" indent="-83736" defTabSz="1006385" fontAlgn="base" latinLnBrk="0"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kumimoji="1" lang="ko-KR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테스트 자동화 도구 사용 교육/훈련 및 기술지원</a:t>
                </a:r>
              </a:p>
            </p:txBody>
          </p:sp>
        </p:grpSp>
      </p:grpSp>
      <p:grpSp>
        <p:nvGrpSpPr>
          <p:cNvPr id="88" name="그룹 87"/>
          <p:cNvGrpSpPr/>
          <p:nvPr/>
        </p:nvGrpSpPr>
        <p:grpSpPr>
          <a:xfrm>
            <a:off x="3788491" y="3269356"/>
            <a:ext cx="2629866" cy="1249602"/>
            <a:chOff x="4219318" y="4848385"/>
            <a:chExt cx="2776568" cy="1204071"/>
          </a:xfrm>
        </p:grpSpPr>
        <p:grpSp>
          <p:nvGrpSpPr>
            <p:cNvPr id="103" name="그룹 102"/>
            <p:cNvGrpSpPr/>
            <p:nvPr/>
          </p:nvGrpSpPr>
          <p:grpSpPr>
            <a:xfrm>
              <a:off x="4219318" y="4848385"/>
              <a:ext cx="2776568" cy="1204071"/>
              <a:chOff x="4219318" y="5370900"/>
              <a:chExt cx="2776568" cy="1204071"/>
            </a:xfrm>
          </p:grpSpPr>
          <p:sp>
            <p:nvSpPr>
              <p:cNvPr id="105" name="모서리가 둥근 직사각형 104"/>
              <p:cNvSpPr/>
              <p:nvPr/>
            </p:nvSpPr>
            <p:spPr>
              <a:xfrm>
                <a:off x="4219318" y="5490654"/>
                <a:ext cx="2776568" cy="1084317"/>
              </a:xfrm>
              <a:prstGeom prst="roundRect">
                <a:avLst>
                  <a:gd name="adj" fmla="val 3052"/>
                </a:avLst>
              </a:prstGeom>
              <a:solidFill>
                <a:schemeClr val="bg1">
                  <a:lumMod val="95000"/>
                </a:schemeClr>
              </a:solidFill>
              <a:ln>
                <a:gradFill>
                  <a:gsLst>
                    <a:gs pos="0">
                      <a:schemeClr val="accent5">
                        <a:lumMod val="60000"/>
                        <a:lumOff val="4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ln>
              <a:effectLst>
                <a:outerShdw blurRad="25400" dist="12700" dir="5400000" algn="t" rotWithShape="0">
                  <a:schemeClr val="tx1">
                    <a:lumMod val="65000"/>
                    <a:lumOff val="35000"/>
                    <a:alpha val="7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88000" rtlCol="0" anchor="t"/>
              <a:lstStyle/>
              <a:p>
                <a:pPr marL="83736" indent="-83736" defTabSz="1006385" fontAlgn="base" latinLnBrk="0">
                  <a:lnSpc>
                    <a:spcPct val="110000"/>
                  </a:lnSpc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프로젝트 초기 체계적인 테스트계획 수립</a:t>
                </a:r>
              </a:p>
              <a:p>
                <a:pPr marL="83736" indent="-83736" defTabSz="1006385" fontAlgn="base" latinLnBrk="0">
                  <a:lnSpc>
                    <a:spcPct val="110000"/>
                  </a:lnSpc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전문 테스트관리자에 의한 테스트 관리</a:t>
                </a:r>
                <a:r>
                  <a:rPr kumimoji="1" lang="en-US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/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수행 </a:t>
                </a:r>
              </a:p>
              <a:p>
                <a:pPr marL="83736" indent="-83736" defTabSz="1006385" fontAlgn="base" latinLnBrk="0">
                  <a:lnSpc>
                    <a:spcPct val="110000"/>
                  </a:lnSpc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체계적이고 검증된 테스트 지원 도구필요</a:t>
                </a:r>
              </a:p>
            </p:txBody>
          </p:sp>
          <p:grpSp>
            <p:nvGrpSpPr>
              <p:cNvPr id="106" name="그룹 105"/>
              <p:cNvGrpSpPr/>
              <p:nvPr/>
            </p:nvGrpSpPr>
            <p:grpSpPr>
              <a:xfrm>
                <a:off x="4385032" y="5370900"/>
                <a:ext cx="2445141" cy="408511"/>
                <a:chOff x="7909527" y="3499260"/>
                <a:chExt cx="1451097" cy="373842"/>
              </a:xfrm>
            </p:grpSpPr>
            <p:pic>
              <p:nvPicPr>
                <p:cNvPr id="107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" r="14954"/>
                <a:stretch/>
              </p:blipFill>
              <p:spPr bwMode="auto">
                <a:xfrm>
                  <a:off x="7909527" y="3499260"/>
                  <a:ext cx="1187001" cy="3738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8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176"/>
                <a:stretch/>
              </p:blipFill>
              <p:spPr bwMode="auto">
                <a:xfrm>
                  <a:off x="8246495" y="3499260"/>
                  <a:ext cx="1114129" cy="3738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04" name="직사각형 103"/>
            <p:cNvSpPr/>
            <p:nvPr/>
          </p:nvSpPr>
          <p:spPr>
            <a:xfrm>
              <a:off x="5259368" y="4890395"/>
              <a:ext cx="696466" cy="26838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>
                <a:lnSpc>
                  <a:spcPct val="110000"/>
                </a:lnSpc>
                <a:defRPr/>
              </a:pPr>
              <a:r>
                <a:rPr lang="ko-KR" altLang="en-US" sz="1100" b="0" kern="0" spc="-49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0800000" scaled="1"/>
                  </a:gradFill>
                  <a:latin typeface="+mn-ea"/>
                  <a:ea typeface="+mn-ea"/>
                </a:rPr>
                <a:t>고려사항</a:t>
              </a: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3788491" y="4610658"/>
            <a:ext cx="2629866" cy="1793227"/>
            <a:chOff x="4219318" y="4848385"/>
            <a:chExt cx="2776568" cy="1727889"/>
          </a:xfrm>
        </p:grpSpPr>
        <p:grpSp>
          <p:nvGrpSpPr>
            <p:cNvPr id="97" name="그룹 96"/>
            <p:cNvGrpSpPr/>
            <p:nvPr/>
          </p:nvGrpSpPr>
          <p:grpSpPr>
            <a:xfrm>
              <a:off x="4219318" y="4848385"/>
              <a:ext cx="2776568" cy="1727889"/>
              <a:chOff x="4219318" y="5370900"/>
              <a:chExt cx="2776568" cy="1727889"/>
            </a:xfrm>
          </p:grpSpPr>
          <p:sp>
            <p:nvSpPr>
              <p:cNvPr id="99" name="모서리가 둥근 직사각형 98"/>
              <p:cNvSpPr/>
              <p:nvPr/>
            </p:nvSpPr>
            <p:spPr>
              <a:xfrm>
                <a:off x="4219318" y="5490655"/>
                <a:ext cx="2776568" cy="1608134"/>
              </a:xfrm>
              <a:prstGeom prst="roundRect">
                <a:avLst>
                  <a:gd name="adj" fmla="val 3052"/>
                </a:avLst>
              </a:prstGeom>
              <a:solidFill>
                <a:schemeClr val="bg1">
                  <a:lumMod val="95000"/>
                </a:schemeClr>
              </a:solidFill>
              <a:ln>
                <a:gradFill>
                  <a:gsLst>
                    <a:gs pos="0">
                      <a:schemeClr val="accent5">
                        <a:lumMod val="60000"/>
                        <a:lumOff val="4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ln>
              <a:effectLst>
                <a:outerShdw blurRad="25400" dist="12700" dir="5400000" algn="t" rotWithShape="0">
                  <a:schemeClr val="tx1">
                    <a:lumMod val="65000"/>
                    <a:lumOff val="35000"/>
                    <a:alpha val="7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88000" rtlCol="0" anchor="t"/>
              <a:lstStyle/>
              <a:p>
                <a:pPr marL="83736" indent="-83736" defTabSz="1006385" fontAlgn="base" latinLnBrk="0">
                  <a:lnSpc>
                    <a:spcPct val="110000"/>
                  </a:lnSpc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선진 테스트 방법론을 바탕으로 체계적인 테스트 계획 수립</a:t>
                </a:r>
              </a:p>
              <a:p>
                <a:pPr marL="83736" indent="-83736" defTabSz="1006385" fontAlgn="base" latinLnBrk="0">
                  <a:lnSpc>
                    <a:spcPct val="110000"/>
                  </a:lnSpc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전사 테스트 조직을 활용한 전문 테스트 관리자</a:t>
                </a:r>
                <a:r>
                  <a:rPr kumimoji="1" lang="en-US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/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테스터 투입</a:t>
                </a:r>
              </a:p>
              <a:p>
                <a:pPr marL="83736" indent="-83736" defTabSz="1006385" fontAlgn="base" latinLnBrk="0">
                  <a:lnSpc>
                    <a:spcPct val="110000"/>
                  </a:lnSpc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테스트 도구를 활용한 테스트 활동 지원</a:t>
                </a:r>
              </a:p>
              <a:p>
                <a:pPr marL="83736" indent="-83736" defTabSz="1006385" fontAlgn="base" latinLnBrk="0">
                  <a:lnSpc>
                    <a:spcPct val="110000"/>
                  </a:lnSpc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테스트 관련 교육을 통한 팀원 공유</a:t>
                </a:r>
              </a:p>
            </p:txBody>
          </p:sp>
          <p:grpSp>
            <p:nvGrpSpPr>
              <p:cNvPr id="100" name="그룹 99"/>
              <p:cNvGrpSpPr/>
              <p:nvPr/>
            </p:nvGrpSpPr>
            <p:grpSpPr>
              <a:xfrm>
                <a:off x="4385032" y="5370900"/>
                <a:ext cx="2445141" cy="408511"/>
                <a:chOff x="7909527" y="3499260"/>
                <a:chExt cx="1451097" cy="373842"/>
              </a:xfrm>
            </p:grpSpPr>
            <p:pic>
              <p:nvPicPr>
                <p:cNvPr id="101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" r="14954"/>
                <a:stretch/>
              </p:blipFill>
              <p:spPr bwMode="auto">
                <a:xfrm>
                  <a:off x="7909527" y="3499260"/>
                  <a:ext cx="1187001" cy="3738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176"/>
                <a:stretch/>
              </p:blipFill>
              <p:spPr bwMode="auto">
                <a:xfrm>
                  <a:off x="8246495" y="3499260"/>
                  <a:ext cx="1114129" cy="3738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98" name="직사각형 97"/>
            <p:cNvSpPr/>
            <p:nvPr/>
          </p:nvSpPr>
          <p:spPr>
            <a:xfrm>
              <a:off x="5133994" y="4890395"/>
              <a:ext cx="947216" cy="26838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>
                <a:lnSpc>
                  <a:spcPct val="110000"/>
                </a:lnSpc>
                <a:defRPr/>
              </a:pPr>
              <a:r>
                <a:rPr lang="ko-KR" altLang="en-US" sz="1100" b="0" kern="0" spc="-49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0800000" scaled="1"/>
                  </a:gradFill>
                  <a:latin typeface="+mn-ea"/>
                  <a:ea typeface="+mn-ea"/>
                </a:rPr>
                <a:t>전략수립방향</a:t>
              </a: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3788491" y="6495585"/>
            <a:ext cx="2629866" cy="2288960"/>
            <a:chOff x="4219318" y="4848385"/>
            <a:chExt cx="2776568" cy="2205559"/>
          </a:xfrm>
        </p:grpSpPr>
        <p:grpSp>
          <p:nvGrpSpPr>
            <p:cNvPr id="91" name="그룹 90"/>
            <p:cNvGrpSpPr/>
            <p:nvPr/>
          </p:nvGrpSpPr>
          <p:grpSpPr>
            <a:xfrm>
              <a:off x="4219318" y="4848385"/>
              <a:ext cx="2776568" cy="2205559"/>
              <a:chOff x="4219318" y="5370900"/>
              <a:chExt cx="2776568" cy="2205559"/>
            </a:xfrm>
          </p:grpSpPr>
          <p:sp>
            <p:nvSpPr>
              <p:cNvPr id="93" name="모서리가 둥근 직사각형 92"/>
              <p:cNvSpPr/>
              <p:nvPr/>
            </p:nvSpPr>
            <p:spPr>
              <a:xfrm>
                <a:off x="4219318" y="5490655"/>
                <a:ext cx="2776568" cy="2085804"/>
              </a:xfrm>
              <a:prstGeom prst="roundRect">
                <a:avLst>
                  <a:gd name="adj" fmla="val 3052"/>
                </a:avLst>
              </a:prstGeom>
              <a:solidFill>
                <a:schemeClr val="bg1">
                  <a:lumMod val="95000"/>
                </a:schemeClr>
              </a:solidFill>
              <a:ln>
                <a:gradFill>
                  <a:gsLst>
                    <a:gs pos="0">
                      <a:schemeClr val="accent5">
                        <a:lumMod val="60000"/>
                        <a:lumOff val="40000"/>
                      </a:schemeClr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ln>
              <a:effectLst>
                <a:outerShdw blurRad="25400" dist="12700" dir="5400000" algn="t" rotWithShape="0">
                  <a:schemeClr val="tx1">
                    <a:lumMod val="65000"/>
                    <a:lumOff val="35000"/>
                    <a:alpha val="7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88000" rtlCol="0" anchor="t"/>
              <a:lstStyle/>
              <a:p>
                <a:pPr marL="83736" indent="-83736" defTabSz="1006385" fontAlgn="base" latinLnBrk="0">
                  <a:lnSpc>
                    <a:spcPct val="110000"/>
                  </a:lnSpc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제안사 수행 사이트의 사례를 기준으로 작성한 시나리오 표준안 참조하여</a:t>
                </a:r>
                <a:r>
                  <a:rPr kumimoji="1" lang="en-US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,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어플리케이션 </a:t>
                </a:r>
                <a:r>
                  <a:rPr kumimoji="1" lang="ko-KR" altLang="en-US" sz="1000" kern="0" dirty="0" smtClean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아키텍처가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시나리오를 보완</a:t>
                </a:r>
                <a:r>
                  <a:rPr kumimoji="1" lang="en-US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·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추가</a:t>
                </a:r>
              </a:p>
              <a:p>
                <a:pPr marL="83736" indent="-83736" defTabSz="1006385" fontAlgn="base" latinLnBrk="0">
                  <a:lnSpc>
                    <a:spcPct val="110000"/>
                  </a:lnSpc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발생 가능한 상황을 구체적인 유형별 테스트계획 및 시나리오를 작성</a:t>
                </a:r>
                <a:r>
                  <a:rPr kumimoji="1" lang="en-US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, </a:t>
                </a:r>
                <a:r>
                  <a:rPr kumimoji="1" lang="ko-KR" altLang="en-US" sz="1000" kern="0" dirty="0" smtClean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제출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실제 데이터를 활용하여 테스트 진행</a:t>
                </a:r>
              </a:p>
              <a:p>
                <a:pPr marL="83736" indent="-83736" defTabSz="1006385" fontAlgn="base" latinLnBrk="0">
                  <a:lnSpc>
                    <a:spcPct val="110000"/>
                  </a:lnSpc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테스트 조직에서 체크리스트에 </a:t>
                </a:r>
                <a:r>
                  <a:rPr kumimoji="1" lang="ko-KR" altLang="en-US" sz="1000" kern="0" dirty="0" smtClean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의거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검증</a:t>
                </a:r>
              </a:p>
              <a:p>
                <a:pPr marL="83736" indent="-83736" defTabSz="1006385" fontAlgn="base" latinLnBrk="0">
                  <a:lnSpc>
                    <a:spcPct val="110000"/>
                  </a:lnSpc>
                  <a:spcBef>
                    <a:spcPts val="293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현업에서의 시나리오 최종 검수를 통한 교육 효과 기대</a:t>
                </a:r>
              </a:p>
            </p:txBody>
          </p:sp>
          <p:grpSp>
            <p:nvGrpSpPr>
              <p:cNvPr id="94" name="그룹 93"/>
              <p:cNvGrpSpPr/>
              <p:nvPr/>
            </p:nvGrpSpPr>
            <p:grpSpPr>
              <a:xfrm>
                <a:off x="4385032" y="5370900"/>
                <a:ext cx="2445141" cy="408511"/>
                <a:chOff x="7909527" y="3499260"/>
                <a:chExt cx="1451097" cy="373842"/>
              </a:xfrm>
            </p:grpSpPr>
            <p:pic>
              <p:nvPicPr>
                <p:cNvPr id="95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" r="14954"/>
                <a:stretch/>
              </p:blipFill>
              <p:spPr bwMode="auto">
                <a:xfrm>
                  <a:off x="7909527" y="3499260"/>
                  <a:ext cx="1187001" cy="3738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6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176"/>
                <a:stretch/>
              </p:blipFill>
              <p:spPr bwMode="auto">
                <a:xfrm>
                  <a:off x="8246495" y="3499260"/>
                  <a:ext cx="1114129" cy="3738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92" name="직사각형 91"/>
            <p:cNvSpPr/>
            <p:nvPr/>
          </p:nvSpPr>
          <p:spPr>
            <a:xfrm>
              <a:off x="4766129" y="4890395"/>
              <a:ext cx="1682946" cy="26838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>
                <a:lnSpc>
                  <a:spcPct val="110000"/>
                </a:lnSpc>
                <a:defRPr/>
              </a:pPr>
              <a:r>
                <a:rPr lang="ko-KR" altLang="en-US" sz="1100" b="0" kern="0" spc="-49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0800000" scaled="1"/>
                  </a:gradFill>
                  <a:latin typeface="+mn-ea"/>
                  <a:ea typeface="+mn-ea"/>
                </a:rPr>
                <a:t>시나리오 작성 및 검증 방안</a:t>
              </a:r>
            </a:p>
          </p:txBody>
        </p:sp>
      </p:grpSp>
      <p:sp>
        <p:nvSpPr>
          <p:cNvPr id="133" name="직사각형 58"/>
          <p:cNvSpPr>
            <a:spLocks noChangeArrowheads="1"/>
          </p:cNvSpPr>
          <p:nvPr/>
        </p:nvSpPr>
        <p:spPr bwMode="auto">
          <a:xfrm>
            <a:off x="404813" y="2528043"/>
            <a:ext cx="6048375" cy="6820493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456480" y="8880397"/>
            <a:ext cx="5961877" cy="400128"/>
          </a:xfrm>
          <a:prstGeom prst="rect">
            <a:avLst/>
          </a:prstGeom>
          <a:solidFill>
            <a:srgbClr val="336699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200" smtClean="0">
                <a:solidFill>
                  <a:schemeClr val="bg1"/>
                </a:solidFill>
                <a:latin typeface="+mn-ea"/>
              </a:rPr>
              <a:t>성능평가를 가상으로 수행할 수 있는 </a:t>
            </a:r>
            <a:r>
              <a:rPr lang="en-US" altLang="ko-KR" sz="120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smtClean="0">
                <a:solidFill>
                  <a:schemeClr val="bg1"/>
                </a:solidFill>
                <a:latin typeface="+mn-ea"/>
              </a:rPr>
              <a:t>기존</a:t>
            </a:r>
            <a:r>
              <a:rPr lang="en-US" altLang="ko-KR" sz="1200" smtClean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200" smtClean="0">
                <a:solidFill>
                  <a:srgbClr val="FFFF00"/>
                </a:solidFill>
                <a:latin typeface="+mn-ea"/>
              </a:rPr>
              <a:t>시뮬레이션 프로그램</a:t>
            </a:r>
            <a:r>
              <a:rPr lang="ko-KR" altLang="en-US" sz="1200" smtClean="0">
                <a:solidFill>
                  <a:schemeClr val="bg1"/>
                </a:solidFill>
                <a:latin typeface="+mn-ea"/>
              </a:rPr>
              <a:t>을 통한 시험 운영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318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시스템 시험 방안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20289" y="466868"/>
            <a:ext cx="91960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2. </a:t>
            </a:r>
            <a:r>
              <a:rPr lang="ko-KR" altLang="en-US" dirty="0" smtClean="0">
                <a:latin typeface="+mn-ea"/>
                <a:ea typeface="+mn-ea"/>
              </a:rPr>
              <a:t>시험 운영 계획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592662" y="694469"/>
            <a:ext cx="114723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2.2. </a:t>
            </a:r>
            <a:r>
              <a:rPr lang="ko-KR" altLang="en-US" dirty="0" smtClean="0">
                <a:latin typeface="+mn-ea"/>
                <a:ea typeface="+mn-ea"/>
              </a:rPr>
              <a:t>테스트 </a:t>
            </a:r>
            <a:r>
              <a:rPr lang="ko-KR" altLang="en-US" dirty="0">
                <a:latin typeface="+mn-ea"/>
                <a:ea typeface="+mn-ea"/>
              </a:rPr>
              <a:t>실시 방안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2.2. </a:t>
            </a:r>
            <a:r>
              <a:rPr lang="ko-KR" altLang="en-US" sz="1600" dirty="0" smtClean="0">
                <a:latin typeface="+mn-ea"/>
                <a:ea typeface="+mn-ea"/>
              </a:rPr>
              <a:t>테스트 실시 방안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지원시스템구축의 높은 수준의 품질을 달성하기 위하여 체계적인 테스트 프로세스를 적용하며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테스트 활동은 각 단계별로 차별화하여 진행하겠습니다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71833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테스트 실시 방안</a:t>
              </a:r>
            </a:p>
          </p:txBody>
        </p:sp>
      </p:grpSp>
      <p:graphicFrame>
        <p:nvGraphicFramePr>
          <p:cNvPr id="164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21784"/>
              </p:ext>
            </p:extLst>
          </p:nvPr>
        </p:nvGraphicFramePr>
        <p:xfrm>
          <a:off x="414380" y="5802002"/>
          <a:ext cx="5962669" cy="3515741"/>
        </p:xfrm>
        <a:graphic>
          <a:graphicData uri="http://schemas.openxmlformats.org/drawingml/2006/table">
            <a:tbl>
              <a:tblPr/>
              <a:tblGrid>
                <a:gridCol w="805630"/>
                <a:gridCol w="3313199"/>
                <a:gridCol w="732392"/>
                <a:gridCol w="1111448"/>
              </a:tblGrid>
              <a:tr h="2199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테스트 유형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테스트내용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담당자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산출물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7456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단위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테스트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어플리케이션 소프트웨어의 가장 작은 구성 요소인 프로그램에 대한 테스트</a:t>
                      </a: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모듈에 대한 코딩이 끝난 시점에서 실시하며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, </a:t>
                      </a: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원시코드를 대상으로 테스트 케이스에 의한 기능수행 여부를 테스트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636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테스트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/>
                      </a:r>
                      <a:b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</a:b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엔지니어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/</a:t>
                      </a:r>
                      <a:b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</a:b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개발자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단위 테스트</a:t>
                      </a:r>
                      <a:endParaRPr kumimoji="1" lang="en-US" altLang="ko-KR" sz="1000" kern="0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Verdana" pitchFamily="34" charset="0"/>
                      </a:endParaRP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수행결과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009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통합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테스트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모듈간의 연결이 제대로 이루어지는지를 시험</a:t>
                      </a: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모든 서브 시스템들이 완전한 시스템으로 통합될 때까지 단계적으로 계층을 따라  소프트웨어그룹을 확장하면서 테스트 </a:t>
                      </a: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통합되어야 할 모든 현존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/</a:t>
                      </a: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계획하는 정보망과 소프트웨어 및 하드웨어들이 호환적이고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, </a:t>
                      </a: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전체 통합시스템으로써 기능수행 여부를 테스트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636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테스트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/>
                      </a:r>
                      <a:b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</a:b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관리자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/</a:t>
                      </a:r>
                    </a:p>
                    <a:p>
                      <a:pPr marL="0" marR="0" lvl="0" indent="0" algn="ctr" defTabSz="8636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분석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/</a:t>
                      </a:r>
                      <a:b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</a:b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설계자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테스트 계획서 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(</a:t>
                      </a: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통합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)</a:t>
                      </a: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통합테스트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 </a:t>
                      </a: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시나리오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456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시스템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테스트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완성된 어플리케이션 소프트웨어를 고객이 요구한 설비에서 테스트  </a:t>
                      </a: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업무기능과 시스템 과부하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, </a:t>
                      </a: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시스템 성능차원에서 다양한 방법으로 테스트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636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테스트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/>
                      </a:r>
                      <a:b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</a:b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관리자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/</a:t>
                      </a:r>
                    </a:p>
                    <a:p>
                      <a:pPr marL="0" marR="0" lvl="0" indent="0" algn="ctr" defTabSz="8636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테크니컬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/>
                      </a:r>
                      <a:b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</a:b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아키텍처</a:t>
                      </a:r>
                      <a:endParaRPr kumimoji="1" lang="en-US" altLang="ko-KR" sz="1000" kern="0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Verdana" pitchFamily="34" charset="0"/>
                      </a:endParaRP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테스트 계획서 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(</a:t>
                      </a: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시스템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)</a:t>
                      </a: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시스템 테스트 시나리오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877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인수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테스트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고객이 요구한 설비상에서 어플리케이션  소프트웨어가  완성되었는지를 테스트</a:t>
                      </a: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실제 운영환경에서 테스트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636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분석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/</a:t>
                      </a:r>
                      <a:b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</a:b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설계자</a:t>
                      </a:r>
                      <a:r>
                        <a:rPr kumimoji="1" lang="en-US" altLang="ko-KR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/</a:t>
                      </a:r>
                    </a:p>
                    <a:p>
                      <a:pPr marL="0" marR="0" lvl="0" indent="0" algn="ctr" defTabSz="8636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인수팀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kern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인수 테스트 기준서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404812" y="2478571"/>
            <a:ext cx="6048375" cy="3043924"/>
            <a:chOff x="404812" y="2478571"/>
            <a:chExt cx="6048375" cy="3043924"/>
          </a:xfrm>
        </p:grpSpPr>
        <p:sp>
          <p:nvSpPr>
            <p:cNvPr id="66" name="Rectangle 15"/>
            <p:cNvSpPr>
              <a:spLocks noChangeArrowheads="1"/>
            </p:cNvSpPr>
            <p:nvPr/>
          </p:nvSpPr>
          <p:spPr bwMode="auto">
            <a:xfrm>
              <a:off x="1221223" y="3478017"/>
              <a:ext cx="5231964" cy="20444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" dist="25400" dir="10800000" algn="r" rotWithShape="0">
                <a:schemeClr val="accent1">
                  <a:lumMod val="75000"/>
                  <a:alpha val="40000"/>
                </a:schemeClr>
              </a:outerShdw>
            </a:effectLst>
            <a:extLst/>
          </p:spPr>
          <p:txBody>
            <a:bodyPr anchor="ctr"/>
            <a:lstStyle/>
            <a:p>
              <a:pPr algn="ctr"/>
              <a:endParaRPr lang="ko-KR" altLang="en-US" sz="1000" dirty="0">
                <a:latin typeface="+mn-ea"/>
              </a:endParaRPr>
            </a:p>
          </p:txBody>
        </p:sp>
        <p:sp>
          <p:nvSpPr>
            <p:cNvPr id="67" name="Rectangle 60"/>
            <p:cNvSpPr>
              <a:spLocks noChangeArrowheads="1"/>
            </p:cNvSpPr>
            <p:nvPr/>
          </p:nvSpPr>
          <p:spPr bwMode="auto">
            <a:xfrm>
              <a:off x="3216221" y="4053767"/>
              <a:ext cx="1060279" cy="12135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accent6">
                  <a:lumMod val="75000"/>
                </a:schemeClr>
              </a:solidFill>
              <a:prstDash val="sysDot"/>
            </a:ln>
            <a:effectLst>
              <a:innerShdw blurRad="63500">
                <a:schemeClr val="accent6">
                  <a:lumMod val="50000"/>
                </a:schemeClr>
              </a:innerShdw>
            </a:effectLst>
            <a:extLst/>
          </p:spPr>
          <p:txBody>
            <a:bodyPr anchor="ctr"/>
            <a:lstStyle/>
            <a:p>
              <a:pPr algn="ctr"/>
              <a:endParaRPr lang="ko-KR" altLang="ko-KR" sz="1000" dirty="0">
                <a:latin typeface="+mn-ea"/>
              </a:endParaRPr>
            </a:p>
          </p:txBody>
        </p:sp>
        <p:sp>
          <p:nvSpPr>
            <p:cNvPr id="68" name="자유형 67"/>
            <p:cNvSpPr/>
            <p:nvPr/>
          </p:nvSpPr>
          <p:spPr>
            <a:xfrm>
              <a:off x="2258005" y="3506027"/>
              <a:ext cx="2014871" cy="1062454"/>
            </a:xfrm>
            <a:custGeom>
              <a:avLst/>
              <a:gdLst>
                <a:gd name="connsiteX0" fmla="*/ 0 w 1905000"/>
                <a:gd name="connsiteY0" fmla="*/ 641350 h 1047750"/>
                <a:gd name="connsiteX1" fmla="*/ 0 w 1905000"/>
                <a:gd name="connsiteY1" fmla="*/ 1047750 h 1047750"/>
                <a:gd name="connsiteX2" fmla="*/ 819150 w 1905000"/>
                <a:gd name="connsiteY2" fmla="*/ 1047750 h 1047750"/>
                <a:gd name="connsiteX3" fmla="*/ 819150 w 1905000"/>
                <a:gd name="connsiteY3" fmla="*/ 488950 h 1047750"/>
                <a:gd name="connsiteX4" fmla="*/ 1905000 w 1905000"/>
                <a:gd name="connsiteY4" fmla="*/ 488950 h 1047750"/>
                <a:gd name="connsiteX5" fmla="*/ 1905000 w 1905000"/>
                <a:gd name="connsiteY5" fmla="*/ 0 h 1047750"/>
                <a:gd name="connsiteX6" fmla="*/ 850900 w 1905000"/>
                <a:gd name="connsiteY6" fmla="*/ 0 h 1047750"/>
                <a:gd name="connsiteX7" fmla="*/ 850900 w 1905000"/>
                <a:gd name="connsiteY7" fmla="*/ 495300 h 1047750"/>
                <a:gd name="connsiteX8" fmla="*/ 6350 w 1905000"/>
                <a:gd name="connsiteY8" fmla="*/ 495300 h 1047750"/>
                <a:gd name="connsiteX9" fmla="*/ 0 w 1905000"/>
                <a:gd name="connsiteY9" fmla="*/ 641350 h 1047750"/>
                <a:gd name="connsiteX0" fmla="*/ 0 w 1905000"/>
                <a:gd name="connsiteY0" fmla="*/ 641350 h 1047750"/>
                <a:gd name="connsiteX1" fmla="*/ 0 w 1905000"/>
                <a:gd name="connsiteY1" fmla="*/ 1047750 h 1047750"/>
                <a:gd name="connsiteX2" fmla="*/ 819150 w 1905000"/>
                <a:gd name="connsiteY2" fmla="*/ 1047750 h 1047750"/>
                <a:gd name="connsiteX3" fmla="*/ 901700 w 1905000"/>
                <a:gd name="connsiteY3" fmla="*/ 533400 h 1047750"/>
                <a:gd name="connsiteX4" fmla="*/ 1905000 w 1905000"/>
                <a:gd name="connsiteY4" fmla="*/ 488950 h 1047750"/>
                <a:gd name="connsiteX5" fmla="*/ 1905000 w 1905000"/>
                <a:gd name="connsiteY5" fmla="*/ 0 h 1047750"/>
                <a:gd name="connsiteX6" fmla="*/ 850900 w 1905000"/>
                <a:gd name="connsiteY6" fmla="*/ 0 h 1047750"/>
                <a:gd name="connsiteX7" fmla="*/ 850900 w 1905000"/>
                <a:gd name="connsiteY7" fmla="*/ 495300 h 1047750"/>
                <a:gd name="connsiteX8" fmla="*/ 6350 w 1905000"/>
                <a:gd name="connsiteY8" fmla="*/ 495300 h 1047750"/>
                <a:gd name="connsiteX9" fmla="*/ 0 w 1905000"/>
                <a:gd name="connsiteY9" fmla="*/ 641350 h 1047750"/>
                <a:gd name="connsiteX0" fmla="*/ 0 w 1905000"/>
                <a:gd name="connsiteY0" fmla="*/ 641350 h 1047750"/>
                <a:gd name="connsiteX1" fmla="*/ 0 w 1905000"/>
                <a:gd name="connsiteY1" fmla="*/ 1047750 h 1047750"/>
                <a:gd name="connsiteX2" fmla="*/ 819150 w 1905000"/>
                <a:gd name="connsiteY2" fmla="*/ 1047750 h 1047750"/>
                <a:gd name="connsiteX3" fmla="*/ 901700 w 1905000"/>
                <a:gd name="connsiteY3" fmla="*/ 533400 h 1047750"/>
                <a:gd name="connsiteX4" fmla="*/ 1905000 w 1905000"/>
                <a:gd name="connsiteY4" fmla="*/ 539750 h 1047750"/>
                <a:gd name="connsiteX5" fmla="*/ 1905000 w 1905000"/>
                <a:gd name="connsiteY5" fmla="*/ 0 h 1047750"/>
                <a:gd name="connsiteX6" fmla="*/ 850900 w 1905000"/>
                <a:gd name="connsiteY6" fmla="*/ 0 h 1047750"/>
                <a:gd name="connsiteX7" fmla="*/ 850900 w 1905000"/>
                <a:gd name="connsiteY7" fmla="*/ 495300 h 1047750"/>
                <a:gd name="connsiteX8" fmla="*/ 6350 w 1905000"/>
                <a:gd name="connsiteY8" fmla="*/ 495300 h 1047750"/>
                <a:gd name="connsiteX9" fmla="*/ 0 w 1905000"/>
                <a:gd name="connsiteY9" fmla="*/ 641350 h 1047750"/>
                <a:gd name="connsiteX0" fmla="*/ 65381 w 1970381"/>
                <a:gd name="connsiteY0" fmla="*/ 641350 h 1077853"/>
                <a:gd name="connsiteX1" fmla="*/ 65381 w 1970381"/>
                <a:gd name="connsiteY1" fmla="*/ 1047750 h 1077853"/>
                <a:gd name="connsiteX2" fmla="*/ 948031 w 1970381"/>
                <a:gd name="connsiteY2" fmla="*/ 1047750 h 1077853"/>
                <a:gd name="connsiteX3" fmla="*/ 967081 w 1970381"/>
                <a:gd name="connsiteY3" fmla="*/ 533400 h 1077853"/>
                <a:gd name="connsiteX4" fmla="*/ 1970381 w 1970381"/>
                <a:gd name="connsiteY4" fmla="*/ 539750 h 1077853"/>
                <a:gd name="connsiteX5" fmla="*/ 1970381 w 1970381"/>
                <a:gd name="connsiteY5" fmla="*/ 0 h 1077853"/>
                <a:gd name="connsiteX6" fmla="*/ 916281 w 1970381"/>
                <a:gd name="connsiteY6" fmla="*/ 0 h 1077853"/>
                <a:gd name="connsiteX7" fmla="*/ 916281 w 1970381"/>
                <a:gd name="connsiteY7" fmla="*/ 495300 h 1077853"/>
                <a:gd name="connsiteX8" fmla="*/ 71731 w 1970381"/>
                <a:gd name="connsiteY8" fmla="*/ 495300 h 1077853"/>
                <a:gd name="connsiteX9" fmla="*/ 65381 w 1970381"/>
                <a:gd name="connsiteY9" fmla="*/ 641350 h 1077853"/>
                <a:gd name="connsiteX0" fmla="*/ 73847 w 1978847"/>
                <a:gd name="connsiteY0" fmla="*/ 641350 h 1049631"/>
                <a:gd name="connsiteX1" fmla="*/ 73847 w 1978847"/>
                <a:gd name="connsiteY1" fmla="*/ 1047750 h 1049631"/>
                <a:gd name="connsiteX2" fmla="*/ 956497 w 1978847"/>
                <a:gd name="connsiteY2" fmla="*/ 1047750 h 1049631"/>
                <a:gd name="connsiteX3" fmla="*/ 975547 w 1978847"/>
                <a:gd name="connsiteY3" fmla="*/ 533400 h 1049631"/>
                <a:gd name="connsiteX4" fmla="*/ 1978847 w 1978847"/>
                <a:gd name="connsiteY4" fmla="*/ 539750 h 1049631"/>
                <a:gd name="connsiteX5" fmla="*/ 1978847 w 1978847"/>
                <a:gd name="connsiteY5" fmla="*/ 0 h 1049631"/>
                <a:gd name="connsiteX6" fmla="*/ 924747 w 1978847"/>
                <a:gd name="connsiteY6" fmla="*/ 0 h 1049631"/>
                <a:gd name="connsiteX7" fmla="*/ 924747 w 1978847"/>
                <a:gd name="connsiteY7" fmla="*/ 495300 h 1049631"/>
                <a:gd name="connsiteX8" fmla="*/ 80197 w 1978847"/>
                <a:gd name="connsiteY8" fmla="*/ 495300 h 1049631"/>
                <a:gd name="connsiteX9" fmla="*/ 73847 w 1978847"/>
                <a:gd name="connsiteY9" fmla="*/ 641350 h 1049631"/>
                <a:gd name="connsiteX0" fmla="*/ 3293 w 1908293"/>
                <a:gd name="connsiteY0" fmla="*/ 641350 h 1049631"/>
                <a:gd name="connsiteX1" fmla="*/ 3293 w 1908293"/>
                <a:gd name="connsiteY1" fmla="*/ 1047750 h 1049631"/>
                <a:gd name="connsiteX2" fmla="*/ 885943 w 1908293"/>
                <a:gd name="connsiteY2" fmla="*/ 1047750 h 1049631"/>
                <a:gd name="connsiteX3" fmla="*/ 904993 w 1908293"/>
                <a:gd name="connsiteY3" fmla="*/ 533400 h 1049631"/>
                <a:gd name="connsiteX4" fmla="*/ 1908293 w 1908293"/>
                <a:gd name="connsiteY4" fmla="*/ 539750 h 1049631"/>
                <a:gd name="connsiteX5" fmla="*/ 1908293 w 1908293"/>
                <a:gd name="connsiteY5" fmla="*/ 0 h 1049631"/>
                <a:gd name="connsiteX6" fmla="*/ 854193 w 1908293"/>
                <a:gd name="connsiteY6" fmla="*/ 0 h 1049631"/>
                <a:gd name="connsiteX7" fmla="*/ 854193 w 1908293"/>
                <a:gd name="connsiteY7" fmla="*/ 495300 h 1049631"/>
                <a:gd name="connsiteX8" fmla="*/ 9643 w 1908293"/>
                <a:gd name="connsiteY8" fmla="*/ 495300 h 1049631"/>
                <a:gd name="connsiteX9" fmla="*/ 3293 w 1908293"/>
                <a:gd name="connsiteY9" fmla="*/ 641350 h 1049631"/>
                <a:gd name="connsiteX0" fmla="*/ 3293 w 1908293"/>
                <a:gd name="connsiteY0" fmla="*/ 641350 h 1049631"/>
                <a:gd name="connsiteX1" fmla="*/ 3293 w 1908293"/>
                <a:gd name="connsiteY1" fmla="*/ 1047750 h 1049631"/>
                <a:gd name="connsiteX2" fmla="*/ 885943 w 1908293"/>
                <a:gd name="connsiteY2" fmla="*/ 1047750 h 1049631"/>
                <a:gd name="connsiteX3" fmla="*/ 904993 w 1908293"/>
                <a:gd name="connsiteY3" fmla="*/ 533400 h 1049631"/>
                <a:gd name="connsiteX4" fmla="*/ 1908293 w 1908293"/>
                <a:gd name="connsiteY4" fmla="*/ 539750 h 1049631"/>
                <a:gd name="connsiteX5" fmla="*/ 1908293 w 1908293"/>
                <a:gd name="connsiteY5" fmla="*/ 0 h 1049631"/>
                <a:gd name="connsiteX6" fmla="*/ 802711 w 1908293"/>
                <a:gd name="connsiteY6" fmla="*/ 0 h 1049631"/>
                <a:gd name="connsiteX7" fmla="*/ 854193 w 1908293"/>
                <a:gd name="connsiteY7" fmla="*/ 495300 h 1049631"/>
                <a:gd name="connsiteX8" fmla="*/ 9643 w 1908293"/>
                <a:gd name="connsiteY8" fmla="*/ 495300 h 1049631"/>
                <a:gd name="connsiteX9" fmla="*/ 3293 w 1908293"/>
                <a:gd name="connsiteY9" fmla="*/ 641350 h 1049631"/>
                <a:gd name="connsiteX0" fmla="*/ 3293 w 1908293"/>
                <a:gd name="connsiteY0" fmla="*/ 641350 h 1049631"/>
                <a:gd name="connsiteX1" fmla="*/ 3293 w 1908293"/>
                <a:gd name="connsiteY1" fmla="*/ 1047750 h 1049631"/>
                <a:gd name="connsiteX2" fmla="*/ 885943 w 1908293"/>
                <a:gd name="connsiteY2" fmla="*/ 1047750 h 1049631"/>
                <a:gd name="connsiteX3" fmla="*/ 904993 w 1908293"/>
                <a:gd name="connsiteY3" fmla="*/ 533400 h 1049631"/>
                <a:gd name="connsiteX4" fmla="*/ 1908293 w 1908293"/>
                <a:gd name="connsiteY4" fmla="*/ 539750 h 1049631"/>
                <a:gd name="connsiteX5" fmla="*/ 1908293 w 1908293"/>
                <a:gd name="connsiteY5" fmla="*/ 0 h 1049631"/>
                <a:gd name="connsiteX6" fmla="*/ 802711 w 1908293"/>
                <a:gd name="connsiteY6" fmla="*/ 0 h 1049631"/>
                <a:gd name="connsiteX7" fmla="*/ 807001 w 1908293"/>
                <a:gd name="connsiteY7" fmla="*/ 495300 h 1049631"/>
                <a:gd name="connsiteX8" fmla="*/ 9643 w 1908293"/>
                <a:gd name="connsiteY8" fmla="*/ 495300 h 1049631"/>
                <a:gd name="connsiteX9" fmla="*/ 3293 w 1908293"/>
                <a:gd name="connsiteY9" fmla="*/ 641350 h 1049631"/>
                <a:gd name="connsiteX0" fmla="*/ 3293 w 1908293"/>
                <a:gd name="connsiteY0" fmla="*/ 641350 h 1049631"/>
                <a:gd name="connsiteX1" fmla="*/ 3293 w 1908293"/>
                <a:gd name="connsiteY1" fmla="*/ 1047750 h 1049631"/>
                <a:gd name="connsiteX2" fmla="*/ 885943 w 1908293"/>
                <a:gd name="connsiteY2" fmla="*/ 1047750 h 1049631"/>
                <a:gd name="connsiteX3" fmla="*/ 904993 w 1908293"/>
                <a:gd name="connsiteY3" fmla="*/ 533400 h 1049631"/>
                <a:gd name="connsiteX4" fmla="*/ 1908293 w 1908293"/>
                <a:gd name="connsiteY4" fmla="*/ 539750 h 1049631"/>
                <a:gd name="connsiteX5" fmla="*/ 1908293 w 1908293"/>
                <a:gd name="connsiteY5" fmla="*/ 0 h 1049631"/>
                <a:gd name="connsiteX6" fmla="*/ 802711 w 1908293"/>
                <a:gd name="connsiteY6" fmla="*/ 0 h 1049631"/>
                <a:gd name="connsiteX7" fmla="*/ 798421 w 1908293"/>
                <a:gd name="connsiteY7" fmla="*/ 495300 h 1049631"/>
                <a:gd name="connsiteX8" fmla="*/ 9643 w 1908293"/>
                <a:gd name="connsiteY8" fmla="*/ 495300 h 1049631"/>
                <a:gd name="connsiteX9" fmla="*/ 3293 w 1908293"/>
                <a:gd name="connsiteY9" fmla="*/ 641350 h 1049631"/>
                <a:gd name="connsiteX0" fmla="*/ 3293 w 1908293"/>
                <a:gd name="connsiteY0" fmla="*/ 641350 h 1049631"/>
                <a:gd name="connsiteX1" fmla="*/ 3293 w 1908293"/>
                <a:gd name="connsiteY1" fmla="*/ 1047750 h 1049631"/>
                <a:gd name="connsiteX2" fmla="*/ 885943 w 1908293"/>
                <a:gd name="connsiteY2" fmla="*/ 1047750 h 1049631"/>
                <a:gd name="connsiteX3" fmla="*/ 840639 w 1908293"/>
                <a:gd name="connsiteY3" fmla="*/ 528797 h 1049631"/>
                <a:gd name="connsiteX4" fmla="*/ 1908293 w 1908293"/>
                <a:gd name="connsiteY4" fmla="*/ 539750 h 1049631"/>
                <a:gd name="connsiteX5" fmla="*/ 1908293 w 1908293"/>
                <a:gd name="connsiteY5" fmla="*/ 0 h 1049631"/>
                <a:gd name="connsiteX6" fmla="*/ 802711 w 1908293"/>
                <a:gd name="connsiteY6" fmla="*/ 0 h 1049631"/>
                <a:gd name="connsiteX7" fmla="*/ 798421 w 1908293"/>
                <a:gd name="connsiteY7" fmla="*/ 495300 h 1049631"/>
                <a:gd name="connsiteX8" fmla="*/ 9643 w 1908293"/>
                <a:gd name="connsiteY8" fmla="*/ 495300 h 1049631"/>
                <a:gd name="connsiteX9" fmla="*/ 3293 w 1908293"/>
                <a:gd name="connsiteY9" fmla="*/ 641350 h 1049631"/>
                <a:gd name="connsiteX0" fmla="*/ 61885 w 1966885"/>
                <a:gd name="connsiteY0" fmla="*/ 641350 h 1074960"/>
                <a:gd name="connsiteX1" fmla="*/ 61885 w 1966885"/>
                <a:gd name="connsiteY1" fmla="*/ 1047750 h 1074960"/>
                <a:gd name="connsiteX2" fmla="*/ 897342 w 1966885"/>
                <a:gd name="connsiteY2" fmla="*/ 1038543 h 1074960"/>
                <a:gd name="connsiteX3" fmla="*/ 899231 w 1966885"/>
                <a:gd name="connsiteY3" fmla="*/ 528797 h 1074960"/>
                <a:gd name="connsiteX4" fmla="*/ 1966885 w 1966885"/>
                <a:gd name="connsiteY4" fmla="*/ 539750 h 1074960"/>
                <a:gd name="connsiteX5" fmla="*/ 1966885 w 1966885"/>
                <a:gd name="connsiteY5" fmla="*/ 0 h 1074960"/>
                <a:gd name="connsiteX6" fmla="*/ 861303 w 1966885"/>
                <a:gd name="connsiteY6" fmla="*/ 0 h 1074960"/>
                <a:gd name="connsiteX7" fmla="*/ 857013 w 1966885"/>
                <a:gd name="connsiteY7" fmla="*/ 495300 h 1074960"/>
                <a:gd name="connsiteX8" fmla="*/ 68235 w 1966885"/>
                <a:gd name="connsiteY8" fmla="*/ 495300 h 1074960"/>
                <a:gd name="connsiteX9" fmla="*/ 61885 w 1966885"/>
                <a:gd name="connsiteY9" fmla="*/ 641350 h 1074960"/>
                <a:gd name="connsiteX0" fmla="*/ 62121 w 1967121"/>
                <a:gd name="connsiteY0" fmla="*/ 641350 h 1074960"/>
                <a:gd name="connsiteX1" fmla="*/ 62121 w 1967121"/>
                <a:gd name="connsiteY1" fmla="*/ 1047750 h 1074960"/>
                <a:gd name="connsiteX2" fmla="*/ 897578 w 1967121"/>
                <a:gd name="connsiteY2" fmla="*/ 1038543 h 1074960"/>
                <a:gd name="connsiteX3" fmla="*/ 899467 w 1967121"/>
                <a:gd name="connsiteY3" fmla="*/ 528797 h 1074960"/>
                <a:gd name="connsiteX4" fmla="*/ 1967121 w 1967121"/>
                <a:gd name="connsiteY4" fmla="*/ 539750 h 1074960"/>
                <a:gd name="connsiteX5" fmla="*/ 1967121 w 1967121"/>
                <a:gd name="connsiteY5" fmla="*/ 0 h 1074960"/>
                <a:gd name="connsiteX6" fmla="*/ 861539 w 1967121"/>
                <a:gd name="connsiteY6" fmla="*/ 0 h 1074960"/>
                <a:gd name="connsiteX7" fmla="*/ 857249 w 1967121"/>
                <a:gd name="connsiteY7" fmla="*/ 495300 h 1074960"/>
                <a:gd name="connsiteX8" fmla="*/ 68471 w 1967121"/>
                <a:gd name="connsiteY8" fmla="*/ 495300 h 1074960"/>
                <a:gd name="connsiteX9" fmla="*/ 62121 w 1967121"/>
                <a:gd name="connsiteY9" fmla="*/ 641350 h 1074960"/>
                <a:gd name="connsiteX0" fmla="*/ 62121 w 1967121"/>
                <a:gd name="connsiteY0" fmla="*/ 641350 h 1074960"/>
                <a:gd name="connsiteX1" fmla="*/ 62121 w 1967121"/>
                <a:gd name="connsiteY1" fmla="*/ 1047750 h 1074960"/>
                <a:gd name="connsiteX2" fmla="*/ 897578 w 1967121"/>
                <a:gd name="connsiteY2" fmla="*/ 1038543 h 1074960"/>
                <a:gd name="connsiteX3" fmla="*/ 899467 w 1967121"/>
                <a:gd name="connsiteY3" fmla="*/ 528797 h 1074960"/>
                <a:gd name="connsiteX4" fmla="*/ 1967121 w 1967121"/>
                <a:gd name="connsiteY4" fmla="*/ 539750 h 1074960"/>
                <a:gd name="connsiteX5" fmla="*/ 1967121 w 1967121"/>
                <a:gd name="connsiteY5" fmla="*/ 0 h 1074960"/>
                <a:gd name="connsiteX6" fmla="*/ 861539 w 1967121"/>
                <a:gd name="connsiteY6" fmla="*/ 0 h 1074960"/>
                <a:gd name="connsiteX7" fmla="*/ 857249 w 1967121"/>
                <a:gd name="connsiteY7" fmla="*/ 495300 h 1074960"/>
                <a:gd name="connsiteX8" fmla="*/ 68471 w 1967121"/>
                <a:gd name="connsiteY8" fmla="*/ 495300 h 1074960"/>
                <a:gd name="connsiteX9" fmla="*/ 62121 w 1967121"/>
                <a:gd name="connsiteY9" fmla="*/ 641350 h 1074960"/>
                <a:gd name="connsiteX0" fmla="*/ 62121 w 1967121"/>
                <a:gd name="connsiteY0" fmla="*/ 641350 h 1051010"/>
                <a:gd name="connsiteX1" fmla="*/ 62121 w 1967121"/>
                <a:gd name="connsiteY1" fmla="*/ 1047750 h 1051010"/>
                <a:gd name="connsiteX2" fmla="*/ 897578 w 1967121"/>
                <a:gd name="connsiteY2" fmla="*/ 1038543 h 1051010"/>
                <a:gd name="connsiteX3" fmla="*/ 899467 w 1967121"/>
                <a:gd name="connsiteY3" fmla="*/ 528797 h 1051010"/>
                <a:gd name="connsiteX4" fmla="*/ 1967121 w 1967121"/>
                <a:gd name="connsiteY4" fmla="*/ 539750 h 1051010"/>
                <a:gd name="connsiteX5" fmla="*/ 1967121 w 1967121"/>
                <a:gd name="connsiteY5" fmla="*/ 0 h 1051010"/>
                <a:gd name="connsiteX6" fmla="*/ 861539 w 1967121"/>
                <a:gd name="connsiteY6" fmla="*/ 0 h 1051010"/>
                <a:gd name="connsiteX7" fmla="*/ 857249 w 1967121"/>
                <a:gd name="connsiteY7" fmla="*/ 495300 h 1051010"/>
                <a:gd name="connsiteX8" fmla="*/ 68471 w 1967121"/>
                <a:gd name="connsiteY8" fmla="*/ 495300 h 1051010"/>
                <a:gd name="connsiteX9" fmla="*/ 62121 w 1967121"/>
                <a:gd name="connsiteY9" fmla="*/ 641350 h 1051010"/>
                <a:gd name="connsiteX0" fmla="*/ 102 w 1905102"/>
                <a:gd name="connsiteY0" fmla="*/ 641350 h 1051010"/>
                <a:gd name="connsiteX1" fmla="*/ 102 w 1905102"/>
                <a:gd name="connsiteY1" fmla="*/ 1047750 h 1051010"/>
                <a:gd name="connsiteX2" fmla="*/ 835559 w 1905102"/>
                <a:gd name="connsiteY2" fmla="*/ 1038543 h 1051010"/>
                <a:gd name="connsiteX3" fmla="*/ 837448 w 1905102"/>
                <a:gd name="connsiteY3" fmla="*/ 528797 h 1051010"/>
                <a:gd name="connsiteX4" fmla="*/ 1905102 w 1905102"/>
                <a:gd name="connsiteY4" fmla="*/ 539750 h 1051010"/>
                <a:gd name="connsiteX5" fmla="*/ 1905102 w 1905102"/>
                <a:gd name="connsiteY5" fmla="*/ 0 h 1051010"/>
                <a:gd name="connsiteX6" fmla="*/ 799520 w 1905102"/>
                <a:gd name="connsiteY6" fmla="*/ 0 h 1051010"/>
                <a:gd name="connsiteX7" fmla="*/ 795230 w 1905102"/>
                <a:gd name="connsiteY7" fmla="*/ 495300 h 1051010"/>
                <a:gd name="connsiteX8" fmla="*/ 6452 w 1905102"/>
                <a:gd name="connsiteY8" fmla="*/ 495300 h 1051010"/>
                <a:gd name="connsiteX9" fmla="*/ 102 w 1905102"/>
                <a:gd name="connsiteY9" fmla="*/ 641350 h 1051010"/>
                <a:gd name="connsiteX0" fmla="*/ 102 w 1905102"/>
                <a:gd name="connsiteY0" fmla="*/ 641350 h 1047750"/>
                <a:gd name="connsiteX1" fmla="*/ 102 w 1905102"/>
                <a:gd name="connsiteY1" fmla="*/ 1047750 h 1047750"/>
                <a:gd name="connsiteX2" fmla="*/ 835559 w 1905102"/>
                <a:gd name="connsiteY2" fmla="*/ 1038543 h 1047750"/>
                <a:gd name="connsiteX3" fmla="*/ 837448 w 1905102"/>
                <a:gd name="connsiteY3" fmla="*/ 528797 h 1047750"/>
                <a:gd name="connsiteX4" fmla="*/ 1905102 w 1905102"/>
                <a:gd name="connsiteY4" fmla="*/ 539750 h 1047750"/>
                <a:gd name="connsiteX5" fmla="*/ 1905102 w 1905102"/>
                <a:gd name="connsiteY5" fmla="*/ 0 h 1047750"/>
                <a:gd name="connsiteX6" fmla="*/ 799520 w 1905102"/>
                <a:gd name="connsiteY6" fmla="*/ 0 h 1047750"/>
                <a:gd name="connsiteX7" fmla="*/ 795230 w 1905102"/>
                <a:gd name="connsiteY7" fmla="*/ 495300 h 1047750"/>
                <a:gd name="connsiteX8" fmla="*/ 6452 w 1905102"/>
                <a:gd name="connsiteY8" fmla="*/ 495300 h 1047750"/>
                <a:gd name="connsiteX9" fmla="*/ 102 w 1905102"/>
                <a:gd name="connsiteY9" fmla="*/ 641350 h 1047750"/>
                <a:gd name="connsiteX0" fmla="*/ 102 w 1909393"/>
                <a:gd name="connsiteY0" fmla="*/ 641350 h 1047750"/>
                <a:gd name="connsiteX1" fmla="*/ 102 w 1909393"/>
                <a:gd name="connsiteY1" fmla="*/ 1047750 h 1047750"/>
                <a:gd name="connsiteX2" fmla="*/ 835559 w 1909393"/>
                <a:gd name="connsiteY2" fmla="*/ 1038543 h 1047750"/>
                <a:gd name="connsiteX3" fmla="*/ 837448 w 1909393"/>
                <a:gd name="connsiteY3" fmla="*/ 528797 h 1047750"/>
                <a:gd name="connsiteX4" fmla="*/ 1909393 w 1909393"/>
                <a:gd name="connsiteY4" fmla="*/ 507524 h 1047750"/>
                <a:gd name="connsiteX5" fmla="*/ 1905102 w 1909393"/>
                <a:gd name="connsiteY5" fmla="*/ 0 h 1047750"/>
                <a:gd name="connsiteX6" fmla="*/ 799520 w 1909393"/>
                <a:gd name="connsiteY6" fmla="*/ 0 h 1047750"/>
                <a:gd name="connsiteX7" fmla="*/ 795230 w 1909393"/>
                <a:gd name="connsiteY7" fmla="*/ 495300 h 1047750"/>
                <a:gd name="connsiteX8" fmla="*/ 6452 w 1909393"/>
                <a:gd name="connsiteY8" fmla="*/ 495300 h 1047750"/>
                <a:gd name="connsiteX9" fmla="*/ 102 w 1909393"/>
                <a:gd name="connsiteY9" fmla="*/ 641350 h 1047750"/>
                <a:gd name="connsiteX0" fmla="*/ 102 w 1909393"/>
                <a:gd name="connsiteY0" fmla="*/ 641350 h 1047750"/>
                <a:gd name="connsiteX1" fmla="*/ 102 w 1909393"/>
                <a:gd name="connsiteY1" fmla="*/ 1047750 h 1047750"/>
                <a:gd name="connsiteX2" fmla="*/ 835559 w 1909393"/>
                <a:gd name="connsiteY2" fmla="*/ 1038543 h 1047750"/>
                <a:gd name="connsiteX3" fmla="*/ 846028 w 1909393"/>
                <a:gd name="connsiteY3" fmla="*/ 491968 h 1047750"/>
                <a:gd name="connsiteX4" fmla="*/ 1909393 w 1909393"/>
                <a:gd name="connsiteY4" fmla="*/ 507524 h 1047750"/>
                <a:gd name="connsiteX5" fmla="*/ 1905102 w 1909393"/>
                <a:gd name="connsiteY5" fmla="*/ 0 h 1047750"/>
                <a:gd name="connsiteX6" fmla="*/ 799520 w 1909393"/>
                <a:gd name="connsiteY6" fmla="*/ 0 h 1047750"/>
                <a:gd name="connsiteX7" fmla="*/ 795230 w 1909393"/>
                <a:gd name="connsiteY7" fmla="*/ 495300 h 1047750"/>
                <a:gd name="connsiteX8" fmla="*/ 6452 w 1909393"/>
                <a:gd name="connsiteY8" fmla="*/ 495300 h 1047750"/>
                <a:gd name="connsiteX9" fmla="*/ 102 w 1909393"/>
                <a:gd name="connsiteY9" fmla="*/ 641350 h 1047750"/>
                <a:gd name="connsiteX0" fmla="*/ 102 w 1909393"/>
                <a:gd name="connsiteY0" fmla="*/ 641350 h 1047750"/>
                <a:gd name="connsiteX1" fmla="*/ 102 w 1909393"/>
                <a:gd name="connsiteY1" fmla="*/ 1047750 h 1047750"/>
                <a:gd name="connsiteX2" fmla="*/ 835559 w 1909393"/>
                <a:gd name="connsiteY2" fmla="*/ 1038543 h 1047750"/>
                <a:gd name="connsiteX3" fmla="*/ 846028 w 1909393"/>
                <a:gd name="connsiteY3" fmla="*/ 491968 h 1047750"/>
                <a:gd name="connsiteX4" fmla="*/ 1909393 w 1909393"/>
                <a:gd name="connsiteY4" fmla="*/ 489109 h 1047750"/>
                <a:gd name="connsiteX5" fmla="*/ 1905102 w 1909393"/>
                <a:gd name="connsiteY5" fmla="*/ 0 h 1047750"/>
                <a:gd name="connsiteX6" fmla="*/ 799520 w 1909393"/>
                <a:gd name="connsiteY6" fmla="*/ 0 h 1047750"/>
                <a:gd name="connsiteX7" fmla="*/ 795230 w 1909393"/>
                <a:gd name="connsiteY7" fmla="*/ 495300 h 1047750"/>
                <a:gd name="connsiteX8" fmla="*/ 6452 w 1909393"/>
                <a:gd name="connsiteY8" fmla="*/ 495300 h 1047750"/>
                <a:gd name="connsiteX9" fmla="*/ 102 w 1909393"/>
                <a:gd name="connsiteY9" fmla="*/ 641350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9393" h="1047750">
                  <a:moveTo>
                    <a:pt x="102" y="641350"/>
                  </a:moveTo>
                  <a:cubicBezTo>
                    <a:pt x="-956" y="733425"/>
                    <a:pt x="6726" y="976947"/>
                    <a:pt x="102" y="1047750"/>
                  </a:cubicBezTo>
                  <a:lnTo>
                    <a:pt x="835559" y="1038543"/>
                  </a:lnTo>
                  <a:cubicBezTo>
                    <a:pt x="836189" y="868628"/>
                    <a:pt x="845398" y="661883"/>
                    <a:pt x="846028" y="491968"/>
                  </a:cubicBezTo>
                  <a:lnTo>
                    <a:pt x="1909393" y="489109"/>
                  </a:lnTo>
                  <a:cubicBezTo>
                    <a:pt x="1907963" y="319934"/>
                    <a:pt x="1906532" y="169175"/>
                    <a:pt x="1905102" y="0"/>
                  </a:cubicBezTo>
                  <a:lnTo>
                    <a:pt x="799520" y="0"/>
                  </a:lnTo>
                  <a:lnTo>
                    <a:pt x="795230" y="495300"/>
                  </a:lnTo>
                  <a:lnTo>
                    <a:pt x="6452" y="495300"/>
                  </a:lnTo>
                  <a:lnTo>
                    <a:pt x="102" y="64135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solidFill>
                <a:srgbClr val="4172AD"/>
              </a:solidFill>
              <a:prstDash val="sysDot"/>
            </a:ln>
            <a:effectLst>
              <a:innerShdw blurRad="63500">
                <a:schemeClr val="accent1">
                  <a:lumMod val="50000"/>
                </a:schemeClr>
              </a:innerShdw>
            </a:effectLst>
          </p:spPr>
          <p:txBody>
            <a:bodyPr anchor="ctr"/>
            <a:lstStyle/>
            <a:p>
              <a:pPr algn="ctr"/>
              <a:endParaRPr lang="ko-KR" altLang="en-US" sz="1000" dirty="0">
                <a:latin typeface="+mn-ea"/>
              </a:endParaRPr>
            </a:p>
          </p:txBody>
        </p:sp>
        <p:sp>
          <p:nvSpPr>
            <p:cNvPr id="69" name="Rectangle 15"/>
            <p:cNvSpPr>
              <a:spLocks noChangeArrowheads="1"/>
            </p:cNvSpPr>
            <p:nvPr/>
          </p:nvSpPr>
          <p:spPr bwMode="auto">
            <a:xfrm>
              <a:off x="1256229" y="2519470"/>
              <a:ext cx="5196958" cy="8802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" dist="25400" dir="10800000" algn="r" rotWithShape="0">
                <a:schemeClr val="accent1">
                  <a:lumMod val="75000"/>
                  <a:alpha val="40000"/>
                </a:schemeClr>
              </a:outerShdw>
            </a:effectLst>
            <a:extLst/>
          </p:spPr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1000" dirty="0">
                <a:latin typeface="+mn-ea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 flipH="1">
              <a:off x="404813" y="2478571"/>
              <a:ext cx="888846" cy="423696"/>
              <a:chOff x="644812" y="5648797"/>
              <a:chExt cx="793461" cy="344972"/>
            </a:xfrm>
          </p:grpSpPr>
          <p:pic>
            <p:nvPicPr>
              <p:cNvPr id="162" name="그림 161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44812" y="5648797"/>
                <a:ext cx="793461" cy="344972"/>
              </a:xfrm>
              <a:prstGeom prst="rect">
                <a:avLst/>
              </a:prstGeom>
            </p:spPr>
          </p:pic>
          <p:sp>
            <p:nvSpPr>
              <p:cNvPr id="163" name="직사각형 162"/>
              <p:cNvSpPr/>
              <p:nvPr/>
            </p:nvSpPr>
            <p:spPr>
              <a:xfrm>
                <a:off x="694638" y="5710707"/>
                <a:ext cx="639935" cy="21300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algn="ctr"/>
                <a:r>
                  <a:rPr lang="ko-KR" altLang="en-US" sz="1100" dirty="0">
                    <a:latin typeface="+mn-ea"/>
                  </a:rPr>
                  <a:t>개발 절차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 flipH="1">
              <a:off x="404812" y="3437118"/>
              <a:ext cx="888845" cy="423696"/>
              <a:chOff x="644812" y="5648797"/>
              <a:chExt cx="793461" cy="344972"/>
            </a:xfrm>
          </p:grpSpPr>
          <p:pic>
            <p:nvPicPr>
              <p:cNvPr id="160" name="그림 159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44812" y="5648797"/>
                <a:ext cx="793461" cy="344972"/>
              </a:xfrm>
              <a:prstGeom prst="rect">
                <a:avLst/>
              </a:prstGeom>
            </p:spPr>
          </p:pic>
          <p:sp>
            <p:nvSpPr>
              <p:cNvPr id="161" name="직사각형 160"/>
              <p:cNvSpPr/>
              <p:nvPr/>
            </p:nvSpPr>
            <p:spPr>
              <a:xfrm>
                <a:off x="677214" y="5710707"/>
                <a:ext cx="717896" cy="21300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algn="ctr"/>
                <a:r>
                  <a:rPr lang="ko-KR" altLang="en-US" sz="1100" spc="-49" dirty="0">
                    <a:latin typeface="+mn-ea"/>
                  </a:rPr>
                  <a:t>테스트 절차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1359431" y="2571226"/>
              <a:ext cx="5010757" cy="772968"/>
              <a:chOff x="1732890" y="3383376"/>
              <a:chExt cx="5239410" cy="788574"/>
            </a:xfrm>
          </p:grpSpPr>
          <p:sp>
            <p:nvSpPr>
              <p:cNvPr id="153" name="AutoShape 72"/>
              <p:cNvSpPr>
                <a:spLocks noChangeArrowheads="1"/>
              </p:cNvSpPr>
              <p:nvPr/>
            </p:nvSpPr>
            <p:spPr bwMode="auto">
              <a:xfrm>
                <a:off x="3630189" y="3383376"/>
                <a:ext cx="2351533" cy="351731"/>
              </a:xfrm>
              <a:prstGeom prst="chevron">
                <a:avLst>
                  <a:gd name="adj" fmla="val 33097"/>
                </a:avLst>
              </a:prstGeom>
              <a:solidFill>
                <a:srgbClr val="C0D1E6"/>
              </a:solidFill>
              <a:ln w="3175" algn="ctr">
                <a:solidFill>
                  <a:schemeClr val="bg2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1" latinLnBrk="1" hangingPunct="1">
                  <a:defRPr/>
                </a:pPr>
                <a:r>
                  <a:rPr lang="ko-KR" altLang="en-US" sz="1000" dirty="0">
                    <a:latin typeface="+mn-ea"/>
                  </a:rPr>
                  <a:t>개발 및 테스트</a:t>
                </a:r>
              </a:p>
            </p:txBody>
          </p:sp>
          <p:sp>
            <p:nvSpPr>
              <p:cNvPr id="154" name="AutoShape 73"/>
              <p:cNvSpPr>
                <a:spLocks noChangeArrowheads="1"/>
              </p:cNvSpPr>
              <p:nvPr/>
            </p:nvSpPr>
            <p:spPr bwMode="auto">
              <a:xfrm>
                <a:off x="5892622" y="3383376"/>
                <a:ext cx="1069196" cy="351731"/>
              </a:xfrm>
              <a:prstGeom prst="chevron">
                <a:avLst>
                  <a:gd name="adj" fmla="val 33118"/>
                </a:avLst>
              </a:prstGeom>
              <a:solidFill>
                <a:srgbClr val="A2BBDA"/>
              </a:solidFill>
              <a:ln w="3175" algn="ctr">
                <a:solidFill>
                  <a:schemeClr val="bg2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1" latinLnBrk="1" hangingPunct="1">
                  <a:defRPr/>
                </a:pPr>
                <a:r>
                  <a:rPr lang="ko-KR" altLang="en-US" sz="1000" dirty="0">
                    <a:latin typeface="+mn-ea"/>
                  </a:rPr>
                  <a:t>시험 운영</a:t>
                </a:r>
              </a:p>
            </p:txBody>
          </p:sp>
          <p:sp>
            <p:nvSpPr>
              <p:cNvPr id="155" name="AutoShape 71"/>
              <p:cNvSpPr>
                <a:spLocks noChangeArrowheads="1"/>
              </p:cNvSpPr>
              <p:nvPr/>
            </p:nvSpPr>
            <p:spPr bwMode="auto">
              <a:xfrm>
                <a:off x="1732890" y="3383376"/>
                <a:ext cx="1986399" cy="351731"/>
              </a:xfrm>
              <a:prstGeom prst="homePlate">
                <a:avLst>
                  <a:gd name="adj" fmla="val 35924"/>
                </a:avLst>
              </a:prstGeom>
              <a:solidFill>
                <a:srgbClr val="D6E1EE"/>
              </a:solidFill>
              <a:ln w="3175" algn="ctr">
                <a:solidFill>
                  <a:schemeClr val="bg2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1" latinLnBrk="1" hangingPunct="1">
                  <a:defRPr/>
                </a:pPr>
                <a:r>
                  <a:rPr lang="ko-KR" altLang="en-US" sz="1000" dirty="0">
                    <a:latin typeface="+mn-ea"/>
                  </a:rPr>
                  <a:t>분석 및 설계</a:t>
                </a:r>
              </a:p>
            </p:txBody>
          </p:sp>
          <p:sp>
            <p:nvSpPr>
              <p:cNvPr id="156" name="AutoShape 71"/>
              <p:cNvSpPr>
                <a:spLocks noChangeArrowheads="1"/>
              </p:cNvSpPr>
              <p:nvPr/>
            </p:nvSpPr>
            <p:spPr bwMode="auto">
              <a:xfrm>
                <a:off x="1732891" y="3820219"/>
                <a:ext cx="832510" cy="351731"/>
              </a:xfrm>
              <a:prstGeom prst="homePlate">
                <a:avLst>
                  <a:gd name="adj" fmla="val 35867"/>
                </a:avLst>
              </a:prstGeom>
              <a:solidFill>
                <a:srgbClr val="D6E1EE"/>
              </a:solidFill>
              <a:ln w="3175" algn="ctr">
                <a:solidFill>
                  <a:schemeClr val="bg2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1" latinLnBrk="1" hangingPunct="1">
                  <a:defRPr/>
                </a:pPr>
                <a:r>
                  <a:rPr lang="ko-KR" altLang="en-US" sz="1000" dirty="0">
                    <a:latin typeface="+mn-ea"/>
                  </a:rPr>
                  <a:t>테스트</a:t>
                </a:r>
                <a:endParaRPr lang="en-US" altLang="ko-KR" sz="1000" dirty="0">
                  <a:latin typeface="+mn-ea"/>
                </a:endParaRPr>
              </a:p>
              <a:p>
                <a:pPr algn="ctr" eaLnBrk="1" latinLnBrk="1" hangingPunct="1">
                  <a:defRPr/>
                </a:pPr>
                <a:r>
                  <a:rPr lang="ko-KR" altLang="en-US" sz="1000" dirty="0">
                    <a:latin typeface="+mn-ea"/>
                  </a:rPr>
                  <a:t>계획수립</a:t>
                </a:r>
              </a:p>
            </p:txBody>
          </p:sp>
          <p:sp>
            <p:nvSpPr>
              <p:cNvPr id="157" name="AutoShape 72"/>
              <p:cNvSpPr>
                <a:spLocks noChangeArrowheads="1"/>
              </p:cNvSpPr>
              <p:nvPr/>
            </p:nvSpPr>
            <p:spPr bwMode="auto">
              <a:xfrm>
                <a:off x="2477685" y="3820219"/>
                <a:ext cx="1224000" cy="351731"/>
              </a:xfrm>
              <a:prstGeom prst="chevron">
                <a:avLst>
                  <a:gd name="adj" fmla="val 33118"/>
                </a:avLst>
              </a:prstGeom>
              <a:solidFill>
                <a:srgbClr val="C0D1E6"/>
              </a:solidFill>
              <a:ln w="3175" algn="ctr">
                <a:solidFill>
                  <a:schemeClr val="bg2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1" latinLnBrk="1" hangingPunct="1">
                  <a:defRPr/>
                </a:pPr>
                <a:r>
                  <a:rPr lang="ko-KR" altLang="en-US" sz="1000" dirty="0">
                    <a:latin typeface="+mn-ea"/>
                  </a:rPr>
                  <a:t>테스트 시나리오</a:t>
                </a:r>
                <a:endParaRPr lang="en-US" altLang="ko-KR" sz="1000" dirty="0">
                  <a:latin typeface="+mn-ea"/>
                </a:endParaRPr>
              </a:p>
              <a:p>
                <a:pPr algn="ctr" eaLnBrk="1" latinLnBrk="1" hangingPunct="1">
                  <a:defRPr/>
                </a:pPr>
                <a:r>
                  <a:rPr lang="ko-KR" altLang="en-US" sz="1000" dirty="0">
                    <a:latin typeface="+mn-ea"/>
                  </a:rPr>
                  <a:t>작성</a:t>
                </a:r>
              </a:p>
            </p:txBody>
          </p:sp>
          <p:sp>
            <p:nvSpPr>
              <p:cNvPr id="158" name="AutoShape 73"/>
              <p:cNvSpPr>
                <a:spLocks noChangeArrowheads="1"/>
              </p:cNvSpPr>
              <p:nvPr/>
            </p:nvSpPr>
            <p:spPr bwMode="auto">
              <a:xfrm>
                <a:off x="3613969" y="3820219"/>
                <a:ext cx="2377128" cy="351731"/>
              </a:xfrm>
              <a:prstGeom prst="chevron">
                <a:avLst>
                  <a:gd name="adj" fmla="val 33105"/>
                </a:avLst>
              </a:prstGeom>
              <a:solidFill>
                <a:srgbClr val="A2BBDA"/>
              </a:solidFill>
              <a:ln w="3175" algn="ctr">
                <a:solidFill>
                  <a:schemeClr val="bg2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1" latinLnBrk="1" hangingPunct="1">
                  <a:defRPr/>
                </a:pPr>
                <a:r>
                  <a:rPr lang="ko-KR" altLang="en-US" sz="1000" dirty="0">
                    <a:latin typeface="+mn-ea"/>
                  </a:rPr>
                  <a:t>개발</a:t>
                </a:r>
                <a:r>
                  <a:rPr lang="en-US" altLang="ko-KR" sz="1000" dirty="0">
                    <a:latin typeface="+mn-ea"/>
                  </a:rPr>
                  <a:t>, </a:t>
                </a:r>
                <a:r>
                  <a:rPr lang="ko-KR" altLang="en-US" sz="1000" dirty="0">
                    <a:latin typeface="+mn-ea"/>
                  </a:rPr>
                  <a:t>테스트 및 결함 수정</a:t>
                </a:r>
              </a:p>
            </p:txBody>
          </p:sp>
          <p:sp>
            <p:nvSpPr>
              <p:cNvPr id="159" name="AutoShape 74"/>
              <p:cNvSpPr>
                <a:spLocks noChangeArrowheads="1"/>
              </p:cNvSpPr>
              <p:nvPr/>
            </p:nvSpPr>
            <p:spPr bwMode="auto">
              <a:xfrm>
                <a:off x="5903381" y="3820219"/>
                <a:ext cx="1068919" cy="351731"/>
              </a:xfrm>
              <a:prstGeom prst="chevron">
                <a:avLst>
                  <a:gd name="adj" fmla="val 33147"/>
                </a:avLst>
              </a:prstGeom>
              <a:solidFill>
                <a:srgbClr val="779DCB"/>
              </a:solidFill>
              <a:ln w="3175" algn="ctr">
                <a:solidFill>
                  <a:schemeClr val="bg2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1" latinLnBrk="1" hangingPunct="1">
                  <a:defRPr/>
                </a:pPr>
                <a:r>
                  <a:rPr lang="ko-KR" altLang="en-US" sz="1000" dirty="0">
                    <a:latin typeface="+mn-ea"/>
                  </a:rPr>
                  <a:t>시험운영 관리</a:t>
                </a:r>
              </a:p>
            </p:txBody>
          </p:sp>
        </p:grpSp>
        <p:sp>
          <p:nvSpPr>
            <p:cNvPr id="73" name="Rectangle 18" descr="넓은 상향 대각선"/>
            <p:cNvSpPr>
              <a:spLocks noChangeArrowheads="1"/>
            </p:cNvSpPr>
            <p:nvPr/>
          </p:nvSpPr>
          <p:spPr bwMode="auto">
            <a:xfrm>
              <a:off x="2339039" y="4151592"/>
              <a:ext cx="684431" cy="352875"/>
            </a:xfrm>
            <a:prstGeom prst="rect">
              <a:avLst/>
            </a:prstGeom>
            <a:solidFill>
              <a:srgbClr val="A2BBDA"/>
            </a:solidFill>
            <a:ln w="317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ko-KR" altLang="en-US" sz="1000" dirty="0">
                  <a:latin typeface="+mn-ea"/>
                </a:rPr>
                <a:t>테스트</a:t>
              </a:r>
            </a:p>
            <a:p>
              <a:pPr algn="ctr"/>
              <a:r>
                <a:rPr lang="ko-KR" altLang="en-US" sz="1000" dirty="0">
                  <a:latin typeface="+mn-ea"/>
                </a:rPr>
                <a:t>시나리오작성</a:t>
              </a:r>
            </a:p>
          </p:txBody>
        </p:sp>
        <p:cxnSp>
          <p:nvCxnSpPr>
            <p:cNvPr id="74" name="AutoShape 26"/>
            <p:cNvCxnSpPr>
              <a:cxnSpLocks noChangeShapeType="1"/>
              <a:stCxn id="73" idx="3"/>
              <a:endCxn id="82" idx="1"/>
            </p:cNvCxnSpPr>
            <p:nvPr/>
          </p:nvCxnSpPr>
          <p:spPr bwMode="auto">
            <a:xfrm>
              <a:off x="3023470" y="4328030"/>
              <a:ext cx="287772" cy="312294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7"/>
            <p:cNvSpPr>
              <a:spLocks noChangeArrowheads="1"/>
            </p:cNvSpPr>
            <p:nvPr/>
          </p:nvSpPr>
          <p:spPr bwMode="auto">
            <a:xfrm>
              <a:off x="5685756" y="4775553"/>
              <a:ext cx="684431" cy="352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wrap="square" lIns="0" tIns="0" rIns="0" bIns="0" anchor="ctr"/>
            <a:lstStyle/>
            <a:p>
              <a:pPr algn="ctr"/>
              <a:r>
                <a:rPr lang="ko-KR" altLang="en-US" sz="1000" smtClean="0">
                  <a:latin typeface="+mn-ea"/>
                </a:rPr>
                <a:t>실운영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76" name="Rectangle 28"/>
            <p:cNvSpPr>
              <a:spLocks noChangeArrowheads="1"/>
            </p:cNvSpPr>
            <p:nvPr/>
          </p:nvSpPr>
          <p:spPr bwMode="auto">
            <a:xfrm>
              <a:off x="5685756" y="3571201"/>
              <a:ext cx="684431" cy="352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wrap="square" lIns="0" tIns="0" rIns="0" bIns="0" anchor="ctr"/>
            <a:lstStyle/>
            <a:p>
              <a:pPr algn="ctr"/>
              <a:r>
                <a:rPr lang="ko-KR" altLang="en-US" sz="1000" dirty="0">
                  <a:latin typeface="+mn-ea"/>
                </a:rPr>
                <a:t>시험운영</a:t>
              </a:r>
            </a:p>
          </p:txBody>
        </p:sp>
        <p:sp>
          <p:nvSpPr>
            <p:cNvPr id="82" name="Rectangle 29"/>
            <p:cNvSpPr>
              <a:spLocks noChangeArrowheads="1"/>
            </p:cNvSpPr>
            <p:nvPr/>
          </p:nvSpPr>
          <p:spPr bwMode="auto">
            <a:xfrm>
              <a:off x="3311242" y="4525613"/>
              <a:ext cx="855539" cy="229421"/>
            </a:xfrm>
            <a:prstGeom prst="rect">
              <a:avLst/>
            </a:prstGeom>
            <a:solidFill>
              <a:srgbClr val="336699"/>
            </a:solidFill>
            <a:ln w="317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  <a:latin typeface="+mn-ea"/>
                </a:rPr>
                <a:t>통합테스트</a:t>
              </a:r>
              <a:endParaRPr lang="ko-KR" altLang="en-US" sz="1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3" name="Line 33"/>
            <p:cNvSpPr>
              <a:spLocks noChangeShapeType="1"/>
            </p:cNvSpPr>
            <p:nvPr/>
          </p:nvSpPr>
          <p:spPr bwMode="auto">
            <a:xfrm flipH="1" flipV="1">
              <a:off x="4169555" y="5000180"/>
              <a:ext cx="308028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>
                <a:latin typeface="+mn-ea"/>
              </a:endParaRPr>
            </a:p>
          </p:txBody>
        </p:sp>
        <p:sp>
          <p:nvSpPr>
            <p:cNvPr id="84" name="Rectangle 35"/>
            <p:cNvSpPr>
              <a:spLocks noChangeArrowheads="1"/>
            </p:cNvSpPr>
            <p:nvPr/>
          </p:nvSpPr>
          <p:spPr bwMode="auto">
            <a:xfrm>
              <a:off x="3311242" y="4151593"/>
              <a:ext cx="855539" cy="241612"/>
            </a:xfrm>
            <a:prstGeom prst="rect">
              <a:avLst/>
            </a:prstGeom>
            <a:solidFill>
              <a:srgbClr val="336699"/>
            </a:solidFill>
            <a:ln w="317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ko-KR" altLang="en-US" sz="1000" smtClean="0">
                  <a:solidFill>
                    <a:schemeClr val="bg1"/>
                  </a:solidFill>
                  <a:latin typeface="+mn-ea"/>
                </a:rPr>
                <a:t>단위테스트</a:t>
              </a:r>
              <a:endParaRPr lang="ko-KR" altLang="en-US" sz="1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4785987" y="4151591"/>
              <a:ext cx="684431" cy="740529"/>
            </a:xfrm>
            <a:prstGeom prst="rect">
              <a:avLst/>
            </a:prstGeom>
            <a:solidFill>
              <a:srgbClr val="336699"/>
            </a:solidFill>
            <a:ln w="3175"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wrap="square" lIns="36000" tIns="0" rIns="36000" bIns="0" anchor="ctr"/>
            <a:lstStyle/>
            <a:p>
              <a:pPr algn="ctr" latinLnBrk="0"/>
              <a:r>
                <a:rPr lang="ko-KR" altLang="en-US" sz="1000" smtClean="0">
                  <a:solidFill>
                    <a:schemeClr val="bg1"/>
                  </a:solidFill>
                  <a:latin typeface="+mn-ea"/>
                </a:rPr>
                <a:t>인수테스트</a:t>
              </a:r>
              <a:endParaRPr lang="en-US" altLang="ko-KR" sz="100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35" name="AutoShape 49"/>
            <p:cNvCxnSpPr>
              <a:cxnSpLocks noChangeShapeType="1"/>
              <a:stCxn id="90" idx="2"/>
              <a:endCxn id="134" idx="2"/>
            </p:cNvCxnSpPr>
            <p:nvPr/>
          </p:nvCxnSpPr>
          <p:spPr bwMode="auto">
            <a:xfrm rot="5400000" flipH="1" flipV="1">
              <a:off x="4311406" y="4319725"/>
              <a:ext cx="244401" cy="1389191"/>
            </a:xfrm>
            <a:prstGeom prst="bentConnector3">
              <a:avLst>
                <a:gd name="adj1" fmla="val -93535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Line 51"/>
            <p:cNvSpPr>
              <a:spLocks noChangeShapeType="1"/>
            </p:cNvSpPr>
            <p:nvPr/>
          </p:nvSpPr>
          <p:spPr bwMode="auto">
            <a:xfrm flipH="1">
              <a:off x="4547986" y="5108943"/>
              <a:ext cx="1667" cy="231602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>
                <a:latin typeface="+mn-ea"/>
              </a:endParaRPr>
            </a:p>
          </p:txBody>
        </p:sp>
        <p:sp>
          <p:nvSpPr>
            <p:cNvPr id="137" name="Line 54"/>
            <p:cNvSpPr>
              <a:spLocks noChangeShapeType="1"/>
            </p:cNvSpPr>
            <p:nvPr/>
          </p:nvSpPr>
          <p:spPr bwMode="auto">
            <a:xfrm flipH="1">
              <a:off x="4169555" y="4281578"/>
              <a:ext cx="277889" cy="230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>
                <a:latin typeface="+mn-ea"/>
              </a:endParaRPr>
            </a:p>
          </p:txBody>
        </p:sp>
        <p:cxnSp>
          <p:nvCxnSpPr>
            <p:cNvPr id="138" name="AutoShape 57"/>
            <p:cNvCxnSpPr>
              <a:cxnSpLocks noChangeShapeType="1"/>
              <a:stCxn id="144" idx="3"/>
              <a:endCxn id="150" idx="0"/>
            </p:cNvCxnSpPr>
            <p:nvPr/>
          </p:nvCxnSpPr>
          <p:spPr bwMode="auto">
            <a:xfrm>
              <a:off x="4166781" y="3747639"/>
              <a:ext cx="382039" cy="403953"/>
            </a:xfrm>
            <a:prstGeom prst="bentConnector2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60"/>
            <p:cNvSpPr>
              <a:spLocks noChangeArrowheads="1"/>
            </p:cNvSpPr>
            <p:nvPr/>
          </p:nvSpPr>
          <p:spPr bwMode="auto">
            <a:xfrm>
              <a:off x="1308146" y="4003973"/>
              <a:ext cx="806450" cy="566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  <a:prstDash val="sysDot"/>
            </a:ln>
            <a:effectLst>
              <a:innerShdw blurRad="63500">
                <a:prstClr val="black"/>
              </a:innerShdw>
            </a:effectLst>
            <a:extLst/>
          </p:spPr>
          <p:txBody>
            <a:bodyPr anchor="ctr"/>
            <a:lstStyle/>
            <a:p>
              <a:pPr algn="ctr"/>
              <a:endParaRPr lang="ko-KR" altLang="ko-KR" sz="1000" dirty="0">
                <a:latin typeface="+mn-ea"/>
              </a:endParaRPr>
            </a:p>
          </p:txBody>
        </p:sp>
        <p:cxnSp>
          <p:nvCxnSpPr>
            <p:cNvPr id="140" name="직선 화살표 연결선 139"/>
            <p:cNvCxnSpPr>
              <a:stCxn id="76" idx="2"/>
              <a:endCxn id="75" idx="0"/>
            </p:cNvCxnSpPr>
            <p:nvPr/>
          </p:nvCxnSpPr>
          <p:spPr>
            <a:xfrm>
              <a:off x="6027972" y="3924076"/>
              <a:ext cx="0" cy="851477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꺾인 연결선 140"/>
            <p:cNvCxnSpPr>
              <a:stCxn id="134" idx="3"/>
              <a:endCxn id="76" idx="1"/>
            </p:cNvCxnSpPr>
            <p:nvPr/>
          </p:nvCxnSpPr>
          <p:spPr>
            <a:xfrm flipV="1">
              <a:off x="5470418" y="3747639"/>
              <a:ext cx="215338" cy="774217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5"/>
            <p:cNvSpPr>
              <a:spLocks noChangeArrowheads="1"/>
            </p:cNvSpPr>
            <p:nvPr/>
          </p:nvSpPr>
          <p:spPr bwMode="auto">
            <a:xfrm>
              <a:off x="1366835" y="3571201"/>
              <a:ext cx="684431" cy="352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wrap="square" lIns="0" tIns="0" rIns="0" bIns="0" anchor="ctr"/>
            <a:lstStyle/>
            <a:p>
              <a:pPr algn="ctr"/>
              <a:r>
                <a:rPr lang="ko-KR" altLang="en-US" sz="1000" dirty="0">
                  <a:latin typeface="+mn-ea"/>
                </a:rPr>
                <a:t>요구사항</a:t>
              </a:r>
              <a:endParaRPr lang="en-US" altLang="ko-KR" sz="1000" dirty="0">
                <a:latin typeface="+mn-ea"/>
              </a:endParaRPr>
            </a:p>
            <a:p>
              <a:pPr algn="ctr"/>
              <a:r>
                <a:rPr lang="ko-KR" altLang="en-US" sz="1000" dirty="0">
                  <a:latin typeface="+mn-ea"/>
                </a:rPr>
                <a:t>정의</a:t>
              </a:r>
            </a:p>
          </p:txBody>
        </p:sp>
        <p:sp>
          <p:nvSpPr>
            <p:cNvPr id="143" name="Rectangle 17"/>
            <p:cNvSpPr>
              <a:spLocks noChangeArrowheads="1"/>
            </p:cNvSpPr>
            <p:nvPr/>
          </p:nvSpPr>
          <p:spPr bwMode="auto">
            <a:xfrm>
              <a:off x="2339039" y="3571201"/>
              <a:ext cx="684431" cy="352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wrap="square" lIns="0" tIns="0" rIns="0" bIns="0" anchor="ctr"/>
            <a:lstStyle/>
            <a:p>
              <a:pPr algn="ctr"/>
              <a:r>
                <a:rPr lang="ko-KR" altLang="en-US" sz="1000" dirty="0">
                  <a:latin typeface="+mn-ea"/>
                </a:rPr>
                <a:t>분석</a:t>
              </a:r>
              <a:r>
                <a:rPr lang="en-US" altLang="ko-KR" sz="1000" dirty="0">
                  <a:latin typeface="+mn-ea"/>
                </a:rPr>
                <a:t>/</a:t>
              </a:r>
              <a:r>
                <a:rPr lang="ko-KR" altLang="en-US" sz="1000" dirty="0">
                  <a:latin typeface="+mn-ea"/>
                </a:rPr>
                <a:t>설계</a:t>
              </a:r>
              <a:r>
                <a:rPr lang="en-US" altLang="ko-KR" sz="1000" dirty="0">
                  <a:latin typeface="+mn-ea"/>
                </a:rPr>
                <a:t/>
              </a:r>
              <a:br>
                <a:rPr lang="en-US" altLang="ko-KR" sz="1000" dirty="0">
                  <a:latin typeface="+mn-ea"/>
                </a:rPr>
              </a:br>
              <a:r>
                <a:rPr lang="ko-KR" altLang="en-US" sz="1000" dirty="0">
                  <a:latin typeface="+mn-ea"/>
                </a:rPr>
                <a:t>산출물</a:t>
              </a:r>
            </a:p>
          </p:txBody>
        </p:sp>
        <p:sp>
          <p:nvSpPr>
            <p:cNvPr id="144" name="Rectangle 55" descr="넓은 상향 대각선"/>
            <p:cNvSpPr>
              <a:spLocks noChangeArrowheads="1"/>
            </p:cNvSpPr>
            <p:nvPr/>
          </p:nvSpPr>
          <p:spPr bwMode="auto">
            <a:xfrm>
              <a:off x="3311242" y="3571201"/>
              <a:ext cx="855539" cy="352875"/>
            </a:xfrm>
            <a:prstGeom prst="rect">
              <a:avLst/>
            </a:prstGeom>
            <a:solidFill>
              <a:srgbClr val="A2BBDA"/>
            </a:solidFill>
            <a:ln w="317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ko-KR" altLang="en-US" sz="1000" dirty="0">
                  <a:latin typeface="+mn-ea"/>
                </a:rPr>
                <a:t>개발 목록 등록</a:t>
              </a:r>
            </a:p>
          </p:txBody>
        </p:sp>
        <p:cxnSp>
          <p:nvCxnSpPr>
            <p:cNvPr id="145" name="직선 연결선 144"/>
            <p:cNvCxnSpPr>
              <a:stCxn id="142" idx="2"/>
              <a:endCxn id="152" idx="0"/>
            </p:cNvCxnSpPr>
            <p:nvPr/>
          </p:nvCxnSpPr>
          <p:spPr>
            <a:xfrm>
              <a:off x="1709050" y="3924076"/>
              <a:ext cx="0" cy="227515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>
              <a:stCxn id="143" idx="2"/>
              <a:endCxn id="73" idx="0"/>
            </p:cNvCxnSpPr>
            <p:nvPr/>
          </p:nvCxnSpPr>
          <p:spPr>
            <a:xfrm>
              <a:off x="2681254" y="3924076"/>
              <a:ext cx="0" cy="227515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>
              <a:stCxn id="144" idx="2"/>
              <a:endCxn id="84" idx="0"/>
            </p:cNvCxnSpPr>
            <p:nvPr/>
          </p:nvCxnSpPr>
          <p:spPr>
            <a:xfrm>
              <a:off x="3739012" y="3924076"/>
              <a:ext cx="0" cy="22751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>
              <a:stCxn id="84" idx="2"/>
              <a:endCxn id="82" idx="0"/>
            </p:cNvCxnSpPr>
            <p:nvPr/>
          </p:nvCxnSpPr>
          <p:spPr>
            <a:xfrm>
              <a:off x="3739012" y="4393205"/>
              <a:ext cx="0" cy="13240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Line 54"/>
            <p:cNvSpPr>
              <a:spLocks noChangeShapeType="1"/>
            </p:cNvSpPr>
            <p:nvPr/>
          </p:nvSpPr>
          <p:spPr bwMode="auto">
            <a:xfrm flipH="1">
              <a:off x="3743667" y="4445900"/>
              <a:ext cx="707876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>
                <a:latin typeface="+mn-ea"/>
              </a:endParaRPr>
            </a:p>
          </p:txBody>
        </p:sp>
        <p:cxnSp>
          <p:nvCxnSpPr>
            <p:cNvPr id="151" name="직선 연결선 150"/>
            <p:cNvCxnSpPr>
              <a:stCxn id="152" idx="3"/>
              <a:endCxn id="73" idx="1"/>
            </p:cNvCxnSpPr>
            <p:nvPr/>
          </p:nvCxnSpPr>
          <p:spPr>
            <a:xfrm>
              <a:off x="2051266" y="4328029"/>
              <a:ext cx="287773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6"/>
            <p:cNvSpPr>
              <a:spLocks noChangeArrowheads="1"/>
            </p:cNvSpPr>
            <p:nvPr/>
          </p:nvSpPr>
          <p:spPr bwMode="auto">
            <a:xfrm>
              <a:off x="1366835" y="4151592"/>
              <a:ext cx="684431" cy="3528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ko-KR" altLang="en-US" sz="1000" dirty="0">
                  <a:latin typeface="+mn-ea"/>
                </a:rPr>
                <a:t>테스트계획서 작성</a:t>
              </a:r>
            </a:p>
          </p:txBody>
        </p:sp>
        <p:sp>
          <p:nvSpPr>
            <p:cNvPr id="87" name="Line 54"/>
            <p:cNvSpPr>
              <a:spLocks noChangeShapeType="1"/>
            </p:cNvSpPr>
            <p:nvPr/>
          </p:nvSpPr>
          <p:spPr bwMode="auto">
            <a:xfrm flipH="1">
              <a:off x="4547986" y="3914548"/>
              <a:ext cx="549926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>
                <a:latin typeface="+mn-ea"/>
              </a:endParaRPr>
            </a:p>
          </p:txBody>
        </p:sp>
        <p:cxnSp>
          <p:nvCxnSpPr>
            <p:cNvPr id="88" name="직선 연결선 87"/>
            <p:cNvCxnSpPr>
              <a:stCxn id="87" idx="0"/>
            </p:cNvCxnSpPr>
            <p:nvPr/>
          </p:nvCxnSpPr>
          <p:spPr>
            <a:xfrm>
              <a:off x="5097912" y="3914548"/>
              <a:ext cx="0" cy="237043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29"/>
            <p:cNvSpPr>
              <a:spLocks noChangeArrowheads="1"/>
            </p:cNvSpPr>
            <p:nvPr/>
          </p:nvSpPr>
          <p:spPr bwMode="auto">
            <a:xfrm>
              <a:off x="3311242" y="4907100"/>
              <a:ext cx="855539" cy="229421"/>
            </a:xfrm>
            <a:prstGeom prst="rect">
              <a:avLst/>
            </a:prstGeom>
            <a:solidFill>
              <a:srgbClr val="336699"/>
            </a:solidFill>
            <a:ln w="317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  <a:latin typeface="+mn-ea"/>
                </a:rPr>
                <a:t>시스템테스트</a:t>
              </a:r>
              <a:endParaRPr lang="ko-KR" altLang="en-US" sz="1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2" name="Line 54"/>
            <p:cNvSpPr>
              <a:spLocks noChangeShapeType="1"/>
            </p:cNvSpPr>
            <p:nvPr/>
          </p:nvSpPr>
          <p:spPr bwMode="auto">
            <a:xfrm flipH="1">
              <a:off x="3746360" y="4831067"/>
              <a:ext cx="707876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>
                <a:latin typeface="+mn-ea"/>
              </a:endParaRPr>
            </a:p>
          </p:txBody>
        </p:sp>
        <p:cxnSp>
          <p:nvCxnSpPr>
            <p:cNvPr id="93" name="직선 연결선 92"/>
            <p:cNvCxnSpPr>
              <a:stCxn id="82" idx="2"/>
              <a:endCxn id="90" idx="0"/>
            </p:cNvCxnSpPr>
            <p:nvPr/>
          </p:nvCxnSpPr>
          <p:spPr>
            <a:xfrm>
              <a:off x="3739012" y="4755034"/>
              <a:ext cx="0" cy="15206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32" descr="밝은 상향 대각선"/>
            <p:cNvSpPr>
              <a:spLocks noChangeArrowheads="1"/>
            </p:cNvSpPr>
            <p:nvPr/>
          </p:nvSpPr>
          <p:spPr bwMode="auto">
            <a:xfrm>
              <a:off x="4382118" y="4151592"/>
              <a:ext cx="333403" cy="977465"/>
            </a:xfrm>
            <a:prstGeom prst="rect">
              <a:avLst/>
            </a:prstGeom>
            <a:solidFill>
              <a:srgbClr val="D6E1EE"/>
            </a:solidFill>
            <a:ln w="317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ko-KR" altLang="en-US" sz="1000" dirty="0">
                  <a:latin typeface="+mn-ea"/>
                </a:rPr>
                <a:t>결함 </a:t>
              </a:r>
            </a:p>
            <a:p>
              <a:pPr algn="ctr"/>
              <a:r>
                <a:rPr lang="ko-KR" altLang="en-US" sz="1000" dirty="0">
                  <a:latin typeface="+mn-ea"/>
                </a:rPr>
                <a:t>및 </a:t>
              </a:r>
            </a:p>
            <a:p>
              <a:pPr algn="ctr"/>
              <a:r>
                <a:rPr lang="ko-KR" altLang="en-US" sz="1000" dirty="0">
                  <a:latin typeface="+mn-ea"/>
                </a:rPr>
                <a:t>테스트</a:t>
              </a:r>
            </a:p>
            <a:p>
              <a:pPr algn="ctr"/>
              <a:r>
                <a:rPr lang="ko-KR" altLang="en-US" sz="1000" dirty="0">
                  <a:latin typeface="+mn-ea"/>
                </a:rPr>
                <a:t>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94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시스템 시험 방안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20289" y="466868"/>
            <a:ext cx="91960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시험 운영 계획</a:t>
            </a:r>
            <a:endParaRPr lang="ko-KR" altLang="en-US" dirty="0"/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592662" y="694469"/>
            <a:ext cx="114723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2.3. </a:t>
            </a:r>
            <a:r>
              <a:rPr lang="ko-KR" altLang="en-US" dirty="0" smtClean="0">
                <a:latin typeface="+mn-ea"/>
                <a:ea typeface="+mn-ea"/>
              </a:rPr>
              <a:t>단계별 </a:t>
            </a:r>
            <a:r>
              <a:rPr lang="ko-KR" altLang="en-US" dirty="0">
                <a:latin typeface="+mn-ea"/>
                <a:ea typeface="+mn-ea"/>
              </a:rPr>
              <a:t>실시 방안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2.3. </a:t>
            </a:r>
            <a:r>
              <a:rPr lang="ko-KR" altLang="en-US" sz="1600" dirty="0" smtClean="0">
                <a:latin typeface="+mn-ea"/>
                <a:ea typeface="+mn-ea"/>
              </a:rPr>
              <a:t>단계별 실시 방안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본 사업의 개발단계부터 시험조직을 계획하여 역할을 부여하고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각 시험환경에 맞는 탄력적인 조직을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운영합니다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성공적인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시험을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위해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담당자와 긴밀한 협조를 통해 개발단계부터 시스템전환까지 발생 가능한 위험을 사전에 예방하고 각 단계별로 시험을 실행하여 발생된 문제점을 개선함으로써 성공적으로 본 사업을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수행하겠습니다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55645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테스트 실시 방안</a:t>
              </a:r>
            </a:p>
          </p:txBody>
        </p:sp>
      </p:grpSp>
      <p:graphicFrame>
        <p:nvGraphicFramePr>
          <p:cNvPr id="211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45430"/>
              </p:ext>
            </p:extLst>
          </p:nvPr>
        </p:nvGraphicFramePr>
        <p:xfrm>
          <a:off x="3983723" y="3044211"/>
          <a:ext cx="2452703" cy="6072246"/>
        </p:xfrm>
        <a:graphic>
          <a:graphicData uri="http://schemas.openxmlformats.org/drawingml/2006/table">
            <a:tbl>
              <a:tblPr/>
              <a:tblGrid>
                <a:gridCol w="720080"/>
                <a:gridCol w="1732623"/>
              </a:tblGrid>
              <a:tr h="252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역할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856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관리자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프로젝트 수행총괄 </a:t>
                      </a:r>
                      <a:r>
                        <a:rPr kumimoji="1" lang="en-US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PM</a:t>
                      </a: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테스트 계획 수립 및 수행 모니터링</a:t>
                      </a: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모든 테스트에 대한 총괄 책임</a:t>
                      </a:r>
                      <a:endParaRPr kumimoji="1" lang="ko-KR" altLang="en-US" sz="1000" kern="0" noProof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Verdana" pitchFamily="34" charset="0"/>
                      </a:endParaRP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01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테스트 관리자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제안사 테스트 전문가</a:t>
                      </a:r>
                      <a:endParaRPr kumimoji="1" lang="en-US" altLang="ko-KR" sz="1000" kern="0" noProof="0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Verdana" pitchFamily="34" charset="0"/>
                      </a:endParaRP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테스트 계획 수립 및 실시, 진척 관리</a:t>
                      </a: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단위</a:t>
                      </a:r>
                      <a:r>
                        <a:rPr kumimoji="1" lang="ko-KR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, 통합, 성능, 인수</a:t>
                      </a:r>
                      <a:r>
                        <a:rPr kumimoji="1" lang="en-US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 </a:t>
                      </a:r>
                      <a:r>
                        <a:rPr kumimoji="1" lang="ko-KR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테스트의 실질적인 수행 책임자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7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테스트팀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개발조직에서 선발된 인력</a:t>
                      </a:r>
                      <a:endParaRPr kumimoji="1" lang="en-US" altLang="ko-KR" sz="1000" kern="0" noProof="0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Verdana" pitchFamily="34" charset="0"/>
                      </a:endParaRP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단위</a:t>
                      </a:r>
                      <a:r>
                        <a:rPr kumimoji="1" lang="ko-KR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/통합</a:t>
                      </a:r>
                      <a:r>
                        <a:rPr kumimoji="1" lang="en-US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 </a:t>
                      </a:r>
                      <a:r>
                        <a:rPr kumimoji="1" lang="ko-KR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테스트 </a:t>
                      </a: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집중적 </a:t>
                      </a:r>
                      <a:r>
                        <a:rPr kumimoji="1" lang="ko-KR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실시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12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 담당자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프로젝트 인수팀 내 현업</a:t>
                      </a:r>
                      <a:r>
                        <a:rPr kumimoji="1" lang="en-US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TFT </a:t>
                      </a: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및 </a:t>
                      </a:r>
                      <a:r>
                        <a:rPr kumimoji="1" lang="en-US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IT(</a:t>
                      </a: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지원팀</a:t>
                      </a:r>
                      <a:r>
                        <a:rPr kumimoji="1" lang="en-US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) </a:t>
                      </a: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담당자</a:t>
                      </a:r>
                      <a:endParaRPr kumimoji="1" lang="en-US" altLang="ko-KR" sz="1000" kern="0" noProof="0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Verdana" pitchFamily="34" charset="0"/>
                      </a:endParaRP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테스트팀과 함께 </a:t>
                      </a: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단위</a:t>
                      </a:r>
                      <a:r>
                        <a:rPr kumimoji="1" lang="ko-KR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/통합</a:t>
                      </a:r>
                      <a:r>
                        <a:rPr kumimoji="1" lang="en-US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 </a:t>
                      </a:r>
                      <a:r>
                        <a:rPr kumimoji="1" lang="ko-KR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테스트에 참여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7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 테스트팀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전사 테스트 조직의</a:t>
                      </a:r>
                      <a:r>
                        <a:rPr kumimoji="1" lang="ko-KR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 지원으로 성능진단 도구를 활용하여 성능</a:t>
                      </a:r>
                      <a:r>
                        <a:rPr kumimoji="1" lang="en-US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 </a:t>
                      </a:r>
                      <a:r>
                        <a:rPr kumimoji="1" lang="ko-KR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테스트 실시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0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인수 테스트 수행팀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프로젝트 인수팀 내 현업 </a:t>
                      </a:r>
                      <a:r>
                        <a:rPr kumimoji="1" lang="en-US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TFT </a:t>
                      </a: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및 </a:t>
                      </a:r>
                      <a:r>
                        <a:rPr kumimoji="1" lang="en-US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IT(</a:t>
                      </a: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지원팀</a:t>
                      </a:r>
                      <a:r>
                        <a:rPr kumimoji="1" lang="en-US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) </a:t>
                      </a: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담당자</a:t>
                      </a:r>
                      <a:endParaRPr kumimoji="1" lang="en-US" altLang="ko-KR" sz="1000" kern="0" noProof="0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Verdana" pitchFamily="34" charset="0"/>
                      </a:endParaRP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사용자 인수</a:t>
                      </a:r>
                      <a:r>
                        <a:rPr kumimoji="1" lang="en-US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 </a:t>
                      </a:r>
                      <a:r>
                        <a:rPr kumimoji="1" lang="ko-KR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테스트 실시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44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단위</a:t>
                      </a:r>
                      <a:r>
                        <a:rPr kumimoji="1" lang="en-US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/</a:t>
                      </a: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통합 테스트 수행</a:t>
                      </a:r>
                      <a:endParaRPr kumimoji="1" lang="en-US" altLang="ko-KR" sz="1000" kern="0" noProof="0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Verdana" pitchFamily="34" charset="0"/>
                      </a:endParaRP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성능</a:t>
                      </a:r>
                      <a:r>
                        <a:rPr kumimoji="1" lang="en-US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/</a:t>
                      </a: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시스템통합</a:t>
                      </a:r>
                      <a:r>
                        <a:rPr kumimoji="1" lang="en-US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/</a:t>
                      </a: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인수</a:t>
                      </a:r>
                      <a:r>
                        <a:rPr kumimoji="1" lang="en-US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/</a:t>
                      </a: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최종점검 </a:t>
                      </a:r>
                      <a:endParaRPr kumimoji="1" lang="en-US" altLang="ko-KR" sz="1000" kern="0" noProof="0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Verdana" pitchFamily="34" charset="0"/>
                      </a:endParaRP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테스트 지원</a:t>
                      </a:r>
                      <a:endParaRPr kumimoji="1" lang="en-US" altLang="ko-KR" sz="1000" kern="0" noProof="0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Verdana" pitchFamily="34" charset="0"/>
                      </a:endParaRPr>
                    </a:p>
                    <a:p>
                      <a:pPr marL="85725" marR="0" lvl="0" indent="-85725" algn="l" defTabSz="10302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ko-KR" sz="1000" kern="0" noProof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Verdana" pitchFamily="34" charset="0"/>
                        </a:rPr>
                        <a:t>모든 테스트 시 발생한 결함조치 책임 및 테스트 지원</a:t>
                      </a:r>
                    </a:p>
                  </a:txBody>
                  <a:tcPr marL="70001" marR="70001" marT="35288" marB="35288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13" name="그룹 212"/>
          <p:cNvGrpSpPr/>
          <p:nvPr/>
        </p:nvGrpSpPr>
        <p:grpSpPr>
          <a:xfrm>
            <a:off x="419327" y="2910227"/>
            <a:ext cx="3500450" cy="6253641"/>
            <a:chOff x="720228" y="3660517"/>
            <a:chExt cx="3600400" cy="6379902"/>
          </a:xfrm>
        </p:grpSpPr>
        <p:grpSp>
          <p:nvGrpSpPr>
            <p:cNvPr id="214" name="그룹 213"/>
            <p:cNvGrpSpPr/>
            <p:nvPr/>
          </p:nvGrpSpPr>
          <p:grpSpPr>
            <a:xfrm>
              <a:off x="720228" y="3660517"/>
              <a:ext cx="3534271" cy="1597768"/>
              <a:chOff x="720228" y="3660517"/>
              <a:chExt cx="3534271" cy="1656966"/>
            </a:xfrm>
          </p:grpSpPr>
          <p:grpSp>
            <p:nvGrpSpPr>
              <p:cNvPr id="286" name="그룹 285"/>
              <p:cNvGrpSpPr/>
              <p:nvPr/>
            </p:nvGrpSpPr>
            <p:grpSpPr>
              <a:xfrm>
                <a:off x="720228" y="3660517"/>
                <a:ext cx="3534271" cy="1656966"/>
                <a:chOff x="720228" y="3660517"/>
                <a:chExt cx="3534271" cy="1656966"/>
              </a:xfrm>
            </p:grpSpPr>
            <p:grpSp>
              <p:nvGrpSpPr>
                <p:cNvPr id="301" name="그룹 300"/>
                <p:cNvGrpSpPr/>
                <p:nvPr/>
              </p:nvGrpSpPr>
              <p:grpSpPr>
                <a:xfrm>
                  <a:off x="720228" y="3660517"/>
                  <a:ext cx="3534271" cy="1606807"/>
                  <a:chOff x="720228" y="3660517"/>
                  <a:chExt cx="3534271" cy="1606807"/>
                </a:xfrm>
              </p:grpSpPr>
              <p:sp>
                <p:nvSpPr>
                  <p:cNvPr id="303" name="모서리가 둥근 직사각형 302"/>
                  <p:cNvSpPr/>
                  <p:nvPr/>
                </p:nvSpPr>
                <p:spPr>
                  <a:xfrm>
                    <a:off x="720228" y="3765757"/>
                    <a:ext cx="3534271" cy="1501567"/>
                  </a:xfrm>
                  <a:prstGeom prst="roundRect">
                    <a:avLst>
                      <a:gd name="adj" fmla="val 3052"/>
                    </a:avLst>
                  </a:prstGeom>
                  <a:solidFill>
                    <a:schemeClr val="bg1"/>
                  </a:solidFill>
                  <a:ln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ln>
                  <a:effectLst>
                    <a:outerShdw blurRad="25400" dist="12700" dir="5400000" algn="t" rotWithShape="0">
                      <a:schemeClr val="tx1">
                        <a:lumMod val="65000"/>
                        <a:lumOff val="35000"/>
                        <a:alpha val="7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+mn-ea"/>
                    </a:endParaRPr>
                  </a:p>
                </p:txBody>
              </p:sp>
              <p:grpSp>
                <p:nvGrpSpPr>
                  <p:cNvPr id="304" name="그룹 303"/>
                  <p:cNvGrpSpPr/>
                  <p:nvPr/>
                </p:nvGrpSpPr>
                <p:grpSpPr>
                  <a:xfrm>
                    <a:off x="943211" y="3660517"/>
                    <a:ext cx="3088304" cy="396000"/>
                    <a:chOff x="943211" y="3660517"/>
                    <a:chExt cx="3088304" cy="408511"/>
                  </a:xfrm>
                </p:grpSpPr>
                <p:grpSp>
                  <p:nvGrpSpPr>
                    <p:cNvPr id="305" name="그룹 304"/>
                    <p:cNvGrpSpPr/>
                    <p:nvPr/>
                  </p:nvGrpSpPr>
                  <p:grpSpPr>
                    <a:xfrm>
                      <a:off x="943211" y="3660517"/>
                      <a:ext cx="3088304" cy="408511"/>
                      <a:chOff x="8633615" y="3499260"/>
                      <a:chExt cx="1832790" cy="373842"/>
                    </a:xfrm>
                  </p:grpSpPr>
                  <p:pic>
                    <p:nvPicPr>
                      <p:cNvPr id="307" name="Picture 6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" r="46595"/>
                      <a:stretch/>
                    </p:blipFill>
                    <p:spPr bwMode="auto">
                      <a:xfrm>
                        <a:off x="8633615" y="3499260"/>
                        <a:ext cx="745401" cy="373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308" name="Picture 6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1843"/>
                      <a:stretch/>
                    </p:blipFill>
                    <p:spPr bwMode="auto">
                      <a:xfrm>
                        <a:off x="9375544" y="3499260"/>
                        <a:ext cx="1090861" cy="373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sp>
                  <p:nvSpPr>
                    <p:cNvPr id="306" name="직사각형 305"/>
                    <p:cNvSpPr/>
                    <p:nvPr/>
                  </p:nvSpPr>
                  <p:spPr>
                    <a:xfrm>
                      <a:off x="2073784" y="3702527"/>
                      <a:ext cx="827158" cy="30400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ko-KR"/>
                      </a:defPPr>
                      <a:lvl1pPr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1pPr>
                      <a:lvl2pPr marL="4572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2pPr>
                      <a:lvl3pPr marL="9144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3pPr>
                      <a:lvl4pPr marL="13716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4pPr>
                      <a:lvl5pPr marL="18288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9pPr>
                    </a:lstStyle>
                    <a:p>
                      <a:pPr algn="ctr" eaLnBrk="0" hangingPunct="0">
                        <a:lnSpc>
                          <a:spcPct val="110000"/>
                        </a:lnSpc>
                        <a:defRPr/>
                      </a:pPr>
                      <a:r>
                        <a:rPr lang="ko-KR" altLang="en-US" sz="1100" b="0" kern="0" spc="-49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</a:rPr>
                        <a:t>단위 테스트</a:t>
                      </a:r>
                    </a:p>
                  </p:txBody>
                </p:sp>
              </p:grpSp>
            </p:grpSp>
            <p:sp>
              <p:nvSpPr>
                <p:cNvPr id="302" name="직사각형 301"/>
                <p:cNvSpPr/>
                <p:nvPr/>
              </p:nvSpPr>
              <p:spPr>
                <a:xfrm>
                  <a:off x="744538" y="5056984"/>
                  <a:ext cx="3446462" cy="2604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85287" indent="-85287" fontAlgn="base" latinLnBrk="0">
                    <a:spcBef>
                      <a:spcPts val="391"/>
                    </a:spcBef>
                    <a:spcAft>
                      <a:spcPct val="0"/>
                    </a:spcAft>
                    <a:buClr>
                      <a:schemeClr val="tx1">
                        <a:lumMod val="50000"/>
                        <a:lumOff val="50000"/>
                      </a:schemeClr>
                    </a:buClr>
                    <a:buSzPct val="100000"/>
                    <a:buFont typeface="Wingdings" pitchFamily="2" charset="2"/>
                    <a:buChar char="§"/>
                    <a:defRPr/>
                  </a:pPr>
                  <a:r>
                    <a:rPr kumimoji="1" lang="ko-KR" altLang="en-US" sz="1000" kern="0" dirty="0">
                      <a:solidFill>
                        <a:srgbClr val="000000"/>
                      </a:solidFill>
                      <a:latin typeface="+mn-ea"/>
                    </a:rPr>
                    <a:t>프로젝트 개발팀에서 </a:t>
                  </a:r>
                  <a:r>
                    <a:rPr kumimoji="1" lang="en-US" altLang="ko-KR" sz="1000" kern="0" dirty="0">
                      <a:solidFill>
                        <a:srgbClr val="000000"/>
                      </a:solidFill>
                      <a:latin typeface="+mn-ea"/>
                    </a:rPr>
                    <a:t>App. </a:t>
                  </a:r>
                  <a:r>
                    <a:rPr kumimoji="1" lang="ko-KR" altLang="en-US" sz="1000" kern="0" dirty="0">
                      <a:solidFill>
                        <a:srgbClr val="000000"/>
                      </a:solidFill>
                      <a:latin typeface="+mn-ea"/>
                    </a:rPr>
                    <a:t>기능 검증 테스트수행</a:t>
                  </a:r>
                </a:p>
              </p:txBody>
            </p:sp>
          </p:grpSp>
          <p:grpSp>
            <p:nvGrpSpPr>
              <p:cNvPr id="287" name="그룹 286"/>
              <p:cNvGrpSpPr/>
              <p:nvPr/>
            </p:nvGrpSpPr>
            <p:grpSpPr>
              <a:xfrm>
                <a:off x="823989" y="4081402"/>
                <a:ext cx="3366038" cy="972000"/>
                <a:chOff x="804939" y="4100449"/>
                <a:chExt cx="3366038" cy="1050671"/>
              </a:xfrm>
            </p:grpSpPr>
            <p:sp>
              <p:nvSpPr>
                <p:cNvPr id="288" name="Rectangle 22"/>
                <p:cNvSpPr>
                  <a:spLocks noChangeArrowheads="1"/>
                </p:cNvSpPr>
                <p:nvPr/>
              </p:nvSpPr>
              <p:spPr bwMode="gray">
                <a:xfrm>
                  <a:off x="2902026" y="4100449"/>
                  <a:ext cx="972000" cy="216000"/>
                </a:xfrm>
                <a:prstGeom prst="rect">
                  <a:avLst/>
                </a:prstGeom>
                <a:solidFill>
                  <a:srgbClr val="C0D1E6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latin typeface="+mn-ea"/>
                    </a:rPr>
                    <a:t>프로젝트 수행 </a:t>
                  </a:r>
                  <a:r>
                    <a:rPr lang="en-US" altLang="ko-KR" sz="900" dirty="0">
                      <a:latin typeface="+mn-ea"/>
                    </a:rPr>
                    <a:t>PM</a:t>
                  </a:r>
                  <a:endParaRPr lang="ko-KR" altLang="en-US" sz="900" dirty="0">
                    <a:latin typeface="+mn-ea"/>
                  </a:endParaRPr>
                </a:p>
              </p:txBody>
            </p:sp>
            <p:sp>
              <p:nvSpPr>
                <p:cNvPr id="289" name="Rectangle 101"/>
                <p:cNvSpPr>
                  <a:spLocks noChangeArrowheads="1"/>
                </p:cNvSpPr>
                <p:nvPr/>
              </p:nvSpPr>
              <p:spPr bwMode="gray">
                <a:xfrm>
                  <a:off x="3487382" y="4386453"/>
                  <a:ext cx="683595" cy="216000"/>
                </a:xfrm>
                <a:prstGeom prst="rect">
                  <a:avLst/>
                </a:prstGeom>
                <a:solidFill>
                  <a:srgbClr val="CFCFCF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latin typeface="+mn-ea"/>
                    </a:rPr>
                    <a:t>테스트관리자</a:t>
                  </a:r>
                  <a:endParaRPr lang="en-US" altLang="en-US" sz="900" dirty="0">
                    <a:latin typeface="+mn-ea"/>
                  </a:endParaRPr>
                </a:p>
              </p:txBody>
            </p:sp>
            <p:sp>
              <p:nvSpPr>
                <p:cNvPr id="290" name="Rectangle 20"/>
                <p:cNvSpPr>
                  <a:spLocks noChangeArrowheads="1"/>
                </p:cNvSpPr>
                <p:nvPr/>
              </p:nvSpPr>
              <p:spPr bwMode="auto">
                <a:xfrm>
                  <a:off x="2605076" y="4762217"/>
                  <a:ext cx="1565901" cy="388903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ko-KR" altLang="en-US" sz="900" b="1" dirty="0">
                    <a:latin typeface="+mn-ea"/>
                  </a:endParaRPr>
                </a:p>
              </p:txBody>
            </p:sp>
            <p:sp>
              <p:nvSpPr>
                <p:cNvPr id="291" name="Rectangle 22"/>
                <p:cNvSpPr>
                  <a:spLocks noChangeArrowheads="1"/>
                </p:cNvSpPr>
                <p:nvPr/>
              </p:nvSpPr>
              <p:spPr bwMode="gray">
                <a:xfrm>
                  <a:off x="2605076" y="4672457"/>
                  <a:ext cx="1565901" cy="216000"/>
                </a:xfrm>
                <a:prstGeom prst="rect">
                  <a:avLst/>
                </a:prstGeom>
                <a:solidFill>
                  <a:srgbClr val="C0D1E6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latin typeface="+mn-ea"/>
                    </a:rPr>
                    <a:t>프로젝트 개발팀</a:t>
                  </a:r>
                </a:p>
              </p:txBody>
            </p:sp>
            <p:sp>
              <p:nvSpPr>
                <p:cNvPr id="292" name="Rectangle 29"/>
                <p:cNvSpPr>
                  <a:spLocks noChangeArrowheads="1"/>
                </p:cNvSpPr>
                <p:nvPr/>
              </p:nvSpPr>
              <p:spPr bwMode="gray">
                <a:xfrm>
                  <a:off x="2696153" y="4930267"/>
                  <a:ext cx="648000" cy="180000"/>
                </a:xfrm>
                <a:prstGeom prst="rect">
                  <a:avLst/>
                </a:prstGeom>
                <a:solidFill>
                  <a:srgbClr val="4D7FBB"/>
                </a:solidFill>
                <a:ln w="317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ko-KR" sz="900" dirty="0">
                      <a:solidFill>
                        <a:srgbClr val="FFFFFF"/>
                      </a:solidFill>
                      <a:latin typeface="+mn-ea"/>
                    </a:rPr>
                    <a:t>AA</a:t>
                  </a:r>
                </a:p>
              </p:txBody>
            </p:sp>
            <p:sp>
              <p:nvSpPr>
                <p:cNvPr id="293" name="Rectangle 29"/>
                <p:cNvSpPr>
                  <a:spLocks noChangeArrowheads="1"/>
                </p:cNvSpPr>
                <p:nvPr/>
              </p:nvSpPr>
              <p:spPr bwMode="gray">
                <a:xfrm>
                  <a:off x="3446160" y="4930267"/>
                  <a:ext cx="648000" cy="180000"/>
                </a:xfrm>
                <a:prstGeom prst="rect">
                  <a:avLst/>
                </a:prstGeom>
                <a:solidFill>
                  <a:srgbClr val="4D7FBB"/>
                </a:solidFill>
                <a:ln w="317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solidFill>
                        <a:srgbClr val="FFFFFF"/>
                      </a:solidFill>
                      <a:latin typeface="+mn-ea"/>
                    </a:rPr>
                    <a:t>개발자</a:t>
                  </a:r>
                  <a:endParaRPr lang="en-US" altLang="ko-KR" sz="9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sp>
              <p:nvSpPr>
                <p:cNvPr id="294" name="Rectangle 29"/>
                <p:cNvSpPr>
                  <a:spLocks noChangeArrowheads="1"/>
                </p:cNvSpPr>
                <p:nvPr/>
              </p:nvSpPr>
              <p:spPr bwMode="gray">
                <a:xfrm>
                  <a:off x="1911027" y="4930267"/>
                  <a:ext cx="648000" cy="180000"/>
                </a:xfrm>
                <a:prstGeom prst="rect">
                  <a:avLst/>
                </a:prstGeom>
                <a:solidFill>
                  <a:srgbClr val="4D7FBB"/>
                </a:solidFill>
                <a:ln w="317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solidFill>
                        <a:srgbClr val="FFFFFF"/>
                      </a:solidFill>
                      <a:latin typeface="+mn-ea"/>
                    </a:rPr>
                    <a:t>테스트팀</a:t>
                  </a:r>
                  <a:endParaRPr lang="en-US" altLang="ko-KR" sz="9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cxnSp>
              <p:nvCxnSpPr>
                <p:cNvPr id="295" name="직선 연결선 26"/>
                <p:cNvCxnSpPr>
                  <a:cxnSpLocks noChangeShapeType="1"/>
                  <a:stCxn id="297" idx="2"/>
                  <a:endCxn id="299" idx="0"/>
                </p:cNvCxnSpPr>
                <p:nvPr/>
              </p:nvCxnSpPr>
              <p:spPr bwMode="auto">
                <a:xfrm>
                  <a:off x="1290939" y="4316449"/>
                  <a:ext cx="0" cy="577819"/>
                </a:xfrm>
                <a:prstGeom prst="line">
                  <a:avLst/>
                </a:prstGeom>
                <a:noFill/>
                <a:ln w="6350" algn="ctr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6" name="꺾인 연결선 102"/>
                <p:cNvCxnSpPr>
                  <a:cxnSpLocks noChangeShapeType="1"/>
                  <a:stCxn id="294" idx="0"/>
                  <a:endCxn id="289" idx="1"/>
                </p:cNvCxnSpPr>
                <p:nvPr/>
              </p:nvCxnSpPr>
              <p:spPr bwMode="auto">
                <a:xfrm rot="5400000" flipH="1" flipV="1">
                  <a:off x="2643297" y="4086183"/>
                  <a:ext cx="435814" cy="1252355"/>
                </a:xfrm>
                <a:prstGeom prst="bentConnector2">
                  <a:avLst/>
                </a:prstGeom>
                <a:noFill/>
                <a:ln w="6350" algn="ctr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97" name="Rectangle 22"/>
                <p:cNvSpPr>
                  <a:spLocks noChangeArrowheads="1"/>
                </p:cNvSpPr>
                <p:nvPr/>
              </p:nvSpPr>
              <p:spPr bwMode="gray">
                <a:xfrm>
                  <a:off x="804939" y="4100449"/>
                  <a:ext cx="972000" cy="216000"/>
                </a:xfrm>
                <a:prstGeom prst="rect">
                  <a:avLst/>
                </a:prstGeom>
                <a:solidFill>
                  <a:srgbClr val="C0D1E6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ko-KR" altLang="en-US" sz="900" dirty="0">
                      <a:latin typeface="+mn-ea"/>
                    </a:rPr>
                    <a:t>프로젝트 인수팀장</a:t>
                  </a:r>
                </a:p>
              </p:txBody>
            </p:sp>
            <p:sp>
              <p:nvSpPr>
                <p:cNvPr id="298" name="Rectangle 101"/>
                <p:cNvSpPr>
                  <a:spLocks noChangeArrowheads="1"/>
                </p:cNvSpPr>
                <p:nvPr/>
              </p:nvSpPr>
              <p:spPr bwMode="gray">
                <a:xfrm>
                  <a:off x="804939" y="4401413"/>
                  <a:ext cx="972000" cy="216000"/>
                </a:xfrm>
                <a:prstGeom prst="rect">
                  <a:avLst/>
                </a:prstGeom>
                <a:solidFill>
                  <a:srgbClr val="CFCFCF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en-US" sz="900" dirty="0">
                      <a:latin typeface="+mn-ea"/>
                    </a:rPr>
                    <a:t>프로젝트 </a:t>
                  </a:r>
                  <a:r>
                    <a:rPr lang="ko-KR" altLang="en-US" sz="900" dirty="0">
                      <a:latin typeface="+mn-ea"/>
                    </a:rPr>
                    <a:t>인수팀</a:t>
                  </a:r>
                  <a:endParaRPr lang="en-US" altLang="en-US" sz="900" dirty="0">
                    <a:latin typeface="+mn-ea"/>
                  </a:endParaRPr>
                </a:p>
              </p:txBody>
            </p:sp>
            <p:sp>
              <p:nvSpPr>
                <p:cNvPr id="299" name="Rectangle 101"/>
                <p:cNvSpPr>
                  <a:spLocks noChangeArrowheads="1"/>
                </p:cNvSpPr>
                <p:nvPr/>
              </p:nvSpPr>
              <p:spPr bwMode="gray">
                <a:xfrm>
                  <a:off x="804939" y="4894268"/>
                  <a:ext cx="972000" cy="216000"/>
                </a:xfrm>
                <a:prstGeom prst="rect">
                  <a:avLst/>
                </a:prstGeom>
                <a:solidFill>
                  <a:srgbClr val="CFCFCF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ko-KR" altLang="en-US" sz="900" dirty="0">
                      <a:latin typeface="+mn-ea"/>
                    </a:rPr>
                    <a:t>고객담당자</a:t>
                  </a:r>
                  <a:endParaRPr lang="en-US" altLang="en-US" sz="900" dirty="0">
                    <a:latin typeface="+mn-ea"/>
                  </a:endParaRPr>
                </a:p>
              </p:txBody>
            </p:sp>
            <p:cxnSp>
              <p:nvCxnSpPr>
                <p:cNvPr id="300" name="직선 연결선 299"/>
                <p:cNvCxnSpPr>
                  <a:stCxn id="291" idx="0"/>
                  <a:endCxn id="288" idx="2"/>
                </p:cNvCxnSpPr>
                <p:nvPr/>
              </p:nvCxnSpPr>
              <p:spPr>
                <a:xfrm flipH="1" flipV="1">
                  <a:off x="3388026" y="4316449"/>
                  <a:ext cx="1" cy="356008"/>
                </a:xfrm>
                <a:prstGeom prst="line">
                  <a:avLst/>
                </a:prstGeom>
                <a:noFill/>
                <a:ln w="6350" algn="ctr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215" name="그룹 214"/>
            <p:cNvGrpSpPr/>
            <p:nvPr/>
          </p:nvGrpSpPr>
          <p:grpSpPr>
            <a:xfrm>
              <a:off x="720228" y="5254562"/>
              <a:ext cx="3534271" cy="1597768"/>
              <a:chOff x="720228" y="3660517"/>
              <a:chExt cx="3534271" cy="1656966"/>
            </a:xfrm>
          </p:grpSpPr>
          <p:grpSp>
            <p:nvGrpSpPr>
              <p:cNvPr id="263" name="그룹 262"/>
              <p:cNvGrpSpPr/>
              <p:nvPr/>
            </p:nvGrpSpPr>
            <p:grpSpPr>
              <a:xfrm>
                <a:off x="720228" y="3660517"/>
                <a:ext cx="3534271" cy="1656966"/>
                <a:chOff x="720228" y="3660517"/>
                <a:chExt cx="3534271" cy="1656966"/>
              </a:xfrm>
            </p:grpSpPr>
            <p:grpSp>
              <p:nvGrpSpPr>
                <p:cNvPr id="278" name="그룹 277"/>
                <p:cNvGrpSpPr/>
                <p:nvPr/>
              </p:nvGrpSpPr>
              <p:grpSpPr>
                <a:xfrm>
                  <a:off x="720228" y="3660517"/>
                  <a:ext cx="3534271" cy="1606807"/>
                  <a:chOff x="720228" y="3660517"/>
                  <a:chExt cx="3534271" cy="1606807"/>
                </a:xfrm>
              </p:grpSpPr>
              <p:sp>
                <p:nvSpPr>
                  <p:cNvPr id="280" name="모서리가 둥근 직사각형 279"/>
                  <p:cNvSpPr/>
                  <p:nvPr/>
                </p:nvSpPr>
                <p:spPr>
                  <a:xfrm>
                    <a:off x="720228" y="3765757"/>
                    <a:ext cx="3534271" cy="1501567"/>
                  </a:xfrm>
                  <a:prstGeom prst="roundRect">
                    <a:avLst>
                      <a:gd name="adj" fmla="val 3052"/>
                    </a:avLst>
                  </a:prstGeom>
                  <a:solidFill>
                    <a:schemeClr val="bg1"/>
                  </a:solidFill>
                  <a:ln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ln>
                  <a:effectLst>
                    <a:outerShdw blurRad="25400" dist="12700" dir="5400000" algn="t" rotWithShape="0">
                      <a:schemeClr val="tx1">
                        <a:lumMod val="65000"/>
                        <a:lumOff val="35000"/>
                        <a:alpha val="7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+mn-ea"/>
                    </a:endParaRPr>
                  </a:p>
                </p:txBody>
              </p:sp>
              <p:grpSp>
                <p:nvGrpSpPr>
                  <p:cNvPr id="281" name="그룹 280"/>
                  <p:cNvGrpSpPr/>
                  <p:nvPr/>
                </p:nvGrpSpPr>
                <p:grpSpPr>
                  <a:xfrm>
                    <a:off x="943211" y="3660517"/>
                    <a:ext cx="3088304" cy="396000"/>
                    <a:chOff x="943211" y="3660517"/>
                    <a:chExt cx="3088304" cy="408511"/>
                  </a:xfrm>
                </p:grpSpPr>
                <p:grpSp>
                  <p:nvGrpSpPr>
                    <p:cNvPr id="282" name="그룹 281"/>
                    <p:cNvGrpSpPr/>
                    <p:nvPr/>
                  </p:nvGrpSpPr>
                  <p:grpSpPr>
                    <a:xfrm>
                      <a:off x="943211" y="3660517"/>
                      <a:ext cx="3088304" cy="408511"/>
                      <a:chOff x="8633615" y="3499260"/>
                      <a:chExt cx="1832790" cy="373842"/>
                    </a:xfrm>
                  </p:grpSpPr>
                  <p:pic>
                    <p:nvPicPr>
                      <p:cNvPr id="284" name="Picture 6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" r="46595"/>
                      <a:stretch/>
                    </p:blipFill>
                    <p:spPr bwMode="auto">
                      <a:xfrm>
                        <a:off x="8633615" y="3499260"/>
                        <a:ext cx="745401" cy="373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285" name="Picture 6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1843"/>
                      <a:stretch/>
                    </p:blipFill>
                    <p:spPr bwMode="auto">
                      <a:xfrm>
                        <a:off x="9375544" y="3499260"/>
                        <a:ext cx="1090861" cy="373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sp>
                  <p:nvSpPr>
                    <p:cNvPr id="283" name="직사각형 282"/>
                    <p:cNvSpPr/>
                    <p:nvPr/>
                  </p:nvSpPr>
                  <p:spPr>
                    <a:xfrm>
                      <a:off x="2087040" y="3702526"/>
                      <a:ext cx="800645" cy="30400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ko-KR"/>
                      </a:defPPr>
                      <a:lvl1pPr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1pPr>
                      <a:lvl2pPr marL="4572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2pPr>
                      <a:lvl3pPr marL="9144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3pPr>
                      <a:lvl4pPr marL="13716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4pPr>
                      <a:lvl5pPr marL="18288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9pPr>
                    </a:lstStyle>
                    <a:p>
                      <a:pPr algn="ctr" eaLnBrk="0" hangingPunct="0">
                        <a:lnSpc>
                          <a:spcPct val="110000"/>
                        </a:lnSpc>
                        <a:defRPr/>
                      </a:pPr>
                      <a:r>
                        <a:rPr lang="ko-KR" altLang="en-US" sz="1100" b="0" kern="0" spc="-49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</a:rPr>
                        <a:t>통합테스트</a:t>
                      </a:r>
                    </a:p>
                  </p:txBody>
                </p:sp>
              </p:grpSp>
            </p:grpSp>
            <p:sp>
              <p:nvSpPr>
                <p:cNvPr id="279" name="직사각형 278"/>
                <p:cNvSpPr/>
                <p:nvPr/>
              </p:nvSpPr>
              <p:spPr>
                <a:xfrm>
                  <a:off x="744538" y="5056984"/>
                  <a:ext cx="3446462" cy="2604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85287" indent="-85287" fontAlgn="base" latinLnBrk="0">
                    <a:spcBef>
                      <a:spcPts val="391"/>
                    </a:spcBef>
                    <a:spcAft>
                      <a:spcPct val="0"/>
                    </a:spcAft>
                    <a:buClr>
                      <a:schemeClr val="tx1">
                        <a:lumMod val="50000"/>
                        <a:lumOff val="50000"/>
                      </a:schemeClr>
                    </a:buClr>
                    <a:buSzPct val="100000"/>
                    <a:buFont typeface="Wingdings" pitchFamily="2" charset="2"/>
                    <a:buChar char="§"/>
                    <a:defRPr/>
                  </a:pPr>
                  <a:r>
                    <a:rPr kumimoji="1" lang="ko-KR" altLang="en-US" sz="1000" kern="0" dirty="0">
                      <a:solidFill>
                        <a:srgbClr val="000000"/>
                      </a:solidFill>
                      <a:latin typeface="+mn-ea"/>
                    </a:rPr>
                    <a:t>테스트팀을 구성하여 시스템 통합 관점에서 수행</a:t>
                  </a:r>
                </a:p>
              </p:txBody>
            </p:sp>
          </p:grpSp>
          <p:grpSp>
            <p:nvGrpSpPr>
              <p:cNvPr id="264" name="그룹 263"/>
              <p:cNvGrpSpPr/>
              <p:nvPr/>
            </p:nvGrpSpPr>
            <p:grpSpPr>
              <a:xfrm>
                <a:off x="823989" y="4081402"/>
                <a:ext cx="3366038" cy="972000"/>
                <a:chOff x="804939" y="4100449"/>
                <a:chExt cx="3366038" cy="1050671"/>
              </a:xfrm>
            </p:grpSpPr>
            <p:sp>
              <p:nvSpPr>
                <p:cNvPr id="265" name="Rectangle 22"/>
                <p:cNvSpPr>
                  <a:spLocks noChangeArrowheads="1"/>
                </p:cNvSpPr>
                <p:nvPr/>
              </p:nvSpPr>
              <p:spPr bwMode="gray">
                <a:xfrm>
                  <a:off x="2902026" y="4100449"/>
                  <a:ext cx="972000" cy="216000"/>
                </a:xfrm>
                <a:prstGeom prst="rect">
                  <a:avLst/>
                </a:prstGeom>
                <a:solidFill>
                  <a:srgbClr val="C0D1E6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latin typeface="+mn-ea"/>
                    </a:rPr>
                    <a:t>프로젝트 수행 </a:t>
                  </a:r>
                  <a:r>
                    <a:rPr lang="en-US" altLang="ko-KR" sz="900" dirty="0">
                      <a:latin typeface="+mn-ea"/>
                    </a:rPr>
                    <a:t>PM</a:t>
                  </a:r>
                  <a:endParaRPr lang="ko-KR" altLang="en-US" sz="900" dirty="0">
                    <a:latin typeface="+mn-ea"/>
                  </a:endParaRPr>
                </a:p>
              </p:txBody>
            </p:sp>
            <p:sp>
              <p:nvSpPr>
                <p:cNvPr id="266" name="Rectangle 101"/>
                <p:cNvSpPr>
                  <a:spLocks noChangeArrowheads="1"/>
                </p:cNvSpPr>
                <p:nvPr/>
              </p:nvSpPr>
              <p:spPr bwMode="gray">
                <a:xfrm>
                  <a:off x="3487382" y="4386453"/>
                  <a:ext cx="683595" cy="216000"/>
                </a:xfrm>
                <a:prstGeom prst="rect">
                  <a:avLst/>
                </a:prstGeom>
                <a:solidFill>
                  <a:srgbClr val="CFCFCF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latin typeface="+mn-ea"/>
                    </a:rPr>
                    <a:t>테스트관리자</a:t>
                  </a:r>
                  <a:endParaRPr lang="en-US" altLang="en-US" sz="900" dirty="0">
                    <a:latin typeface="+mn-ea"/>
                  </a:endParaRPr>
                </a:p>
              </p:txBody>
            </p:sp>
            <p:sp>
              <p:nvSpPr>
                <p:cNvPr id="267" name="Rectangle 20"/>
                <p:cNvSpPr>
                  <a:spLocks noChangeArrowheads="1"/>
                </p:cNvSpPr>
                <p:nvPr/>
              </p:nvSpPr>
              <p:spPr bwMode="auto">
                <a:xfrm>
                  <a:off x="2605076" y="4762217"/>
                  <a:ext cx="1565901" cy="388903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ko-KR" altLang="en-US" sz="900" b="1" dirty="0">
                    <a:latin typeface="+mn-ea"/>
                  </a:endParaRPr>
                </a:p>
              </p:txBody>
            </p:sp>
            <p:sp>
              <p:nvSpPr>
                <p:cNvPr id="268" name="Rectangle 22"/>
                <p:cNvSpPr>
                  <a:spLocks noChangeArrowheads="1"/>
                </p:cNvSpPr>
                <p:nvPr/>
              </p:nvSpPr>
              <p:spPr bwMode="gray">
                <a:xfrm>
                  <a:off x="2605076" y="4672457"/>
                  <a:ext cx="1565901" cy="216000"/>
                </a:xfrm>
                <a:prstGeom prst="rect">
                  <a:avLst/>
                </a:prstGeom>
                <a:solidFill>
                  <a:srgbClr val="C0D1E6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latin typeface="+mn-ea"/>
                    </a:rPr>
                    <a:t>프로젝트 개발팀</a:t>
                  </a:r>
                </a:p>
              </p:txBody>
            </p:sp>
            <p:sp>
              <p:nvSpPr>
                <p:cNvPr id="269" name="Rectangle 29"/>
                <p:cNvSpPr>
                  <a:spLocks noChangeArrowheads="1"/>
                </p:cNvSpPr>
                <p:nvPr/>
              </p:nvSpPr>
              <p:spPr bwMode="gray">
                <a:xfrm>
                  <a:off x="2696153" y="4930267"/>
                  <a:ext cx="648000" cy="180000"/>
                </a:xfrm>
                <a:prstGeom prst="rect">
                  <a:avLst/>
                </a:prstGeom>
                <a:solidFill>
                  <a:srgbClr val="4D7FBB"/>
                </a:solidFill>
                <a:ln w="317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ko-KR" sz="900" dirty="0">
                      <a:solidFill>
                        <a:srgbClr val="FFFFFF"/>
                      </a:solidFill>
                      <a:latin typeface="+mn-ea"/>
                    </a:rPr>
                    <a:t>AA</a:t>
                  </a:r>
                </a:p>
              </p:txBody>
            </p:sp>
            <p:sp>
              <p:nvSpPr>
                <p:cNvPr id="270" name="Rectangle 29"/>
                <p:cNvSpPr>
                  <a:spLocks noChangeArrowheads="1"/>
                </p:cNvSpPr>
                <p:nvPr/>
              </p:nvSpPr>
              <p:spPr bwMode="gray">
                <a:xfrm>
                  <a:off x="3446160" y="4930267"/>
                  <a:ext cx="648000" cy="180000"/>
                </a:xfrm>
                <a:prstGeom prst="rect">
                  <a:avLst/>
                </a:prstGeom>
                <a:solidFill>
                  <a:srgbClr val="4D7FBB"/>
                </a:solidFill>
                <a:ln w="317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solidFill>
                        <a:srgbClr val="FFFFFF"/>
                      </a:solidFill>
                      <a:latin typeface="+mn-ea"/>
                    </a:rPr>
                    <a:t>개발자</a:t>
                  </a:r>
                  <a:endParaRPr lang="en-US" altLang="ko-KR" sz="9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sp>
              <p:nvSpPr>
                <p:cNvPr id="271" name="Rectangle 29"/>
                <p:cNvSpPr>
                  <a:spLocks noChangeArrowheads="1"/>
                </p:cNvSpPr>
                <p:nvPr/>
              </p:nvSpPr>
              <p:spPr bwMode="gray">
                <a:xfrm>
                  <a:off x="1911027" y="4930267"/>
                  <a:ext cx="648000" cy="180000"/>
                </a:xfrm>
                <a:prstGeom prst="rect">
                  <a:avLst/>
                </a:prstGeom>
                <a:solidFill>
                  <a:srgbClr val="4D7FBB"/>
                </a:solidFill>
                <a:ln w="317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solidFill>
                        <a:srgbClr val="FFFFFF"/>
                      </a:solidFill>
                      <a:latin typeface="+mn-ea"/>
                    </a:rPr>
                    <a:t>테스트팀</a:t>
                  </a:r>
                  <a:endParaRPr lang="en-US" altLang="ko-KR" sz="9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cxnSp>
              <p:nvCxnSpPr>
                <p:cNvPr id="272" name="직선 연결선 26"/>
                <p:cNvCxnSpPr>
                  <a:cxnSpLocks noChangeShapeType="1"/>
                  <a:stCxn id="274" idx="2"/>
                  <a:endCxn id="276" idx="0"/>
                </p:cNvCxnSpPr>
                <p:nvPr/>
              </p:nvCxnSpPr>
              <p:spPr bwMode="auto">
                <a:xfrm>
                  <a:off x="1290939" y="4316449"/>
                  <a:ext cx="0" cy="577819"/>
                </a:xfrm>
                <a:prstGeom prst="line">
                  <a:avLst/>
                </a:prstGeom>
                <a:noFill/>
                <a:ln w="6350" algn="ctr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3" name="꺾인 연결선 102"/>
                <p:cNvCxnSpPr>
                  <a:cxnSpLocks noChangeShapeType="1"/>
                  <a:stCxn id="271" idx="0"/>
                  <a:endCxn id="266" idx="1"/>
                </p:cNvCxnSpPr>
                <p:nvPr/>
              </p:nvCxnSpPr>
              <p:spPr bwMode="auto">
                <a:xfrm rot="5400000" flipH="1" flipV="1">
                  <a:off x="2643297" y="4086183"/>
                  <a:ext cx="435814" cy="1252355"/>
                </a:xfrm>
                <a:prstGeom prst="bentConnector2">
                  <a:avLst/>
                </a:prstGeom>
                <a:noFill/>
                <a:ln w="6350" algn="ctr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74" name="Rectangle 22"/>
                <p:cNvSpPr>
                  <a:spLocks noChangeArrowheads="1"/>
                </p:cNvSpPr>
                <p:nvPr/>
              </p:nvSpPr>
              <p:spPr bwMode="gray">
                <a:xfrm>
                  <a:off x="804939" y="4100449"/>
                  <a:ext cx="972000" cy="216000"/>
                </a:xfrm>
                <a:prstGeom prst="rect">
                  <a:avLst/>
                </a:prstGeom>
                <a:solidFill>
                  <a:srgbClr val="C0D1E6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ko-KR" altLang="en-US" sz="900" dirty="0">
                      <a:latin typeface="+mn-ea"/>
                    </a:rPr>
                    <a:t>프로젝트 인수팀장</a:t>
                  </a:r>
                </a:p>
              </p:txBody>
            </p:sp>
            <p:sp>
              <p:nvSpPr>
                <p:cNvPr id="275" name="Rectangle 101"/>
                <p:cNvSpPr>
                  <a:spLocks noChangeArrowheads="1"/>
                </p:cNvSpPr>
                <p:nvPr/>
              </p:nvSpPr>
              <p:spPr bwMode="gray">
                <a:xfrm>
                  <a:off x="804939" y="4401413"/>
                  <a:ext cx="972000" cy="216000"/>
                </a:xfrm>
                <a:prstGeom prst="rect">
                  <a:avLst/>
                </a:prstGeom>
                <a:solidFill>
                  <a:srgbClr val="CFCFCF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en-US" sz="900" dirty="0">
                      <a:latin typeface="+mn-ea"/>
                    </a:rPr>
                    <a:t>프로젝트 </a:t>
                  </a:r>
                  <a:r>
                    <a:rPr lang="ko-KR" altLang="en-US" sz="900" dirty="0">
                      <a:latin typeface="+mn-ea"/>
                    </a:rPr>
                    <a:t>인수팀</a:t>
                  </a:r>
                  <a:endParaRPr lang="en-US" altLang="en-US" sz="900" dirty="0">
                    <a:latin typeface="+mn-ea"/>
                  </a:endParaRPr>
                </a:p>
              </p:txBody>
            </p:sp>
            <p:sp>
              <p:nvSpPr>
                <p:cNvPr id="276" name="Rectangle 101"/>
                <p:cNvSpPr>
                  <a:spLocks noChangeArrowheads="1"/>
                </p:cNvSpPr>
                <p:nvPr/>
              </p:nvSpPr>
              <p:spPr bwMode="gray">
                <a:xfrm>
                  <a:off x="804939" y="4894268"/>
                  <a:ext cx="972000" cy="216000"/>
                </a:xfrm>
                <a:prstGeom prst="rect">
                  <a:avLst/>
                </a:prstGeom>
                <a:solidFill>
                  <a:srgbClr val="CFCFCF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ko-KR" altLang="en-US" sz="900" dirty="0">
                      <a:latin typeface="+mn-ea"/>
                    </a:rPr>
                    <a:t>고객담당자</a:t>
                  </a:r>
                  <a:endParaRPr lang="en-US" altLang="en-US" sz="900" dirty="0">
                    <a:latin typeface="+mn-ea"/>
                  </a:endParaRPr>
                </a:p>
              </p:txBody>
            </p:sp>
            <p:cxnSp>
              <p:nvCxnSpPr>
                <p:cNvPr id="277" name="직선 연결선 276"/>
                <p:cNvCxnSpPr>
                  <a:stCxn id="268" idx="0"/>
                  <a:endCxn id="265" idx="2"/>
                </p:cNvCxnSpPr>
                <p:nvPr/>
              </p:nvCxnSpPr>
              <p:spPr>
                <a:xfrm flipH="1" flipV="1">
                  <a:off x="3388026" y="4316449"/>
                  <a:ext cx="1" cy="356008"/>
                </a:xfrm>
                <a:prstGeom prst="line">
                  <a:avLst/>
                </a:prstGeom>
                <a:noFill/>
                <a:ln w="6350" algn="ctr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216" name="그룹 215"/>
            <p:cNvGrpSpPr/>
            <p:nvPr/>
          </p:nvGrpSpPr>
          <p:grpSpPr>
            <a:xfrm>
              <a:off x="720228" y="6848607"/>
              <a:ext cx="3600400" cy="1597770"/>
              <a:chOff x="720228" y="3660517"/>
              <a:chExt cx="3600400" cy="1656968"/>
            </a:xfrm>
          </p:grpSpPr>
          <p:grpSp>
            <p:nvGrpSpPr>
              <p:cNvPr id="240" name="그룹 239"/>
              <p:cNvGrpSpPr/>
              <p:nvPr/>
            </p:nvGrpSpPr>
            <p:grpSpPr>
              <a:xfrm>
                <a:off x="720228" y="3660517"/>
                <a:ext cx="3600400" cy="1656968"/>
                <a:chOff x="720228" y="3660517"/>
                <a:chExt cx="3600400" cy="1656968"/>
              </a:xfrm>
            </p:grpSpPr>
            <p:grpSp>
              <p:nvGrpSpPr>
                <p:cNvPr id="255" name="그룹 254"/>
                <p:cNvGrpSpPr/>
                <p:nvPr/>
              </p:nvGrpSpPr>
              <p:grpSpPr>
                <a:xfrm>
                  <a:off x="720228" y="3660517"/>
                  <a:ext cx="3534271" cy="1606807"/>
                  <a:chOff x="720228" y="3660517"/>
                  <a:chExt cx="3534271" cy="1606807"/>
                </a:xfrm>
              </p:grpSpPr>
              <p:sp>
                <p:nvSpPr>
                  <p:cNvPr id="257" name="모서리가 둥근 직사각형 256"/>
                  <p:cNvSpPr/>
                  <p:nvPr/>
                </p:nvSpPr>
                <p:spPr>
                  <a:xfrm>
                    <a:off x="720228" y="3765757"/>
                    <a:ext cx="3534271" cy="1501567"/>
                  </a:xfrm>
                  <a:prstGeom prst="roundRect">
                    <a:avLst>
                      <a:gd name="adj" fmla="val 3052"/>
                    </a:avLst>
                  </a:prstGeom>
                  <a:solidFill>
                    <a:schemeClr val="bg1"/>
                  </a:solidFill>
                  <a:ln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ln>
                  <a:effectLst>
                    <a:outerShdw blurRad="25400" dist="12700" dir="5400000" algn="t" rotWithShape="0">
                      <a:schemeClr val="tx1">
                        <a:lumMod val="65000"/>
                        <a:lumOff val="35000"/>
                        <a:alpha val="7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+mn-ea"/>
                    </a:endParaRPr>
                  </a:p>
                </p:txBody>
              </p:sp>
              <p:grpSp>
                <p:nvGrpSpPr>
                  <p:cNvPr id="258" name="그룹 257"/>
                  <p:cNvGrpSpPr/>
                  <p:nvPr/>
                </p:nvGrpSpPr>
                <p:grpSpPr>
                  <a:xfrm>
                    <a:off x="943211" y="3660517"/>
                    <a:ext cx="3088304" cy="396000"/>
                    <a:chOff x="943211" y="3660517"/>
                    <a:chExt cx="3088304" cy="408511"/>
                  </a:xfrm>
                </p:grpSpPr>
                <p:grpSp>
                  <p:nvGrpSpPr>
                    <p:cNvPr id="259" name="그룹 258"/>
                    <p:cNvGrpSpPr/>
                    <p:nvPr/>
                  </p:nvGrpSpPr>
                  <p:grpSpPr>
                    <a:xfrm>
                      <a:off x="943211" y="3660517"/>
                      <a:ext cx="3088304" cy="408511"/>
                      <a:chOff x="8633615" y="3499260"/>
                      <a:chExt cx="1832790" cy="373842"/>
                    </a:xfrm>
                  </p:grpSpPr>
                  <p:pic>
                    <p:nvPicPr>
                      <p:cNvPr id="261" name="Picture 6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" r="46595"/>
                      <a:stretch/>
                    </p:blipFill>
                    <p:spPr bwMode="auto">
                      <a:xfrm>
                        <a:off x="8633615" y="3499260"/>
                        <a:ext cx="745401" cy="373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262" name="Picture 6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1843"/>
                      <a:stretch/>
                    </p:blipFill>
                    <p:spPr bwMode="auto">
                      <a:xfrm>
                        <a:off x="9375544" y="3499260"/>
                        <a:ext cx="1090861" cy="373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sp>
                  <p:nvSpPr>
                    <p:cNvPr id="260" name="직사각형 259"/>
                    <p:cNvSpPr/>
                    <p:nvPr/>
                  </p:nvSpPr>
                  <p:spPr>
                    <a:xfrm>
                      <a:off x="1726255" y="3702522"/>
                      <a:ext cx="1522215" cy="30400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ko-KR"/>
                      </a:defPPr>
                      <a:lvl1pPr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1pPr>
                      <a:lvl2pPr marL="4572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2pPr>
                      <a:lvl3pPr marL="9144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3pPr>
                      <a:lvl4pPr marL="13716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4pPr>
                      <a:lvl5pPr marL="18288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9pPr>
                    </a:lstStyle>
                    <a:p>
                      <a:pPr algn="ctr" eaLnBrk="0" hangingPunct="0">
                        <a:lnSpc>
                          <a:spcPct val="110000"/>
                        </a:lnSpc>
                        <a:defRPr/>
                      </a:pPr>
                      <a:r>
                        <a:rPr lang="ko-KR" altLang="en-US" sz="1100" b="0" kern="0" spc="-49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</a:rPr>
                        <a:t>성능</a:t>
                      </a:r>
                      <a:r>
                        <a:rPr lang="en-US" altLang="ko-KR" sz="1100" b="0" kern="0" spc="-49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kern="0" spc="-49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</a:rPr>
                        <a:t>시스템 통합 테스트</a:t>
                      </a:r>
                    </a:p>
                  </p:txBody>
                </p:sp>
              </p:grpSp>
            </p:grpSp>
            <p:sp>
              <p:nvSpPr>
                <p:cNvPr id="256" name="직사각형 255"/>
                <p:cNvSpPr/>
                <p:nvPr/>
              </p:nvSpPr>
              <p:spPr>
                <a:xfrm>
                  <a:off x="744537" y="5056986"/>
                  <a:ext cx="3576091" cy="2604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85287" indent="-85287" fontAlgn="base" latinLnBrk="0">
                    <a:spcBef>
                      <a:spcPts val="391"/>
                    </a:spcBef>
                    <a:spcAft>
                      <a:spcPct val="0"/>
                    </a:spcAft>
                    <a:buClr>
                      <a:schemeClr val="tx1">
                        <a:lumMod val="50000"/>
                        <a:lumOff val="50000"/>
                      </a:schemeClr>
                    </a:buClr>
                    <a:buSzPct val="100000"/>
                    <a:buFont typeface="Wingdings" pitchFamily="2" charset="2"/>
                    <a:buChar char="§"/>
                    <a:defRPr/>
                  </a:pPr>
                  <a:r>
                    <a:rPr kumimoji="1" lang="ko-KR" altLang="en-US" sz="1000" kern="0" dirty="0">
                      <a:solidFill>
                        <a:srgbClr val="000000"/>
                      </a:solidFill>
                      <a:latin typeface="+mn-ea"/>
                    </a:rPr>
                    <a:t>성능테스터에 의한 성능테스트 및 </a:t>
                  </a:r>
                  <a:r>
                    <a:rPr kumimoji="1" lang="en-US" altLang="ko-KR" sz="1000" kern="0" dirty="0">
                      <a:solidFill>
                        <a:srgbClr val="000000"/>
                      </a:solidFill>
                      <a:latin typeface="+mn-ea"/>
                    </a:rPr>
                    <a:t>TA</a:t>
                  </a:r>
                  <a:r>
                    <a:rPr kumimoji="1" lang="ko-KR" altLang="en-US" sz="1000" kern="0" dirty="0">
                      <a:solidFill>
                        <a:srgbClr val="000000"/>
                      </a:solidFill>
                      <a:latin typeface="+mn-ea"/>
                    </a:rPr>
                    <a:t>의 시스템통합 테스트실시</a:t>
                  </a:r>
                </a:p>
              </p:txBody>
            </p:sp>
          </p:grpSp>
          <p:grpSp>
            <p:nvGrpSpPr>
              <p:cNvPr id="241" name="그룹 240"/>
              <p:cNvGrpSpPr/>
              <p:nvPr/>
            </p:nvGrpSpPr>
            <p:grpSpPr>
              <a:xfrm>
                <a:off x="823989" y="4081402"/>
                <a:ext cx="3366038" cy="972000"/>
                <a:chOff x="804939" y="4100449"/>
                <a:chExt cx="3366038" cy="1050671"/>
              </a:xfrm>
            </p:grpSpPr>
            <p:sp>
              <p:nvSpPr>
                <p:cNvPr id="242" name="Rectangle 22"/>
                <p:cNvSpPr>
                  <a:spLocks noChangeArrowheads="1"/>
                </p:cNvSpPr>
                <p:nvPr/>
              </p:nvSpPr>
              <p:spPr bwMode="gray">
                <a:xfrm>
                  <a:off x="2902026" y="4100449"/>
                  <a:ext cx="972000" cy="216000"/>
                </a:xfrm>
                <a:prstGeom prst="rect">
                  <a:avLst/>
                </a:prstGeom>
                <a:solidFill>
                  <a:srgbClr val="C0D1E6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latin typeface="+mn-ea"/>
                    </a:rPr>
                    <a:t>프로젝트 수행 </a:t>
                  </a:r>
                  <a:r>
                    <a:rPr lang="en-US" altLang="ko-KR" sz="900" dirty="0">
                      <a:latin typeface="+mn-ea"/>
                    </a:rPr>
                    <a:t>PM</a:t>
                  </a:r>
                  <a:endParaRPr lang="ko-KR" altLang="en-US" sz="900" dirty="0">
                    <a:latin typeface="+mn-ea"/>
                  </a:endParaRPr>
                </a:p>
              </p:txBody>
            </p:sp>
            <p:sp>
              <p:nvSpPr>
                <p:cNvPr id="243" name="Rectangle 101"/>
                <p:cNvSpPr>
                  <a:spLocks noChangeArrowheads="1"/>
                </p:cNvSpPr>
                <p:nvPr/>
              </p:nvSpPr>
              <p:spPr bwMode="gray">
                <a:xfrm>
                  <a:off x="3487382" y="4386453"/>
                  <a:ext cx="683595" cy="216000"/>
                </a:xfrm>
                <a:prstGeom prst="rect">
                  <a:avLst/>
                </a:prstGeom>
                <a:solidFill>
                  <a:srgbClr val="CFCFCF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latin typeface="+mn-ea"/>
                    </a:rPr>
                    <a:t>테스트관리자</a:t>
                  </a:r>
                  <a:endParaRPr lang="en-US" altLang="en-US" sz="900" dirty="0">
                    <a:latin typeface="+mn-ea"/>
                  </a:endParaRPr>
                </a:p>
              </p:txBody>
            </p:sp>
            <p:sp>
              <p:nvSpPr>
                <p:cNvPr id="244" name="Rectangle 20"/>
                <p:cNvSpPr>
                  <a:spLocks noChangeArrowheads="1"/>
                </p:cNvSpPr>
                <p:nvPr/>
              </p:nvSpPr>
              <p:spPr bwMode="auto">
                <a:xfrm>
                  <a:off x="2605076" y="4762217"/>
                  <a:ext cx="1565901" cy="388903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ko-KR" altLang="en-US" sz="900" b="1" dirty="0">
                    <a:latin typeface="+mn-ea"/>
                  </a:endParaRPr>
                </a:p>
              </p:txBody>
            </p:sp>
            <p:sp>
              <p:nvSpPr>
                <p:cNvPr id="245" name="Rectangle 22"/>
                <p:cNvSpPr>
                  <a:spLocks noChangeArrowheads="1"/>
                </p:cNvSpPr>
                <p:nvPr/>
              </p:nvSpPr>
              <p:spPr bwMode="gray">
                <a:xfrm>
                  <a:off x="2605076" y="4672457"/>
                  <a:ext cx="1565901" cy="216000"/>
                </a:xfrm>
                <a:prstGeom prst="rect">
                  <a:avLst/>
                </a:prstGeom>
                <a:solidFill>
                  <a:srgbClr val="C0D1E6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latin typeface="+mn-ea"/>
                    </a:rPr>
                    <a:t>프로젝트 개발팀</a:t>
                  </a:r>
                </a:p>
              </p:txBody>
            </p:sp>
            <p:sp>
              <p:nvSpPr>
                <p:cNvPr id="246" name="Rectangle 29"/>
                <p:cNvSpPr>
                  <a:spLocks noChangeArrowheads="1"/>
                </p:cNvSpPr>
                <p:nvPr/>
              </p:nvSpPr>
              <p:spPr bwMode="gray">
                <a:xfrm>
                  <a:off x="2696153" y="4930267"/>
                  <a:ext cx="648000" cy="180000"/>
                </a:xfrm>
                <a:prstGeom prst="rect">
                  <a:avLst/>
                </a:prstGeom>
                <a:solidFill>
                  <a:srgbClr val="4D7FBB"/>
                </a:solidFill>
                <a:ln w="317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ko-KR" sz="900" dirty="0">
                      <a:solidFill>
                        <a:srgbClr val="FFFFFF"/>
                      </a:solidFill>
                      <a:latin typeface="+mn-ea"/>
                    </a:rPr>
                    <a:t>AA</a:t>
                  </a:r>
                </a:p>
              </p:txBody>
            </p:sp>
            <p:sp>
              <p:nvSpPr>
                <p:cNvPr id="247" name="Rectangle 29"/>
                <p:cNvSpPr>
                  <a:spLocks noChangeArrowheads="1"/>
                </p:cNvSpPr>
                <p:nvPr/>
              </p:nvSpPr>
              <p:spPr bwMode="gray">
                <a:xfrm>
                  <a:off x="3446160" y="4930267"/>
                  <a:ext cx="648000" cy="180000"/>
                </a:xfrm>
                <a:prstGeom prst="rect">
                  <a:avLst/>
                </a:prstGeom>
                <a:solidFill>
                  <a:srgbClr val="4D7FBB"/>
                </a:solidFill>
                <a:ln w="317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solidFill>
                        <a:srgbClr val="FFFFFF"/>
                      </a:solidFill>
                      <a:latin typeface="+mn-ea"/>
                    </a:rPr>
                    <a:t>개발자</a:t>
                  </a:r>
                  <a:endParaRPr lang="en-US" altLang="ko-KR" sz="9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sp>
              <p:nvSpPr>
                <p:cNvPr id="248" name="Rectangle 29"/>
                <p:cNvSpPr>
                  <a:spLocks noChangeArrowheads="1"/>
                </p:cNvSpPr>
                <p:nvPr/>
              </p:nvSpPr>
              <p:spPr bwMode="gray">
                <a:xfrm>
                  <a:off x="1911027" y="4930267"/>
                  <a:ext cx="648000" cy="180000"/>
                </a:xfrm>
                <a:prstGeom prst="rect">
                  <a:avLst/>
                </a:prstGeom>
                <a:solidFill>
                  <a:srgbClr val="4D7FBB"/>
                </a:solidFill>
                <a:ln w="317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solidFill>
                        <a:srgbClr val="FFFFFF"/>
                      </a:solidFill>
                      <a:latin typeface="+mn-ea"/>
                    </a:rPr>
                    <a:t>성능테스트팀</a:t>
                  </a:r>
                </a:p>
              </p:txBody>
            </p:sp>
            <p:cxnSp>
              <p:nvCxnSpPr>
                <p:cNvPr id="249" name="직선 연결선 26"/>
                <p:cNvCxnSpPr>
                  <a:cxnSpLocks noChangeShapeType="1"/>
                  <a:stCxn id="251" idx="2"/>
                  <a:endCxn id="253" idx="0"/>
                </p:cNvCxnSpPr>
                <p:nvPr/>
              </p:nvCxnSpPr>
              <p:spPr bwMode="auto">
                <a:xfrm>
                  <a:off x="1290939" y="4316449"/>
                  <a:ext cx="0" cy="577819"/>
                </a:xfrm>
                <a:prstGeom prst="line">
                  <a:avLst/>
                </a:prstGeom>
                <a:noFill/>
                <a:ln w="6350" algn="ctr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0" name="꺾인 연결선 102"/>
                <p:cNvCxnSpPr>
                  <a:cxnSpLocks noChangeShapeType="1"/>
                  <a:stCxn id="248" idx="0"/>
                  <a:endCxn id="243" idx="1"/>
                </p:cNvCxnSpPr>
                <p:nvPr/>
              </p:nvCxnSpPr>
              <p:spPr bwMode="auto">
                <a:xfrm rot="5400000" flipH="1" flipV="1">
                  <a:off x="2643297" y="4086183"/>
                  <a:ext cx="435814" cy="1252355"/>
                </a:xfrm>
                <a:prstGeom prst="bentConnector2">
                  <a:avLst/>
                </a:prstGeom>
                <a:noFill/>
                <a:ln w="6350" algn="ctr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51" name="Rectangle 22"/>
                <p:cNvSpPr>
                  <a:spLocks noChangeArrowheads="1"/>
                </p:cNvSpPr>
                <p:nvPr/>
              </p:nvSpPr>
              <p:spPr bwMode="gray">
                <a:xfrm>
                  <a:off x="804939" y="4100449"/>
                  <a:ext cx="972000" cy="216000"/>
                </a:xfrm>
                <a:prstGeom prst="rect">
                  <a:avLst/>
                </a:prstGeom>
                <a:solidFill>
                  <a:srgbClr val="C0D1E6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ko-KR" altLang="en-US" sz="900" dirty="0">
                      <a:latin typeface="+mn-ea"/>
                    </a:rPr>
                    <a:t>프로젝트 인수팀장</a:t>
                  </a:r>
                </a:p>
              </p:txBody>
            </p:sp>
            <p:sp>
              <p:nvSpPr>
                <p:cNvPr id="252" name="Rectangle 101"/>
                <p:cNvSpPr>
                  <a:spLocks noChangeArrowheads="1"/>
                </p:cNvSpPr>
                <p:nvPr/>
              </p:nvSpPr>
              <p:spPr bwMode="gray">
                <a:xfrm>
                  <a:off x="804939" y="4401413"/>
                  <a:ext cx="972000" cy="216000"/>
                </a:xfrm>
                <a:prstGeom prst="rect">
                  <a:avLst/>
                </a:prstGeom>
                <a:solidFill>
                  <a:srgbClr val="CFCFCF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en-US" sz="900" dirty="0">
                      <a:latin typeface="+mn-ea"/>
                    </a:rPr>
                    <a:t>프로젝트 </a:t>
                  </a:r>
                  <a:r>
                    <a:rPr lang="ko-KR" altLang="en-US" sz="900" dirty="0">
                      <a:latin typeface="+mn-ea"/>
                    </a:rPr>
                    <a:t>인수팀</a:t>
                  </a:r>
                  <a:endParaRPr lang="en-US" altLang="en-US" sz="900" dirty="0">
                    <a:latin typeface="+mn-ea"/>
                  </a:endParaRPr>
                </a:p>
              </p:txBody>
            </p:sp>
            <p:sp>
              <p:nvSpPr>
                <p:cNvPr id="253" name="Rectangle 101"/>
                <p:cNvSpPr>
                  <a:spLocks noChangeArrowheads="1"/>
                </p:cNvSpPr>
                <p:nvPr/>
              </p:nvSpPr>
              <p:spPr bwMode="gray">
                <a:xfrm>
                  <a:off x="804939" y="4894268"/>
                  <a:ext cx="972000" cy="216000"/>
                </a:xfrm>
                <a:prstGeom prst="rect">
                  <a:avLst/>
                </a:prstGeom>
                <a:solidFill>
                  <a:srgbClr val="CFCFCF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ko-KR" altLang="en-US" sz="900" dirty="0">
                      <a:latin typeface="+mn-ea"/>
                    </a:rPr>
                    <a:t>고객담당자</a:t>
                  </a:r>
                  <a:endParaRPr lang="en-US" altLang="en-US" sz="900" dirty="0">
                    <a:latin typeface="+mn-ea"/>
                  </a:endParaRPr>
                </a:p>
              </p:txBody>
            </p:sp>
            <p:cxnSp>
              <p:nvCxnSpPr>
                <p:cNvPr id="254" name="직선 연결선 253"/>
                <p:cNvCxnSpPr>
                  <a:stCxn id="245" idx="0"/>
                  <a:endCxn id="242" idx="2"/>
                </p:cNvCxnSpPr>
                <p:nvPr/>
              </p:nvCxnSpPr>
              <p:spPr>
                <a:xfrm flipH="1" flipV="1">
                  <a:off x="3388026" y="4316449"/>
                  <a:ext cx="1" cy="356008"/>
                </a:xfrm>
                <a:prstGeom prst="line">
                  <a:avLst/>
                </a:prstGeom>
                <a:noFill/>
                <a:ln w="6350" algn="ctr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217" name="그룹 216"/>
            <p:cNvGrpSpPr/>
            <p:nvPr/>
          </p:nvGrpSpPr>
          <p:grpSpPr>
            <a:xfrm>
              <a:off x="720228" y="8442651"/>
              <a:ext cx="3534271" cy="1597768"/>
              <a:chOff x="720228" y="3660517"/>
              <a:chExt cx="3534271" cy="1656966"/>
            </a:xfrm>
          </p:grpSpPr>
          <p:grpSp>
            <p:nvGrpSpPr>
              <p:cNvPr id="218" name="그룹 217"/>
              <p:cNvGrpSpPr/>
              <p:nvPr/>
            </p:nvGrpSpPr>
            <p:grpSpPr>
              <a:xfrm>
                <a:off x="720228" y="3660517"/>
                <a:ext cx="3534271" cy="1656966"/>
                <a:chOff x="720228" y="3660517"/>
                <a:chExt cx="3534271" cy="1656966"/>
              </a:xfrm>
            </p:grpSpPr>
            <p:grpSp>
              <p:nvGrpSpPr>
                <p:cNvPr id="232" name="그룹 231"/>
                <p:cNvGrpSpPr/>
                <p:nvPr/>
              </p:nvGrpSpPr>
              <p:grpSpPr>
                <a:xfrm>
                  <a:off x="720228" y="3660517"/>
                  <a:ext cx="3534271" cy="1606807"/>
                  <a:chOff x="720228" y="3660517"/>
                  <a:chExt cx="3534271" cy="1606807"/>
                </a:xfrm>
              </p:grpSpPr>
              <p:sp>
                <p:nvSpPr>
                  <p:cNvPr id="234" name="모서리가 둥근 직사각형 233"/>
                  <p:cNvSpPr/>
                  <p:nvPr/>
                </p:nvSpPr>
                <p:spPr>
                  <a:xfrm>
                    <a:off x="720228" y="3765757"/>
                    <a:ext cx="3534271" cy="1501567"/>
                  </a:xfrm>
                  <a:prstGeom prst="roundRect">
                    <a:avLst>
                      <a:gd name="adj" fmla="val 3052"/>
                    </a:avLst>
                  </a:prstGeom>
                  <a:solidFill>
                    <a:schemeClr val="bg1"/>
                  </a:solidFill>
                  <a:ln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ln>
                  <a:effectLst>
                    <a:outerShdw blurRad="25400" dist="12700" dir="5400000" algn="t" rotWithShape="0">
                      <a:schemeClr val="tx1">
                        <a:lumMod val="65000"/>
                        <a:lumOff val="35000"/>
                        <a:alpha val="7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+mn-ea"/>
                    </a:endParaRPr>
                  </a:p>
                </p:txBody>
              </p:sp>
              <p:grpSp>
                <p:nvGrpSpPr>
                  <p:cNvPr id="235" name="그룹 234"/>
                  <p:cNvGrpSpPr/>
                  <p:nvPr/>
                </p:nvGrpSpPr>
                <p:grpSpPr>
                  <a:xfrm>
                    <a:off x="943211" y="3660517"/>
                    <a:ext cx="3088304" cy="396000"/>
                    <a:chOff x="943211" y="3660517"/>
                    <a:chExt cx="3088304" cy="408511"/>
                  </a:xfrm>
                </p:grpSpPr>
                <p:grpSp>
                  <p:nvGrpSpPr>
                    <p:cNvPr id="236" name="그룹 235"/>
                    <p:cNvGrpSpPr/>
                    <p:nvPr/>
                  </p:nvGrpSpPr>
                  <p:grpSpPr>
                    <a:xfrm>
                      <a:off x="943211" y="3660517"/>
                      <a:ext cx="3088304" cy="408511"/>
                      <a:chOff x="8633615" y="3499260"/>
                      <a:chExt cx="1832790" cy="373842"/>
                    </a:xfrm>
                  </p:grpSpPr>
                  <p:pic>
                    <p:nvPicPr>
                      <p:cNvPr id="238" name="Picture 6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" r="46595"/>
                      <a:stretch/>
                    </p:blipFill>
                    <p:spPr bwMode="auto">
                      <a:xfrm>
                        <a:off x="8633615" y="3499260"/>
                        <a:ext cx="745401" cy="373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239" name="Picture 6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1843"/>
                      <a:stretch/>
                    </p:blipFill>
                    <p:spPr bwMode="auto">
                      <a:xfrm>
                        <a:off x="9375544" y="3499260"/>
                        <a:ext cx="1090861" cy="373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sp>
                  <p:nvSpPr>
                    <p:cNvPr id="237" name="직사각형 236"/>
                    <p:cNvSpPr/>
                    <p:nvPr/>
                  </p:nvSpPr>
                  <p:spPr>
                    <a:xfrm>
                      <a:off x="2087039" y="3702526"/>
                      <a:ext cx="800645" cy="30400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ko-KR"/>
                      </a:defPPr>
                      <a:lvl1pPr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1pPr>
                      <a:lvl2pPr marL="4572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2pPr>
                      <a:lvl3pPr marL="9144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3pPr>
                      <a:lvl4pPr marL="13716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4pPr>
                      <a:lvl5pPr marL="18288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kumimoji="1" b="1" kern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defRPr>
                      </a:lvl9pPr>
                    </a:lstStyle>
                    <a:p>
                      <a:pPr algn="ctr" eaLnBrk="0" hangingPunct="0">
                        <a:lnSpc>
                          <a:spcPct val="110000"/>
                        </a:lnSpc>
                        <a:defRPr/>
                      </a:pPr>
                      <a:r>
                        <a:rPr lang="ko-KR" altLang="en-US" sz="1100" b="0" kern="0" spc="-49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</a:rPr>
                        <a:t>인수테스트</a:t>
                      </a:r>
                      <a:endParaRPr lang="ko-KR" altLang="en-US" sz="1100" b="0" kern="0" spc="-49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10800000" scaled="1"/>
                        </a:gradFill>
                        <a:latin typeface="+mn-ea"/>
                        <a:ea typeface="+mn-ea"/>
                      </a:endParaRPr>
                    </a:p>
                  </p:txBody>
                </p:sp>
              </p:grpSp>
            </p:grpSp>
            <p:sp>
              <p:nvSpPr>
                <p:cNvPr id="233" name="직사각형 232"/>
                <p:cNvSpPr/>
                <p:nvPr/>
              </p:nvSpPr>
              <p:spPr>
                <a:xfrm>
                  <a:off x="744538" y="5056984"/>
                  <a:ext cx="3446462" cy="2604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85287" indent="-85287" fontAlgn="base" latinLnBrk="0">
                    <a:spcBef>
                      <a:spcPts val="391"/>
                    </a:spcBef>
                    <a:spcAft>
                      <a:spcPct val="0"/>
                    </a:spcAft>
                    <a:buClr>
                      <a:schemeClr val="tx1">
                        <a:lumMod val="50000"/>
                        <a:lumOff val="50000"/>
                      </a:schemeClr>
                    </a:buClr>
                    <a:buSzPct val="100000"/>
                    <a:buFont typeface="Wingdings" pitchFamily="2" charset="2"/>
                    <a:buChar char="§"/>
                    <a:defRPr/>
                  </a:pPr>
                  <a:r>
                    <a:rPr kumimoji="1" lang="ko-KR" altLang="en-US" sz="1000" kern="0" dirty="0">
                      <a:solidFill>
                        <a:srgbClr val="000000"/>
                      </a:solidFill>
                      <a:latin typeface="+mn-ea"/>
                    </a:rPr>
                    <a:t>고객사 현업으로 구성된 테스트팀의 테스트</a:t>
                  </a:r>
                </a:p>
              </p:txBody>
            </p:sp>
          </p:grpSp>
          <p:grpSp>
            <p:nvGrpSpPr>
              <p:cNvPr id="219" name="그룹 218"/>
              <p:cNvGrpSpPr/>
              <p:nvPr/>
            </p:nvGrpSpPr>
            <p:grpSpPr>
              <a:xfrm>
                <a:off x="823989" y="4081402"/>
                <a:ext cx="3366038" cy="972000"/>
                <a:chOff x="804939" y="4100449"/>
                <a:chExt cx="3366038" cy="1050671"/>
              </a:xfrm>
            </p:grpSpPr>
            <p:sp>
              <p:nvSpPr>
                <p:cNvPr id="220" name="Rectangle 22"/>
                <p:cNvSpPr>
                  <a:spLocks noChangeArrowheads="1"/>
                </p:cNvSpPr>
                <p:nvPr/>
              </p:nvSpPr>
              <p:spPr bwMode="gray">
                <a:xfrm>
                  <a:off x="2902026" y="4100449"/>
                  <a:ext cx="972000" cy="216000"/>
                </a:xfrm>
                <a:prstGeom prst="rect">
                  <a:avLst/>
                </a:prstGeom>
                <a:solidFill>
                  <a:srgbClr val="C0D1E6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latin typeface="+mn-ea"/>
                    </a:rPr>
                    <a:t>프로젝트 수행 </a:t>
                  </a:r>
                  <a:r>
                    <a:rPr lang="en-US" altLang="ko-KR" sz="900" dirty="0">
                      <a:latin typeface="+mn-ea"/>
                    </a:rPr>
                    <a:t>PM</a:t>
                  </a:r>
                  <a:endParaRPr lang="ko-KR" altLang="en-US" sz="900" dirty="0">
                    <a:latin typeface="+mn-ea"/>
                  </a:endParaRPr>
                </a:p>
              </p:txBody>
            </p:sp>
            <p:sp>
              <p:nvSpPr>
                <p:cNvPr id="221" name="Rectangle 101"/>
                <p:cNvSpPr>
                  <a:spLocks noChangeArrowheads="1"/>
                </p:cNvSpPr>
                <p:nvPr/>
              </p:nvSpPr>
              <p:spPr bwMode="gray">
                <a:xfrm>
                  <a:off x="3487382" y="4386453"/>
                  <a:ext cx="683595" cy="216000"/>
                </a:xfrm>
                <a:prstGeom prst="rect">
                  <a:avLst/>
                </a:prstGeom>
                <a:solidFill>
                  <a:srgbClr val="CFCFCF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latin typeface="+mn-ea"/>
                    </a:rPr>
                    <a:t>테스트관리자</a:t>
                  </a:r>
                  <a:endParaRPr lang="en-US" altLang="en-US" sz="900" dirty="0">
                    <a:latin typeface="+mn-ea"/>
                  </a:endParaRPr>
                </a:p>
              </p:txBody>
            </p:sp>
            <p:sp>
              <p:nvSpPr>
                <p:cNvPr id="222" name="Rectangle 20"/>
                <p:cNvSpPr>
                  <a:spLocks noChangeArrowheads="1"/>
                </p:cNvSpPr>
                <p:nvPr/>
              </p:nvSpPr>
              <p:spPr bwMode="auto">
                <a:xfrm>
                  <a:off x="2605076" y="4762217"/>
                  <a:ext cx="1565901" cy="388903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ko-KR" altLang="en-US" sz="900" b="1" dirty="0">
                    <a:latin typeface="+mn-ea"/>
                  </a:endParaRPr>
                </a:p>
              </p:txBody>
            </p:sp>
            <p:sp>
              <p:nvSpPr>
                <p:cNvPr id="223" name="Rectangle 22"/>
                <p:cNvSpPr>
                  <a:spLocks noChangeArrowheads="1"/>
                </p:cNvSpPr>
                <p:nvPr/>
              </p:nvSpPr>
              <p:spPr bwMode="gray">
                <a:xfrm>
                  <a:off x="2605076" y="4672457"/>
                  <a:ext cx="1565901" cy="216000"/>
                </a:xfrm>
                <a:prstGeom prst="rect">
                  <a:avLst/>
                </a:prstGeom>
                <a:solidFill>
                  <a:srgbClr val="C0D1E6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latin typeface="+mn-ea"/>
                    </a:rPr>
                    <a:t>프로젝트 개발팀</a:t>
                  </a:r>
                </a:p>
              </p:txBody>
            </p:sp>
            <p:sp>
              <p:nvSpPr>
                <p:cNvPr id="224" name="Rectangle 29"/>
                <p:cNvSpPr>
                  <a:spLocks noChangeArrowheads="1"/>
                </p:cNvSpPr>
                <p:nvPr/>
              </p:nvSpPr>
              <p:spPr bwMode="gray">
                <a:xfrm>
                  <a:off x="2696153" y="4930267"/>
                  <a:ext cx="648000" cy="180000"/>
                </a:xfrm>
                <a:prstGeom prst="rect">
                  <a:avLst/>
                </a:prstGeom>
                <a:solidFill>
                  <a:srgbClr val="4D7FBB"/>
                </a:solidFill>
                <a:ln w="317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ko-KR" sz="900" dirty="0">
                      <a:solidFill>
                        <a:srgbClr val="FFFFFF"/>
                      </a:solidFill>
                      <a:latin typeface="+mn-ea"/>
                    </a:rPr>
                    <a:t>AA</a:t>
                  </a:r>
                </a:p>
              </p:txBody>
            </p:sp>
            <p:sp>
              <p:nvSpPr>
                <p:cNvPr id="225" name="Rectangle 29"/>
                <p:cNvSpPr>
                  <a:spLocks noChangeArrowheads="1"/>
                </p:cNvSpPr>
                <p:nvPr/>
              </p:nvSpPr>
              <p:spPr bwMode="gray">
                <a:xfrm>
                  <a:off x="3446160" y="4930267"/>
                  <a:ext cx="648000" cy="180000"/>
                </a:xfrm>
                <a:prstGeom prst="rect">
                  <a:avLst/>
                </a:prstGeom>
                <a:solidFill>
                  <a:srgbClr val="4D7FBB"/>
                </a:solidFill>
                <a:ln w="317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solidFill>
                        <a:srgbClr val="FFFFFF"/>
                      </a:solidFill>
                      <a:latin typeface="+mn-ea"/>
                    </a:rPr>
                    <a:t>개발자</a:t>
                  </a:r>
                  <a:endParaRPr lang="en-US" altLang="ko-KR" sz="9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cxnSp>
              <p:nvCxnSpPr>
                <p:cNvPr id="226" name="직선 연결선 26"/>
                <p:cNvCxnSpPr>
                  <a:cxnSpLocks noChangeShapeType="1"/>
                  <a:stCxn id="228" idx="2"/>
                  <a:endCxn id="230" idx="0"/>
                </p:cNvCxnSpPr>
                <p:nvPr/>
              </p:nvCxnSpPr>
              <p:spPr bwMode="auto">
                <a:xfrm>
                  <a:off x="1290939" y="4316449"/>
                  <a:ext cx="0" cy="577819"/>
                </a:xfrm>
                <a:prstGeom prst="line">
                  <a:avLst/>
                </a:prstGeom>
                <a:noFill/>
                <a:ln w="6350" algn="ctr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7" name="꺾인 연결선 102"/>
                <p:cNvCxnSpPr>
                  <a:cxnSpLocks noChangeShapeType="1"/>
                  <a:stCxn id="220" idx="2"/>
                  <a:endCxn id="221" idx="1"/>
                </p:cNvCxnSpPr>
                <p:nvPr/>
              </p:nvCxnSpPr>
              <p:spPr bwMode="auto">
                <a:xfrm rot="16200000" flipH="1">
                  <a:off x="3348702" y="4355773"/>
                  <a:ext cx="178004" cy="99356"/>
                </a:xfrm>
                <a:prstGeom prst="bentConnector2">
                  <a:avLst/>
                </a:prstGeom>
                <a:noFill/>
                <a:ln w="6350" algn="ctr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28" name="Rectangle 22"/>
                <p:cNvSpPr>
                  <a:spLocks noChangeArrowheads="1"/>
                </p:cNvSpPr>
                <p:nvPr/>
              </p:nvSpPr>
              <p:spPr bwMode="gray">
                <a:xfrm>
                  <a:off x="804939" y="4100449"/>
                  <a:ext cx="972000" cy="216000"/>
                </a:xfrm>
                <a:prstGeom prst="rect">
                  <a:avLst/>
                </a:prstGeom>
                <a:solidFill>
                  <a:srgbClr val="C0D1E6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ko-KR" altLang="en-US" sz="900" dirty="0">
                      <a:latin typeface="+mn-ea"/>
                    </a:rPr>
                    <a:t>프로젝트 인수팀장</a:t>
                  </a:r>
                </a:p>
              </p:txBody>
            </p:sp>
            <p:sp>
              <p:nvSpPr>
                <p:cNvPr id="229" name="Rectangle 101"/>
                <p:cNvSpPr>
                  <a:spLocks noChangeArrowheads="1"/>
                </p:cNvSpPr>
                <p:nvPr/>
              </p:nvSpPr>
              <p:spPr bwMode="gray">
                <a:xfrm>
                  <a:off x="804939" y="4401413"/>
                  <a:ext cx="972000" cy="216000"/>
                </a:xfrm>
                <a:prstGeom prst="rect">
                  <a:avLst/>
                </a:prstGeom>
                <a:solidFill>
                  <a:srgbClr val="CFCFCF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en-US" sz="900" dirty="0">
                      <a:latin typeface="+mn-ea"/>
                    </a:rPr>
                    <a:t>프로젝트 </a:t>
                  </a:r>
                  <a:r>
                    <a:rPr lang="ko-KR" altLang="en-US" sz="900" dirty="0">
                      <a:latin typeface="+mn-ea"/>
                    </a:rPr>
                    <a:t>인수팀</a:t>
                  </a:r>
                  <a:endParaRPr lang="en-US" altLang="en-US" sz="900" dirty="0">
                    <a:latin typeface="+mn-ea"/>
                  </a:endParaRPr>
                </a:p>
              </p:txBody>
            </p:sp>
            <p:sp>
              <p:nvSpPr>
                <p:cNvPr id="230" name="Rectangle 101"/>
                <p:cNvSpPr>
                  <a:spLocks noChangeArrowheads="1"/>
                </p:cNvSpPr>
                <p:nvPr/>
              </p:nvSpPr>
              <p:spPr bwMode="gray">
                <a:xfrm>
                  <a:off x="804939" y="4894268"/>
                  <a:ext cx="972000" cy="216000"/>
                </a:xfrm>
                <a:prstGeom prst="rect">
                  <a:avLst/>
                </a:prstGeom>
                <a:solidFill>
                  <a:srgbClr val="4D7FBB"/>
                </a:solidFill>
                <a:ln w="317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900" dirty="0">
                      <a:solidFill>
                        <a:srgbClr val="FFFFFF"/>
                      </a:solidFill>
                      <a:latin typeface="+mn-ea"/>
                    </a:rPr>
                    <a:t>인수테스트 수행팀</a:t>
                  </a:r>
                </a:p>
              </p:txBody>
            </p:sp>
            <p:cxnSp>
              <p:nvCxnSpPr>
                <p:cNvPr id="231" name="직선 연결선 230"/>
                <p:cNvCxnSpPr>
                  <a:stCxn id="223" idx="0"/>
                  <a:endCxn id="220" idx="2"/>
                </p:cNvCxnSpPr>
                <p:nvPr/>
              </p:nvCxnSpPr>
              <p:spPr>
                <a:xfrm flipH="1" flipV="1">
                  <a:off x="3388026" y="4316449"/>
                  <a:ext cx="1" cy="356008"/>
                </a:xfrm>
                <a:prstGeom prst="line">
                  <a:avLst/>
                </a:prstGeom>
                <a:noFill/>
                <a:ln w="6350" algn="ctr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36667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시스템 시험 방안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20289" y="466868"/>
            <a:ext cx="91960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2. </a:t>
            </a:r>
            <a:r>
              <a:rPr lang="ko-KR" altLang="en-US" dirty="0" smtClean="0">
                <a:latin typeface="+mn-ea"/>
                <a:ea typeface="+mn-ea"/>
              </a:rPr>
              <a:t>시험 운영 계획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592662" y="694469"/>
            <a:ext cx="114723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2.4. </a:t>
            </a:r>
            <a:r>
              <a:rPr lang="ko-KR" altLang="en-US" dirty="0" smtClean="0">
                <a:latin typeface="+mn-ea"/>
                <a:ea typeface="+mn-ea"/>
              </a:rPr>
              <a:t>종합테스트 </a:t>
            </a:r>
            <a:r>
              <a:rPr lang="ko-KR" altLang="en-US" dirty="0">
                <a:latin typeface="+mn-ea"/>
                <a:ea typeface="+mn-ea"/>
              </a:rPr>
              <a:t>방안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2.4. </a:t>
            </a:r>
            <a:r>
              <a:rPr lang="ko-KR" altLang="en-US" sz="1600" dirty="0" smtClean="0">
                <a:latin typeface="+mn-ea"/>
                <a:ea typeface="+mn-ea"/>
              </a:rPr>
              <a:t>종합테스트 방안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비 기능 테스트의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일부인 성능테스트를 통하여 시스템 성능을 튜닝하고 잠재된 성능결함을 제거하여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성능평가시스템의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안정적인 운영을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보장합니다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972670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종합성능테스트 방안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472605" y="2448597"/>
            <a:ext cx="6062071" cy="6824883"/>
            <a:chOff x="699175" y="3144938"/>
            <a:chExt cx="6062071" cy="6824883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699175" y="3285122"/>
              <a:ext cx="4436110" cy="6669346"/>
            </a:xfrm>
            <a:prstGeom prst="roundRect">
              <a:avLst>
                <a:gd name="adj" fmla="val 2046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25400" dist="12700" dir="5400000" algn="t" rotWithShape="0">
                <a:schemeClr val="tx1">
                  <a:lumMod val="65000"/>
                  <a:lumOff val="35000"/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319" tIns="44659" rIns="89319" bIns="44659"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5089892" y="3144938"/>
              <a:ext cx="1671354" cy="6824883"/>
              <a:chOff x="5175867" y="3208434"/>
              <a:chExt cx="1719077" cy="6962678"/>
            </a:xfrm>
          </p:grpSpPr>
          <p:sp>
            <p:nvSpPr>
              <p:cNvPr id="150" name="모서리가 둥근 직사각형 149"/>
              <p:cNvSpPr/>
              <p:nvPr/>
            </p:nvSpPr>
            <p:spPr>
              <a:xfrm>
                <a:off x="5369206" y="3351449"/>
                <a:ext cx="1451121" cy="6819663"/>
              </a:xfrm>
              <a:prstGeom prst="roundRect">
                <a:avLst>
                  <a:gd name="adj" fmla="val 204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" dist="12700" dir="5400000" algn="t" rotWithShape="0">
                  <a:schemeClr val="tx1">
                    <a:lumMod val="65000"/>
                    <a:lumOff val="35000"/>
                    <a:alpha val="7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5300581" y="3778425"/>
                <a:ext cx="1511673" cy="2292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3736" indent="-83736" defTabSz="1006385" fontAlgn="base" latinLnBrk="0">
                  <a:spcBef>
                    <a:spcPts val="293"/>
                  </a:spcBef>
                  <a:spcAft>
                    <a:spcPct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/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사용자 증가 시 병목구간 및 튜닝 포인트 점검</a:t>
                </a:r>
              </a:p>
              <a:p>
                <a:pPr marL="83736" indent="-83736" defTabSz="1006385" fontAlgn="base" latinLnBrk="0">
                  <a:spcBef>
                    <a:spcPts val="293"/>
                  </a:spcBef>
                  <a:spcAft>
                    <a:spcPct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/>
                </a:pPr>
                <a:r>
                  <a:rPr kumimoji="1" lang="ko-KR" altLang="en-US" sz="1000" kern="0" spc="-5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프로그램 목표 처리시간 완료여부 확인</a:t>
                </a:r>
              </a:p>
              <a:p>
                <a:pPr marL="83736" indent="-83736" defTabSz="1006385" fontAlgn="base" latinLnBrk="0">
                  <a:spcBef>
                    <a:spcPts val="293"/>
                  </a:spcBef>
                  <a:spcAft>
                    <a:spcPct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/>
                </a:pPr>
                <a:r>
                  <a:rPr kumimoji="1" lang="ko-KR" altLang="en-US" sz="1000" kern="0" spc="-5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적정 사용자 및 최대 사용자수를 예상한 </a:t>
                </a:r>
                <a:r>
                  <a:rPr kumimoji="1" lang="en-US" altLang="ko-KR" sz="1000" kern="0" spc="-5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Peak Time </a:t>
                </a:r>
                <a:r>
                  <a:rPr kumimoji="1" lang="ko-KR" altLang="en-US" sz="1000" kern="0" spc="-5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응답시간 점검</a:t>
                </a:r>
              </a:p>
              <a:p>
                <a:pPr marL="83736" indent="-83736" defTabSz="1006385" fontAlgn="base" latinLnBrk="0">
                  <a:spcBef>
                    <a:spcPts val="293"/>
                  </a:spcBef>
                  <a:spcAft>
                    <a:spcPct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/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예상 최대 처리건수의 정상처리와 운영 가능성 점검</a:t>
                </a:r>
              </a:p>
              <a:p>
                <a:pPr marL="83736" indent="-83736" defTabSz="1006385" fontAlgn="base" latinLnBrk="0">
                  <a:spcBef>
                    <a:spcPts val="293"/>
                  </a:spcBef>
                  <a:spcAft>
                    <a:spcPct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/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장애복구 절차 및 정상복구 여부 점검</a:t>
                </a: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5325663" y="6492595"/>
                <a:ext cx="1511674" cy="2527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3736" indent="-83736" defTabSz="1006385" fontAlgn="base" latinLnBrk="0">
                  <a:spcBef>
                    <a:spcPts val="293"/>
                  </a:spcBef>
                  <a:spcAft>
                    <a:spcPct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/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성능 테스트 시 목표에 도달하지 않는 경우 프로그램 튜닝 점검 및 설계 변경</a:t>
                </a:r>
              </a:p>
              <a:p>
                <a:pPr marL="83736" indent="-83736" defTabSz="1006385" fontAlgn="base" latinLnBrk="0">
                  <a:spcBef>
                    <a:spcPts val="293"/>
                  </a:spcBef>
                  <a:spcAft>
                    <a:spcPct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/>
                </a:pPr>
                <a:r>
                  <a:rPr kumimoji="1" lang="ko-KR" altLang="en-US" sz="1000" kern="0" spc="-5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성능목표에 미달하는 항목을 기술 검토 및 성능 튜닝 후 재 테스트 수행</a:t>
                </a:r>
              </a:p>
              <a:p>
                <a:pPr marL="83736" indent="-83736" defTabSz="1006385" fontAlgn="base" latinLnBrk="0">
                  <a:spcBef>
                    <a:spcPts val="293"/>
                  </a:spcBef>
                  <a:spcAft>
                    <a:spcPct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/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주관기관은 테스트 시 호환성</a:t>
                </a:r>
                <a:r>
                  <a:rPr kumimoji="1" lang="en-US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,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성능저하</a:t>
                </a:r>
                <a:r>
                  <a:rPr kumimoji="1" lang="en-US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,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장애발생</a:t>
                </a:r>
                <a:r>
                  <a:rPr kumimoji="1" lang="en-US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,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보안취약점 등의 문제로 사업자에 보완</a:t>
                </a:r>
                <a:r>
                  <a:rPr kumimoji="1" lang="en-US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,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재개발 등을 요구할 수 있으며</a:t>
                </a:r>
                <a:r>
                  <a:rPr kumimoji="1" lang="en-US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,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이로 인하여 발생되는 비용은 사업자가 부담</a:t>
                </a:r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5300581" y="9574062"/>
                <a:ext cx="1511673" cy="447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3736" indent="-83736" defTabSz="1006385" fontAlgn="base" latinLnBrk="0">
                  <a:spcBef>
                    <a:spcPts val="293"/>
                  </a:spcBef>
                  <a:spcAft>
                    <a:spcPct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/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성능 테스트 계획서</a:t>
                </a:r>
              </a:p>
              <a:p>
                <a:pPr marL="83736" indent="-83736" defTabSz="1006385" fontAlgn="base" latinLnBrk="0">
                  <a:spcBef>
                    <a:spcPts val="293"/>
                  </a:spcBef>
                  <a:spcAft>
                    <a:spcPct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  <a:defRPr/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성능 테스트 결과서</a:t>
                </a:r>
              </a:p>
            </p:txBody>
          </p:sp>
          <p:grpSp>
            <p:nvGrpSpPr>
              <p:cNvPr id="154" name="그룹 153"/>
              <p:cNvGrpSpPr/>
              <p:nvPr/>
            </p:nvGrpSpPr>
            <p:grpSpPr>
              <a:xfrm>
                <a:off x="5175867" y="3208434"/>
                <a:ext cx="1719077" cy="6535328"/>
                <a:chOff x="5175867" y="3208434"/>
                <a:chExt cx="1719077" cy="6535328"/>
              </a:xfrm>
            </p:grpSpPr>
            <p:grpSp>
              <p:nvGrpSpPr>
                <p:cNvPr id="155" name="그룹 154"/>
                <p:cNvGrpSpPr/>
                <p:nvPr/>
              </p:nvGrpSpPr>
              <p:grpSpPr>
                <a:xfrm>
                  <a:off x="5175867" y="3208434"/>
                  <a:ext cx="1719077" cy="787671"/>
                  <a:chOff x="5369205" y="3208434"/>
                  <a:chExt cx="1719077" cy="787671"/>
                </a:xfrm>
              </p:grpSpPr>
              <p:pic>
                <p:nvPicPr>
                  <p:cNvPr id="166" name="그림 165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9742" r="35535"/>
                  <a:stretch/>
                </p:blipFill>
                <p:spPr>
                  <a:xfrm>
                    <a:off x="5593960" y="3208434"/>
                    <a:ext cx="1089749" cy="787671"/>
                  </a:xfrm>
                  <a:prstGeom prst="rect">
                    <a:avLst/>
                  </a:prstGeom>
                </p:spPr>
              </p:pic>
              <p:pic>
                <p:nvPicPr>
                  <p:cNvPr id="167" name="그림 166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80259"/>
                  <a:stretch/>
                </p:blipFill>
                <p:spPr>
                  <a:xfrm>
                    <a:off x="5369205" y="3208434"/>
                    <a:ext cx="224757" cy="787671"/>
                  </a:xfrm>
                  <a:prstGeom prst="rect">
                    <a:avLst/>
                  </a:prstGeom>
                </p:spPr>
              </p:pic>
              <p:pic>
                <p:nvPicPr>
                  <p:cNvPr id="168" name="그림 167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4465"/>
                  <a:stretch/>
                </p:blipFill>
                <p:spPr>
                  <a:xfrm>
                    <a:off x="6683711" y="3208434"/>
                    <a:ext cx="404571" cy="787671"/>
                  </a:xfrm>
                  <a:prstGeom prst="rect">
                    <a:avLst/>
                  </a:prstGeom>
                </p:spPr>
              </p:pic>
              <p:sp>
                <p:nvSpPr>
                  <p:cNvPr id="169" name="직사각형 168"/>
                  <p:cNvSpPr/>
                  <p:nvPr/>
                </p:nvSpPr>
                <p:spPr>
                  <a:xfrm>
                    <a:off x="5963169" y="3428484"/>
                    <a:ext cx="678504" cy="2841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eaLnBrk="0" fontAlgn="base" hangingPunct="0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ko-KR" altLang="en-US" sz="1100" kern="0" spc="-49" dirty="0">
                        <a:latin typeface="+mn-ea"/>
                      </a:rPr>
                      <a:t>점검내용</a:t>
                    </a:r>
                  </a:p>
                </p:txBody>
              </p:sp>
            </p:grpSp>
            <p:grpSp>
              <p:nvGrpSpPr>
                <p:cNvPr id="156" name="그룹 155"/>
                <p:cNvGrpSpPr/>
                <p:nvPr/>
              </p:nvGrpSpPr>
              <p:grpSpPr>
                <a:xfrm>
                  <a:off x="5175867" y="5938110"/>
                  <a:ext cx="1719077" cy="787671"/>
                  <a:chOff x="5369205" y="3208434"/>
                  <a:chExt cx="1719077" cy="787671"/>
                </a:xfrm>
              </p:grpSpPr>
              <p:pic>
                <p:nvPicPr>
                  <p:cNvPr id="162" name="그림 161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9742" r="35535"/>
                  <a:stretch/>
                </p:blipFill>
                <p:spPr>
                  <a:xfrm>
                    <a:off x="5593960" y="3208434"/>
                    <a:ext cx="1089749" cy="787671"/>
                  </a:xfrm>
                  <a:prstGeom prst="rect">
                    <a:avLst/>
                  </a:prstGeom>
                </p:spPr>
              </p:pic>
              <p:pic>
                <p:nvPicPr>
                  <p:cNvPr id="163" name="그림 162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80259"/>
                  <a:stretch/>
                </p:blipFill>
                <p:spPr>
                  <a:xfrm>
                    <a:off x="5369205" y="3208434"/>
                    <a:ext cx="224757" cy="787671"/>
                  </a:xfrm>
                  <a:prstGeom prst="rect">
                    <a:avLst/>
                  </a:prstGeom>
                </p:spPr>
              </p:pic>
              <p:pic>
                <p:nvPicPr>
                  <p:cNvPr id="164" name="그림 163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4465"/>
                  <a:stretch/>
                </p:blipFill>
                <p:spPr>
                  <a:xfrm>
                    <a:off x="6683711" y="3208434"/>
                    <a:ext cx="404571" cy="787671"/>
                  </a:xfrm>
                  <a:prstGeom prst="rect">
                    <a:avLst/>
                  </a:prstGeom>
                </p:spPr>
              </p:pic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5963169" y="3428484"/>
                    <a:ext cx="678504" cy="2841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eaLnBrk="0" fontAlgn="base" hangingPunct="0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ko-KR" altLang="en-US" sz="1100" kern="0" spc="-49" dirty="0">
                        <a:latin typeface="+mn-ea"/>
                      </a:rPr>
                      <a:t>조치방안</a:t>
                    </a:r>
                  </a:p>
                </p:txBody>
              </p:sp>
            </p:grpSp>
            <p:grpSp>
              <p:nvGrpSpPr>
                <p:cNvPr id="157" name="그룹 156"/>
                <p:cNvGrpSpPr/>
                <p:nvPr/>
              </p:nvGrpSpPr>
              <p:grpSpPr>
                <a:xfrm>
                  <a:off x="5175867" y="8956091"/>
                  <a:ext cx="1719077" cy="787671"/>
                  <a:chOff x="5369205" y="3208434"/>
                  <a:chExt cx="1719077" cy="787671"/>
                </a:xfrm>
              </p:grpSpPr>
              <p:pic>
                <p:nvPicPr>
                  <p:cNvPr id="158" name="그림 157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9742" r="35535"/>
                  <a:stretch/>
                </p:blipFill>
                <p:spPr>
                  <a:xfrm>
                    <a:off x="5593961" y="3208434"/>
                    <a:ext cx="1089749" cy="787671"/>
                  </a:xfrm>
                  <a:prstGeom prst="rect">
                    <a:avLst/>
                  </a:prstGeom>
                </p:spPr>
              </p:pic>
              <p:pic>
                <p:nvPicPr>
                  <p:cNvPr id="159" name="그림 158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80259"/>
                  <a:stretch/>
                </p:blipFill>
                <p:spPr>
                  <a:xfrm>
                    <a:off x="5369205" y="3208434"/>
                    <a:ext cx="224757" cy="787671"/>
                  </a:xfrm>
                  <a:prstGeom prst="rect">
                    <a:avLst/>
                  </a:prstGeom>
                </p:spPr>
              </p:pic>
              <p:pic>
                <p:nvPicPr>
                  <p:cNvPr id="160" name="그림 159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4465"/>
                  <a:stretch/>
                </p:blipFill>
                <p:spPr>
                  <a:xfrm>
                    <a:off x="6683711" y="3208434"/>
                    <a:ext cx="404571" cy="787671"/>
                  </a:xfrm>
                  <a:prstGeom prst="rect">
                    <a:avLst/>
                  </a:prstGeom>
                </p:spPr>
              </p:pic>
              <p:sp>
                <p:nvSpPr>
                  <p:cNvPr id="161" name="직사각형 160"/>
                  <p:cNvSpPr/>
                  <p:nvPr/>
                </p:nvSpPr>
                <p:spPr>
                  <a:xfrm>
                    <a:off x="6024241" y="3428484"/>
                    <a:ext cx="556362" cy="2841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eaLnBrk="0" fontAlgn="base" hangingPunct="0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ko-KR" altLang="en-US" sz="1100" kern="0" spc="-49" dirty="0">
                        <a:latin typeface="+mn-ea"/>
                      </a:rPr>
                      <a:t>산출물</a:t>
                    </a:r>
                  </a:p>
                </p:txBody>
              </p:sp>
            </p:grpSp>
          </p:grpSp>
        </p:grpSp>
        <p:sp>
          <p:nvSpPr>
            <p:cNvPr id="116" name="직사각형 115"/>
            <p:cNvSpPr/>
            <p:nvPr/>
          </p:nvSpPr>
          <p:spPr>
            <a:xfrm>
              <a:off x="1806253" y="3321410"/>
              <a:ext cx="867249" cy="659877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319" tIns="44659" rIns="89319" bIns="44659"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760829" y="3173204"/>
              <a:ext cx="1877995" cy="423451"/>
              <a:chOff x="876961" y="3660526"/>
              <a:chExt cx="3329710" cy="462161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876961" y="3660526"/>
                <a:ext cx="3329710" cy="462161"/>
                <a:chOff x="8594296" y="3499260"/>
                <a:chExt cx="1976055" cy="422938"/>
              </a:xfrm>
            </p:grpSpPr>
            <p:pic>
              <p:nvPicPr>
                <p:cNvPr id="148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" r="46595"/>
                <a:stretch/>
              </p:blipFill>
              <p:spPr bwMode="auto">
                <a:xfrm>
                  <a:off x="8594296" y="3499260"/>
                  <a:ext cx="843293" cy="4229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9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843"/>
                <a:stretch/>
              </p:blipFill>
              <p:spPr bwMode="auto">
                <a:xfrm>
                  <a:off x="9336228" y="3499260"/>
                  <a:ext cx="1234123" cy="4229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47" name="직사각형 146"/>
              <p:cNvSpPr/>
              <p:nvPr/>
            </p:nvSpPr>
            <p:spPr>
              <a:xfrm>
                <a:off x="1902564" y="3716113"/>
                <a:ext cx="1169600" cy="30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 eaLnBrk="0" hangingPunct="0">
                  <a:lnSpc>
                    <a:spcPct val="110000"/>
                  </a:lnSpc>
                  <a:defRPr/>
                </a:pPr>
                <a:r>
                  <a:rPr lang="ko-KR" altLang="en-US" sz="1100" b="0" kern="0" spc="-49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0800000" scaled="1"/>
                    </a:gradFill>
                    <a:latin typeface="+mn-ea"/>
                    <a:ea typeface="+mn-ea"/>
                  </a:rPr>
                  <a:t>수행내용</a:t>
                </a:r>
              </a:p>
            </p:txBody>
          </p:sp>
        </p:grpSp>
        <p:sp>
          <p:nvSpPr>
            <p:cNvPr id="118" name="직사각형 117"/>
            <p:cNvSpPr/>
            <p:nvPr/>
          </p:nvSpPr>
          <p:spPr>
            <a:xfrm>
              <a:off x="751024" y="3711486"/>
              <a:ext cx="1947069" cy="1493138"/>
            </a:xfrm>
            <a:prstGeom prst="rect">
              <a:avLst/>
            </a:prstGeom>
          </p:spPr>
          <p:txBody>
            <a:bodyPr wrap="square" lIns="89319" tIns="44659" rIns="89319" bIns="44659">
              <a:spAutoFit/>
            </a:bodyPr>
            <a:lstStyle/>
            <a:p>
              <a:pPr marL="83736" indent="-83736" defTabSz="1006385" fontAlgn="base" latinLnBrk="0">
                <a:lnSpc>
                  <a:spcPct val="110000"/>
                </a:lnSpc>
                <a:spcBef>
                  <a:spcPts val="391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성능 테스트 계획수립</a:t>
              </a:r>
              <a:endParaRPr kumimoji="1" lang="en-US" altLang="ko-KR" sz="1000" kern="0" dirty="0">
                <a:solidFill>
                  <a:srgbClr val="000000"/>
                </a:solidFill>
                <a:latin typeface="+mn-ea"/>
                <a:cs typeface="Verdana" pitchFamily="34" charset="0"/>
              </a:endParaRPr>
            </a:p>
            <a:p>
              <a:pPr marL="83736" indent="-83736" defTabSz="1006385" fontAlgn="base" latinLnBrk="0">
                <a:lnSpc>
                  <a:spcPct val="110000"/>
                </a:lnSpc>
                <a:spcBef>
                  <a:spcPts val="391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kumimoji="1" lang="ko-KR" altLang="en-US" sz="1000" kern="0" spc="-9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성능 테스트 시나리오 및 케이스 도출</a:t>
              </a:r>
            </a:p>
            <a:p>
              <a:pPr marL="167472" lvl="1" indent="-82186" defTabSz="1006385" fontAlgn="base" latinLnBrk="0">
                <a:lnSpc>
                  <a:spcPct val="110000"/>
                </a:lnSpc>
                <a:spcBef>
                  <a:spcPts val="98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나눔바른고딕" panose="02020603020101020101" pitchFamily="18" charset="-127"/>
                <a:buChar char="-"/>
                <a:defRPr/>
              </a:pPr>
              <a:r>
                <a:rPr kumimoji="1" lang="ko-KR" altLang="en-US" sz="1000" kern="0" dirty="0" smtClean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성능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, 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과부하 테스트</a:t>
              </a:r>
            </a:p>
            <a:p>
              <a:pPr marL="83736" indent="-83736" defTabSz="1006385" fontAlgn="base" latinLnBrk="0">
                <a:lnSpc>
                  <a:spcPct val="110000"/>
                </a:lnSpc>
                <a:spcBef>
                  <a:spcPts val="391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테스트 항목 및 대상 선정</a:t>
              </a:r>
            </a:p>
            <a:p>
              <a:pPr marL="83736" indent="-83736" defTabSz="1006385" fontAlgn="base" latinLnBrk="0">
                <a:lnSpc>
                  <a:spcPct val="110000"/>
                </a:lnSpc>
                <a:spcBef>
                  <a:spcPts val="391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테스트 데이터 확보 및 사전 점검</a:t>
              </a:r>
            </a:p>
            <a:p>
              <a:pPr marL="83736" indent="-83736" defTabSz="1006385" fontAlgn="base" latinLnBrk="0">
                <a:lnSpc>
                  <a:spcPct val="110000"/>
                </a:lnSpc>
                <a:spcBef>
                  <a:spcPts val="391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성능 테스트를 위한 제안사의 성능 테스트 지원조직 투입</a:t>
              </a:r>
            </a:p>
          </p:txBody>
        </p:sp>
        <p:sp>
          <p:nvSpPr>
            <p:cNvPr id="119" name="직사각형 118"/>
            <p:cNvSpPr/>
            <p:nvPr/>
          </p:nvSpPr>
          <p:spPr>
            <a:xfrm flipH="1">
              <a:off x="2705348" y="3321410"/>
              <a:ext cx="867249" cy="659877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319" tIns="44659" rIns="89319" bIns="44659"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grpSp>
          <p:nvGrpSpPr>
            <p:cNvPr id="120" name="그룹 119"/>
            <p:cNvGrpSpPr/>
            <p:nvPr/>
          </p:nvGrpSpPr>
          <p:grpSpPr>
            <a:xfrm>
              <a:off x="2933344" y="3638471"/>
              <a:ext cx="2175903" cy="6119259"/>
              <a:chOff x="3017101" y="3711931"/>
              <a:chExt cx="2238032" cy="6242807"/>
            </a:xfrm>
          </p:grpSpPr>
          <p:cxnSp>
            <p:nvCxnSpPr>
              <p:cNvPr id="128" name="AutoShape 51"/>
              <p:cNvCxnSpPr>
                <a:cxnSpLocks noChangeShapeType="1"/>
                <a:stCxn id="141" idx="2"/>
                <a:endCxn id="142" idx="0"/>
              </p:cNvCxnSpPr>
              <p:nvPr/>
            </p:nvCxnSpPr>
            <p:spPr bwMode="auto">
              <a:xfrm>
                <a:off x="3629557" y="6925386"/>
                <a:ext cx="0" cy="525216"/>
              </a:xfrm>
              <a:prstGeom prst="straightConnector1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triangle" w="med" len="sm"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Rectangle 52"/>
              <p:cNvSpPr>
                <a:spLocks noChangeArrowheads="1"/>
              </p:cNvSpPr>
              <p:nvPr/>
            </p:nvSpPr>
            <p:spPr bwMode="auto">
              <a:xfrm>
                <a:off x="4576504" y="8184339"/>
                <a:ext cx="241852" cy="251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381" tIns="45692" rIns="91381" bIns="45692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ko-KR" sz="1000" dirty="0">
                    <a:solidFill>
                      <a:srgbClr val="000000"/>
                    </a:solidFill>
                    <a:latin typeface="+mn-ea"/>
                  </a:rPr>
                  <a:t>N</a:t>
                </a:r>
              </a:p>
            </p:txBody>
          </p:sp>
          <p:sp>
            <p:nvSpPr>
              <p:cNvPr id="130" name="Rectangle 53"/>
              <p:cNvSpPr>
                <a:spLocks noChangeArrowheads="1"/>
              </p:cNvSpPr>
              <p:nvPr/>
            </p:nvSpPr>
            <p:spPr bwMode="auto">
              <a:xfrm>
                <a:off x="3623536" y="8984309"/>
                <a:ext cx="268957" cy="251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381" tIns="45692" rIns="91381" bIns="45692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ko-KR" sz="1000" dirty="0">
                    <a:solidFill>
                      <a:srgbClr val="000000"/>
                    </a:solidFill>
                    <a:latin typeface="+mn-ea"/>
                  </a:rPr>
                  <a:t>Y</a:t>
                </a:r>
              </a:p>
            </p:txBody>
          </p:sp>
          <p:cxnSp>
            <p:nvCxnSpPr>
              <p:cNvPr id="131" name="AutoShape 56"/>
              <p:cNvCxnSpPr>
                <a:cxnSpLocks noChangeShapeType="1"/>
                <a:stCxn id="137" idx="2"/>
                <a:endCxn id="144" idx="0"/>
              </p:cNvCxnSpPr>
              <p:nvPr/>
            </p:nvCxnSpPr>
            <p:spPr bwMode="auto">
              <a:xfrm>
                <a:off x="3629558" y="8815047"/>
                <a:ext cx="0" cy="525214"/>
              </a:xfrm>
              <a:prstGeom prst="straightConnector1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triangle" w="med" len="sm"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AutoShape 57"/>
              <p:cNvCxnSpPr>
                <a:cxnSpLocks noChangeShapeType="1"/>
                <a:stCxn id="137" idx="1"/>
                <a:endCxn id="143" idx="2"/>
              </p:cNvCxnSpPr>
              <p:nvPr/>
            </p:nvCxnSpPr>
            <p:spPr bwMode="auto">
              <a:xfrm flipV="1">
                <a:off x="4242014" y="7811637"/>
                <a:ext cx="604815" cy="764313"/>
              </a:xfrm>
              <a:prstGeom prst="bentConnector2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triangle" w="med" len="sm"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AutoShape 58"/>
              <p:cNvCxnSpPr>
                <a:cxnSpLocks noChangeShapeType="1"/>
                <a:stCxn id="142" idx="2"/>
                <a:endCxn id="137" idx="0"/>
              </p:cNvCxnSpPr>
              <p:nvPr/>
            </p:nvCxnSpPr>
            <p:spPr bwMode="auto">
              <a:xfrm>
                <a:off x="3629557" y="7811637"/>
                <a:ext cx="1" cy="525216"/>
              </a:xfrm>
              <a:prstGeom prst="straightConnector1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triangle" w="med" len="sm"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AutoShape 62"/>
              <p:cNvCxnSpPr>
                <a:cxnSpLocks noChangeShapeType="1"/>
                <a:stCxn id="140" idx="2"/>
                <a:endCxn id="141" idx="0"/>
              </p:cNvCxnSpPr>
              <p:nvPr/>
            </p:nvCxnSpPr>
            <p:spPr bwMode="auto">
              <a:xfrm>
                <a:off x="3629557" y="6039136"/>
                <a:ext cx="0" cy="525216"/>
              </a:xfrm>
              <a:prstGeom prst="straightConnector1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triangle" w="med" len="sm"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AutoShape 64"/>
              <p:cNvCxnSpPr>
                <a:cxnSpLocks noChangeShapeType="1"/>
                <a:stCxn id="139" idx="2"/>
                <a:endCxn id="140" idx="0"/>
              </p:cNvCxnSpPr>
              <p:nvPr/>
            </p:nvCxnSpPr>
            <p:spPr bwMode="auto">
              <a:xfrm>
                <a:off x="3629557" y="4959216"/>
                <a:ext cx="0" cy="525216"/>
              </a:xfrm>
              <a:prstGeom prst="straightConnector1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triangle" w="med" len="sm"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AutoShape 65"/>
              <p:cNvCxnSpPr>
                <a:cxnSpLocks noChangeShapeType="1"/>
                <a:stCxn id="138" idx="2"/>
                <a:endCxn id="139" idx="0"/>
              </p:cNvCxnSpPr>
              <p:nvPr/>
            </p:nvCxnSpPr>
            <p:spPr bwMode="auto">
              <a:xfrm>
                <a:off x="3629557" y="4072966"/>
                <a:ext cx="0" cy="525216"/>
              </a:xfrm>
              <a:prstGeom prst="straightConnector1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triangle" w="med" len="sm"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AutoShape 116" descr="강-3단"/>
              <p:cNvSpPr>
                <a:spLocks noChangeArrowheads="1"/>
              </p:cNvSpPr>
              <p:nvPr/>
            </p:nvSpPr>
            <p:spPr bwMode="auto">
              <a:xfrm flipH="1">
                <a:off x="3017101" y="8336233"/>
                <a:ext cx="1225502" cy="479307"/>
              </a:xfrm>
              <a:prstGeom prst="flowChartDecision">
                <a:avLst/>
              </a:prstGeom>
              <a:solidFill>
                <a:srgbClr val="4D7FB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</a:rPr>
                  <a:t>성능목표</a:t>
                </a:r>
                <a:r>
                  <a:rPr lang="ko-KR" altLang="ko-KR" sz="1000" dirty="0">
                    <a:solidFill>
                      <a:schemeClr val="bg1"/>
                    </a:solidFill>
                    <a:latin typeface="+mn-ea"/>
                  </a:rPr>
                  <a:t>만족</a:t>
                </a:r>
              </a:p>
            </p:txBody>
          </p:sp>
          <p:sp>
            <p:nvSpPr>
              <p:cNvPr id="138" name="AutoShape 116" descr="강-3단"/>
              <p:cNvSpPr>
                <a:spLocks noChangeArrowheads="1"/>
              </p:cNvSpPr>
              <p:nvPr/>
            </p:nvSpPr>
            <p:spPr bwMode="auto">
              <a:xfrm flipH="1">
                <a:off x="3017101" y="3711931"/>
                <a:ext cx="1225502" cy="361168"/>
              </a:xfrm>
              <a:prstGeom prst="roundRect">
                <a:avLst>
                  <a:gd name="adj" fmla="val 2185"/>
                </a:avLst>
              </a:prstGeom>
              <a:solidFill>
                <a:srgbClr val="CFCFCF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성능테스트 계획 수립</a:t>
                </a:r>
              </a:p>
            </p:txBody>
          </p:sp>
          <p:sp>
            <p:nvSpPr>
              <p:cNvPr id="139" name="AutoShape 116" descr="강-3단"/>
              <p:cNvSpPr>
                <a:spLocks noChangeArrowheads="1"/>
              </p:cNvSpPr>
              <p:nvPr/>
            </p:nvSpPr>
            <p:spPr bwMode="auto">
              <a:xfrm flipH="1">
                <a:off x="3017101" y="4597975"/>
                <a:ext cx="1225502" cy="361168"/>
              </a:xfrm>
              <a:prstGeom prst="roundRect">
                <a:avLst>
                  <a:gd name="adj" fmla="val 2185"/>
                </a:avLst>
              </a:prstGeom>
              <a:solidFill>
                <a:srgbClr val="CFCFCF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성능테스트 환경 설정</a:t>
                </a:r>
              </a:p>
            </p:txBody>
          </p:sp>
          <p:sp>
            <p:nvSpPr>
              <p:cNvPr id="140" name="AutoShape 116" descr="강-3단"/>
              <p:cNvSpPr>
                <a:spLocks noChangeArrowheads="1"/>
              </p:cNvSpPr>
              <p:nvPr/>
            </p:nvSpPr>
            <p:spPr bwMode="auto">
              <a:xfrm flipH="1">
                <a:off x="3017101" y="5484017"/>
                <a:ext cx="1225502" cy="555255"/>
              </a:xfrm>
              <a:prstGeom prst="roundRect">
                <a:avLst>
                  <a:gd name="adj" fmla="val 2185"/>
                </a:avLst>
              </a:prstGeom>
              <a:solidFill>
                <a:srgbClr val="CFCFCF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성능테스트 시나리오</a:t>
                </a:r>
              </a:p>
              <a:p>
                <a:pPr algn="ctr"/>
                <a:r>
                  <a:rPr lang="ko-KR" altLang="en-US" sz="1000" dirty="0">
                    <a:latin typeface="+mn-ea"/>
                  </a:rPr>
                  <a:t>및 케이스 준비</a:t>
                </a:r>
              </a:p>
            </p:txBody>
          </p:sp>
          <p:sp>
            <p:nvSpPr>
              <p:cNvPr id="141" name="AutoShape 116" descr="강-3단"/>
              <p:cNvSpPr>
                <a:spLocks noChangeArrowheads="1"/>
              </p:cNvSpPr>
              <p:nvPr/>
            </p:nvSpPr>
            <p:spPr bwMode="auto">
              <a:xfrm flipH="1">
                <a:off x="3017101" y="6564146"/>
                <a:ext cx="1225502" cy="361168"/>
              </a:xfrm>
              <a:prstGeom prst="roundRect">
                <a:avLst>
                  <a:gd name="adj" fmla="val 2185"/>
                </a:avLst>
              </a:prstGeom>
              <a:solidFill>
                <a:srgbClr val="CFCFCF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테스트 데이터 준비</a:t>
                </a:r>
              </a:p>
            </p:txBody>
          </p:sp>
          <p:sp>
            <p:nvSpPr>
              <p:cNvPr id="142" name="AutoShape 116" descr="강-3단"/>
              <p:cNvSpPr>
                <a:spLocks noChangeArrowheads="1"/>
              </p:cNvSpPr>
              <p:nvPr/>
            </p:nvSpPr>
            <p:spPr bwMode="auto">
              <a:xfrm flipH="1">
                <a:off x="3017101" y="7450190"/>
                <a:ext cx="1225502" cy="361168"/>
              </a:xfrm>
              <a:prstGeom prst="roundRect">
                <a:avLst>
                  <a:gd name="adj" fmla="val 2185"/>
                </a:avLst>
              </a:prstGeom>
              <a:solidFill>
                <a:srgbClr val="CFCFCF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성능테스트 실시</a:t>
                </a:r>
              </a:p>
            </p:txBody>
          </p:sp>
          <p:sp>
            <p:nvSpPr>
              <p:cNvPr id="143" name="AutoShape 116" descr="강-3단"/>
              <p:cNvSpPr>
                <a:spLocks noChangeArrowheads="1"/>
              </p:cNvSpPr>
              <p:nvPr/>
            </p:nvSpPr>
            <p:spPr bwMode="auto">
              <a:xfrm flipH="1">
                <a:off x="4439334" y="7450190"/>
                <a:ext cx="815799" cy="361168"/>
              </a:xfrm>
              <a:prstGeom prst="roundRect">
                <a:avLst>
                  <a:gd name="adj" fmla="val 2185"/>
                </a:avLst>
              </a:prstGeom>
              <a:solidFill>
                <a:srgbClr val="CFCFCF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성능튜닝수행</a:t>
                </a:r>
              </a:p>
            </p:txBody>
          </p:sp>
          <p:sp>
            <p:nvSpPr>
              <p:cNvPr id="144" name="AutoShape 116" descr="강-3단"/>
              <p:cNvSpPr>
                <a:spLocks noChangeArrowheads="1"/>
              </p:cNvSpPr>
              <p:nvPr/>
            </p:nvSpPr>
            <p:spPr bwMode="auto">
              <a:xfrm flipH="1">
                <a:off x="3017101" y="9340414"/>
                <a:ext cx="1225502" cy="614324"/>
              </a:xfrm>
              <a:prstGeom prst="roundRect">
                <a:avLst>
                  <a:gd name="adj" fmla="val 2185"/>
                </a:avLst>
              </a:prstGeom>
              <a:solidFill>
                <a:srgbClr val="CFCFCF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테스트결과 보고서</a:t>
                </a:r>
              </a:p>
              <a:p>
                <a:pPr algn="ctr"/>
                <a:r>
                  <a:rPr lang="ko-KR" altLang="en-US" sz="1000" dirty="0">
                    <a:latin typeface="+mn-ea"/>
                  </a:rPr>
                  <a:t>작성 및 승인</a:t>
                </a:r>
              </a:p>
            </p:txBody>
          </p:sp>
          <p:cxnSp>
            <p:nvCxnSpPr>
              <p:cNvPr id="145" name="AutoShape 51"/>
              <p:cNvCxnSpPr>
                <a:cxnSpLocks noChangeShapeType="1"/>
                <a:stCxn id="143" idx="3"/>
                <a:endCxn id="142" idx="1"/>
              </p:cNvCxnSpPr>
              <p:nvPr/>
            </p:nvCxnSpPr>
            <p:spPr bwMode="auto">
              <a:xfrm flipH="1">
                <a:off x="4242013" y="7631120"/>
                <a:ext cx="196512" cy="0"/>
              </a:xfrm>
              <a:prstGeom prst="straightConnector1">
                <a:avLst/>
              </a:prstGeom>
              <a:noFill/>
              <a:ln w="6350">
                <a:solidFill>
                  <a:srgbClr val="5F5F5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1" name="그룹 120"/>
            <p:cNvGrpSpPr/>
            <p:nvPr/>
          </p:nvGrpSpPr>
          <p:grpSpPr>
            <a:xfrm>
              <a:off x="2820733" y="3173204"/>
              <a:ext cx="2246788" cy="423451"/>
              <a:chOff x="876961" y="3660526"/>
              <a:chExt cx="3329710" cy="462161"/>
            </a:xfrm>
          </p:grpSpPr>
          <p:grpSp>
            <p:nvGrpSpPr>
              <p:cNvPr id="124" name="그룹 123"/>
              <p:cNvGrpSpPr/>
              <p:nvPr/>
            </p:nvGrpSpPr>
            <p:grpSpPr>
              <a:xfrm>
                <a:off x="876961" y="3660526"/>
                <a:ext cx="3329710" cy="462161"/>
                <a:chOff x="8594296" y="3499260"/>
                <a:chExt cx="1976055" cy="422938"/>
              </a:xfrm>
            </p:grpSpPr>
            <p:pic>
              <p:nvPicPr>
                <p:cNvPr id="126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" r="46595"/>
                <a:stretch/>
              </p:blipFill>
              <p:spPr bwMode="auto">
                <a:xfrm>
                  <a:off x="8594296" y="3499260"/>
                  <a:ext cx="843293" cy="4229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7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843"/>
                <a:stretch/>
              </p:blipFill>
              <p:spPr bwMode="auto">
                <a:xfrm>
                  <a:off x="9336228" y="3499260"/>
                  <a:ext cx="1234123" cy="4229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25" name="직사각형 124"/>
              <p:cNvSpPr/>
              <p:nvPr/>
            </p:nvSpPr>
            <p:spPr>
              <a:xfrm>
                <a:off x="2174540" y="3716113"/>
                <a:ext cx="625646" cy="30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 eaLnBrk="0" hangingPunct="0">
                  <a:lnSpc>
                    <a:spcPct val="110000"/>
                  </a:lnSpc>
                  <a:defRPr/>
                </a:pPr>
                <a:r>
                  <a:rPr lang="ko-KR" altLang="en-US" sz="1100" b="0" kern="0" spc="-49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0800000" scaled="1"/>
                    </a:gradFill>
                    <a:latin typeface="+mn-ea"/>
                    <a:ea typeface="+mn-ea"/>
                  </a:rPr>
                  <a:t>절차</a:t>
                </a:r>
              </a:p>
            </p:txBody>
          </p:sp>
        </p:grpSp>
        <p:sp>
          <p:nvSpPr>
            <p:cNvPr id="122" name="Line 46"/>
            <p:cNvSpPr>
              <a:spLocks noChangeShapeType="1"/>
            </p:cNvSpPr>
            <p:nvPr/>
          </p:nvSpPr>
          <p:spPr bwMode="auto">
            <a:xfrm>
              <a:off x="834873" y="6169219"/>
              <a:ext cx="4232648" cy="0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sysDash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7589" tIns="48795" rIns="97589" bIns="48795"/>
            <a:lstStyle/>
            <a:p>
              <a:pPr eaLnBrk="1" latinLnBrk="1" hangingPunct="1">
                <a:defRPr/>
              </a:pPr>
              <a:endParaRPr lang="ko-KR" altLang="en-US" sz="1100" b="1" dirty="0">
                <a:latin typeface="+mn-ea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751024" y="6371942"/>
              <a:ext cx="1947069" cy="3250030"/>
            </a:xfrm>
            <a:prstGeom prst="rect">
              <a:avLst/>
            </a:prstGeom>
          </p:spPr>
          <p:txBody>
            <a:bodyPr wrap="square" lIns="89319" tIns="44659" rIns="89319" bIns="44659">
              <a:spAutoFit/>
            </a:bodyPr>
            <a:lstStyle/>
            <a:p>
              <a:pPr marL="83736" indent="-83736" defTabSz="1006385" fontAlgn="base" latinLnBrk="0">
                <a:lnSpc>
                  <a:spcPct val="110000"/>
                </a:lnSpc>
                <a:spcBef>
                  <a:spcPts val="391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성능 테스트를 위한 사전 준비</a:t>
              </a:r>
            </a:p>
            <a:p>
              <a:pPr marL="167472" lvl="1" indent="-82186" defTabSz="1006385" fontAlgn="base" latinLnBrk="0">
                <a:lnSpc>
                  <a:spcPct val="110000"/>
                </a:lnSpc>
                <a:spcBef>
                  <a:spcPts val="98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나눔바른고딕" panose="02020603020101020101" pitchFamily="18" charset="-127"/>
                <a:buChar char="-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테스트항목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, 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테스트데이터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, 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오차 허용 범위 및 기준</a:t>
              </a:r>
            </a:p>
            <a:p>
              <a:pPr marL="167472" lvl="1" indent="-82186" defTabSz="1006385" fontAlgn="base" latinLnBrk="0">
                <a:lnSpc>
                  <a:spcPct val="110000"/>
                </a:lnSpc>
                <a:spcBef>
                  <a:spcPts val="98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나눔바른고딕" panose="02020603020101020101" pitchFamily="18" charset="-127"/>
                <a:buChar char="-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성능 테스트 계획서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(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주요 업무별 테스트 항목 선정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)</a:t>
              </a:r>
            </a:p>
            <a:p>
              <a:pPr marL="83736" indent="-83736" defTabSz="1006385" fontAlgn="base" latinLnBrk="0">
                <a:lnSpc>
                  <a:spcPct val="110000"/>
                </a:lnSpc>
                <a:spcBef>
                  <a:spcPts val="391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성능 테스트 대상 항목 선정 및 테스트지원조직 사전 협의</a:t>
              </a:r>
            </a:p>
            <a:p>
              <a:pPr marL="83736" indent="-83736" defTabSz="1006385" fontAlgn="base" latinLnBrk="0">
                <a:lnSpc>
                  <a:spcPct val="110000"/>
                </a:lnSpc>
                <a:spcBef>
                  <a:spcPts val="391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성능 테스트는 연구개발본부 성능 테스트 전문가로 구성된 테스트팀이 방문하여 성능 테스트도구를 사용하여 실시</a:t>
              </a:r>
            </a:p>
            <a:p>
              <a:pPr marL="83736" indent="-83736" defTabSz="1006385" fontAlgn="base" latinLnBrk="0">
                <a:lnSpc>
                  <a:spcPct val="110000"/>
                </a:lnSpc>
                <a:spcBef>
                  <a:spcPts val="391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결함 발생 시 등록 및 조치결과 추적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, 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관리</a:t>
              </a:r>
            </a:p>
            <a:p>
              <a:pPr marL="83736" indent="-83736" defTabSz="1006385" fontAlgn="base" latinLnBrk="0">
                <a:lnSpc>
                  <a:spcPct val="110000"/>
                </a:lnSpc>
                <a:spcBef>
                  <a:spcPts val="391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성능 테스트 시 스트레스 및 볼륨 선정의 적합성 여부 검토</a:t>
              </a:r>
            </a:p>
            <a:p>
              <a:pPr marL="83736" indent="-83736" defTabSz="1006385" fontAlgn="base" latinLnBrk="0">
                <a:lnSpc>
                  <a:spcPct val="110000"/>
                </a:lnSpc>
                <a:spcBef>
                  <a:spcPts val="391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</a:rPr>
                <a:t>시스템 운영의 최적 환경을 확인하고 백업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966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시스템 시험 방안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20289" y="466868"/>
            <a:ext cx="91960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2. </a:t>
            </a:r>
            <a:r>
              <a:rPr lang="ko-KR" altLang="en-US" dirty="0" smtClean="0">
                <a:latin typeface="+mn-ea"/>
                <a:ea typeface="+mn-ea"/>
              </a:rPr>
              <a:t>시험 운영 계획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962955" y="694469"/>
            <a:ext cx="7769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2.5. </a:t>
            </a:r>
            <a:r>
              <a:rPr lang="ko-KR" altLang="en-US" dirty="0">
                <a:latin typeface="+mn-ea"/>
                <a:ea typeface="+mn-ea"/>
              </a:rPr>
              <a:t>이행 방안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2.5. </a:t>
            </a:r>
            <a:r>
              <a:rPr lang="ko-KR" altLang="en-US" sz="1600" dirty="0" smtClean="0">
                <a:latin typeface="+mn-ea"/>
                <a:ea typeface="+mn-ea"/>
              </a:rPr>
              <a:t>이행 방안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시스템 이전 유 경험자로 구성된 인력을 중심으로 이전계획 및 절차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위험요소에 대한 대처 방안 및 복구절차를 수립한 뒤 일정에 따라 체계적으로 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수행하겠습니다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972670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이행 방안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20634" y="2567885"/>
            <a:ext cx="6132553" cy="6681100"/>
            <a:chOff x="564453" y="3271917"/>
            <a:chExt cx="6392446" cy="6681100"/>
          </a:xfrm>
        </p:grpSpPr>
        <p:pic>
          <p:nvPicPr>
            <p:cNvPr id="73" name="Picture 2" descr="C:\Users\131102\Desktop\3-3.2.5-마-0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783"/>
            <a:stretch/>
          </p:blipFill>
          <p:spPr bwMode="auto">
            <a:xfrm>
              <a:off x="717967" y="8967506"/>
              <a:ext cx="6125330" cy="985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4" name="그룹 73"/>
            <p:cNvGrpSpPr/>
            <p:nvPr/>
          </p:nvGrpSpPr>
          <p:grpSpPr>
            <a:xfrm>
              <a:off x="564453" y="3271917"/>
              <a:ext cx="6392446" cy="4796496"/>
              <a:chOff x="580570" y="4061977"/>
              <a:chExt cx="6574972" cy="4893337"/>
            </a:xfrm>
          </p:grpSpPr>
          <p:grpSp>
            <p:nvGrpSpPr>
              <p:cNvPr id="170" name="그룹 169"/>
              <p:cNvGrpSpPr/>
              <p:nvPr/>
            </p:nvGrpSpPr>
            <p:grpSpPr>
              <a:xfrm>
                <a:off x="580570" y="4061977"/>
                <a:ext cx="6574972" cy="4893337"/>
                <a:chOff x="1298575" y="4166163"/>
                <a:chExt cx="3368737" cy="2771413"/>
              </a:xfrm>
            </p:grpSpPr>
            <p:pic>
              <p:nvPicPr>
                <p:cNvPr id="172" name="그림 17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315" t="3208" r="14580"/>
                <a:stretch/>
              </p:blipFill>
              <p:spPr>
                <a:xfrm>
                  <a:off x="1365504" y="4166163"/>
                  <a:ext cx="3257189" cy="2771413"/>
                </a:xfrm>
                <a:prstGeom prst="rect">
                  <a:avLst/>
                </a:prstGeom>
              </p:spPr>
            </p:pic>
            <p:sp>
              <p:nvSpPr>
                <p:cNvPr id="173" name="직사각형 172"/>
                <p:cNvSpPr/>
                <p:nvPr/>
              </p:nvSpPr>
              <p:spPr>
                <a:xfrm>
                  <a:off x="1298575" y="4166163"/>
                  <a:ext cx="3368737" cy="138213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n-ea"/>
                  </a:endParaRPr>
                </a:p>
              </p:txBody>
            </p:sp>
          </p:grpSp>
          <p:sp>
            <p:nvSpPr>
              <p:cNvPr id="171" name="직사각형 170"/>
              <p:cNvSpPr/>
              <p:nvPr/>
            </p:nvSpPr>
            <p:spPr>
              <a:xfrm>
                <a:off x="684224" y="5562662"/>
                <a:ext cx="6442289" cy="2196244"/>
              </a:xfrm>
              <a:prstGeom prst="rect">
                <a:avLst/>
              </a:prstGeom>
              <a:gradFill flip="none" rotWithShape="1">
                <a:gsLst>
                  <a:gs pos="33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</p:grpSp>
        <p:sp>
          <p:nvSpPr>
            <p:cNvPr id="75" name="Rectangle 270"/>
            <p:cNvSpPr>
              <a:spLocks noChangeArrowheads="1"/>
            </p:cNvSpPr>
            <p:nvPr/>
          </p:nvSpPr>
          <p:spPr bwMode="auto">
            <a:xfrm>
              <a:off x="1283727" y="3389958"/>
              <a:ext cx="4993809" cy="33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ko-KR" altLang="en-US" b="1" dirty="0">
                  <a:solidFill>
                    <a:srgbClr val="003399"/>
                  </a:solidFill>
                  <a:latin typeface="+mn-ea"/>
                </a:rPr>
                <a:t>성공적인 시스템 이전</a:t>
              </a:r>
            </a:p>
          </p:txBody>
        </p:sp>
        <p:pic>
          <p:nvPicPr>
            <p:cNvPr id="76" name="Picture 319" descr="넓은화살표3"/>
            <p:cNvPicPr preferRelativeResize="0">
              <a:picLocks noChangeArrowheads="1"/>
            </p:cNvPicPr>
            <p:nvPr/>
          </p:nvPicPr>
          <p:blipFill>
            <a:blip r:embed="rId4" cstate="print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61" y="3956160"/>
              <a:ext cx="3503902" cy="910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직사각형 81"/>
            <p:cNvSpPr/>
            <p:nvPr/>
          </p:nvSpPr>
          <p:spPr>
            <a:xfrm>
              <a:off x="2065037" y="5064067"/>
              <a:ext cx="3429645" cy="385656"/>
            </a:xfrm>
            <a:prstGeom prst="rect">
              <a:avLst/>
            </a:prstGeom>
          </p:spPr>
          <p:txBody>
            <a:bodyPr wrap="none" lIns="89319" tIns="44659" rIns="89319" bIns="44659">
              <a:spAutoFit/>
            </a:bodyPr>
            <a:lstStyle/>
            <a:p>
              <a:pPr algn="ctr" latinLnBrk="0">
                <a:lnSpc>
                  <a:spcPct val="120000"/>
                </a:lnSpc>
                <a:buFont typeface="나눔바른고딕"/>
                <a:buNone/>
                <a:defRPr/>
              </a:pPr>
              <a:r>
                <a:rPr lang="ko-KR" altLang="en-US" sz="1600" b="1" dirty="0">
                  <a:latin typeface="+mn-ea"/>
                </a:rPr>
                <a:t>수행 경험을 기반으로 마련된 접근원칙</a:t>
              </a: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788464" y="5643810"/>
              <a:ext cx="6020105" cy="2434841"/>
              <a:chOff x="707694" y="6398452"/>
              <a:chExt cx="6391476" cy="2498312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707694" y="6398452"/>
                <a:ext cx="6391476" cy="2498312"/>
                <a:chOff x="707694" y="6055552"/>
                <a:chExt cx="6391476" cy="2498312"/>
              </a:xfrm>
            </p:grpSpPr>
            <p:grpSp>
              <p:nvGrpSpPr>
                <p:cNvPr id="101" name="그룹 100"/>
                <p:cNvGrpSpPr/>
                <p:nvPr/>
              </p:nvGrpSpPr>
              <p:grpSpPr>
                <a:xfrm>
                  <a:off x="707694" y="6055552"/>
                  <a:ext cx="2073476" cy="2333212"/>
                  <a:chOff x="707694" y="6220652"/>
                  <a:chExt cx="2073476" cy="2333212"/>
                </a:xfrm>
              </p:grpSpPr>
              <p:pic>
                <p:nvPicPr>
                  <p:cNvPr id="110" name="그림 109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grayscl/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rightnessContrast contrast="-2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70302"/>
                  <a:stretch/>
                </p:blipFill>
                <p:spPr>
                  <a:xfrm>
                    <a:off x="707694" y="6220652"/>
                    <a:ext cx="2073476" cy="713548"/>
                  </a:xfrm>
                  <a:prstGeom prst="rect">
                    <a:avLst/>
                  </a:prstGeom>
                </p:spPr>
              </p:pic>
              <p:pic>
                <p:nvPicPr>
                  <p:cNvPr id="111" name="그림 110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grayscl/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rightnessContrast contrast="-2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4455"/>
                  <a:stretch/>
                </p:blipFill>
                <p:spPr>
                  <a:xfrm>
                    <a:off x="707694" y="6979064"/>
                    <a:ext cx="2073476" cy="1574800"/>
                  </a:xfrm>
                  <a:prstGeom prst="rect">
                    <a:avLst/>
                  </a:prstGeom>
                </p:spPr>
              </p:pic>
              <p:pic>
                <p:nvPicPr>
                  <p:cNvPr id="112" name="그림 111"/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grayscl/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rightnessContrast contrast="-2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9170" b="20086"/>
                  <a:stretch/>
                </p:blipFill>
                <p:spPr>
                  <a:xfrm>
                    <a:off x="707694" y="6904050"/>
                    <a:ext cx="2073476" cy="62998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2" name="그룹 101"/>
                <p:cNvGrpSpPr/>
                <p:nvPr/>
              </p:nvGrpSpPr>
              <p:grpSpPr>
                <a:xfrm>
                  <a:off x="2866694" y="6220652"/>
                  <a:ext cx="2073476" cy="2333212"/>
                  <a:chOff x="707694" y="6220652"/>
                  <a:chExt cx="2073476" cy="2333212"/>
                </a:xfrm>
              </p:grpSpPr>
              <p:pic>
                <p:nvPicPr>
                  <p:cNvPr id="107" name="그림 106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grayscl/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rightnessContrast contrast="-2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70302"/>
                  <a:stretch/>
                </p:blipFill>
                <p:spPr>
                  <a:xfrm>
                    <a:off x="707694" y="6220652"/>
                    <a:ext cx="2073476" cy="713548"/>
                  </a:xfrm>
                  <a:prstGeom prst="rect">
                    <a:avLst/>
                  </a:prstGeom>
                </p:spPr>
              </p:pic>
              <p:pic>
                <p:nvPicPr>
                  <p:cNvPr id="108" name="그림 107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grayscl/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rightnessContrast contrast="-2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4455"/>
                  <a:stretch/>
                </p:blipFill>
                <p:spPr>
                  <a:xfrm>
                    <a:off x="707694" y="6979064"/>
                    <a:ext cx="2073476" cy="1574800"/>
                  </a:xfrm>
                  <a:prstGeom prst="rect">
                    <a:avLst/>
                  </a:prstGeom>
                </p:spPr>
              </p:pic>
              <p:pic>
                <p:nvPicPr>
                  <p:cNvPr id="109" name="그림 108"/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grayscl/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rightnessContrast contrast="-2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9170" b="20086"/>
                  <a:stretch/>
                </p:blipFill>
                <p:spPr>
                  <a:xfrm>
                    <a:off x="707694" y="6904050"/>
                    <a:ext cx="2073476" cy="62998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3" name="그룹 102"/>
                <p:cNvGrpSpPr/>
                <p:nvPr/>
              </p:nvGrpSpPr>
              <p:grpSpPr>
                <a:xfrm>
                  <a:off x="5025693" y="6055552"/>
                  <a:ext cx="2073477" cy="2333212"/>
                  <a:chOff x="707693" y="6220652"/>
                  <a:chExt cx="2073477" cy="2333212"/>
                </a:xfrm>
              </p:grpSpPr>
              <p:pic>
                <p:nvPicPr>
                  <p:cNvPr id="104" name="그림 103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grayscl/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rightnessContrast contrast="-2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70302"/>
                  <a:stretch/>
                </p:blipFill>
                <p:spPr>
                  <a:xfrm>
                    <a:off x="707694" y="6220652"/>
                    <a:ext cx="2073476" cy="713548"/>
                  </a:xfrm>
                  <a:prstGeom prst="rect">
                    <a:avLst/>
                  </a:prstGeom>
                </p:spPr>
              </p:pic>
              <p:pic>
                <p:nvPicPr>
                  <p:cNvPr id="105" name="그림 104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grayscl/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rightnessContrast contrast="-2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4455"/>
                  <a:stretch/>
                </p:blipFill>
                <p:spPr>
                  <a:xfrm>
                    <a:off x="707693" y="6979064"/>
                    <a:ext cx="2073477" cy="1574800"/>
                  </a:xfrm>
                  <a:prstGeom prst="rect">
                    <a:avLst/>
                  </a:prstGeom>
                </p:spPr>
              </p:pic>
              <p:pic>
                <p:nvPicPr>
                  <p:cNvPr id="106" name="그림 105"/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grayscl/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rightnessContrast contrast="-2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9170" b="20086"/>
                  <a:stretch/>
                </p:blipFill>
                <p:spPr>
                  <a:xfrm>
                    <a:off x="707694" y="6904050"/>
                    <a:ext cx="2073476" cy="629988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95" name="Text Box 137"/>
              <p:cNvSpPr txBox="1">
                <a:spLocks noChangeArrowheads="1"/>
              </p:cNvSpPr>
              <p:nvPr/>
            </p:nvSpPr>
            <p:spPr bwMode="auto">
              <a:xfrm>
                <a:off x="1398494" y="6563043"/>
                <a:ext cx="685622" cy="1736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ctr"/>
                <a:r>
                  <a:rPr lang="ko-KR" altLang="en-US" sz="1100" spc="-49" dirty="0">
                    <a:solidFill>
                      <a:srgbClr val="000000"/>
                    </a:solidFill>
                    <a:latin typeface="+mn-ea"/>
                  </a:rPr>
                  <a:t>기술적 측면</a:t>
                </a:r>
              </a:p>
            </p:txBody>
          </p:sp>
          <p:sp>
            <p:nvSpPr>
              <p:cNvPr id="96" name="Text Box 137"/>
              <p:cNvSpPr txBox="1">
                <a:spLocks noChangeArrowheads="1"/>
              </p:cNvSpPr>
              <p:nvPr/>
            </p:nvSpPr>
            <p:spPr bwMode="auto">
              <a:xfrm>
                <a:off x="3562032" y="6740843"/>
                <a:ext cx="727346" cy="1736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rgbClr val="000000"/>
                    </a:solidFill>
                    <a:latin typeface="+mn-ea"/>
                  </a:rPr>
                  <a:t>인프라 측면</a:t>
                </a:r>
              </a:p>
            </p:txBody>
          </p:sp>
          <p:sp>
            <p:nvSpPr>
              <p:cNvPr id="97" name="Text Box 137"/>
              <p:cNvSpPr txBox="1">
                <a:spLocks noChangeArrowheads="1"/>
              </p:cNvSpPr>
              <p:nvPr/>
            </p:nvSpPr>
            <p:spPr bwMode="auto">
              <a:xfrm>
                <a:off x="5695632" y="6575742"/>
                <a:ext cx="727346" cy="1736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rgbClr val="000000"/>
                    </a:solidFill>
                    <a:latin typeface="+mn-ea"/>
                  </a:rPr>
                  <a:t>관리적 측면</a:t>
                </a:r>
              </a:p>
            </p:txBody>
          </p:sp>
          <p:sp>
            <p:nvSpPr>
              <p:cNvPr id="98" name="Text Box 55"/>
              <p:cNvSpPr txBox="1">
                <a:spLocks noChangeArrowheads="1"/>
              </p:cNvSpPr>
              <p:nvPr/>
            </p:nvSpPr>
            <p:spPr bwMode="auto">
              <a:xfrm>
                <a:off x="805014" y="6919930"/>
                <a:ext cx="1859432" cy="1547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131763" indent="-131763" latinLnBrk="0">
                  <a:lnSpc>
                    <a:spcPct val="120000"/>
                  </a:lnSpc>
                  <a:spcBef>
                    <a:spcPct val="30000"/>
                  </a:spcBef>
                  <a:buSzPct val="80000"/>
                  <a:buBlip>
                    <a:blip r:embed="rId9"/>
                  </a:buBlip>
                  <a:defRPr kumimoji="1" sz="1000" b="0"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 eaLnBrk="0" hangingPunct="0"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2pPr>
                <a:lvl3pPr marL="1143000" indent="-228600" eaLnBrk="0" hangingPunct="0"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3pPr>
                <a:lvl4pPr marL="1600200" indent="-228600" eaLnBrk="0" hangingPunct="0"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4pPr>
                <a:lvl5pPr marL="2057400" indent="-228600" eaLnBrk="0" hangingPunct="0"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9pPr>
              </a:lstStyle>
              <a:p>
                <a:pPr marL="85287" indent="-85287">
                  <a:spcBef>
                    <a:spcPts val="488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빅뱅방식의 시스템 이전</a:t>
                </a:r>
              </a:p>
              <a:p>
                <a:pPr>
                  <a:spcBef>
                    <a:spcPts val="195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나눔바른고딕" panose="02020603020101020101" pitchFamily="18" charset="-127"/>
                  <a:buChar char="-"/>
                </a:pP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변동성</a:t>
                </a:r>
                <a:r>
                  <a:rPr lang="en-US" altLang="ko-KR" dirty="0">
                    <a:solidFill>
                      <a:srgbClr val="000000"/>
                    </a:solidFill>
                    <a:latin typeface="+mn-ea"/>
                    <a:ea typeface="+mn-ea"/>
                  </a:rPr>
                  <a:t>/</a:t>
                </a: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이력성</a:t>
                </a:r>
                <a:r>
                  <a:rPr lang="en-US" altLang="ko-KR" dirty="0">
                    <a:solidFill>
                      <a:srgbClr val="000000"/>
                    </a:solidFill>
                    <a:latin typeface="+mn-ea"/>
                    <a:ea typeface="+mn-ea"/>
                  </a:rPr>
                  <a:t>/</a:t>
                </a: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비변동성 데이터는 별도 처리</a:t>
                </a:r>
              </a:p>
              <a:p>
                <a:pPr marL="85287" indent="-85287">
                  <a:spcBef>
                    <a:spcPts val="488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전문솔루션 도입</a:t>
                </a:r>
                <a:r>
                  <a:rPr lang="en-US" altLang="ko-KR" dirty="0">
                    <a:solidFill>
                      <a:srgbClr val="000000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적용</a:t>
                </a:r>
              </a:p>
              <a:p>
                <a:pPr>
                  <a:spcBef>
                    <a:spcPts val="195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나눔바른고딕" panose="02020603020101020101" pitchFamily="18" charset="-127"/>
                  <a:buChar char="-"/>
                </a:pP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계획부터 데이터이전 및 검증까지 일관된 지원체계확립</a:t>
                </a:r>
              </a:p>
            </p:txBody>
          </p:sp>
          <p:sp>
            <p:nvSpPr>
              <p:cNvPr id="99" name="Text Box 55"/>
              <p:cNvSpPr txBox="1">
                <a:spLocks noChangeArrowheads="1"/>
              </p:cNvSpPr>
              <p:nvPr/>
            </p:nvSpPr>
            <p:spPr bwMode="auto">
              <a:xfrm>
                <a:off x="2976714" y="7179727"/>
                <a:ext cx="1859432" cy="1050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131763" indent="-131763" latinLnBrk="0">
                  <a:lnSpc>
                    <a:spcPct val="120000"/>
                  </a:lnSpc>
                  <a:spcBef>
                    <a:spcPct val="30000"/>
                  </a:spcBef>
                  <a:buSzPct val="80000"/>
                  <a:buBlip>
                    <a:blip r:embed="rId9"/>
                  </a:buBlip>
                  <a:defRPr kumimoji="1" sz="1000" b="0"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 eaLnBrk="0" hangingPunct="0"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2pPr>
                <a:lvl3pPr marL="1143000" indent="-228600" eaLnBrk="0" hangingPunct="0"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3pPr>
                <a:lvl4pPr marL="1600200" indent="-228600" eaLnBrk="0" hangingPunct="0"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4pPr>
                <a:lvl5pPr marL="2057400" indent="-228600" eaLnBrk="0" hangingPunct="0"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9pPr>
              </a:lstStyle>
              <a:p>
                <a:pPr marL="85287" indent="-85287">
                  <a:spcBef>
                    <a:spcPts val="488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충분한 서버 성능확보</a:t>
                </a:r>
              </a:p>
              <a:p>
                <a:pPr marL="85287" indent="-85287">
                  <a:spcBef>
                    <a:spcPts val="488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보안관리 방안제시</a:t>
                </a:r>
              </a:p>
              <a:p>
                <a:pPr marL="85287" indent="-85287">
                  <a:spcBef>
                    <a:spcPts val="488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장애</a:t>
                </a:r>
                <a:r>
                  <a:rPr lang="en-US" altLang="ko-KR" dirty="0">
                    <a:solidFill>
                      <a:srgbClr val="000000"/>
                    </a:solidFill>
                    <a:latin typeface="+mn-ea"/>
                    <a:ea typeface="+mn-ea"/>
                  </a:rPr>
                  <a:t>/</a:t>
                </a: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위험 대비 체계 구축</a:t>
                </a:r>
              </a:p>
              <a:p>
                <a:pPr marL="85287" indent="-85287">
                  <a:spcBef>
                    <a:spcPts val="488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효과적인 작업공간 확보</a:t>
                </a:r>
              </a:p>
            </p:txBody>
          </p:sp>
          <p:sp>
            <p:nvSpPr>
              <p:cNvPr id="100" name="Text Box 55"/>
              <p:cNvSpPr txBox="1">
                <a:spLocks noChangeArrowheads="1"/>
              </p:cNvSpPr>
              <p:nvPr/>
            </p:nvSpPr>
            <p:spPr bwMode="auto">
              <a:xfrm>
                <a:off x="5097614" y="6919930"/>
                <a:ext cx="1859432" cy="1239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131763" indent="-131763" latinLnBrk="0">
                  <a:lnSpc>
                    <a:spcPct val="120000"/>
                  </a:lnSpc>
                  <a:spcBef>
                    <a:spcPct val="30000"/>
                  </a:spcBef>
                  <a:buSzPct val="80000"/>
                  <a:buBlip>
                    <a:blip r:embed="rId9"/>
                  </a:buBlip>
                  <a:defRPr kumimoji="1" sz="1000" b="0"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 eaLnBrk="0" hangingPunct="0"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2pPr>
                <a:lvl3pPr marL="1143000" indent="-228600" eaLnBrk="0" hangingPunct="0"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3pPr>
                <a:lvl4pPr marL="1600200" indent="-228600" eaLnBrk="0" hangingPunct="0"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4pPr>
                <a:lvl5pPr marL="2057400" indent="-228600" eaLnBrk="0" hangingPunct="0"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latin typeface="산돌고딕B" pitchFamily="18" charset="-127"/>
                    <a:ea typeface="산돌고딕B" pitchFamily="18" charset="-127"/>
                  </a:defRPr>
                </a:lvl9pPr>
              </a:lstStyle>
              <a:p>
                <a:pPr marL="85287" indent="-85287">
                  <a:spcBef>
                    <a:spcPts val="488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방법론의 효과적 활용</a:t>
                </a:r>
              </a:p>
              <a:p>
                <a:pPr marL="85287" indent="-85287">
                  <a:spcBef>
                    <a:spcPts val="488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명확한 책임과 역할분담 및 </a:t>
                </a:r>
                <a:r>
                  <a:rPr lang="ko-KR" altLang="en-US" dirty="0" smtClean="0">
                    <a:solidFill>
                      <a:srgbClr val="000000"/>
                    </a:solidFill>
                    <a:latin typeface="+mn-ea"/>
                    <a:ea typeface="+mn-ea"/>
                  </a:rPr>
                  <a:t>의사소통 채널 </a:t>
                </a: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구축</a:t>
                </a:r>
              </a:p>
              <a:p>
                <a:pPr marL="85287" indent="-85287">
                  <a:spcBef>
                    <a:spcPts val="488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신속</a:t>
                </a:r>
                <a:r>
                  <a:rPr lang="en-US" altLang="ko-KR" dirty="0">
                    <a:solidFill>
                      <a:srgbClr val="000000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정확한 의사결정 </a:t>
                </a:r>
              </a:p>
              <a:p>
                <a:pPr marL="85287" indent="-85287">
                  <a:spcBef>
                    <a:spcPts val="488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ko-KR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고객과 협업체계 구성</a:t>
                </a:r>
              </a:p>
            </p:txBody>
          </p:sp>
        </p:grpSp>
        <p:pic>
          <p:nvPicPr>
            <p:cNvPr id="84" name="Picture 6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59"/>
            <a:stretch>
              <a:fillRect/>
            </a:stretch>
          </p:blipFill>
          <p:spPr bwMode="auto">
            <a:xfrm>
              <a:off x="646651" y="3982009"/>
              <a:ext cx="1458224" cy="946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708688"/>
                    </a:outerShdw>
                  </a:effectLst>
                </a14:hiddenEffects>
              </a:ext>
            </a:extLst>
          </p:spPr>
        </p:pic>
        <p:grpSp>
          <p:nvGrpSpPr>
            <p:cNvPr id="85" name="그룹 84"/>
            <p:cNvGrpSpPr/>
            <p:nvPr/>
          </p:nvGrpSpPr>
          <p:grpSpPr>
            <a:xfrm>
              <a:off x="837785" y="8117718"/>
              <a:ext cx="1855032" cy="1055311"/>
              <a:chOff x="795800" y="5204391"/>
              <a:chExt cx="2024141" cy="909537"/>
            </a:xfrm>
          </p:grpSpPr>
          <p:pic>
            <p:nvPicPr>
              <p:cNvPr id="92" name="그림 91" descr="소스모음-31.png"/>
              <p:cNvPicPr>
                <a:picLocks noChangeAspect="1"/>
              </p:cNvPicPr>
              <p:nvPr/>
            </p:nvPicPr>
            <p:blipFill>
              <a:blip r:embed="rId11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95800" y="5204391"/>
                <a:ext cx="2024141" cy="909537"/>
              </a:xfrm>
              <a:prstGeom prst="rect">
                <a:avLst/>
              </a:prstGeom>
            </p:spPr>
          </p:pic>
          <p:sp>
            <p:nvSpPr>
              <p:cNvPr id="93" name="Text Box 137"/>
              <p:cNvSpPr txBox="1">
                <a:spLocks noChangeArrowheads="1"/>
              </p:cNvSpPr>
              <p:nvPr/>
            </p:nvSpPr>
            <p:spPr bwMode="auto">
              <a:xfrm>
                <a:off x="984340" y="5448010"/>
                <a:ext cx="1531542" cy="350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  <a:latin typeface="+mn-ea"/>
                  </a:rPr>
                  <a:t>완벽한 이행보장을 위한 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  <a:latin typeface="+mn-ea"/>
                  </a:rPr>
                  <a:t>최적의 기술 적용</a:t>
                </a: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2900997" y="8331201"/>
              <a:ext cx="1855032" cy="1055311"/>
              <a:chOff x="2917924" y="5204391"/>
              <a:chExt cx="2024141" cy="909537"/>
            </a:xfrm>
          </p:grpSpPr>
          <p:pic>
            <p:nvPicPr>
              <p:cNvPr id="90" name="그림 89" descr="소스모음-31.png"/>
              <p:cNvPicPr>
                <a:picLocks noChangeAspect="1"/>
              </p:cNvPicPr>
              <p:nvPr/>
            </p:nvPicPr>
            <p:blipFill>
              <a:blip r:embed="rId11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17924" y="5204391"/>
                <a:ext cx="2024141" cy="909537"/>
              </a:xfrm>
              <a:prstGeom prst="rect">
                <a:avLst/>
              </a:prstGeom>
            </p:spPr>
          </p:pic>
          <p:sp>
            <p:nvSpPr>
              <p:cNvPr id="91" name="Text Box 137"/>
              <p:cNvSpPr txBox="1">
                <a:spLocks noChangeArrowheads="1"/>
              </p:cNvSpPr>
              <p:nvPr/>
            </p:nvSpPr>
            <p:spPr bwMode="auto">
              <a:xfrm>
                <a:off x="3135870" y="5360472"/>
                <a:ext cx="1531542" cy="525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algn="ctr">
                  <a:lnSpc>
                    <a:spcPct val="120000"/>
                  </a:lnSpc>
                  <a:defRPr sz="1200">
                    <a:solidFill>
                      <a:schemeClr val="bg1"/>
                    </a:solidFill>
                    <a:latin typeface="Rix정고딕 B" pitchFamily="18" charset="-127"/>
                    <a:ea typeface="Rix정고딕 B" pitchFamily="18" charset="-127"/>
                  </a:defRPr>
                </a:lvl1pPr>
              </a:lstStyle>
              <a:p>
                <a:r>
                  <a:rPr lang="ko-KR" altLang="en-US" sz="1100" dirty="0">
                    <a:latin typeface="+mn-ea"/>
                    <a:ea typeface="+mn-ea"/>
                  </a:rPr>
                  <a:t>안정적</a:t>
                </a:r>
                <a:r>
                  <a:rPr lang="en-US" altLang="ko-KR" sz="1100" dirty="0">
                    <a:latin typeface="+mn-ea"/>
                    <a:ea typeface="+mn-ea"/>
                  </a:rPr>
                  <a:t>, </a:t>
                </a:r>
                <a:r>
                  <a:rPr lang="ko-KR" altLang="en-US" sz="1100" dirty="0">
                    <a:latin typeface="+mn-ea"/>
                    <a:ea typeface="+mn-ea"/>
                  </a:rPr>
                  <a:t>효과적으로 </a:t>
                </a:r>
              </a:p>
              <a:p>
                <a:r>
                  <a:rPr lang="ko-KR" altLang="en-US" sz="1100" dirty="0">
                    <a:latin typeface="+mn-ea"/>
                    <a:ea typeface="+mn-ea"/>
                  </a:rPr>
                  <a:t>데이터 전환을 지원하는 </a:t>
                </a:r>
              </a:p>
              <a:p>
                <a:r>
                  <a:rPr lang="ko-KR" altLang="en-US" sz="1100" dirty="0">
                    <a:latin typeface="+mn-ea"/>
                    <a:ea typeface="+mn-ea"/>
                  </a:rPr>
                  <a:t>인프라 구축 </a:t>
                </a: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4964208" y="8117718"/>
              <a:ext cx="1855032" cy="1055311"/>
              <a:chOff x="5040047" y="5204391"/>
              <a:chExt cx="2024141" cy="909537"/>
            </a:xfrm>
          </p:grpSpPr>
          <p:pic>
            <p:nvPicPr>
              <p:cNvPr id="88" name="그림 87" descr="소스모음-31.png"/>
              <p:cNvPicPr>
                <a:picLocks noChangeAspect="1"/>
              </p:cNvPicPr>
              <p:nvPr/>
            </p:nvPicPr>
            <p:blipFill>
              <a:blip r:embed="rId11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040047" y="5204391"/>
                <a:ext cx="2024141" cy="909537"/>
              </a:xfrm>
              <a:prstGeom prst="rect">
                <a:avLst/>
              </a:prstGeom>
            </p:spPr>
          </p:pic>
          <p:sp>
            <p:nvSpPr>
              <p:cNvPr id="89" name="Text Box 137"/>
              <p:cNvSpPr txBox="1">
                <a:spLocks noChangeArrowheads="1"/>
              </p:cNvSpPr>
              <p:nvPr/>
            </p:nvSpPr>
            <p:spPr bwMode="auto">
              <a:xfrm>
                <a:off x="5180432" y="5360473"/>
                <a:ext cx="1673757" cy="525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algn="ctr">
                  <a:lnSpc>
                    <a:spcPct val="120000"/>
                  </a:lnSpc>
                  <a:defRPr sz="1200">
                    <a:solidFill>
                      <a:schemeClr val="bg1"/>
                    </a:solidFill>
                    <a:latin typeface="Rix정고딕 B" pitchFamily="18" charset="-127"/>
                    <a:ea typeface="Rix정고딕 B" pitchFamily="18" charset="-127"/>
                  </a:defRPr>
                </a:lvl1pPr>
              </a:lstStyle>
              <a:p>
                <a:r>
                  <a:rPr lang="ko-KR" altLang="en-US" sz="1100" dirty="0">
                    <a:latin typeface="+mn-ea"/>
                    <a:ea typeface="+mn-ea"/>
                  </a:rPr>
                  <a:t>고객 및 관련부문과 </a:t>
                </a:r>
              </a:p>
              <a:p>
                <a:r>
                  <a:rPr lang="ko-KR" altLang="en-US" sz="1100" dirty="0">
                    <a:latin typeface="+mn-ea"/>
                    <a:ea typeface="+mn-ea"/>
                  </a:rPr>
                  <a:t>신속</a:t>
                </a:r>
                <a:r>
                  <a:rPr lang="en-US" altLang="ko-KR" sz="1100" dirty="0">
                    <a:latin typeface="+mn-ea"/>
                    <a:ea typeface="+mn-ea"/>
                  </a:rPr>
                  <a:t>, </a:t>
                </a:r>
                <a:r>
                  <a:rPr lang="ko-KR" altLang="en-US" sz="1100" dirty="0">
                    <a:latin typeface="+mn-ea"/>
                    <a:ea typeface="+mn-ea"/>
                  </a:rPr>
                  <a:t>정확한 의사결정 및 </a:t>
                </a:r>
              </a:p>
              <a:p>
                <a:r>
                  <a:rPr lang="ko-KR" altLang="en-US" sz="1100" dirty="0">
                    <a:latin typeface="+mn-ea"/>
                    <a:ea typeface="+mn-ea"/>
                  </a:rPr>
                  <a:t>원활한 의사소통 채널 구축</a:t>
                </a:r>
              </a:p>
            </p:txBody>
          </p:sp>
        </p:grpSp>
      </p:grpSp>
      <p:sp>
        <p:nvSpPr>
          <p:cNvPr id="174" name="직사각형 58"/>
          <p:cNvSpPr>
            <a:spLocks noChangeArrowheads="1"/>
          </p:cNvSpPr>
          <p:nvPr/>
        </p:nvSpPr>
        <p:spPr bwMode="auto">
          <a:xfrm>
            <a:off x="404813" y="2376190"/>
            <a:ext cx="6048375" cy="704086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663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시스템 시험 방안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20289" y="466868"/>
            <a:ext cx="91960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2. </a:t>
            </a:r>
            <a:r>
              <a:rPr lang="ko-KR" altLang="en-US" dirty="0" smtClean="0">
                <a:latin typeface="+mn-ea"/>
                <a:ea typeface="+mn-ea"/>
              </a:rPr>
              <a:t>시험 운영 계획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962955" y="694469"/>
            <a:ext cx="7769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2.5. </a:t>
            </a:r>
            <a:r>
              <a:rPr lang="ko-KR" altLang="en-US" dirty="0">
                <a:latin typeface="+mn-ea"/>
                <a:ea typeface="+mn-ea"/>
              </a:rPr>
              <a:t>이행 방안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2.5.1. </a:t>
            </a:r>
            <a:r>
              <a:rPr lang="ko-KR" altLang="en-US" sz="1600" dirty="0" smtClean="0">
                <a:latin typeface="+mn-ea"/>
                <a:ea typeface="+mn-ea"/>
              </a:rPr>
              <a:t>이행 절차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개발완료 된 최종 프로그램 소스의 정합성 유지 및 서버 시스템 접속 제한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통제를 위해 모든 서버 업무는 프로그램 등록관리 체계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(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형상관리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)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를 적용합니다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해당 최종 프로그램 소스는 운영 서버로 설치됩니다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10385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이행 절차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74" name="직사각형 58"/>
          <p:cNvSpPr>
            <a:spLocks noChangeArrowheads="1"/>
          </p:cNvSpPr>
          <p:nvPr/>
        </p:nvSpPr>
        <p:spPr bwMode="auto">
          <a:xfrm>
            <a:off x="404813" y="2376190"/>
            <a:ext cx="6048375" cy="704086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12762" y="3008784"/>
            <a:ext cx="5824942" cy="6231191"/>
            <a:chOff x="707209" y="3597404"/>
            <a:chExt cx="6161372" cy="6349784"/>
          </a:xfrm>
        </p:grpSpPr>
        <p:pic>
          <p:nvPicPr>
            <p:cNvPr id="57" name="Picture 2" descr="C:\Users\131102\Desktop\3-3.2.5-마-0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783"/>
            <a:stretch/>
          </p:blipFill>
          <p:spPr bwMode="auto">
            <a:xfrm>
              <a:off x="736488" y="6493334"/>
              <a:ext cx="6125330" cy="985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모서리가 둥근 직사각형 57"/>
            <p:cNvSpPr/>
            <p:nvPr/>
          </p:nvSpPr>
          <p:spPr>
            <a:xfrm>
              <a:off x="707209" y="7569131"/>
              <a:ext cx="6161372" cy="2364964"/>
            </a:xfrm>
            <a:prstGeom prst="roundRect">
              <a:avLst>
                <a:gd name="adj" fmla="val 3052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25400" dist="12700" dir="5400000" algn="t" rotWithShape="0">
                <a:schemeClr val="tx1">
                  <a:lumMod val="65000"/>
                  <a:lumOff val="35000"/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319" tIns="44659" rIns="89319" bIns="44659"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1089142" y="7464189"/>
              <a:ext cx="5382980" cy="400426"/>
              <a:chOff x="1128778" y="3060677"/>
              <a:chExt cx="5536683" cy="408511"/>
            </a:xfrm>
          </p:grpSpPr>
          <p:grpSp>
            <p:nvGrpSpPr>
              <p:cNvPr id="169" name="그룹 168"/>
              <p:cNvGrpSpPr/>
              <p:nvPr/>
            </p:nvGrpSpPr>
            <p:grpSpPr>
              <a:xfrm>
                <a:off x="1128778" y="3060677"/>
                <a:ext cx="5536683" cy="408511"/>
                <a:chOff x="7909527" y="3499260"/>
                <a:chExt cx="3285808" cy="373842"/>
              </a:xfrm>
            </p:grpSpPr>
            <p:pic>
              <p:nvPicPr>
                <p:cNvPr id="176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" r="14954"/>
                <a:stretch/>
              </p:blipFill>
              <p:spPr bwMode="auto">
                <a:xfrm>
                  <a:off x="7909527" y="3499260"/>
                  <a:ext cx="1187001" cy="3738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7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176"/>
                <a:stretch/>
              </p:blipFill>
              <p:spPr bwMode="auto">
                <a:xfrm>
                  <a:off x="10081206" y="3499260"/>
                  <a:ext cx="1114129" cy="3738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8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220" r="8544"/>
                <a:stretch/>
              </p:blipFill>
              <p:spPr bwMode="auto">
                <a:xfrm>
                  <a:off x="8750632" y="3499260"/>
                  <a:ext cx="1373641" cy="3738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75" name="직사각형 174"/>
              <p:cNvSpPr/>
              <p:nvPr/>
            </p:nvSpPr>
            <p:spPr>
              <a:xfrm>
                <a:off x="3242509" y="3102687"/>
                <a:ext cx="1290561" cy="289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 eaLnBrk="0" hangingPunct="0">
                  <a:lnSpc>
                    <a:spcPct val="110000"/>
                  </a:lnSpc>
                  <a:defRPr/>
                </a:pPr>
                <a:r>
                  <a:rPr lang="ko-KR" altLang="en-US" sz="1100" b="0" kern="0" spc="-49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0800000" scaled="1"/>
                    </a:gradFill>
                    <a:latin typeface="+mn-ea"/>
                    <a:ea typeface="+mn-ea"/>
                  </a:rPr>
                  <a:t>프로그램 이행 절차</a:t>
                </a:r>
              </a:p>
            </p:txBody>
          </p:sp>
        </p:grpSp>
        <p:sp>
          <p:nvSpPr>
            <p:cNvPr id="60" name="Rectangle 816"/>
            <p:cNvSpPr>
              <a:spLocks noChangeArrowheads="1"/>
            </p:cNvSpPr>
            <p:nvPr/>
          </p:nvSpPr>
          <p:spPr bwMode="auto">
            <a:xfrm>
              <a:off x="1185949" y="7839511"/>
              <a:ext cx="5583014" cy="2107677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115263" tIns="48795" rIns="115263" bIns="48795">
              <a:spAutoFit/>
            </a:bodyPr>
            <a:lstStyle/>
            <a:p>
              <a:pPr defTabSz="1006385" fontAlgn="base" latinLnBrk="0">
                <a:lnSpc>
                  <a:spcPct val="110000"/>
                </a:lnSpc>
                <a:spcBef>
                  <a:spcPts val="1172"/>
                </a:spcBef>
                <a:buClr>
                  <a:schemeClr val="tx1">
                    <a:lumMod val="50000"/>
                    <a:lumOff val="50000"/>
                  </a:schemeClr>
                </a:buClr>
                <a:buSzPct val="100000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시스템의 개발 서버에서 운영 서버로의 설치를 위해 시스템 운영자의 허락을 득함</a:t>
              </a:r>
            </a:p>
            <a:p>
              <a:pPr defTabSz="1006385" fontAlgn="base" latinLnBrk="0">
                <a:lnSpc>
                  <a:spcPct val="110000"/>
                </a:lnSpc>
                <a:spcBef>
                  <a:spcPts val="1172"/>
                </a:spcBef>
                <a:buClr>
                  <a:schemeClr val="tx1">
                    <a:lumMod val="50000"/>
                    <a:lumOff val="50000"/>
                  </a:schemeClr>
                </a:buClr>
                <a:buSzPct val="100000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프로젝트관리자는 개발자와 함께 설치를 위해 준비 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(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작업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(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설치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) 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절차서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, 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원복 절차서 등의 일련의 작업 절차서 작성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)</a:t>
              </a:r>
            </a:p>
            <a:p>
              <a:pPr defTabSz="1006385" fontAlgn="base" latinLnBrk="0">
                <a:lnSpc>
                  <a:spcPct val="110000"/>
                </a:lnSpc>
                <a:spcBef>
                  <a:spcPts val="1172"/>
                </a:spcBef>
                <a:buClr>
                  <a:schemeClr val="tx1">
                    <a:lumMod val="50000"/>
                    <a:lumOff val="50000"/>
                  </a:schemeClr>
                </a:buClr>
                <a:buSzPct val="100000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운영서버에 작업 절차서에 의거하여 설치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. (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개발서버의 해당 소스코드가 형상 관리시스템에서 관리되는 최종 버전의 코드 인지를 확인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)</a:t>
              </a:r>
            </a:p>
            <a:p>
              <a:pPr defTabSz="1006385" fontAlgn="base" latinLnBrk="0">
                <a:lnSpc>
                  <a:spcPct val="110000"/>
                </a:lnSpc>
                <a:spcBef>
                  <a:spcPts val="1172"/>
                </a:spcBef>
                <a:buClr>
                  <a:schemeClr val="tx1">
                    <a:lumMod val="50000"/>
                    <a:lumOff val="50000"/>
                  </a:schemeClr>
                </a:buClr>
                <a:buSzPct val="100000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개발자와 프로젝트관리자는 운영 서버의 코드를 단위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/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시스템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/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통합 테스트를 통하여 검증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, </a:t>
              </a:r>
              <a:r>
                <a:rPr kumimoji="1" lang="ko-KR" altLang="en-US" sz="1000" kern="0" dirty="0" smtClean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해당 데이터는 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품질 담당자를 통하여 결과 재확인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/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검증</a:t>
              </a:r>
            </a:p>
            <a:p>
              <a:pPr defTabSz="1006385" fontAlgn="base" latinLnBrk="0">
                <a:lnSpc>
                  <a:spcPct val="110000"/>
                </a:lnSpc>
                <a:spcBef>
                  <a:spcPts val="1172"/>
                </a:spcBef>
                <a:buClr>
                  <a:schemeClr val="tx1">
                    <a:lumMod val="50000"/>
                    <a:lumOff val="50000"/>
                  </a:schemeClr>
                </a:buClr>
                <a:buSzPct val="100000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시스템 운영자와의 인수 시험을 통하여 시스템 설치 완료 승인을 득한다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  <a:cs typeface="Verdana" pitchFamily="34" charset="0"/>
                  <a:sym typeface="나눔바른고딕" pitchFamily="2" charset="2"/>
                </a:rPr>
                <a:t>.</a:t>
              </a:r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984737" y="7866788"/>
              <a:ext cx="258069" cy="219544"/>
              <a:chOff x="2177993" y="7290298"/>
              <a:chExt cx="282434" cy="238316"/>
            </a:xfrm>
          </p:grpSpPr>
          <p:sp>
            <p:nvSpPr>
              <p:cNvPr id="167" name="타원 166"/>
              <p:cNvSpPr/>
              <p:nvPr/>
            </p:nvSpPr>
            <p:spPr>
              <a:xfrm>
                <a:off x="2231877" y="7313196"/>
                <a:ext cx="172638" cy="172635"/>
              </a:xfrm>
              <a:prstGeom prst="ellipse">
                <a:avLst/>
              </a:prstGeom>
              <a:gradFill flip="none" rotWithShape="1">
                <a:gsLst>
                  <a:gs pos="25000">
                    <a:schemeClr val="accent1">
                      <a:lumMod val="75000"/>
                      <a:lumOff val="25000"/>
                    </a:schemeClr>
                  </a:gs>
                  <a:gs pos="83000">
                    <a:schemeClr val="tx2"/>
                  </a:gs>
                  <a:gs pos="49000">
                    <a:srgbClr val="00B0F0">
                      <a:lumMod val="79000"/>
                    </a:srgbClr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>
                <a:off x="2177993" y="7290298"/>
                <a:ext cx="282434" cy="2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75895"/>
                <a:r>
                  <a:rPr lang="en-US" altLang="ko-KR" sz="800" kern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atin typeface="+mn-ea"/>
                  </a:rPr>
                  <a:t>1</a:t>
                </a:r>
                <a:endParaRPr lang="ko-KR" altLang="en-US" sz="800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atin typeface="+mn-ea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984737" y="8237107"/>
              <a:ext cx="258069" cy="219544"/>
              <a:chOff x="2177993" y="7290298"/>
              <a:chExt cx="282434" cy="238316"/>
            </a:xfrm>
          </p:grpSpPr>
          <p:sp>
            <p:nvSpPr>
              <p:cNvPr id="165" name="타원 164"/>
              <p:cNvSpPr/>
              <p:nvPr/>
            </p:nvSpPr>
            <p:spPr>
              <a:xfrm>
                <a:off x="2231877" y="7313196"/>
                <a:ext cx="172638" cy="172635"/>
              </a:xfrm>
              <a:prstGeom prst="ellipse">
                <a:avLst/>
              </a:prstGeom>
              <a:gradFill flip="none" rotWithShape="1">
                <a:gsLst>
                  <a:gs pos="25000">
                    <a:schemeClr val="accent1">
                      <a:lumMod val="75000"/>
                      <a:lumOff val="25000"/>
                    </a:schemeClr>
                  </a:gs>
                  <a:gs pos="83000">
                    <a:schemeClr val="tx2"/>
                  </a:gs>
                  <a:gs pos="49000">
                    <a:srgbClr val="00B0F0">
                      <a:lumMod val="79000"/>
                    </a:srgbClr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2177993" y="7290298"/>
                <a:ext cx="282434" cy="2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75895"/>
                <a:r>
                  <a:rPr lang="en-US" altLang="ko-KR" sz="800" kern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atin typeface="+mn-ea"/>
                  </a:rPr>
                  <a:t>2</a:t>
                </a:r>
                <a:endParaRPr lang="ko-KR" altLang="en-US" sz="800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atin typeface="+mn-ea"/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984737" y="8675923"/>
              <a:ext cx="258069" cy="219544"/>
              <a:chOff x="2177993" y="7290298"/>
              <a:chExt cx="282434" cy="238316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2231877" y="7313196"/>
                <a:ext cx="172638" cy="172635"/>
              </a:xfrm>
              <a:prstGeom prst="ellipse">
                <a:avLst/>
              </a:prstGeom>
              <a:gradFill flip="none" rotWithShape="1">
                <a:gsLst>
                  <a:gs pos="25000">
                    <a:schemeClr val="accent1">
                      <a:lumMod val="75000"/>
                      <a:lumOff val="25000"/>
                    </a:schemeClr>
                  </a:gs>
                  <a:gs pos="83000">
                    <a:schemeClr val="tx2"/>
                  </a:gs>
                  <a:gs pos="49000">
                    <a:srgbClr val="00B0F0">
                      <a:lumMod val="79000"/>
                    </a:srgbClr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2177993" y="7290298"/>
                <a:ext cx="282434" cy="2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75895"/>
                <a:r>
                  <a:rPr lang="en-US" altLang="ko-KR" sz="800" kern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atin typeface="+mn-ea"/>
                  </a:rPr>
                  <a:t>3</a:t>
                </a:r>
                <a:endParaRPr lang="ko-KR" altLang="en-US" sz="800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atin typeface="+mn-ea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984737" y="9170757"/>
              <a:ext cx="258069" cy="219544"/>
              <a:chOff x="2177993" y="7290298"/>
              <a:chExt cx="282434" cy="238316"/>
            </a:xfrm>
          </p:grpSpPr>
          <p:sp>
            <p:nvSpPr>
              <p:cNvPr id="161" name="타원 160"/>
              <p:cNvSpPr/>
              <p:nvPr/>
            </p:nvSpPr>
            <p:spPr>
              <a:xfrm>
                <a:off x="2231877" y="7313196"/>
                <a:ext cx="172638" cy="172635"/>
              </a:xfrm>
              <a:prstGeom prst="ellipse">
                <a:avLst/>
              </a:prstGeom>
              <a:gradFill flip="none" rotWithShape="1">
                <a:gsLst>
                  <a:gs pos="25000">
                    <a:schemeClr val="accent1">
                      <a:lumMod val="75000"/>
                      <a:lumOff val="25000"/>
                    </a:schemeClr>
                  </a:gs>
                  <a:gs pos="83000">
                    <a:schemeClr val="tx2"/>
                  </a:gs>
                  <a:gs pos="49000">
                    <a:srgbClr val="00B0F0">
                      <a:lumMod val="79000"/>
                    </a:srgbClr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2177993" y="7290298"/>
                <a:ext cx="282434" cy="2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75895"/>
                <a:r>
                  <a:rPr lang="en-US" altLang="ko-KR" sz="800" kern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atin typeface="+mn-ea"/>
                  </a:rPr>
                  <a:t>4</a:t>
                </a:r>
                <a:endParaRPr lang="ko-KR" altLang="en-US" sz="800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atin typeface="+mn-ea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984737" y="9637582"/>
              <a:ext cx="258069" cy="219544"/>
              <a:chOff x="2177993" y="7290298"/>
              <a:chExt cx="282434" cy="238316"/>
            </a:xfrm>
          </p:grpSpPr>
          <p:sp>
            <p:nvSpPr>
              <p:cNvPr id="159" name="타원 158"/>
              <p:cNvSpPr/>
              <p:nvPr/>
            </p:nvSpPr>
            <p:spPr>
              <a:xfrm>
                <a:off x="2231877" y="7313196"/>
                <a:ext cx="172638" cy="172635"/>
              </a:xfrm>
              <a:prstGeom prst="ellipse">
                <a:avLst/>
              </a:prstGeom>
              <a:gradFill flip="none" rotWithShape="1">
                <a:gsLst>
                  <a:gs pos="25000">
                    <a:schemeClr val="accent1">
                      <a:lumMod val="75000"/>
                      <a:lumOff val="25000"/>
                    </a:schemeClr>
                  </a:gs>
                  <a:gs pos="83000">
                    <a:schemeClr val="tx2"/>
                  </a:gs>
                  <a:gs pos="49000">
                    <a:srgbClr val="00B0F0">
                      <a:lumMod val="79000"/>
                    </a:srgbClr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2177993" y="7290298"/>
                <a:ext cx="282434" cy="2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75895"/>
                <a:r>
                  <a:rPr lang="en-US" altLang="ko-KR" sz="800" kern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atin typeface="+mn-ea"/>
                  </a:rPr>
                  <a:t>5</a:t>
                </a:r>
                <a:endParaRPr lang="ko-KR" altLang="en-US" sz="800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atin typeface="+mn-ea"/>
                </a:endParaRPr>
              </a:p>
            </p:txBody>
          </p:sp>
        </p:grpSp>
        <p:cxnSp>
          <p:nvCxnSpPr>
            <p:cNvPr id="66" name="꺾인 연결선 71"/>
            <p:cNvCxnSpPr>
              <a:cxnSpLocks noChangeShapeType="1"/>
            </p:cNvCxnSpPr>
            <p:nvPr/>
          </p:nvCxnSpPr>
          <p:spPr bwMode="auto">
            <a:xfrm rot="5400000" flipH="1" flipV="1">
              <a:off x="4461753" y="1884935"/>
              <a:ext cx="1497" cy="3426435"/>
            </a:xfrm>
            <a:prstGeom prst="bentConnector3">
              <a:avLst>
                <a:gd name="adj1" fmla="val 14395468"/>
              </a:avLst>
            </a:prstGeom>
            <a:ln w="6350">
              <a:solidFill>
                <a:srgbClr val="C00000"/>
              </a:solidFill>
              <a:prstDash val="sysDash"/>
              <a:tailEnd type="triangle" w="med" len="sm"/>
            </a:ln>
            <a:effectLst>
              <a:outerShdw dist="38100" sx="1000" sy="1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16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821891" y="4421098"/>
              <a:ext cx="724625" cy="649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8" name="Text Box 167"/>
            <p:cNvSpPr txBox="1">
              <a:spLocks noChangeArrowheads="1"/>
            </p:cNvSpPr>
            <p:nvPr/>
          </p:nvSpPr>
          <p:spPr bwMode="auto">
            <a:xfrm>
              <a:off x="5831503" y="4309026"/>
              <a:ext cx="690015" cy="2729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7589" tIns="48795" rIns="97589" bIns="48795">
              <a:spAutoFit/>
            </a:bodyPr>
            <a:lstStyle/>
            <a:p>
              <a:pPr marL="108433" indent="-108433" algn="ctr" defTabSz="116601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869691" algn="l"/>
                </a:tabLst>
                <a:defRPr/>
              </a:pP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운영서버</a:t>
              </a:r>
            </a:p>
          </p:txBody>
        </p:sp>
        <p:cxnSp>
          <p:nvCxnSpPr>
            <p:cNvPr id="69" name="꺾인 연결선 190"/>
            <p:cNvCxnSpPr>
              <a:cxnSpLocks noChangeShapeType="1"/>
              <a:stCxn id="127" idx="3"/>
              <a:endCxn id="128" idx="1"/>
            </p:cNvCxnSpPr>
            <p:nvPr/>
          </p:nvCxnSpPr>
          <p:spPr bwMode="auto">
            <a:xfrm>
              <a:off x="2947663" y="3976123"/>
              <a:ext cx="1296617" cy="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triangle" w="med" len="sm"/>
              <a:tailEnd type="triangle" w="med" len="sm"/>
            </a:ln>
            <a:effectLst>
              <a:outerShdw dist="38100" sx="1000" sy="1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 Box 167"/>
            <p:cNvSpPr txBox="1">
              <a:spLocks noChangeArrowheads="1"/>
            </p:cNvSpPr>
            <p:nvPr/>
          </p:nvSpPr>
          <p:spPr bwMode="auto">
            <a:xfrm>
              <a:off x="2398721" y="4309026"/>
              <a:ext cx="690015" cy="2729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7589" tIns="48795" rIns="97589" bIns="48795">
              <a:spAutoFit/>
            </a:bodyPr>
            <a:lstStyle/>
            <a:p>
              <a:pPr marL="108433" indent="-108433" algn="ctr" defTabSz="116601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869691" algn="l"/>
                </a:tabLst>
                <a:defRPr/>
              </a:pP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개발서버</a:t>
              </a:r>
            </a:p>
          </p:txBody>
        </p:sp>
        <p:sp>
          <p:nvSpPr>
            <p:cNvPr id="71" name="Text Box 167"/>
            <p:cNvSpPr txBox="1">
              <a:spLocks noChangeArrowheads="1"/>
            </p:cNvSpPr>
            <p:nvPr/>
          </p:nvSpPr>
          <p:spPr bwMode="auto">
            <a:xfrm>
              <a:off x="3945643" y="4309026"/>
              <a:ext cx="1051174" cy="2729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7589" tIns="48795" rIns="97589" bIns="48795">
              <a:spAutoFit/>
            </a:bodyPr>
            <a:lstStyle/>
            <a:p>
              <a:pPr marL="108433" indent="-108433" algn="ctr" defTabSz="116601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869691" algn="l"/>
                </a:tabLst>
                <a:defRPr/>
              </a:pP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형상관리시스템</a:t>
              </a:r>
            </a:p>
          </p:txBody>
        </p:sp>
        <p:cxnSp>
          <p:nvCxnSpPr>
            <p:cNvPr id="113" name="직선 화살표 연결선 63"/>
            <p:cNvCxnSpPr>
              <a:cxnSpLocks noChangeShapeType="1"/>
            </p:cNvCxnSpPr>
            <p:nvPr/>
          </p:nvCxnSpPr>
          <p:spPr bwMode="auto">
            <a:xfrm flipH="1" flipV="1">
              <a:off x="1055709" y="5249836"/>
              <a:ext cx="0" cy="1024045"/>
            </a:xfrm>
            <a:prstGeom prst="straightConnector1">
              <a:avLst/>
            </a:prstGeom>
            <a:ln w="6350">
              <a:solidFill>
                <a:srgbClr val="C00000"/>
              </a:solidFill>
              <a:prstDash val="solid"/>
              <a:tailEnd type="triangle" w="med" len="sm"/>
            </a:ln>
            <a:effectLst>
              <a:outerShdw dist="38100" sx="1000" sy="1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64"/>
            <p:cNvCxnSpPr>
              <a:cxnSpLocks noChangeShapeType="1"/>
            </p:cNvCxnSpPr>
            <p:nvPr/>
          </p:nvCxnSpPr>
          <p:spPr bwMode="auto">
            <a:xfrm flipV="1">
              <a:off x="1574299" y="5770031"/>
              <a:ext cx="1832022" cy="889617"/>
            </a:xfrm>
            <a:prstGeom prst="straightConnector1">
              <a:avLst/>
            </a:prstGeom>
            <a:ln w="6350">
              <a:solidFill>
                <a:srgbClr val="0070C0"/>
              </a:solidFill>
              <a:prstDash val="solid"/>
              <a:tailEnd type="triangle" w="med" len="sm"/>
            </a:ln>
            <a:effectLst>
              <a:outerShdw dist="38100" sx="1000" sy="1000" algn="tl" rotWithShape="0">
                <a:prstClr val="black"/>
              </a:outerShdw>
            </a:effectLst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167"/>
            <p:cNvSpPr txBox="1">
              <a:spLocks noChangeArrowheads="1"/>
            </p:cNvSpPr>
            <p:nvPr/>
          </p:nvSpPr>
          <p:spPr bwMode="auto">
            <a:xfrm>
              <a:off x="2540268" y="6305797"/>
              <a:ext cx="1314075" cy="2572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38421" tIns="48795" rIns="38421" bIns="48795" anchor="ctr">
              <a:spAutoFit/>
            </a:bodyPr>
            <a:lstStyle/>
            <a:p>
              <a:pPr marL="101656" indent="-101656" algn="ctr" defTabSz="1166010">
                <a:buClr>
                  <a:srgbClr val="3271AA"/>
                </a:buClr>
                <a:buSzPct val="140000"/>
                <a:tabLst>
                  <a:tab pos="869691" algn="l"/>
                </a:tabLst>
                <a:defRPr/>
              </a:pP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시스템 설치 허락 요청</a:t>
              </a:r>
            </a:p>
          </p:txBody>
        </p:sp>
        <p:sp>
          <p:nvSpPr>
            <p:cNvPr id="116" name="Text Box 167"/>
            <p:cNvSpPr txBox="1">
              <a:spLocks noChangeArrowheads="1"/>
            </p:cNvSpPr>
            <p:nvPr/>
          </p:nvSpPr>
          <p:spPr bwMode="auto">
            <a:xfrm>
              <a:off x="1316445" y="5377064"/>
              <a:ext cx="1312488" cy="2572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38421" tIns="48795" rIns="38421" bIns="48795" anchor="ctr">
              <a:spAutoFit/>
            </a:bodyPr>
            <a:lstStyle/>
            <a:p>
              <a:pPr marL="101656" indent="-101656" algn="ctr" defTabSz="1166010">
                <a:buClr>
                  <a:srgbClr val="3271AA"/>
                </a:buClr>
                <a:buSzPct val="140000"/>
                <a:tabLst>
                  <a:tab pos="869691" algn="l"/>
                </a:tabLst>
                <a:defRPr/>
              </a:pP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시스템 설치 요청</a:t>
              </a:r>
            </a:p>
          </p:txBody>
        </p:sp>
        <p:cxnSp>
          <p:nvCxnSpPr>
            <p:cNvPr id="117" name="Shape 70"/>
            <p:cNvCxnSpPr>
              <a:cxnSpLocks noChangeShapeType="1"/>
              <a:stCxn id="67" idx="0"/>
              <a:endCxn id="127" idx="1"/>
            </p:cNvCxnSpPr>
            <p:nvPr/>
          </p:nvCxnSpPr>
          <p:spPr bwMode="auto">
            <a:xfrm rot="5400000" flipH="1" flipV="1">
              <a:off x="1633957" y="3526372"/>
              <a:ext cx="444975" cy="1344479"/>
            </a:xfrm>
            <a:prstGeom prst="bentConnector2">
              <a:avLst/>
            </a:prstGeom>
            <a:ln w="6350">
              <a:solidFill>
                <a:srgbClr val="C00000"/>
              </a:solidFill>
              <a:prstDash val="sysDash"/>
              <a:tailEnd type="triangle" w="med" len="sm"/>
            </a:ln>
            <a:effectLst>
              <a:outerShdw dist="38100" sx="1000" sy="1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 Box 167"/>
            <p:cNvSpPr txBox="1">
              <a:spLocks noChangeArrowheads="1"/>
            </p:cNvSpPr>
            <p:nvPr/>
          </p:nvSpPr>
          <p:spPr bwMode="auto">
            <a:xfrm>
              <a:off x="1263931" y="3744901"/>
              <a:ext cx="1314075" cy="2572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38421" tIns="48795" rIns="38421" bIns="48795" anchor="ctr">
              <a:spAutoFit/>
            </a:bodyPr>
            <a:lstStyle/>
            <a:p>
              <a:pPr marL="101656" indent="-101656" algn="ctr" defTabSz="1166010">
                <a:buClr>
                  <a:srgbClr val="3271AA"/>
                </a:buClr>
                <a:buSzPct val="140000"/>
                <a:tabLst>
                  <a:tab pos="869691" algn="l"/>
                </a:tabLst>
                <a:defRPr/>
              </a:pP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소스코드 배포</a:t>
              </a:r>
            </a:p>
          </p:txBody>
        </p:sp>
        <p:sp>
          <p:nvSpPr>
            <p:cNvPr id="119" name="Text Box 167"/>
            <p:cNvSpPr txBox="1">
              <a:spLocks noChangeArrowheads="1"/>
            </p:cNvSpPr>
            <p:nvPr/>
          </p:nvSpPr>
          <p:spPr bwMode="auto">
            <a:xfrm>
              <a:off x="1883888" y="4796566"/>
              <a:ext cx="2128229" cy="2572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38421" tIns="48795" rIns="38421" bIns="48795" anchor="ctr">
              <a:spAutoFit/>
            </a:bodyPr>
            <a:lstStyle/>
            <a:p>
              <a:pPr marL="101656" indent="-101656" algn="ctr" defTabSz="1166010">
                <a:buClr>
                  <a:srgbClr val="3271AA"/>
                </a:buClr>
                <a:buSzPct val="140000"/>
                <a:tabLst>
                  <a:tab pos="869691" algn="l"/>
                </a:tabLst>
                <a:defRPr/>
              </a:pP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시스템 테스트 </a:t>
              </a:r>
              <a:r>
                <a:rPr lang="en-US" altLang="ko-KR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(</a:t>
              </a: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단위</a:t>
              </a:r>
              <a:r>
                <a:rPr lang="en-US" altLang="ko-KR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/</a:t>
              </a: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시스템</a:t>
              </a:r>
              <a:r>
                <a:rPr lang="en-US" altLang="ko-KR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/</a:t>
              </a: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통합</a:t>
              </a:r>
              <a:r>
                <a:rPr lang="en-US" altLang="ko-KR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)</a:t>
              </a:r>
              <a:endParaRPr lang="ko-KR" altLang="en-US" sz="1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나눔바른고딕" pitchFamily="2" charset="2"/>
              </a:endParaRPr>
            </a:p>
          </p:txBody>
        </p:sp>
        <p:cxnSp>
          <p:nvCxnSpPr>
            <p:cNvPr id="120" name="꺾인 연결선 190"/>
            <p:cNvCxnSpPr>
              <a:cxnSpLocks noChangeShapeType="1"/>
            </p:cNvCxnSpPr>
            <p:nvPr/>
          </p:nvCxnSpPr>
          <p:spPr bwMode="auto">
            <a:xfrm>
              <a:off x="1568519" y="6779658"/>
              <a:ext cx="4354856" cy="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triangle" w="med" len="sm"/>
              <a:tailEnd type="triangle" w="med" len="sm"/>
            </a:ln>
            <a:effectLst>
              <a:outerShdw dist="38100" sx="1000" sy="1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 Box 167"/>
            <p:cNvSpPr txBox="1">
              <a:spLocks noChangeArrowheads="1"/>
            </p:cNvSpPr>
            <p:nvPr/>
          </p:nvSpPr>
          <p:spPr bwMode="auto">
            <a:xfrm>
              <a:off x="1620352" y="5896185"/>
              <a:ext cx="1314075" cy="2572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38421" tIns="48795" rIns="38421" bIns="48795" anchor="ctr">
              <a:spAutoFit/>
            </a:bodyPr>
            <a:lstStyle/>
            <a:p>
              <a:pPr marL="101656" indent="-101656" algn="ctr" defTabSz="1166010">
                <a:buClr>
                  <a:srgbClr val="3271AA"/>
                </a:buClr>
                <a:buSzPct val="140000"/>
                <a:tabLst>
                  <a:tab pos="869691" algn="l"/>
                </a:tabLst>
                <a:defRPr/>
              </a:pP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시스템 이관 승인</a:t>
              </a:r>
            </a:p>
          </p:txBody>
        </p:sp>
        <p:cxnSp>
          <p:nvCxnSpPr>
            <p:cNvPr id="122" name="직선 화살표 연결선 82"/>
            <p:cNvCxnSpPr>
              <a:cxnSpLocks noChangeShapeType="1"/>
            </p:cNvCxnSpPr>
            <p:nvPr/>
          </p:nvCxnSpPr>
          <p:spPr bwMode="auto">
            <a:xfrm flipH="1" flipV="1">
              <a:off x="6285501" y="4530927"/>
              <a:ext cx="0" cy="1904645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triangle" w="med" len="sm"/>
              <a:tailEnd type="triangle" w="med" len="sm"/>
            </a:ln>
            <a:effectLst>
              <a:outerShdw dist="38100" sx="1000" sy="1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 Box 167"/>
            <p:cNvSpPr txBox="1">
              <a:spLocks noChangeArrowheads="1"/>
            </p:cNvSpPr>
            <p:nvPr/>
          </p:nvSpPr>
          <p:spPr bwMode="auto">
            <a:xfrm>
              <a:off x="4325220" y="5302526"/>
              <a:ext cx="1765708" cy="2572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38421" tIns="48795" rIns="38421" bIns="48795" anchor="ctr">
              <a:spAutoFit/>
            </a:bodyPr>
            <a:lstStyle/>
            <a:p>
              <a:pPr marL="101656" indent="-101656" algn="ctr" defTabSz="1166010">
                <a:buClr>
                  <a:srgbClr val="3271AA"/>
                </a:buClr>
                <a:buSzPct val="140000"/>
                <a:tabLst>
                  <a:tab pos="869691" algn="l"/>
                </a:tabLst>
                <a:defRPr/>
              </a:pP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시스템 이관 승인 </a:t>
              </a:r>
              <a:r>
                <a:rPr lang="en-US" altLang="ko-KR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(</a:t>
              </a: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인수시험 후</a:t>
              </a:r>
              <a:r>
                <a:rPr lang="en-US" altLang="ko-KR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)</a:t>
              </a:r>
              <a:endParaRPr lang="ko-KR" altLang="en-US" sz="1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나눔바른고딕" pitchFamily="2" charset="2"/>
              </a:endParaRPr>
            </a:p>
          </p:txBody>
        </p:sp>
        <p:sp>
          <p:nvSpPr>
            <p:cNvPr id="124" name="Text Box 167"/>
            <p:cNvSpPr txBox="1">
              <a:spLocks noChangeArrowheads="1"/>
            </p:cNvSpPr>
            <p:nvPr/>
          </p:nvSpPr>
          <p:spPr bwMode="auto">
            <a:xfrm>
              <a:off x="857216" y="6898158"/>
              <a:ext cx="690015" cy="4454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7589" tIns="48795" rIns="97589" bIns="48795">
              <a:spAutoFit/>
            </a:bodyPr>
            <a:lstStyle/>
            <a:p>
              <a:pPr marL="108433" indent="-108433" algn="ctr" defTabSz="116601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869691" algn="l"/>
                </a:tabLst>
                <a:defRPr/>
              </a:pP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프로젝트</a:t>
              </a:r>
              <a:endParaRPr lang="en-US" altLang="ko-KR" sz="1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08433" indent="-108433" algn="ctr" defTabSz="116601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869691" algn="l"/>
                </a:tabLst>
                <a:defRPr/>
              </a:pP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관리자</a:t>
              </a:r>
            </a:p>
          </p:txBody>
        </p:sp>
        <p:sp>
          <p:nvSpPr>
            <p:cNvPr id="125" name="Text Box 167"/>
            <p:cNvSpPr txBox="1">
              <a:spLocks noChangeArrowheads="1"/>
            </p:cNvSpPr>
            <p:nvPr/>
          </p:nvSpPr>
          <p:spPr bwMode="auto">
            <a:xfrm>
              <a:off x="6000410" y="6898158"/>
              <a:ext cx="569627" cy="4454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7589" tIns="48795" rIns="97589" bIns="48795">
              <a:spAutoFit/>
            </a:bodyPr>
            <a:lstStyle/>
            <a:p>
              <a:pPr marL="108433" indent="-108433" algn="ctr" defTabSz="116601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869691" algn="l"/>
                </a:tabLst>
                <a:defRPr/>
              </a:pP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품질</a:t>
              </a:r>
              <a:endParaRPr lang="en-US" altLang="ko-KR" sz="1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08433" indent="-108433" algn="ctr" defTabSz="116601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869691" algn="l"/>
                </a:tabLst>
                <a:defRPr/>
              </a:pP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담당자</a:t>
              </a:r>
            </a:p>
          </p:txBody>
        </p:sp>
        <p:sp>
          <p:nvSpPr>
            <p:cNvPr id="126" name="Text Box 167"/>
            <p:cNvSpPr txBox="1">
              <a:spLocks noChangeArrowheads="1"/>
            </p:cNvSpPr>
            <p:nvPr/>
          </p:nvSpPr>
          <p:spPr bwMode="auto">
            <a:xfrm>
              <a:off x="917411" y="5015652"/>
              <a:ext cx="569627" cy="2729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7589" tIns="48795" rIns="97589" bIns="48795">
              <a:spAutoFit/>
            </a:bodyPr>
            <a:lstStyle/>
            <a:p>
              <a:pPr marL="108433" indent="-108433" algn="ctr" defTabSz="116601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869691" algn="l"/>
                </a:tabLst>
                <a:defRPr/>
              </a:pP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개발자</a:t>
              </a:r>
            </a:p>
          </p:txBody>
        </p:sp>
        <p:pic>
          <p:nvPicPr>
            <p:cNvPr id="127" name="Picture 20" descr="D:\모스트비주얼\아이콘 작업\왜가리\서버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684" y="3650702"/>
              <a:ext cx="418980" cy="650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" name="Picture 20" descr="D:\모스트비주얼\아이콘 작업\왜가리\서버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4281" y="3650702"/>
              <a:ext cx="418980" cy="650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" name="Picture 20" descr="D:\모스트비주얼\아이콘 작업\왜가리\서버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9879" y="3650702"/>
              <a:ext cx="418980" cy="650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0" name="Text Box 167"/>
            <p:cNvSpPr txBox="1">
              <a:spLocks noChangeArrowheads="1"/>
            </p:cNvSpPr>
            <p:nvPr/>
          </p:nvSpPr>
          <p:spPr bwMode="auto">
            <a:xfrm>
              <a:off x="4758924" y="5910175"/>
              <a:ext cx="1890172" cy="5708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38421" tIns="48795" rIns="38421" bIns="48795" anchor="ctr">
              <a:spAutoFit/>
            </a:bodyPr>
            <a:lstStyle/>
            <a:p>
              <a:pPr marL="101656" indent="-101656" defTabSz="1113203">
                <a:buClr>
                  <a:schemeClr val="tx1">
                    <a:lumMod val="65000"/>
                    <a:lumOff val="35000"/>
                  </a:schemeClr>
                </a:buClr>
                <a:buSzPct val="100000"/>
                <a:defRPr/>
              </a:pP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테스트 결과 확인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검증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,  </a:t>
              </a:r>
            </a:p>
            <a:p>
              <a:pPr marL="101656" indent="-101656" defTabSz="1113203">
                <a:buClr>
                  <a:schemeClr val="tx1">
                    <a:lumMod val="65000"/>
                    <a:lumOff val="35000"/>
                  </a:schemeClr>
                </a:buClr>
                <a:buSzPct val="100000"/>
                <a:defRPr/>
              </a:pP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리포트 제공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,</a:t>
              </a:r>
            </a:p>
            <a:p>
              <a:pPr marL="101656" indent="-101656" defTabSz="1113203">
                <a:buClr>
                  <a:schemeClr val="tx1">
                    <a:lumMod val="65000"/>
                    <a:lumOff val="35000"/>
                  </a:schemeClr>
                </a:buClr>
                <a:buSzPct val="100000"/>
                <a:defRPr/>
              </a:pP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나눔바른고딕" pitchFamily="2" charset="2"/>
                </a:rPr>
                <a:t>마이그레이션 교육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나눔바른고딕" pitchFamily="2" charset="2"/>
              </a:endParaRPr>
            </a:p>
          </p:txBody>
        </p:sp>
        <p:sp>
          <p:nvSpPr>
            <p:cNvPr id="131" name="Text Box 167"/>
            <p:cNvSpPr txBox="1">
              <a:spLocks noChangeArrowheads="1"/>
            </p:cNvSpPr>
            <p:nvPr/>
          </p:nvSpPr>
          <p:spPr bwMode="auto">
            <a:xfrm>
              <a:off x="3335759" y="5816061"/>
              <a:ext cx="569627" cy="4454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7589" tIns="48795" rIns="97589" bIns="48795">
              <a:spAutoFit/>
            </a:bodyPr>
            <a:lstStyle/>
            <a:p>
              <a:pPr marL="108433" indent="-108433" algn="ctr" defTabSz="116601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869691" algn="l"/>
                </a:tabLst>
                <a:defRPr/>
              </a:pP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시스템</a:t>
              </a:r>
            </a:p>
            <a:p>
              <a:pPr marL="108433" indent="-108433" algn="ctr" defTabSz="116601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869691" algn="l"/>
                </a:tabLst>
                <a:defRPr/>
              </a:pP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운영자</a:t>
              </a:r>
            </a:p>
          </p:txBody>
        </p:sp>
        <p:sp>
          <p:nvSpPr>
            <p:cNvPr id="132" name="자유형 131"/>
            <p:cNvSpPr/>
            <p:nvPr/>
          </p:nvSpPr>
          <p:spPr>
            <a:xfrm>
              <a:off x="1537256" y="4530926"/>
              <a:ext cx="4482120" cy="224076"/>
            </a:xfrm>
            <a:custGeom>
              <a:avLst/>
              <a:gdLst>
                <a:gd name="connsiteX0" fmla="*/ 0 w 4610100"/>
                <a:gd name="connsiteY0" fmla="*/ 228600 h 228600"/>
                <a:gd name="connsiteX1" fmla="*/ 4610100 w 4610100"/>
                <a:gd name="connsiteY1" fmla="*/ 228600 h 228600"/>
                <a:gd name="connsiteX2" fmla="*/ 4610100 w 4610100"/>
                <a:gd name="connsiteY2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10100" h="228600">
                  <a:moveTo>
                    <a:pt x="0" y="228600"/>
                  </a:moveTo>
                  <a:lnTo>
                    <a:pt x="4610100" y="228600"/>
                  </a:lnTo>
                  <a:lnTo>
                    <a:pt x="4610100" y="0"/>
                  </a:lnTo>
                </a:path>
              </a:pathLst>
            </a:custGeom>
            <a:ln w="6350">
              <a:solidFill>
                <a:srgbClr val="0070C0"/>
              </a:solidFill>
              <a:prstDash val="sysDash"/>
              <a:tailEnd type="triangle" w="med" len="sm"/>
            </a:ln>
            <a:effectLst>
              <a:outerShdw dist="38100" sx="1000" sy="1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89319" tIns="44659" rIns="89319" bIns="44659"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33" name="자유형 132"/>
            <p:cNvSpPr/>
            <p:nvPr/>
          </p:nvSpPr>
          <p:spPr>
            <a:xfrm>
              <a:off x="3991310" y="4530927"/>
              <a:ext cx="2148454" cy="1073697"/>
            </a:xfrm>
            <a:custGeom>
              <a:avLst/>
              <a:gdLst>
                <a:gd name="connsiteX0" fmla="*/ 0 w 4610100"/>
                <a:gd name="connsiteY0" fmla="*/ 228600 h 228600"/>
                <a:gd name="connsiteX1" fmla="*/ 4610100 w 4610100"/>
                <a:gd name="connsiteY1" fmla="*/ 228600 h 228600"/>
                <a:gd name="connsiteX2" fmla="*/ 4610100 w 4610100"/>
                <a:gd name="connsiteY2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10100" h="228600">
                  <a:moveTo>
                    <a:pt x="0" y="228600"/>
                  </a:moveTo>
                  <a:lnTo>
                    <a:pt x="4610100" y="228600"/>
                  </a:lnTo>
                  <a:lnTo>
                    <a:pt x="4610100" y="0"/>
                  </a:lnTo>
                </a:path>
              </a:pathLst>
            </a:custGeom>
            <a:ln w="6350">
              <a:solidFill>
                <a:srgbClr val="0070C0"/>
              </a:solidFill>
              <a:prstDash val="sysDash"/>
              <a:tailEnd type="triangle" w="med" len="sm"/>
            </a:ln>
            <a:effectLst>
              <a:outerShdw dist="38100" sx="1000" sy="1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89319" tIns="44659" rIns="89319" bIns="44659"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grpSp>
          <p:nvGrpSpPr>
            <p:cNvPr id="134" name="그룹 133"/>
            <p:cNvGrpSpPr/>
            <p:nvPr/>
          </p:nvGrpSpPr>
          <p:grpSpPr>
            <a:xfrm>
              <a:off x="2352309" y="6321945"/>
              <a:ext cx="258069" cy="219544"/>
              <a:chOff x="2177993" y="7290298"/>
              <a:chExt cx="282434" cy="238316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2231877" y="7313196"/>
                <a:ext cx="172638" cy="172635"/>
              </a:xfrm>
              <a:prstGeom prst="ellipse">
                <a:avLst/>
              </a:prstGeom>
              <a:gradFill flip="none" rotWithShape="1">
                <a:gsLst>
                  <a:gs pos="25000">
                    <a:schemeClr val="accent1">
                      <a:lumMod val="75000"/>
                      <a:lumOff val="25000"/>
                    </a:schemeClr>
                  </a:gs>
                  <a:gs pos="83000">
                    <a:schemeClr val="tx2"/>
                  </a:gs>
                  <a:gs pos="49000">
                    <a:srgbClr val="00B0F0">
                      <a:lumMod val="79000"/>
                    </a:srgbClr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2177993" y="7290298"/>
                <a:ext cx="282434" cy="2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75895"/>
                <a:r>
                  <a:rPr lang="en-US" altLang="ko-KR" sz="800" kern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atin typeface="+mn-ea"/>
                  </a:rPr>
                  <a:t>1</a:t>
                </a:r>
                <a:endParaRPr lang="ko-KR" altLang="en-US" sz="800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atin typeface="+mn-ea"/>
                </a:endParaRPr>
              </a:p>
            </p:txBody>
          </p:sp>
        </p:grpSp>
        <p:pic>
          <p:nvPicPr>
            <p:cNvPr id="135" name="Picture 16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821891" y="6372426"/>
              <a:ext cx="724625" cy="649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6" name="Picture 16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5915210" y="6372426"/>
              <a:ext cx="724625" cy="649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7" name="Picture 16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294466" y="5280056"/>
              <a:ext cx="724625" cy="649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38" name="그룹 137"/>
            <p:cNvGrpSpPr/>
            <p:nvPr/>
          </p:nvGrpSpPr>
          <p:grpSpPr>
            <a:xfrm>
              <a:off x="1827450" y="4807143"/>
              <a:ext cx="258069" cy="219544"/>
              <a:chOff x="2177993" y="7290298"/>
              <a:chExt cx="282434" cy="238316"/>
            </a:xfrm>
          </p:grpSpPr>
          <p:sp>
            <p:nvSpPr>
              <p:cNvPr id="155" name="타원 154"/>
              <p:cNvSpPr/>
              <p:nvPr/>
            </p:nvSpPr>
            <p:spPr>
              <a:xfrm>
                <a:off x="2231877" y="7313196"/>
                <a:ext cx="172638" cy="172635"/>
              </a:xfrm>
              <a:prstGeom prst="ellipse">
                <a:avLst/>
              </a:prstGeom>
              <a:gradFill flip="none" rotWithShape="1">
                <a:gsLst>
                  <a:gs pos="25000">
                    <a:schemeClr val="accent1">
                      <a:lumMod val="75000"/>
                      <a:lumOff val="25000"/>
                    </a:schemeClr>
                  </a:gs>
                  <a:gs pos="83000">
                    <a:schemeClr val="tx2"/>
                  </a:gs>
                  <a:gs pos="49000">
                    <a:srgbClr val="00B0F0">
                      <a:lumMod val="79000"/>
                    </a:srgbClr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>
                <a:off x="2177993" y="7290298"/>
                <a:ext cx="282434" cy="2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75895"/>
                <a:r>
                  <a:rPr lang="en-US" altLang="ko-KR" sz="800" kern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atin typeface="+mn-ea"/>
                  </a:rPr>
                  <a:t>4</a:t>
                </a:r>
                <a:endParaRPr lang="ko-KR" altLang="en-US" sz="800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atin typeface="+mn-ea"/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494496" y="5974205"/>
              <a:ext cx="258069" cy="219544"/>
              <a:chOff x="2177993" y="7290298"/>
              <a:chExt cx="282434" cy="238316"/>
            </a:xfrm>
          </p:grpSpPr>
          <p:sp>
            <p:nvSpPr>
              <p:cNvPr id="153" name="타원 152"/>
              <p:cNvSpPr/>
              <p:nvPr/>
            </p:nvSpPr>
            <p:spPr>
              <a:xfrm>
                <a:off x="2231877" y="7313196"/>
                <a:ext cx="172638" cy="172635"/>
              </a:xfrm>
              <a:prstGeom prst="ellipse">
                <a:avLst/>
              </a:prstGeom>
              <a:gradFill flip="none" rotWithShape="1">
                <a:gsLst>
                  <a:gs pos="25000">
                    <a:schemeClr val="accent1">
                      <a:lumMod val="75000"/>
                      <a:lumOff val="25000"/>
                    </a:schemeClr>
                  </a:gs>
                  <a:gs pos="83000">
                    <a:schemeClr val="tx2"/>
                  </a:gs>
                  <a:gs pos="49000">
                    <a:srgbClr val="00B0F0">
                      <a:lumMod val="79000"/>
                    </a:srgbClr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2177993" y="7290298"/>
                <a:ext cx="282434" cy="2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75895"/>
                <a:r>
                  <a:rPr lang="en-US" altLang="ko-KR" sz="800" kern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atin typeface="+mn-ea"/>
                  </a:rPr>
                  <a:t>4</a:t>
                </a:r>
                <a:endParaRPr lang="ko-KR" altLang="en-US" sz="800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atin typeface="+mn-ea"/>
                </a:endParaRPr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4170376" y="5320651"/>
              <a:ext cx="258069" cy="219544"/>
              <a:chOff x="2177993" y="7290298"/>
              <a:chExt cx="282434" cy="238316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2231877" y="7313196"/>
                <a:ext cx="172638" cy="172635"/>
              </a:xfrm>
              <a:prstGeom prst="ellipse">
                <a:avLst/>
              </a:prstGeom>
              <a:gradFill flip="none" rotWithShape="1">
                <a:gsLst>
                  <a:gs pos="25000">
                    <a:schemeClr val="accent1">
                      <a:lumMod val="75000"/>
                      <a:lumOff val="25000"/>
                    </a:schemeClr>
                  </a:gs>
                  <a:gs pos="83000">
                    <a:schemeClr val="tx2"/>
                  </a:gs>
                  <a:gs pos="49000">
                    <a:srgbClr val="00B0F0">
                      <a:lumMod val="79000"/>
                    </a:srgbClr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2177993" y="7290298"/>
                <a:ext cx="282434" cy="2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75895"/>
                <a:r>
                  <a:rPr lang="en-US" altLang="ko-KR" sz="800" kern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atin typeface="+mn-ea"/>
                  </a:rPr>
                  <a:t>5</a:t>
                </a:r>
                <a:endParaRPr lang="ko-KR" altLang="en-US" sz="800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atin typeface="+mn-ea"/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1549632" y="5927523"/>
              <a:ext cx="258069" cy="219544"/>
              <a:chOff x="2177993" y="7290298"/>
              <a:chExt cx="282434" cy="238316"/>
            </a:xfrm>
          </p:grpSpPr>
          <p:sp>
            <p:nvSpPr>
              <p:cNvPr id="149" name="타원 148"/>
              <p:cNvSpPr/>
              <p:nvPr/>
            </p:nvSpPr>
            <p:spPr>
              <a:xfrm>
                <a:off x="2231877" y="7313196"/>
                <a:ext cx="172638" cy="172635"/>
              </a:xfrm>
              <a:prstGeom prst="ellipse">
                <a:avLst/>
              </a:prstGeom>
              <a:gradFill flip="none" rotWithShape="1">
                <a:gsLst>
                  <a:gs pos="25000">
                    <a:schemeClr val="accent1">
                      <a:lumMod val="75000"/>
                      <a:lumOff val="25000"/>
                    </a:schemeClr>
                  </a:gs>
                  <a:gs pos="83000">
                    <a:schemeClr val="tx2"/>
                  </a:gs>
                  <a:gs pos="49000">
                    <a:srgbClr val="00B0F0">
                      <a:lumMod val="79000"/>
                    </a:srgbClr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2177993" y="7290298"/>
                <a:ext cx="282434" cy="2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75895"/>
                <a:r>
                  <a:rPr lang="en-US" altLang="ko-KR" sz="800" kern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atin typeface="+mn-ea"/>
                  </a:rPr>
                  <a:t>5</a:t>
                </a:r>
                <a:endParaRPr lang="ko-KR" altLang="en-US" sz="800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atin typeface="+mn-ea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1282928" y="5410281"/>
              <a:ext cx="258069" cy="219544"/>
              <a:chOff x="2177993" y="7290298"/>
              <a:chExt cx="282434" cy="238316"/>
            </a:xfrm>
          </p:grpSpPr>
          <p:sp>
            <p:nvSpPr>
              <p:cNvPr id="147" name="타원 146"/>
              <p:cNvSpPr/>
              <p:nvPr/>
            </p:nvSpPr>
            <p:spPr>
              <a:xfrm>
                <a:off x="2231877" y="7313196"/>
                <a:ext cx="172638" cy="172635"/>
              </a:xfrm>
              <a:prstGeom prst="ellipse">
                <a:avLst/>
              </a:prstGeom>
              <a:gradFill flip="none" rotWithShape="1">
                <a:gsLst>
                  <a:gs pos="25000">
                    <a:schemeClr val="accent1">
                      <a:lumMod val="75000"/>
                      <a:lumOff val="25000"/>
                    </a:schemeClr>
                  </a:gs>
                  <a:gs pos="83000">
                    <a:schemeClr val="tx2"/>
                  </a:gs>
                  <a:gs pos="49000">
                    <a:srgbClr val="00B0F0">
                      <a:lumMod val="79000"/>
                    </a:srgbClr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2177993" y="7290298"/>
                <a:ext cx="282434" cy="2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75895"/>
                <a:r>
                  <a:rPr lang="en-US" altLang="ko-KR" sz="800" kern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atin typeface="+mn-ea"/>
                  </a:rPr>
                  <a:t>2</a:t>
                </a:r>
                <a:endParaRPr lang="ko-KR" altLang="en-US" sz="800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atin typeface="+mn-ea"/>
                </a:endParaRPr>
              </a:p>
            </p:txBody>
          </p:sp>
        </p:grpSp>
        <p:sp>
          <p:nvSpPr>
            <p:cNvPr id="143" name="자유형 142"/>
            <p:cNvSpPr/>
            <p:nvPr/>
          </p:nvSpPr>
          <p:spPr>
            <a:xfrm>
              <a:off x="1185354" y="4756870"/>
              <a:ext cx="600086" cy="1531185"/>
            </a:xfrm>
            <a:custGeom>
              <a:avLst/>
              <a:gdLst>
                <a:gd name="connsiteX0" fmla="*/ 579120 w 579120"/>
                <a:gd name="connsiteY0" fmla="*/ 0 h 1562100"/>
                <a:gd name="connsiteX1" fmla="*/ 579120 w 579120"/>
                <a:gd name="connsiteY1" fmla="*/ 556260 h 1562100"/>
                <a:gd name="connsiteX2" fmla="*/ 0 w 579120"/>
                <a:gd name="connsiteY2" fmla="*/ 556260 h 1562100"/>
                <a:gd name="connsiteX3" fmla="*/ 0 w 579120"/>
                <a:gd name="connsiteY3" fmla="*/ 1562100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9120" h="1562100">
                  <a:moveTo>
                    <a:pt x="579120" y="0"/>
                  </a:moveTo>
                  <a:lnTo>
                    <a:pt x="579120" y="556260"/>
                  </a:lnTo>
                  <a:lnTo>
                    <a:pt x="0" y="556260"/>
                  </a:lnTo>
                  <a:lnTo>
                    <a:pt x="0" y="1562100"/>
                  </a:lnTo>
                </a:path>
              </a:pathLst>
            </a:custGeom>
            <a:ln w="6350">
              <a:solidFill>
                <a:srgbClr val="0070C0"/>
              </a:solidFill>
              <a:prstDash val="sysDash"/>
              <a:tailEnd type="triangle" w="med" len="sm"/>
            </a:ln>
            <a:effectLst>
              <a:outerShdw dist="38100" sx="1000" sy="1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89319" tIns="44659" rIns="89319" bIns="44659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44" name="그룹 143"/>
            <p:cNvGrpSpPr/>
            <p:nvPr/>
          </p:nvGrpSpPr>
          <p:grpSpPr>
            <a:xfrm>
              <a:off x="1295275" y="3729712"/>
              <a:ext cx="258069" cy="219544"/>
              <a:chOff x="2177993" y="7290298"/>
              <a:chExt cx="282434" cy="238316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2231877" y="7313196"/>
                <a:ext cx="172638" cy="172635"/>
              </a:xfrm>
              <a:prstGeom prst="ellipse">
                <a:avLst/>
              </a:prstGeom>
              <a:gradFill flip="none" rotWithShape="1">
                <a:gsLst>
                  <a:gs pos="25000">
                    <a:schemeClr val="accent1">
                      <a:lumMod val="75000"/>
                      <a:lumOff val="25000"/>
                    </a:schemeClr>
                  </a:gs>
                  <a:gs pos="83000">
                    <a:schemeClr val="tx2"/>
                  </a:gs>
                  <a:gs pos="49000">
                    <a:srgbClr val="00B0F0">
                      <a:lumMod val="79000"/>
                    </a:srgbClr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2177993" y="7290298"/>
                <a:ext cx="282434" cy="2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75895"/>
                <a:r>
                  <a:rPr lang="en-US" altLang="ko-KR" sz="800" kern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atin typeface="+mn-ea"/>
                  </a:rPr>
                  <a:t>3</a:t>
                </a:r>
                <a:endParaRPr lang="ko-KR" altLang="en-US" sz="800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21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시스템 시험 방안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20289" y="466868"/>
            <a:ext cx="91960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2. </a:t>
            </a:r>
            <a:r>
              <a:rPr lang="ko-KR" altLang="en-US" dirty="0" smtClean="0">
                <a:latin typeface="+mn-ea"/>
                <a:ea typeface="+mn-ea"/>
              </a:rPr>
              <a:t>시험 운영 계획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35330" y="694469"/>
            <a:ext cx="100456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2.6. </a:t>
            </a:r>
            <a:r>
              <a:rPr lang="ko-KR" altLang="en-US" dirty="0">
                <a:latin typeface="+mn-ea"/>
                <a:ea typeface="+mn-ea"/>
              </a:rPr>
              <a:t>시스템 안정화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2.6. </a:t>
            </a:r>
            <a:r>
              <a:rPr lang="ko-KR" altLang="en-US" sz="1600" dirty="0" smtClean="0">
                <a:latin typeface="+mn-ea"/>
                <a:ea typeface="+mn-ea"/>
              </a:rPr>
              <a:t>시스템 안정화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제안사는 철저한 사전준비와 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시험 운영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전담 조직을 가동하여 성능평가 시스템의 안정성 확보와 사용자 적응력 향상을 이루고자 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972670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시스템 안정화 및 운영계획</a:t>
              </a:r>
            </a:p>
          </p:txBody>
        </p:sp>
      </p:grpSp>
      <p:sp>
        <p:nvSpPr>
          <p:cNvPr id="174" name="직사각형 58"/>
          <p:cNvSpPr>
            <a:spLocks noChangeArrowheads="1"/>
          </p:cNvSpPr>
          <p:nvPr/>
        </p:nvSpPr>
        <p:spPr bwMode="auto">
          <a:xfrm>
            <a:off x="419328" y="2376190"/>
            <a:ext cx="6033859" cy="704086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27237" y="2482787"/>
            <a:ext cx="5926318" cy="6827666"/>
            <a:chOff x="665229" y="2930468"/>
            <a:chExt cx="6263446" cy="6827666"/>
          </a:xfrm>
        </p:grpSpPr>
        <p:grpSp>
          <p:nvGrpSpPr>
            <p:cNvPr id="57" name="그룹 56"/>
            <p:cNvGrpSpPr/>
            <p:nvPr/>
          </p:nvGrpSpPr>
          <p:grpSpPr>
            <a:xfrm>
              <a:off x="665229" y="2930468"/>
              <a:ext cx="6263446" cy="4796496"/>
              <a:chOff x="684224" y="4061977"/>
              <a:chExt cx="6442289" cy="4893337"/>
            </a:xfrm>
          </p:grpSpPr>
          <p:grpSp>
            <p:nvGrpSpPr>
              <p:cNvPr id="121" name="그룹 120"/>
              <p:cNvGrpSpPr/>
              <p:nvPr/>
            </p:nvGrpSpPr>
            <p:grpSpPr>
              <a:xfrm>
                <a:off x="684224" y="4061977"/>
                <a:ext cx="6384234" cy="4893337"/>
                <a:chOff x="1351683" y="4166163"/>
                <a:chExt cx="3271011" cy="2771413"/>
              </a:xfrm>
            </p:grpSpPr>
            <p:pic>
              <p:nvPicPr>
                <p:cNvPr id="123" name="그림 122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315" t="3208" r="14580"/>
                <a:stretch/>
              </p:blipFill>
              <p:spPr>
                <a:xfrm>
                  <a:off x="1365504" y="4166163"/>
                  <a:ext cx="3257189" cy="2771413"/>
                </a:xfrm>
                <a:prstGeom prst="rect">
                  <a:avLst/>
                </a:prstGeom>
              </p:spPr>
            </p:pic>
            <p:sp>
              <p:nvSpPr>
                <p:cNvPr id="124" name="직사각형 123"/>
                <p:cNvSpPr/>
                <p:nvPr/>
              </p:nvSpPr>
              <p:spPr>
                <a:xfrm>
                  <a:off x="1351683" y="4166163"/>
                  <a:ext cx="3271011" cy="138213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n-ea"/>
                  </a:endParaRPr>
                </a:p>
              </p:txBody>
            </p:sp>
          </p:grpSp>
          <p:sp>
            <p:nvSpPr>
              <p:cNvPr id="122" name="직사각형 121"/>
              <p:cNvSpPr/>
              <p:nvPr/>
            </p:nvSpPr>
            <p:spPr>
              <a:xfrm>
                <a:off x="684224" y="5562662"/>
                <a:ext cx="6442289" cy="2196244"/>
              </a:xfrm>
              <a:prstGeom prst="rect">
                <a:avLst/>
              </a:prstGeom>
              <a:gradFill flip="none" rotWithShape="1">
                <a:gsLst>
                  <a:gs pos="33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</p:grpSp>
        <p:sp>
          <p:nvSpPr>
            <p:cNvPr id="58" name="Rectangle 270"/>
            <p:cNvSpPr>
              <a:spLocks noChangeArrowheads="1"/>
            </p:cNvSpPr>
            <p:nvPr/>
          </p:nvSpPr>
          <p:spPr bwMode="auto">
            <a:xfrm>
              <a:off x="1283727" y="3286453"/>
              <a:ext cx="4993809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en-US" altLang="ko-KR" sz="1500" dirty="0">
                  <a:latin typeface="+mn-ea"/>
                </a:rPr>
                <a:t/>
              </a:r>
              <a:br>
                <a:rPr lang="en-US" altLang="ko-KR" sz="1500" dirty="0">
                  <a:latin typeface="+mn-ea"/>
                </a:rPr>
              </a:br>
              <a:r>
                <a:rPr lang="ko-KR" altLang="en-US" dirty="0" smtClean="0">
                  <a:solidFill>
                    <a:srgbClr val="003399"/>
                  </a:solidFill>
                  <a:latin typeface="+mn-ea"/>
                </a:rPr>
                <a:t>시스템 안정성 </a:t>
              </a:r>
              <a:r>
                <a:rPr lang="ko-KR" altLang="en-US" dirty="0">
                  <a:solidFill>
                    <a:srgbClr val="003399"/>
                  </a:solidFill>
                  <a:latin typeface="+mn-ea"/>
                </a:rPr>
                <a:t>및 적응력 극대화</a:t>
              </a: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772456" y="8247018"/>
              <a:ext cx="6007111" cy="1511116"/>
              <a:chOff x="672509" y="8413525"/>
              <a:chExt cx="6418855" cy="1541625"/>
            </a:xfrm>
          </p:grpSpPr>
          <p:sp>
            <p:nvSpPr>
              <p:cNvPr id="117" name="AutoShape 311"/>
              <p:cNvSpPr>
                <a:spLocks noChangeArrowheads="1"/>
              </p:cNvSpPr>
              <p:nvPr/>
            </p:nvSpPr>
            <p:spPr bwMode="auto">
              <a:xfrm>
                <a:off x="740230" y="8460538"/>
                <a:ext cx="6351134" cy="1494612"/>
              </a:xfrm>
              <a:prstGeom prst="roundRect">
                <a:avLst>
                  <a:gd name="adj" fmla="val 1375"/>
                </a:avLst>
              </a:prstGeom>
              <a:solidFill>
                <a:schemeClr val="bg1"/>
              </a:solidFill>
              <a:ln w="6350">
                <a:solidFill>
                  <a:srgbClr val="C0C0C0"/>
                </a:solidFill>
                <a:round/>
                <a:headEnd/>
                <a:tailEnd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square" lIns="0" tIns="49954" rIns="99907" bIns="49954" anchor="ctr"/>
              <a:lstStyle/>
              <a:p>
                <a:pPr marL="1232783" indent="-169024" defTabSz="1006385" fontAlgn="base" latinLnBrk="0">
                  <a:lnSpc>
                    <a:spcPct val="150000"/>
                  </a:lnSpc>
                  <a:spcBef>
                    <a:spcPts val="195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anose="05000000000000000000" pitchFamily="2" charset="2"/>
                  <a:buChar char="æ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단계적인 </a:t>
                </a:r>
                <a:r>
                  <a:rPr kumimoji="1" lang="ko-KR" altLang="en-US" sz="1000" kern="0" dirty="0" smtClean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시험 운영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확대 실시</a:t>
                </a:r>
              </a:p>
              <a:p>
                <a:pPr marL="1232783" indent="-169024" defTabSz="1006385" fontAlgn="base" latinLnBrk="0">
                  <a:lnSpc>
                    <a:spcPct val="150000"/>
                  </a:lnSpc>
                  <a:spcBef>
                    <a:spcPts val="195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anose="05000000000000000000" pitchFamily="2" charset="2"/>
                  <a:buChar char="æ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1" lang="ko-KR" altLang="en-US" sz="1000" kern="0" dirty="0" smtClean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시험 운영의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내실화를 기하기 위해 </a:t>
                </a:r>
                <a:r>
                  <a:rPr kumimoji="1" lang="ko-KR" altLang="en-US" sz="1000" kern="0" dirty="0" smtClean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시험 운영지원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인력에 대한 사전 교육 실시</a:t>
                </a:r>
              </a:p>
              <a:p>
                <a:pPr marL="1232783" indent="-169024" defTabSz="1006385" fontAlgn="base" latinLnBrk="0">
                  <a:lnSpc>
                    <a:spcPct val="150000"/>
                  </a:lnSpc>
                  <a:spcBef>
                    <a:spcPts val="195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panose="05000000000000000000" pitchFamily="2" charset="2"/>
                  <a:buChar char="æ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1" lang="ko-KR" altLang="en-US" sz="1000" kern="0" dirty="0" smtClean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사용자의 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불편사항</a:t>
                </a:r>
                <a:r>
                  <a:rPr kumimoji="1" lang="en-US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.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기능개선 요구사항을 신속히 수렴</a:t>
                </a:r>
                <a:r>
                  <a:rPr kumimoji="1" lang="en-US" altLang="ko-KR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,</a:t>
                </a:r>
                <a:r>
                  <a:rPr kumimoji="1" lang="ko-KR" altLang="en-US" sz="1000" kern="0" dirty="0">
                    <a:solidFill>
                      <a:srgbClr val="000000"/>
                    </a:solidFill>
                    <a:latin typeface="+mn-ea"/>
                    <a:cs typeface="Verdana" pitchFamily="34" charset="0"/>
                  </a:rPr>
                  <a:t>반영</a:t>
                </a:r>
              </a:p>
            </p:txBody>
          </p:sp>
          <p:grpSp>
            <p:nvGrpSpPr>
              <p:cNvPr id="118" name="그룹 117"/>
              <p:cNvGrpSpPr/>
              <p:nvPr/>
            </p:nvGrpSpPr>
            <p:grpSpPr>
              <a:xfrm>
                <a:off x="672509" y="8413525"/>
                <a:ext cx="1069656" cy="977218"/>
                <a:chOff x="8684395" y="8747355"/>
                <a:chExt cx="1370440" cy="1252009"/>
              </a:xfrm>
            </p:grpSpPr>
            <p:pic>
              <p:nvPicPr>
                <p:cNvPr id="119" name="Picture 48" descr="삼각형_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84395" y="8747355"/>
                  <a:ext cx="1370440" cy="1252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0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8782890" y="8888575"/>
                  <a:ext cx="791357" cy="4299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 kumimoji="1" sz="1200">
                      <a:solidFill>
                        <a:schemeClr val="tx1"/>
                      </a:solidFill>
                      <a:latin typeface="가는각진제목체" pitchFamily="18" charset="-127"/>
                      <a:ea typeface="가는각진제목체" pitchFamily="18" charset="-127"/>
                    </a:defRPr>
                  </a:lvl1pPr>
                  <a:lvl2pPr marL="742950" indent="-285750" eaLnBrk="0" hangingPunct="0">
                    <a:defRPr kumimoji="1" sz="1200">
                      <a:solidFill>
                        <a:schemeClr val="tx1"/>
                      </a:solidFill>
                      <a:latin typeface="가는각진제목체" pitchFamily="18" charset="-127"/>
                      <a:ea typeface="가는각진제목체" pitchFamily="18" charset="-127"/>
                    </a:defRPr>
                  </a:lvl2pPr>
                  <a:lvl3pPr marL="1143000" indent="-228600" eaLnBrk="0" hangingPunct="0">
                    <a:defRPr kumimoji="1" sz="1200">
                      <a:solidFill>
                        <a:schemeClr val="tx1"/>
                      </a:solidFill>
                      <a:latin typeface="가는각진제목체" pitchFamily="18" charset="-127"/>
                      <a:ea typeface="가는각진제목체" pitchFamily="18" charset="-127"/>
                    </a:defRPr>
                  </a:lvl3pPr>
                  <a:lvl4pPr marL="1600200" indent="-228600" eaLnBrk="0" hangingPunct="0">
                    <a:defRPr kumimoji="1" sz="1200">
                      <a:solidFill>
                        <a:schemeClr val="tx1"/>
                      </a:solidFill>
                      <a:latin typeface="가는각진제목체" pitchFamily="18" charset="-127"/>
                      <a:ea typeface="가는각진제목체" pitchFamily="18" charset="-127"/>
                    </a:defRPr>
                  </a:lvl4pPr>
                  <a:lvl5pPr marL="2057400" indent="-228600" eaLnBrk="0" hangingPunct="0">
                    <a:defRPr kumimoji="1" sz="1200">
                      <a:solidFill>
                        <a:schemeClr val="tx1"/>
                      </a:solidFill>
                      <a:latin typeface="가는각진제목체" pitchFamily="18" charset="-127"/>
                      <a:ea typeface="가는각진제목체" pitchFamily="18" charset="-127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가는각진제목체" pitchFamily="18" charset="-127"/>
                      <a:ea typeface="가는각진제목체" pitchFamily="18" charset="-127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가는각진제목체" pitchFamily="18" charset="-127"/>
                      <a:ea typeface="가는각진제목체" pitchFamily="18" charset="-127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가는각진제목체" pitchFamily="18" charset="-127"/>
                      <a:ea typeface="가는각진제목체" pitchFamily="18" charset="-127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가는각진제목체" pitchFamily="18" charset="-127"/>
                      <a:ea typeface="가는각진제목체" pitchFamily="18" charset="-127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ko-KR" altLang="en-US" sz="11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특징</a:t>
                  </a:r>
                  <a:r>
                    <a:rPr lang="en-US" altLang="ko-KR" sz="11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/</a:t>
                  </a:r>
                </a:p>
                <a:p>
                  <a:pPr eaLnBrk="1" latinLnBrk="1" hangingPunct="1">
                    <a:defRPr/>
                  </a:pPr>
                  <a:r>
                    <a:rPr lang="ko-KR" altLang="ko-KR" sz="1100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고려사항</a:t>
                  </a:r>
                </a:p>
              </p:txBody>
            </p:sp>
          </p:grpSp>
        </p:grpSp>
        <p:pic>
          <p:nvPicPr>
            <p:cNvPr id="60" name="Picture 5" descr="C:\Users\Xnote\Desktop\3D小人小金人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271" y="3499852"/>
              <a:ext cx="1102266" cy="1303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1" name="그룹 60"/>
            <p:cNvGrpSpPr/>
            <p:nvPr/>
          </p:nvGrpSpPr>
          <p:grpSpPr>
            <a:xfrm>
              <a:off x="1013919" y="4957357"/>
              <a:ext cx="5533425" cy="3127558"/>
              <a:chOff x="1043206" y="5365874"/>
              <a:chExt cx="4127848" cy="3190703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1043206" y="5365874"/>
                <a:ext cx="2008763" cy="3190703"/>
                <a:chOff x="810977" y="5757760"/>
                <a:chExt cx="2008763" cy="3190703"/>
              </a:xfrm>
            </p:grpSpPr>
            <p:grpSp>
              <p:nvGrpSpPr>
                <p:cNvPr id="70" name="그룹 69"/>
                <p:cNvGrpSpPr/>
                <p:nvPr/>
              </p:nvGrpSpPr>
              <p:grpSpPr>
                <a:xfrm>
                  <a:off x="810977" y="5757760"/>
                  <a:ext cx="2008763" cy="3190703"/>
                  <a:chOff x="707694" y="6220652"/>
                  <a:chExt cx="2073476" cy="3209086"/>
                </a:xfrm>
              </p:grpSpPr>
              <p:pic>
                <p:nvPicPr>
                  <p:cNvPr id="114" name="그림 113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70302"/>
                  <a:stretch/>
                </p:blipFill>
                <p:spPr>
                  <a:xfrm>
                    <a:off x="707694" y="6220652"/>
                    <a:ext cx="2073476" cy="573756"/>
                  </a:xfrm>
                  <a:prstGeom prst="rect">
                    <a:avLst/>
                  </a:prstGeom>
                </p:spPr>
              </p:pic>
              <p:pic>
                <p:nvPicPr>
                  <p:cNvPr id="115" name="그림 114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4455"/>
                  <a:stretch/>
                </p:blipFill>
                <p:spPr>
                  <a:xfrm>
                    <a:off x="707694" y="7854938"/>
                    <a:ext cx="2073476" cy="1574800"/>
                  </a:xfrm>
                  <a:prstGeom prst="rect">
                    <a:avLst/>
                  </a:prstGeom>
                </p:spPr>
              </p:pic>
              <p:pic>
                <p:nvPicPr>
                  <p:cNvPr id="116" name="그림 115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9170" b="20086"/>
                  <a:stretch/>
                </p:blipFill>
                <p:spPr>
                  <a:xfrm>
                    <a:off x="707694" y="6685081"/>
                    <a:ext cx="2073476" cy="130635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1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1370691" y="5863351"/>
                  <a:ext cx="883273" cy="1726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 algn="ctr"/>
                  <a:r>
                    <a:rPr lang="ko-KR" altLang="en-US" sz="1100" spc="-49" dirty="0">
                      <a:solidFill>
                        <a:srgbClr val="000000"/>
                      </a:solidFill>
                      <a:latin typeface="+mn-ea"/>
                    </a:rPr>
                    <a:t>시스템의 안정성 확보</a:t>
                  </a:r>
                </a:p>
              </p:txBody>
            </p:sp>
            <p:sp>
              <p:nvSpPr>
                <p:cNvPr id="113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861281" y="6276250"/>
                  <a:ext cx="1889359" cy="23078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131763" indent="-131763" latinLnBrk="0">
                    <a:lnSpc>
                      <a:spcPct val="120000"/>
                    </a:lnSpc>
                    <a:spcBef>
                      <a:spcPct val="30000"/>
                    </a:spcBef>
                    <a:buSzPct val="80000"/>
                    <a:buBlip>
                      <a:blip r:embed="rId6"/>
                    </a:buBlip>
                    <a:defRPr kumimoji="1" sz="1000" b="0">
                      <a:latin typeface="산돌고딕 L" pitchFamily="18" charset="-127"/>
                      <a:ea typeface="산돌고딕 L" pitchFamily="18" charset="-127"/>
                    </a:defRPr>
                  </a:lvl1pPr>
                  <a:lvl2pPr marL="742950" indent="-285750" eaLnBrk="0" hangingPunct="0"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2pPr>
                  <a:lvl3pPr marL="1143000" indent="-228600" eaLnBrk="0" hangingPunct="0"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3pPr>
                  <a:lvl4pPr marL="1600200" indent="-228600" eaLnBrk="0" hangingPunct="0"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4pPr>
                  <a:lvl5pPr marL="2057400" indent="-228600" eaLnBrk="0" hangingPunct="0"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9pPr>
                </a:lstStyle>
                <a:p>
                  <a:pPr marL="85287" indent="-85287">
                    <a:lnSpc>
                      <a:spcPct val="110000"/>
                    </a:lnSpc>
                    <a:spcBef>
                      <a:spcPts val="391"/>
                    </a:spcBef>
                    <a:buClr>
                      <a:schemeClr val="tx1">
                        <a:lumMod val="50000"/>
                        <a:lumOff val="50000"/>
                      </a:schemeClr>
                    </a:buClr>
                    <a:buSzPct val="100000"/>
                    <a:buFont typeface="Wingdings" pitchFamily="2" charset="2"/>
                    <a:buChar char="§"/>
                  </a:pPr>
                  <a:r>
                    <a:rPr lang="ko-KR" altLang="en-US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점진적 확대 적용으로 시스템 안정성 확보</a:t>
                  </a:r>
                </a:p>
                <a:p>
                  <a:pPr marL="85287" indent="-85287">
                    <a:lnSpc>
                      <a:spcPct val="110000"/>
                    </a:lnSpc>
                    <a:spcBef>
                      <a:spcPts val="391"/>
                    </a:spcBef>
                    <a:buClr>
                      <a:schemeClr val="tx1">
                        <a:lumMod val="50000"/>
                        <a:lumOff val="50000"/>
                      </a:schemeClr>
                    </a:buClr>
                    <a:buSzPct val="100000"/>
                    <a:buFont typeface="Wingdings" pitchFamily="2" charset="2"/>
                    <a:buChar char="§"/>
                  </a:pPr>
                  <a:r>
                    <a:rPr lang="ko-KR" altLang="en-US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기술적</a:t>
                  </a:r>
                  <a:r>
                    <a:rPr lang="en-US" altLang="ko-KR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,</a:t>
                  </a:r>
                  <a:r>
                    <a:rPr lang="ko-KR" altLang="en-US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업무적 장애처리에 대한 신속한 대응 체제 확보</a:t>
                  </a:r>
                </a:p>
                <a:p>
                  <a:pPr marL="85287" indent="-85287">
                    <a:lnSpc>
                      <a:spcPct val="110000"/>
                    </a:lnSpc>
                    <a:spcBef>
                      <a:spcPts val="391"/>
                    </a:spcBef>
                    <a:buClr>
                      <a:schemeClr val="tx1">
                        <a:lumMod val="50000"/>
                        <a:lumOff val="50000"/>
                      </a:schemeClr>
                    </a:buClr>
                    <a:buSzPct val="100000"/>
                    <a:buFont typeface="Wingdings" pitchFamily="2" charset="2"/>
                    <a:buChar char="§"/>
                  </a:pPr>
                  <a:r>
                    <a:rPr lang="ko-KR" altLang="en-US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기존 </a:t>
                  </a:r>
                  <a:r>
                    <a:rPr lang="ko-KR" altLang="en-US" dirty="0" smtClean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시스템의 </a:t>
                  </a:r>
                  <a:r>
                    <a:rPr lang="ko-KR" altLang="en-US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변경을 최소화한 </a:t>
                  </a:r>
                  <a:r>
                    <a:rPr lang="ko-KR" altLang="en-US" dirty="0" smtClean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시험운영 실시 </a:t>
                  </a:r>
                  <a:r>
                    <a:rPr lang="en-US" altLang="ko-KR" dirty="0" smtClean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(</a:t>
                  </a:r>
                  <a:r>
                    <a:rPr lang="ko-KR" altLang="en-US" dirty="0" smtClean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시험 운영지역 </a:t>
                  </a:r>
                  <a:r>
                    <a:rPr lang="ko-KR" altLang="en-US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사용자의 로그인 제한 등</a:t>
                  </a:r>
                  <a:r>
                    <a:rPr lang="en-US" altLang="ko-KR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)</a:t>
                  </a:r>
                </a:p>
                <a:p>
                  <a:pPr marL="85287" indent="-85287">
                    <a:lnSpc>
                      <a:spcPct val="110000"/>
                    </a:lnSpc>
                    <a:spcBef>
                      <a:spcPts val="391"/>
                    </a:spcBef>
                    <a:buClr>
                      <a:schemeClr val="tx1">
                        <a:lumMod val="50000"/>
                        <a:lumOff val="50000"/>
                      </a:schemeClr>
                    </a:buClr>
                    <a:buSzPct val="100000"/>
                    <a:buFont typeface="Wingdings" pitchFamily="2" charset="2"/>
                    <a:buChar char="§"/>
                  </a:pPr>
                  <a:r>
                    <a:rPr lang="ko-KR" altLang="en-US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시스템 성능의 지속적 튜닝</a:t>
                  </a:r>
                </a:p>
                <a:p>
                  <a:pPr marL="85287" indent="-85287">
                    <a:lnSpc>
                      <a:spcPct val="110000"/>
                    </a:lnSpc>
                    <a:spcBef>
                      <a:spcPts val="391"/>
                    </a:spcBef>
                    <a:buClr>
                      <a:schemeClr val="tx1">
                        <a:lumMod val="50000"/>
                        <a:lumOff val="50000"/>
                      </a:schemeClr>
                    </a:buClr>
                    <a:buSzPct val="100000"/>
                    <a:buFont typeface="Wingdings" pitchFamily="2" charset="2"/>
                    <a:buChar char="§"/>
                  </a:pPr>
                  <a:r>
                    <a:rPr lang="ko-KR" altLang="en-US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사전준비</a:t>
                  </a:r>
                </a:p>
                <a:p>
                  <a:pPr marL="85287" indent="-85287">
                    <a:lnSpc>
                      <a:spcPct val="110000"/>
                    </a:lnSpc>
                    <a:spcBef>
                      <a:spcPts val="391"/>
                    </a:spcBef>
                    <a:buClr>
                      <a:schemeClr val="tx1">
                        <a:lumMod val="50000"/>
                        <a:lumOff val="50000"/>
                      </a:schemeClr>
                    </a:buClr>
                    <a:buSzPct val="100000"/>
                    <a:buFont typeface="Wingdings" pitchFamily="2" charset="2"/>
                    <a:buChar char="§"/>
                  </a:pPr>
                  <a:r>
                    <a:rPr lang="ko-KR" altLang="en-US" dirty="0" smtClean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시험 운영 </a:t>
                  </a:r>
                  <a:r>
                    <a:rPr lang="ko-KR" altLang="en-US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시나리오 작성 및 검증</a:t>
                  </a:r>
                </a:p>
                <a:p>
                  <a:pPr marL="85287" indent="-85287">
                    <a:lnSpc>
                      <a:spcPct val="110000"/>
                    </a:lnSpc>
                    <a:spcBef>
                      <a:spcPts val="391"/>
                    </a:spcBef>
                    <a:buClr>
                      <a:schemeClr val="tx1">
                        <a:lumMod val="50000"/>
                        <a:lumOff val="50000"/>
                      </a:schemeClr>
                    </a:buClr>
                    <a:buSzPct val="100000"/>
                    <a:buFont typeface="Wingdings" pitchFamily="2" charset="2"/>
                    <a:buChar char="§"/>
                  </a:pPr>
                  <a:r>
                    <a:rPr lang="ko-KR" altLang="en-US" dirty="0" smtClean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시험운영 지원인력에 </a:t>
                  </a:r>
                  <a:r>
                    <a:rPr lang="ko-KR" altLang="en-US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대한 충분한 교육 실시</a:t>
                  </a:r>
                </a:p>
              </p:txBody>
            </p:sp>
          </p:grpSp>
          <p:grpSp>
            <p:nvGrpSpPr>
              <p:cNvPr id="63" name="그룹 62"/>
              <p:cNvGrpSpPr/>
              <p:nvPr/>
            </p:nvGrpSpPr>
            <p:grpSpPr>
              <a:xfrm>
                <a:off x="3162291" y="5365874"/>
                <a:ext cx="2008763" cy="3190703"/>
                <a:chOff x="810977" y="5757760"/>
                <a:chExt cx="2008763" cy="3190703"/>
              </a:xfrm>
            </p:grpSpPr>
            <p:grpSp>
              <p:nvGrpSpPr>
                <p:cNvPr id="64" name="그룹 63"/>
                <p:cNvGrpSpPr/>
                <p:nvPr/>
              </p:nvGrpSpPr>
              <p:grpSpPr>
                <a:xfrm>
                  <a:off x="810977" y="5757760"/>
                  <a:ext cx="2008763" cy="3190703"/>
                  <a:chOff x="707694" y="6220652"/>
                  <a:chExt cx="2073476" cy="3209086"/>
                </a:xfrm>
              </p:grpSpPr>
              <p:pic>
                <p:nvPicPr>
                  <p:cNvPr id="67" name="그림 66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70302"/>
                  <a:stretch/>
                </p:blipFill>
                <p:spPr>
                  <a:xfrm>
                    <a:off x="707694" y="6220652"/>
                    <a:ext cx="2073476" cy="573756"/>
                  </a:xfrm>
                  <a:prstGeom prst="rect">
                    <a:avLst/>
                  </a:prstGeom>
                </p:spPr>
              </p:pic>
              <p:pic>
                <p:nvPicPr>
                  <p:cNvPr id="68" name="그림 67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4455"/>
                  <a:stretch/>
                </p:blipFill>
                <p:spPr>
                  <a:xfrm>
                    <a:off x="707694" y="7854938"/>
                    <a:ext cx="2073476" cy="1574800"/>
                  </a:xfrm>
                  <a:prstGeom prst="rect">
                    <a:avLst/>
                  </a:prstGeom>
                </p:spPr>
              </p:pic>
              <p:pic>
                <p:nvPicPr>
                  <p:cNvPr id="69" name="그림 68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9170" b="20086"/>
                  <a:stretch/>
                </p:blipFill>
                <p:spPr>
                  <a:xfrm>
                    <a:off x="707694" y="6685081"/>
                    <a:ext cx="2073476" cy="130635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5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1069493" y="5863351"/>
                  <a:ext cx="1485670" cy="1726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 algn="ctr"/>
                  <a:r>
                    <a:rPr lang="ko-KR" altLang="en-US" sz="1100" spc="-49" dirty="0">
                      <a:solidFill>
                        <a:srgbClr val="000000"/>
                      </a:solidFill>
                      <a:latin typeface="+mn-ea"/>
                    </a:rPr>
                    <a:t>사용자의 적극적 참여로 적응력 향상</a:t>
                  </a:r>
                </a:p>
              </p:txBody>
            </p:sp>
            <p:sp>
              <p:nvSpPr>
                <p:cNvPr id="66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847362" y="6276250"/>
                  <a:ext cx="1917196" cy="1609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131763" indent="-131763" latinLnBrk="0">
                    <a:lnSpc>
                      <a:spcPct val="120000"/>
                    </a:lnSpc>
                    <a:spcBef>
                      <a:spcPct val="30000"/>
                    </a:spcBef>
                    <a:buSzPct val="80000"/>
                    <a:buBlip>
                      <a:blip r:embed="rId6"/>
                    </a:buBlip>
                    <a:defRPr kumimoji="1" sz="1000" b="0">
                      <a:latin typeface="산돌고딕 L" pitchFamily="18" charset="-127"/>
                      <a:ea typeface="산돌고딕 L" pitchFamily="18" charset="-127"/>
                    </a:defRPr>
                  </a:lvl1pPr>
                  <a:lvl2pPr marL="742950" indent="-285750" eaLnBrk="0" hangingPunct="0"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2pPr>
                  <a:lvl3pPr marL="1143000" indent="-228600" eaLnBrk="0" hangingPunct="0"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3pPr>
                  <a:lvl4pPr marL="1600200" indent="-228600" eaLnBrk="0" hangingPunct="0"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4pPr>
                  <a:lvl5pPr marL="2057400" indent="-228600" eaLnBrk="0" hangingPunct="0"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9pPr>
                </a:lstStyle>
                <a:p>
                  <a:pPr marL="85287" indent="-85287">
                    <a:spcBef>
                      <a:spcPts val="488"/>
                    </a:spcBef>
                    <a:buClr>
                      <a:schemeClr val="tx1">
                        <a:lumMod val="50000"/>
                        <a:lumOff val="50000"/>
                      </a:schemeClr>
                    </a:buClr>
                    <a:buSzPct val="100000"/>
                    <a:buFont typeface="Wingdings" pitchFamily="2" charset="2"/>
                    <a:buChar char="§"/>
                  </a:pPr>
                  <a:r>
                    <a:rPr lang="ko-KR" altLang="en-US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사용자에 대한 신규 시스템의 사전 교육 실시 및 매뉴얼 배포로 이해력 향상</a:t>
                  </a:r>
                </a:p>
                <a:p>
                  <a:pPr marL="85287" indent="-85287">
                    <a:spcBef>
                      <a:spcPts val="488"/>
                    </a:spcBef>
                    <a:buClr>
                      <a:schemeClr val="tx1">
                        <a:lumMod val="50000"/>
                        <a:lumOff val="50000"/>
                      </a:schemeClr>
                    </a:buClr>
                    <a:buSzPct val="100000"/>
                    <a:buFont typeface="Wingdings" pitchFamily="2" charset="2"/>
                    <a:buChar char="§"/>
                  </a:pPr>
                  <a:r>
                    <a:rPr lang="ko-KR" altLang="en-US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지역별 </a:t>
                  </a:r>
                  <a:r>
                    <a:rPr lang="ko-KR" altLang="en-US" dirty="0" smtClean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시험운영 지원인력 </a:t>
                  </a:r>
                  <a:r>
                    <a:rPr lang="ko-KR" altLang="en-US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전담배치</a:t>
                  </a:r>
                </a:p>
                <a:p>
                  <a:pPr marL="85287" indent="-85287">
                    <a:spcBef>
                      <a:spcPts val="488"/>
                    </a:spcBef>
                    <a:buClr>
                      <a:schemeClr val="tx1">
                        <a:lumMod val="50000"/>
                        <a:lumOff val="50000"/>
                      </a:schemeClr>
                    </a:buClr>
                    <a:buSzPct val="100000"/>
                    <a:buFont typeface="Wingdings" pitchFamily="2" charset="2"/>
                    <a:buChar char="§"/>
                  </a:pPr>
                  <a:r>
                    <a:rPr lang="ko-KR" altLang="en-US" dirty="0" smtClean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시험 운영 </a:t>
                  </a:r>
                  <a:r>
                    <a:rPr lang="ko-KR" altLang="en-US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통합 </a:t>
                  </a:r>
                  <a:r>
                    <a:rPr lang="en-US" altLang="ko-KR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Help Desk </a:t>
                  </a:r>
                  <a:r>
                    <a:rPr lang="ko-KR" altLang="en-US" dirty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운영으로 사용자의 불편사항 및 기능개선 요구사항에 대한 단일 창구 지원</a:t>
                  </a:r>
                </a:p>
                <a:p>
                  <a:pPr marL="85287" indent="-85287">
                    <a:spcBef>
                      <a:spcPts val="488"/>
                    </a:spcBef>
                    <a:buClr>
                      <a:schemeClr val="tx1">
                        <a:lumMod val="50000"/>
                        <a:lumOff val="50000"/>
                      </a:schemeClr>
                    </a:buClr>
                    <a:buSzPct val="100000"/>
                    <a:buFont typeface="Wingdings" pitchFamily="2" charset="2"/>
                    <a:buChar char="§"/>
                  </a:pPr>
                  <a:endParaRPr lang="ko-KR" altLang="en-US" dirty="0">
                    <a:solidFill>
                      <a:srgbClr val="000000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9433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품질보증계획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77997" y="466868"/>
            <a:ext cx="86189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품질보증계획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1. </a:t>
            </a:r>
            <a:r>
              <a:rPr lang="ko-KR" altLang="en-US" sz="1600" dirty="0">
                <a:latin typeface="+mn-ea"/>
                <a:ea typeface="+mn-ea"/>
              </a:rPr>
              <a:t>품질보증계획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공동수급회사 </a:t>
            </a:r>
            <a:r>
              <a:rPr lang="ko-KR" altLang="en-US" sz="1200" dirty="0" err="1" smtClean="0">
                <a:latin typeface="+mn-ea"/>
                <a:ea typeface="+mn-ea"/>
              </a:rPr>
              <a:t>엘에스웨어</a:t>
            </a:r>
            <a:r>
              <a:rPr lang="ko-KR" altLang="en-US" sz="1200" dirty="0" smtClean="0">
                <a:latin typeface="+mn-ea"/>
                <a:ea typeface="+mn-ea"/>
              </a:rPr>
              <a:t>㈜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2016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년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12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월 기존 개발 프로젝트를 기반으로 </a:t>
            </a:r>
            <a:r>
              <a:rPr lang="en-US" altLang="ko-KR" sz="1200" dirty="0">
                <a:latin typeface="+mn-ea"/>
                <a:ea typeface="+mn-ea"/>
              </a:rPr>
              <a:t>SP</a:t>
            </a:r>
            <a:r>
              <a:rPr lang="ko-KR" altLang="en-US" sz="1200" dirty="0">
                <a:latin typeface="+mn-ea"/>
                <a:ea typeface="+mn-ea"/>
              </a:rPr>
              <a:t>인증</a:t>
            </a:r>
            <a:r>
              <a:rPr lang="en-US" altLang="ko-KR" sz="1200" dirty="0">
                <a:latin typeface="+mn-ea"/>
                <a:ea typeface="+mn-ea"/>
              </a:rPr>
              <a:t>(2</a:t>
            </a:r>
            <a:r>
              <a:rPr lang="ko-KR" altLang="en-US" sz="1200" dirty="0">
                <a:latin typeface="+mn-ea"/>
                <a:ea typeface="+mn-ea"/>
              </a:rPr>
              <a:t>단계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을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획득함으로써 소프트웨어 개발에 대한 품질인증을 대외적으로 공인을 받았습니다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사업에 있어서도 해당 경험을 바탕으로 소프트웨어 </a:t>
            </a:r>
            <a:r>
              <a:rPr lang="ko-KR" altLang="en-US" sz="1200" dirty="0">
                <a:latin typeface="+mn-ea"/>
                <a:ea typeface="+mn-ea"/>
              </a:rPr>
              <a:t>개발프로세스를 확립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하고 사업을 성공적으로 완수하겠습니다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48168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latin typeface="+mn-ea"/>
                </a:rPr>
                <a:t>SP(Software </a:t>
              </a:r>
              <a:r>
                <a:rPr lang="en-US" altLang="ko-KR" sz="1100" dirty="0">
                  <a:latin typeface="+mn-ea"/>
                </a:rPr>
                <a:t>Process)</a:t>
              </a:r>
              <a:r>
                <a:rPr lang="ko-KR" altLang="en-US" sz="1100" dirty="0" smtClean="0">
                  <a:latin typeface="+mn-ea"/>
                </a:rPr>
                <a:t>인증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84" name="타원 83"/>
          <p:cNvSpPr/>
          <p:nvPr/>
        </p:nvSpPr>
        <p:spPr>
          <a:xfrm>
            <a:off x="1927421" y="4184519"/>
            <a:ext cx="1990064" cy="1990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1790096" y="3672030"/>
            <a:ext cx="1044410" cy="1044410"/>
          </a:xfrm>
          <a:prstGeom prst="ellipse">
            <a:avLst/>
          </a:prstGeom>
          <a:solidFill>
            <a:srgbClr val="044AA6"/>
          </a:solidFill>
          <a:ln w="41275">
            <a:solidFill>
              <a:srgbClr val="044AA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86" name="타원 85"/>
          <p:cNvSpPr/>
          <p:nvPr/>
        </p:nvSpPr>
        <p:spPr>
          <a:xfrm>
            <a:off x="3212730" y="3675138"/>
            <a:ext cx="1044410" cy="1044410"/>
          </a:xfrm>
          <a:prstGeom prst="ellipse">
            <a:avLst/>
          </a:prstGeom>
          <a:solidFill>
            <a:srgbClr val="0DA5A5"/>
          </a:solidFill>
          <a:ln w="41275">
            <a:solidFill>
              <a:srgbClr val="0DA5A5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87" name="타원 86"/>
          <p:cNvSpPr/>
          <p:nvPr/>
        </p:nvSpPr>
        <p:spPr>
          <a:xfrm>
            <a:off x="1273182" y="5053684"/>
            <a:ext cx="1044410" cy="1044410"/>
          </a:xfrm>
          <a:prstGeom prst="ellipse">
            <a:avLst/>
          </a:prstGeom>
          <a:solidFill>
            <a:srgbClr val="0BA3E0"/>
          </a:solidFill>
          <a:ln w="41275">
            <a:solidFill>
              <a:srgbClr val="0BA3E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88" name="타원 87"/>
          <p:cNvSpPr/>
          <p:nvPr/>
        </p:nvSpPr>
        <p:spPr>
          <a:xfrm>
            <a:off x="2399562" y="5836473"/>
            <a:ext cx="1044410" cy="1044410"/>
          </a:xfrm>
          <a:prstGeom prst="ellipse">
            <a:avLst/>
          </a:prstGeom>
          <a:solidFill>
            <a:srgbClr val="1881BD"/>
          </a:solidFill>
          <a:ln w="41275">
            <a:solidFill>
              <a:srgbClr val="1881BD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89" name="타원 88"/>
          <p:cNvSpPr/>
          <p:nvPr/>
        </p:nvSpPr>
        <p:spPr>
          <a:xfrm>
            <a:off x="3513574" y="5036864"/>
            <a:ext cx="1044410" cy="1044410"/>
          </a:xfrm>
          <a:prstGeom prst="ellipse">
            <a:avLst/>
          </a:prstGeom>
          <a:solidFill>
            <a:srgbClr val="044AA6"/>
          </a:solidFill>
          <a:ln w="41275">
            <a:solidFill>
              <a:srgbClr val="044AA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392" y="6214785"/>
            <a:ext cx="2147738" cy="2970880"/>
          </a:xfrm>
          <a:prstGeom prst="rect">
            <a:avLst/>
          </a:prstGeom>
        </p:spPr>
      </p:pic>
      <p:sp>
        <p:nvSpPr>
          <p:cNvPr id="91" name="직사각형 110"/>
          <p:cNvSpPr>
            <a:spLocks noChangeArrowheads="1"/>
          </p:cNvSpPr>
          <p:nvPr/>
        </p:nvSpPr>
        <p:spPr bwMode="auto">
          <a:xfrm>
            <a:off x="1883337" y="3940333"/>
            <a:ext cx="8579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조직관리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영역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92" name="직사각형 127"/>
          <p:cNvSpPr>
            <a:spLocks noChangeArrowheads="1"/>
          </p:cNvSpPr>
          <p:nvPr/>
        </p:nvSpPr>
        <p:spPr bwMode="auto">
          <a:xfrm>
            <a:off x="3305971" y="3943441"/>
            <a:ext cx="8579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프로세스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개선영역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93" name="직사각형 141"/>
          <p:cNvSpPr>
            <a:spLocks noChangeArrowheads="1"/>
          </p:cNvSpPr>
          <p:nvPr/>
        </p:nvSpPr>
        <p:spPr bwMode="auto">
          <a:xfrm>
            <a:off x="3764692" y="5312548"/>
            <a:ext cx="5212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지원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영역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94" name="직사각형 142"/>
          <p:cNvSpPr>
            <a:spLocks noChangeArrowheads="1"/>
          </p:cNvSpPr>
          <p:nvPr/>
        </p:nvSpPr>
        <p:spPr bwMode="auto">
          <a:xfrm>
            <a:off x="2685950" y="6114443"/>
            <a:ext cx="5212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개발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영역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95" name="직사각형 143"/>
          <p:cNvSpPr>
            <a:spLocks noChangeArrowheads="1"/>
          </p:cNvSpPr>
          <p:nvPr/>
        </p:nvSpPr>
        <p:spPr bwMode="auto">
          <a:xfrm>
            <a:off x="1345800" y="5320188"/>
            <a:ext cx="9076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프로젝트 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관리영역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96" name="직사각형 146"/>
          <p:cNvSpPr>
            <a:spLocks noChangeArrowheads="1"/>
          </p:cNvSpPr>
          <p:nvPr/>
        </p:nvSpPr>
        <p:spPr bwMode="auto">
          <a:xfrm>
            <a:off x="713171" y="3401907"/>
            <a:ext cx="17493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조직 프로세스관리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기반구조관리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구성원 교육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97" name="직사각형 147"/>
          <p:cNvSpPr>
            <a:spLocks noChangeArrowheads="1"/>
          </p:cNvSpPr>
          <p:nvPr/>
        </p:nvSpPr>
        <p:spPr bwMode="auto">
          <a:xfrm>
            <a:off x="3961569" y="3367388"/>
            <a:ext cx="17493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정략적 프로세스 관리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문제해결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프로세스 개선관리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98" name="직사각형 148"/>
          <p:cNvSpPr>
            <a:spLocks noChangeArrowheads="1"/>
          </p:cNvSpPr>
          <p:nvPr/>
        </p:nvSpPr>
        <p:spPr bwMode="auto">
          <a:xfrm>
            <a:off x="4521660" y="5284530"/>
            <a:ext cx="17476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품질보증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형상관리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측정 및 분석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99" name="직사각형 149"/>
          <p:cNvSpPr>
            <a:spLocks noChangeArrowheads="1"/>
          </p:cNvSpPr>
          <p:nvPr/>
        </p:nvSpPr>
        <p:spPr bwMode="auto">
          <a:xfrm>
            <a:off x="688426" y="6154615"/>
            <a:ext cx="17476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프로젝트 계획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프로젝트 통제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협력업체 관리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0" name="직사각형 150"/>
          <p:cNvSpPr>
            <a:spLocks noChangeArrowheads="1"/>
          </p:cNvSpPr>
          <p:nvPr/>
        </p:nvSpPr>
        <p:spPr bwMode="auto">
          <a:xfrm>
            <a:off x="2267161" y="6998552"/>
            <a:ext cx="15817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요구사항관리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분석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구현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</a:p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설계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,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 테스트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818571" y="4838360"/>
            <a:ext cx="510262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52"/>
          <p:cNvGrpSpPr>
            <a:grpSpLocks/>
          </p:cNvGrpSpPr>
          <p:nvPr/>
        </p:nvGrpSpPr>
        <p:grpSpPr bwMode="auto">
          <a:xfrm>
            <a:off x="5171740" y="4889713"/>
            <a:ext cx="714433" cy="534133"/>
            <a:chOff x="0" y="0"/>
            <a:chExt cx="472" cy="300"/>
          </a:xfrm>
        </p:grpSpPr>
        <p:pic>
          <p:nvPicPr>
            <p:cNvPr id="103" name="TextBox 16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7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Text Box 154"/>
            <p:cNvSpPr txBox="1">
              <a:spLocks noChangeArrowheads="1"/>
            </p:cNvSpPr>
            <p:nvPr/>
          </p:nvSpPr>
          <p:spPr bwMode="auto">
            <a:xfrm>
              <a:off x="43" y="23"/>
              <a:ext cx="4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57263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ea typeface="+mn-ea"/>
                </a:rPr>
                <a:t>2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ea typeface="+mn-ea"/>
                </a:rPr>
                <a:t>단계</a:t>
              </a:r>
            </a:p>
          </p:txBody>
        </p:sp>
      </p:grpSp>
      <p:grpSp>
        <p:nvGrpSpPr>
          <p:cNvPr id="105" name="Group 155"/>
          <p:cNvGrpSpPr>
            <a:grpSpLocks/>
          </p:cNvGrpSpPr>
          <p:nvPr/>
        </p:nvGrpSpPr>
        <p:grpSpPr bwMode="auto">
          <a:xfrm>
            <a:off x="5171740" y="4362702"/>
            <a:ext cx="714433" cy="534133"/>
            <a:chOff x="0" y="0"/>
            <a:chExt cx="472" cy="300"/>
          </a:xfrm>
        </p:grpSpPr>
        <p:pic>
          <p:nvPicPr>
            <p:cNvPr id="106" name="TextBox 16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7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Text Box 157"/>
            <p:cNvSpPr txBox="1">
              <a:spLocks noChangeArrowheads="1"/>
            </p:cNvSpPr>
            <p:nvPr/>
          </p:nvSpPr>
          <p:spPr bwMode="auto">
            <a:xfrm>
              <a:off x="43" y="23"/>
              <a:ext cx="4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57263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ea typeface="+mn-ea"/>
                </a:rPr>
                <a:t>3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ea typeface="+mn-ea"/>
                </a:rPr>
                <a:t>단계</a:t>
              </a:r>
            </a:p>
          </p:txBody>
        </p:sp>
      </p:grpSp>
      <p:sp>
        <p:nvSpPr>
          <p:cNvPr id="108" name="직사각형 144"/>
          <p:cNvSpPr>
            <a:spLocks noChangeArrowheads="1"/>
          </p:cNvSpPr>
          <p:nvPr/>
        </p:nvSpPr>
        <p:spPr bwMode="auto">
          <a:xfrm>
            <a:off x="2361816" y="4940500"/>
            <a:ext cx="1098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344C5A"/>
                </a:solidFill>
                <a:effectLst/>
                <a:uLnTx/>
                <a:uFillTx/>
                <a:latin typeface="+mn-ea"/>
                <a:ea typeface="+mn-ea"/>
              </a:rPr>
              <a:t>5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44C5A"/>
                </a:solidFill>
                <a:effectLst/>
                <a:uLnTx/>
                <a:uFillTx/>
                <a:latin typeface="+mn-ea"/>
                <a:ea typeface="+mn-ea"/>
              </a:rPr>
              <a:t>개영역</a:t>
            </a:r>
          </a:p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344C5A"/>
                </a:solidFill>
                <a:effectLst/>
                <a:uLnTx/>
                <a:uFillTx/>
                <a:latin typeface="+mn-ea"/>
                <a:ea typeface="+mn-ea"/>
              </a:rPr>
              <a:t>17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44C5A"/>
                </a:solidFill>
                <a:effectLst/>
                <a:uLnTx/>
                <a:uFillTx/>
                <a:latin typeface="+mn-ea"/>
                <a:ea typeface="+mn-ea"/>
              </a:rPr>
              <a:t>개 평가항목</a:t>
            </a:r>
          </a:p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344C5A"/>
                </a:solidFill>
                <a:effectLst/>
                <a:uLnTx/>
                <a:uFillTx/>
                <a:latin typeface="+mn-ea"/>
                <a:ea typeface="+mn-ea"/>
              </a:rPr>
              <a:t>76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44C5A"/>
                </a:solidFill>
                <a:effectLst/>
                <a:uLnTx/>
                <a:uFillTx/>
                <a:latin typeface="+mn-ea"/>
                <a:ea typeface="+mn-ea"/>
              </a:rPr>
              <a:t>개 세부평가항목</a:t>
            </a:r>
          </a:p>
        </p:txBody>
      </p:sp>
      <p:sp>
        <p:nvSpPr>
          <p:cNvPr id="109" name="직사각형 148"/>
          <p:cNvSpPr>
            <a:spLocks noChangeArrowheads="1"/>
          </p:cNvSpPr>
          <p:nvPr/>
        </p:nvSpPr>
        <p:spPr bwMode="auto">
          <a:xfrm>
            <a:off x="3986118" y="9166541"/>
            <a:ext cx="21760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+mn-ea"/>
                <a:ea typeface="+mn-ea"/>
              </a:rPr>
              <a:t>소프트웨어프로세스 품질인증서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3494BA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10" name="직사각형 58"/>
          <p:cNvSpPr>
            <a:spLocks noChangeArrowheads="1"/>
          </p:cNvSpPr>
          <p:nvPr/>
        </p:nvSpPr>
        <p:spPr bwMode="auto">
          <a:xfrm>
            <a:off x="404813" y="2995470"/>
            <a:ext cx="6048375" cy="642894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111" name="직사각형 150"/>
          <p:cNvSpPr>
            <a:spLocks noChangeArrowheads="1"/>
          </p:cNvSpPr>
          <p:nvPr/>
        </p:nvSpPr>
        <p:spPr bwMode="auto">
          <a:xfrm>
            <a:off x="458812" y="8882617"/>
            <a:ext cx="36295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kern="0" dirty="0" smtClean="0">
                <a:solidFill>
                  <a:srgbClr val="404040"/>
                </a:solidFill>
                <a:latin typeface="+mn-ea"/>
                <a:ea typeface="+mn-ea"/>
              </a:rPr>
              <a:t>※ </a:t>
            </a:r>
            <a:r>
              <a:rPr lang="en-US" altLang="ko-KR" sz="1200" kern="0" dirty="0" smtClean="0">
                <a:solidFill>
                  <a:srgbClr val="FF0000"/>
                </a:solidFill>
                <a:latin typeface="+mn-ea"/>
                <a:ea typeface="+mn-ea"/>
              </a:rPr>
              <a:t>SP</a:t>
            </a:r>
            <a:r>
              <a:rPr lang="ko-KR" altLang="en-US" sz="1200" kern="0" dirty="0" smtClean="0">
                <a:solidFill>
                  <a:srgbClr val="FF0000"/>
                </a:solidFill>
                <a:latin typeface="+mn-ea"/>
                <a:ea typeface="+mn-ea"/>
              </a:rPr>
              <a:t>인증 심사 대상 프로젝트</a:t>
            </a:r>
            <a:r>
              <a:rPr lang="ko-KR" altLang="en-US" sz="1200" kern="0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kern="0" dirty="0" smtClean="0">
                <a:solidFill>
                  <a:srgbClr val="404040"/>
                </a:solidFill>
                <a:latin typeface="+mn-ea"/>
                <a:ea typeface="+mn-ea"/>
              </a:rPr>
              <a:t>: </a:t>
            </a:r>
            <a:r>
              <a:rPr lang="en-US" altLang="ko-KR" sz="1200" kern="0" dirty="0" smtClean="0">
                <a:solidFill>
                  <a:srgbClr val="0070C0"/>
                </a:solidFill>
                <a:latin typeface="+mn-ea"/>
                <a:ea typeface="+mn-ea"/>
              </a:rPr>
              <a:t>2016</a:t>
            </a:r>
            <a:r>
              <a:rPr lang="ko-KR" altLang="en-US" sz="1200" kern="0" dirty="0" smtClean="0">
                <a:solidFill>
                  <a:srgbClr val="0070C0"/>
                </a:solidFill>
                <a:latin typeface="+mn-ea"/>
                <a:ea typeface="+mn-ea"/>
              </a:rPr>
              <a:t>년 저작권위원회 성능평가 사업</a:t>
            </a:r>
            <a:r>
              <a:rPr lang="ko-KR" altLang="en-US" sz="1200" kern="0" dirty="0" smtClean="0">
                <a:solidFill>
                  <a:srgbClr val="404040"/>
                </a:solidFill>
                <a:latin typeface="+mn-ea"/>
                <a:ea typeface="+mn-ea"/>
              </a:rPr>
              <a:t> 및 </a:t>
            </a:r>
            <a:r>
              <a:rPr lang="en-US" altLang="ko-KR" sz="1200" kern="0" dirty="0" smtClean="0">
                <a:solidFill>
                  <a:srgbClr val="404040"/>
                </a:solidFill>
                <a:latin typeface="+mn-ea"/>
                <a:ea typeface="+mn-ea"/>
              </a:rPr>
              <a:t>Omni-PIS </a:t>
            </a:r>
            <a:r>
              <a:rPr lang="ko-KR" altLang="en-US" sz="1200" kern="0" dirty="0" smtClean="0">
                <a:solidFill>
                  <a:srgbClr val="404040"/>
                </a:solidFill>
                <a:latin typeface="+mn-ea"/>
                <a:ea typeface="+mn-ea"/>
              </a:rPr>
              <a:t>보안 솔루션 프로젝트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606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시스템 시험 방안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20289" y="466868"/>
            <a:ext cx="91960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2. </a:t>
            </a:r>
            <a:r>
              <a:rPr lang="ko-KR" altLang="en-US" dirty="0" smtClean="0">
                <a:latin typeface="+mn-ea"/>
                <a:ea typeface="+mn-ea"/>
              </a:rPr>
              <a:t>시험 운영 계획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592662" y="694469"/>
            <a:ext cx="114723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2.7. </a:t>
            </a:r>
            <a:r>
              <a:rPr lang="ko-KR" altLang="en-US" dirty="0">
                <a:latin typeface="+mn-ea"/>
                <a:ea typeface="+mn-ea"/>
              </a:rPr>
              <a:t>시스템 </a:t>
            </a:r>
            <a:r>
              <a:rPr lang="ko-KR" altLang="en-US" dirty="0" smtClean="0">
                <a:latin typeface="+mn-ea"/>
                <a:ea typeface="+mn-ea"/>
              </a:rPr>
              <a:t>운영 </a:t>
            </a:r>
            <a:r>
              <a:rPr lang="ko-KR" altLang="en-US" dirty="0">
                <a:latin typeface="+mn-ea"/>
                <a:ea typeface="+mn-ea"/>
              </a:rPr>
              <a:t>계획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2.7. </a:t>
            </a:r>
            <a:r>
              <a:rPr lang="ko-KR" altLang="en-US" sz="1600" dirty="0" smtClean="0">
                <a:latin typeface="+mn-ea"/>
                <a:ea typeface="+mn-ea"/>
              </a:rPr>
              <a:t>시스템 운영 계획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제안사는 시스템의 조기정착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안정성 확보 및 사용자 적응력을 극대화 하기 위해 단계별 목적에 맞는 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시험 운영을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진행 합니다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. 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972670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시스템 </a:t>
              </a:r>
              <a:r>
                <a:rPr lang="ko-KR" altLang="en-US" sz="1100" dirty="0" smtClean="0">
                  <a:latin typeface="+mn-ea"/>
                </a:rPr>
                <a:t>운영계획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44" name="Group 109"/>
          <p:cNvGraphicFramePr>
            <a:graphicFrameLocks noGrp="1"/>
          </p:cNvGraphicFramePr>
          <p:nvPr>
            <p:extLst/>
          </p:nvPr>
        </p:nvGraphicFramePr>
        <p:xfrm>
          <a:off x="404812" y="2401066"/>
          <a:ext cx="6048375" cy="6712850"/>
        </p:xfrm>
        <a:graphic>
          <a:graphicData uri="http://schemas.openxmlformats.org/drawingml/2006/table">
            <a:tbl>
              <a:tblPr/>
              <a:tblGrid>
                <a:gridCol w="1176377"/>
                <a:gridCol w="2470309"/>
                <a:gridCol w="2401689"/>
              </a:tblGrid>
              <a:tr h="22048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시험운영 준비</a:t>
                      </a:r>
                    </a:p>
                  </a:txBody>
                  <a:tcPr marL="70001" marR="70001" marT="35288" marB="35288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시험 운영</a:t>
                      </a:r>
                    </a:p>
                  </a:txBody>
                  <a:tcPr marL="70001" marR="70001" marT="35288" marB="35288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D7EF"/>
                    </a:solidFill>
                  </a:tcPr>
                </a:tc>
              </a:tr>
              <a:tr h="37023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D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시스템 안정화 및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편리성 제고</a:t>
                      </a:r>
                    </a:p>
                  </a:txBody>
                  <a:tcPr marL="70001" marR="70001" marT="35288" marB="35288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적응력 극대화 및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전국확산준비</a:t>
                      </a:r>
                    </a:p>
                  </a:txBody>
                  <a:tcPr marL="70001" marR="70001" marT="35288" marB="35288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61144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18" charset="-127"/>
                        <a:ea typeface="나눔바른고딕" pitchFamily="18" charset="-127"/>
                      </a:endParaRPr>
                    </a:p>
                  </a:txBody>
                  <a:tcPr marL="70001" marR="70001" marT="35288" marB="35288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18" charset="-127"/>
                        <a:ea typeface="나눔바른고딕" pitchFamily="18" charset="-127"/>
                      </a:endParaRPr>
                    </a:p>
                  </a:txBody>
                  <a:tcPr marL="70001" marR="70001" marT="35288" marB="35288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18" charset="-127"/>
                        <a:ea typeface="나눔바른고딕" pitchFamily="18" charset="-127"/>
                      </a:endParaRPr>
                    </a:p>
                  </a:txBody>
                  <a:tcPr marL="70001" marR="70001" marT="35288" marB="35288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496831" y="3237187"/>
            <a:ext cx="1003162" cy="1737644"/>
            <a:chOff x="717462" y="7434774"/>
            <a:chExt cx="2026708" cy="1290768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717462" y="7626828"/>
              <a:ext cx="2026708" cy="109871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 wrap="square" tIns="216000" anchor="t"/>
            <a:lstStyle/>
            <a:p>
              <a:pPr marL="85287" indent="-85287" fontAlgn="base" latinLnBrk="0">
                <a:spcBef>
                  <a:spcPts val="195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지원인력 확보</a:t>
              </a:r>
            </a:p>
            <a:p>
              <a:pPr marL="85287" indent="-85287" fontAlgn="base" latinLnBrk="0">
                <a:spcBef>
                  <a:spcPts val="195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kumimoji="1" lang="ko-KR" altLang="en-US" sz="1000" kern="0" dirty="0" smtClean="0">
                  <a:solidFill>
                    <a:srgbClr val="000000"/>
                  </a:solidFill>
                  <a:latin typeface="+mn-ea"/>
                </a:rPr>
                <a:t>교육</a:t>
              </a:r>
              <a:r>
                <a:rPr kumimoji="1" lang="en-US" altLang="ko-KR" sz="1000" kern="0" dirty="0" smtClean="0">
                  <a:solidFill>
                    <a:srgbClr val="000000"/>
                  </a:solidFill>
                  <a:latin typeface="+mn-ea"/>
                </a:rPr>
                <a:t/>
              </a:r>
              <a:br>
                <a:rPr kumimoji="1" lang="en-US" altLang="ko-KR" sz="1000" kern="0" dirty="0" smtClean="0">
                  <a:solidFill>
                    <a:srgbClr val="000000"/>
                  </a:solidFill>
                  <a:latin typeface="+mn-ea"/>
                </a:rPr>
              </a:br>
              <a:r>
                <a:rPr kumimoji="1" lang="en-US" altLang="ko-KR" sz="1000" kern="0" dirty="0" smtClean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사용자 및 지원인력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</a:rPr>
                <a:t>)</a:t>
              </a:r>
            </a:p>
          </p:txBody>
        </p:sp>
        <p:sp>
          <p:nvSpPr>
            <p:cNvPr id="47" name="양쪽 모서리가 둥근 사각형 46"/>
            <p:cNvSpPr/>
            <p:nvPr/>
          </p:nvSpPr>
          <p:spPr>
            <a:xfrm>
              <a:off x="717462" y="7434774"/>
              <a:ext cx="2026708" cy="261083"/>
            </a:xfrm>
            <a:prstGeom prst="round2Same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 latinLnBrk="0">
                <a:lnSpc>
                  <a:spcPct val="110000"/>
                </a:lnSpc>
                <a:spcAft>
                  <a:spcPct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인력확보 및 교육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740394" y="3237187"/>
            <a:ext cx="1320381" cy="1737644"/>
            <a:chOff x="717462" y="7434774"/>
            <a:chExt cx="2026708" cy="1290768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717462" y="7626828"/>
              <a:ext cx="2026708" cy="109871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 wrap="square" tIns="216000" anchor="t"/>
            <a:lstStyle/>
            <a:p>
              <a:pPr marL="85287" indent="-85287" fontAlgn="base" latinLnBrk="0">
                <a:spcBef>
                  <a:spcPts val="195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</a:pPr>
              <a:r>
                <a:rPr kumimoji="1" lang="ko-KR" altLang="en-US" sz="1000" kern="0" dirty="0" smtClean="0">
                  <a:solidFill>
                    <a:srgbClr val="000000"/>
                  </a:solidFill>
                  <a:latin typeface="+mn-ea"/>
                </a:rPr>
                <a:t>운영조직단일화</a:t>
              </a:r>
              <a:endParaRPr kumimoji="1" lang="ko-KR" altLang="en-US" sz="1000" kern="0" dirty="0">
                <a:solidFill>
                  <a:srgbClr val="000000"/>
                </a:solidFill>
                <a:latin typeface="+mn-ea"/>
              </a:endParaRPr>
            </a:p>
            <a:p>
              <a:pPr marL="85287" indent="-85287" fontAlgn="base" latinLnBrk="0">
                <a:spcBef>
                  <a:spcPts val="195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전담조직을 통한 시스템 오류에 대한 신속한 대응 체제 구축</a:t>
              </a:r>
            </a:p>
          </p:txBody>
        </p:sp>
        <p:sp>
          <p:nvSpPr>
            <p:cNvPr id="50" name="양쪽 모서리가 둥근 사각형 49"/>
            <p:cNvSpPr/>
            <p:nvPr/>
          </p:nvSpPr>
          <p:spPr>
            <a:xfrm>
              <a:off x="717462" y="7434774"/>
              <a:ext cx="2026708" cy="261083"/>
            </a:xfrm>
            <a:prstGeom prst="round2Same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 latinLnBrk="0">
                <a:spcAft>
                  <a:spcPct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1" lang="ko-KR" altLang="en-US" sz="1000" kern="0" dirty="0" smtClean="0">
                  <a:solidFill>
                    <a:srgbClr val="000000"/>
                  </a:solidFill>
                  <a:latin typeface="+mn-ea"/>
                </a:rPr>
                <a:t>시험 운영 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혼란 및</a:t>
              </a:r>
            </a:p>
            <a:p>
              <a:pPr algn="ctr" fontAlgn="base" latinLnBrk="0">
                <a:spcAft>
                  <a:spcPct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오류 제거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137687" y="3237187"/>
            <a:ext cx="1320381" cy="1737644"/>
            <a:chOff x="717462" y="7434774"/>
            <a:chExt cx="2026708" cy="1290768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717462" y="7626828"/>
              <a:ext cx="2026708" cy="109871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 wrap="square" tIns="216000" anchor="t"/>
            <a:lstStyle/>
            <a:p>
              <a:pPr marL="85287" indent="-85287" fontAlgn="base" latinLnBrk="0">
                <a:spcBef>
                  <a:spcPts val="195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협의에 의해 </a:t>
              </a:r>
              <a:r>
                <a:rPr kumimoji="1" lang="ko-KR" altLang="en-US" sz="1000" kern="0" dirty="0" smtClean="0">
                  <a:solidFill>
                    <a:srgbClr val="000000"/>
                  </a:solidFill>
                  <a:latin typeface="+mn-ea"/>
                </a:rPr>
                <a:t>시험 운영 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범위 확대 및 실시</a:t>
              </a:r>
            </a:p>
            <a:p>
              <a:pPr marL="85287" indent="-85287" fontAlgn="base" latinLnBrk="0">
                <a:spcBef>
                  <a:spcPts val="195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</a:pPr>
              <a:r>
                <a:rPr kumimoji="1" lang="ko-KR" altLang="en-US" sz="1000" kern="0" dirty="0" smtClean="0">
                  <a:solidFill>
                    <a:srgbClr val="000000"/>
                  </a:solidFill>
                  <a:latin typeface="+mn-ea"/>
                </a:rPr>
                <a:t>시험운영 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중 개선요구사항 반영</a:t>
              </a:r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>
              <a:off x="717462" y="7434774"/>
              <a:ext cx="2026708" cy="261083"/>
            </a:xfrm>
            <a:prstGeom prst="round2Same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 latinLnBrk="0">
                <a:spcAft>
                  <a:spcPct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시스템 적응력 극대화</a:t>
              </a:r>
            </a:p>
          </p:txBody>
        </p:sp>
      </p:grpSp>
      <p:cxnSp>
        <p:nvCxnSpPr>
          <p:cNvPr id="54" name="직선 연결선 3"/>
          <p:cNvCxnSpPr>
            <a:cxnSpLocks noChangeShapeType="1"/>
            <a:stCxn id="46" idx="2"/>
            <a:endCxn id="85" idx="3"/>
          </p:cNvCxnSpPr>
          <p:nvPr/>
        </p:nvCxnSpPr>
        <p:spPr bwMode="auto">
          <a:xfrm>
            <a:off x="998412" y="4974830"/>
            <a:ext cx="0" cy="1698187"/>
          </a:xfrm>
          <a:prstGeom prst="lin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5" name="그룹 54"/>
          <p:cNvGrpSpPr/>
          <p:nvPr/>
        </p:nvGrpSpPr>
        <p:grpSpPr>
          <a:xfrm>
            <a:off x="467697" y="5545619"/>
            <a:ext cx="5930666" cy="458738"/>
            <a:chOff x="774581" y="6538617"/>
            <a:chExt cx="6228000" cy="468000"/>
          </a:xfrm>
        </p:grpSpPr>
        <p:cxnSp>
          <p:nvCxnSpPr>
            <p:cNvPr id="72" name="직선 연결선 146"/>
            <p:cNvCxnSpPr>
              <a:cxnSpLocks noChangeShapeType="1"/>
              <a:stCxn id="74" idx="1"/>
              <a:endCxn id="75" idx="3"/>
            </p:cNvCxnSpPr>
            <p:nvPr/>
          </p:nvCxnSpPr>
          <p:spPr bwMode="auto">
            <a:xfrm flipH="1">
              <a:off x="1846788" y="6772617"/>
              <a:ext cx="4083586" cy="0"/>
            </a:xfrm>
            <a:prstGeom prst="line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3" name="AutoShape 257"/>
            <p:cNvSpPr>
              <a:spLocks noChangeArrowheads="1"/>
            </p:cNvSpPr>
            <p:nvPr/>
          </p:nvSpPr>
          <p:spPr bwMode="auto">
            <a:xfrm>
              <a:off x="4641425" y="6538617"/>
              <a:ext cx="1072207" cy="468000"/>
            </a:xfrm>
            <a:prstGeom prst="roundRect">
              <a:avLst>
                <a:gd name="adj" fmla="val 10736"/>
              </a:avLst>
            </a:prstGeom>
            <a:gradFill>
              <a:gsLst>
                <a:gs pos="0">
                  <a:schemeClr val="bg1"/>
                </a:gs>
                <a:gs pos="100000">
                  <a:srgbClr val="DBEFF5"/>
                </a:gs>
              </a:gsLst>
              <a:lin ang="5400000" scaled="1"/>
            </a:gradFill>
            <a:ln w="12700">
              <a:solidFill>
                <a:srgbClr val="82C6D8"/>
              </a:solidFill>
              <a:round/>
              <a:headEnd/>
              <a:tailEnd/>
            </a:ln>
            <a:effectLst>
              <a:outerShdw blurRad="38100" algn="ctr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  <a:extLst/>
          </p:spPr>
          <p:txBody>
            <a:bodyPr wrap="none" anchor="ctr"/>
            <a:lstStyle/>
            <a:p>
              <a:pPr algn="ctr" defTabSz="1465004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707106" algn="l"/>
                  <a:tab pos="1414211" algn="l"/>
                  <a:tab pos="2121317" algn="l"/>
                  <a:tab pos="2828422" algn="l"/>
                  <a:tab pos="3535528" algn="l"/>
                  <a:tab pos="4242633" algn="l"/>
                  <a:tab pos="4949739" algn="l"/>
                  <a:tab pos="5656844" algn="l"/>
                </a:tabLst>
              </a:pPr>
              <a:r>
                <a:rPr kumimoji="1" lang="ko-KR" altLang="en-US" sz="1100" spc="-10" dirty="0">
                  <a:solidFill>
                    <a:prstClr val="black"/>
                  </a:solidFill>
                  <a:latin typeface="+mn-ea"/>
                </a:rPr>
                <a:t>시스템 적응력</a:t>
              </a:r>
              <a:endParaRPr kumimoji="1" lang="en-US" altLang="ko-KR" sz="1100" spc="-10" dirty="0">
                <a:solidFill>
                  <a:prstClr val="black"/>
                </a:solidFill>
                <a:latin typeface="+mn-ea"/>
              </a:endParaRPr>
            </a:p>
            <a:p>
              <a:pPr algn="ctr" defTabSz="1465004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707106" algn="l"/>
                  <a:tab pos="1414211" algn="l"/>
                  <a:tab pos="2121317" algn="l"/>
                  <a:tab pos="2828422" algn="l"/>
                  <a:tab pos="3535528" algn="l"/>
                  <a:tab pos="4242633" algn="l"/>
                  <a:tab pos="4949739" algn="l"/>
                  <a:tab pos="5656844" algn="l"/>
                </a:tabLst>
              </a:pPr>
              <a:r>
                <a:rPr kumimoji="1" lang="ko-KR" altLang="en-US" sz="1100" spc="-10" dirty="0">
                  <a:solidFill>
                    <a:prstClr val="black"/>
                  </a:solidFill>
                  <a:latin typeface="+mn-ea"/>
                </a:rPr>
                <a:t>극대화</a:t>
              </a:r>
              <a:endParaRPr kumimoji="1" lang="en-US" altLang="ko-KR" sz="1100" spc="-1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4" name="AutoShape 257"/>
            <p:cNvSpPr>
              <a:spLocks noChangeArrowheads="1"/>
            </p:cNvSpPr>
            <p:nvPr/>
          </p:nvSpPr>
          <p:spPr bwMode="auto">
            <a:xfrm>
              <a:off x="5930374" y="6538617"/>
              <a:ext cx="1072207" cy="468000"/>
            </a:xfrm>
            <a:prstGeom prst="roundRect">
              <a:avLst>
                <a:gd name="adj" fmla="val 10736"/>
              </a:avLst>
            </a:prstGeom>
            <a:gradFill>
              <a:gsLst>
                <a:gs pos="0">
                  <a:schemeClr val="bg1"/>
                </a:gs>
                <a:gs pos="100000">
                  <a:srgbClr val="DBEFF5"/>
                </a:gs>
              </a:gsLst>
              <a:lin ang="5400000" scaled="1"/>
            </a:gradFill>
            <a:ln w="12700">
              <a:solidFill>
                <a:srgbClr val="82C6D8"/>
              </a:solidFill>
              <a:round/>
              <a:headEnd/>
              <a:tailEnd/>
            </a:ln>
            <a:effectLst>
              <a:outerShdw blurRad="38100" algn="ctr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  <a:extLst/>
          </p:spPr>
          <p:txBody>
            <a:bodyPr wrap="none" anchor="ctr"/>
            <a:lstStyle/>
            <a:p>
              <a:pPr algn="ctr" defTabSz="1465004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707106" algn="l"/>
                  <a:tab pos="1414211" algn="l"/>
                  <a:tab pos="2121317" algn="l"/>
                  <a:tab pos="2828422" algn="l"/>
                  <a:tab pos="3535528" algn="l"/>
                  <a:tab pos="4242633" algn="l"/>
                  <a:tab pos="4949739" algn="l"/>
                  <a:tab pos="5656844" algn="l"/>
                </a:tabLst>
              </a:pPr>
              <a:r>
                <a:rPr kumimoji="1" lang="ko-KR" altLang="en-US" sz="1100" spc="-10" dirty="0">
                  <a:solidFill>
                    <a:prstClr val="black"/>
                  </a:solidFill>
                  <a:latin typeface="+mn-ea"/>
                </a:rPr>
                <a:t>전국확산 준비</a:t>
              </a:r>
              <a:endParaRPr kumimoji="1" lang="en-US" altLang="ko-KR" sz="1100" spc="-1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5" name="AutoShape 257"/>
            <p:cNvSpPr>
              <a:spLocks noChangeArrowheads="1"/>
            </p:cNvSpPr>
            <p:nvPr/>
          </p:nvSpPr>
          <p:spPr bwMode="auto">
            <a:xfrm>
              <a:off x="774581" y="6538617"/>
              <a:ext cx="1072207" cy="468000"/>
            </a:xfrm>
            <a:prstGeom prst="roundRect">
              <a:avLst>
                <a:gd name="adj" fmla="val 10736"/>
              </a:avLst>
            </a:prstGeom>
            <a:gradFill>
              <a:gsLst>
                <a:gs pos="0">
                  <a:schemeClr val="bg1"/>
                </a:gs>
                <a:gs pos="100000">
                  <a:srgbClr val="DBEFF5"/>
                </a:gs>
              </a:gsLst>
              <a:lin ang="5400000" scaled="1"/>
            </a:gradFill>
            <a:ln w="12700">
              <a:solidFill>
                <a:srgbClr val="82C6D8"/>
              </a:solidFill>
              <a:round/>
              <a:headEnd/>
              <a:tailEnd/>
            </a:ln>
            <a:effectLst>
              <a:outerShdw blurRad="38100" algn="ctr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  <a:extLst/>
          </p:spPr>
          <p:txBody>
            <a:bodyPr wrap="none" anchor="ctr"/>
            <a:lstStyle/>
            <a:p>
              <a:pPr algn="ctr" defTabSz="1465004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707106" algn="l"/>
                  <a:tab pos="1414211" algn="l"/>
                  <a:tab pos="2121317" algn="l"/>
                  <a:tab pos="2828422" algn="l"/>
                  <a:tab pos="3535528" algn="l"/>
                  <a:tab pos="4242633" algn="l"/>
                  <a:tab pos="4949739" algn="l"/>
                  <a:tab pos="5656844" algn="l"/>
                </a:tabLst>
              </a:pPr>
              <a:r>
                <a:rPr kumimoji="1" lang="ko-KR" altLang="en-US" sz="1100" spc="-10" dirty="0" smtClean="0">
                  <a:solidFill>
                    <a:prstClr val="black"/>
                  </a:solidFill>
                  <a:latin typeface="+mn-ea"/>
                </a:rPr>
                <a:t>시험운영준비</a:t>
              </a:r>
              <a:endParaRPr kumimoji="1" lang="en-US" altLang="ko-KR" sz="1100" spc="-1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6" name="AutoShape 257"/>
            <p:cNvSpPr>
              <a:spLocks noChangeArrowheads="1"/>
            </p:cNvSpPr>
            <p:nvPr/>
          </p:nvSpPr>
          <p:spPr bwMode="auto">
            <a:xfrm>
              <a:off x="2063529" y="6538617"/>
              <a:ext cx="1072207" cy="468000"/>
            </a:xfrm>
            <a:prstGeom prst="roundRect">
              <a:avLst>
                <a:gd name="adj" fmla="val 10736"/>
              </a:avLst>
            </a:prstGeom>
            <a:gradFill>
              <a:gsLst>
                <a:gs pos="0">
                  <a:schemeClr val="bg1"/>
                </a:gs>
                <a:gs pos="100000">
                  <a:srgbClr val="DBEFF5"/>
                </a:gs>
              </a:gsLst>
              <a:lin ang="5400000" scaled="1"/>
            </a:gradFill>
            <a:ln w="12700">
              <a:solidFill>
                <a:srgbClr val="82C6D8"/>
              </a:solidFill>
              <a:round/>
              <a:headEnd/>
              <a:tailEnd/>
            </a:ln>
            <a:effectLst>
              <a:outerShdw blurRad="38100" algn="ctr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  <a:extLst/>
          </p:spPr>
          <p:txBody>
            <a:bodyPr wrap="none" anchor="ctr"/>
            <a:lstStyle/>
            <a:p>
              <a:pPr algn="ctr" defTabSz="1465004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707106" algn="l"/>
                  <a:tab pos="1414211" algn="l"/>
                  <a:tab pos="2121317" algn="l"/>
                  <a:tab pos="2828422" algn="l"/>
                  <a:tab pos="3535528" algn="l"/>
                  <a:tab pos="4242633" algn="l"/>
                  <a:tab pos="4949739" algn="l"/>
                  <a:tab pos="5656844" algn="l"/>
                </a:tabLst>
              </a:pPr>
              <a:r>
                <a:rPr kumimoji="1" lang="ko-KR" altLang="en-US" sz="1100" spc="-10" dirty="0">
                  <a:solidFill>
                    <a:prstClr val="black"/>
                  </a:solidFill>
                  <a:latin typeface="+mn-ea"/>
                </a:rPr>
                <a:t>시스템 안정화</a:t>
              </a:r>
              <a:endParaRPr kumimoji="1" lang="en-US" altLang="ko-KR" sz="1100" spc="-1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82" name="AutoShape 257"/>
            <p:cNvSpPr>
              <a:spLocks noChangeArrowheads="1"/>
            </p:cNvSpPr>
            <p:nvPr/>
          </p:nvSpPr>
          <p:spPr bwMode="auto">
            <a:xfrm>
              <a:off x="3352477" y="6538617"/>
              <a:ext cx="1072207" cy="468000"/>
            </a:xfrm>
            <a:prstGeom prst="roundRect">
              <a:avLst>
                <a:gd name="adj" fmla="val 10736"/>
              </a:avLst>
            </a:prstGeom>
            <a:gradFill>
              <a:gsLst>
                <a:gs pos="0">
                  <a:schemeClr val="bg1"/>
                </a:gs>
                <a:gs pos="100000">
                  <a:srgbClr val="DBEFF5"/>
                </a:gs>
              </a:gsLst>
              <a:lin ang="5400000" scaled="1"/>
            </a:gradFill>
            <a:ln w="12700">
              <a:solidFill>
                <a:srgbClr val="82C6D8"/>
              </a:solidFill>
              <a:round/>
              <a:headEnd/>
              <a:tailEnd/>
            </a:ln>
            <a:effectLst>
              <a:outerShdw blurRad="38100" algn="ctr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  <a:extLst/>
          </p:spPr>
          <p:txBody>
            <a:bodyPr wrap="none" anchor="ctr"/>
            <a:lstStyle/>
            <a:p>
              <a:pPr algn="ctr" defTabSz="1465004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707106" algn="l"/>
                  <a:tab pos="1414211" algn="l"/>
                  <a:tab pos="2121317" algn="l"/>
                  <a:tab pos="2828422" algn="l"/>
                  <a:tab pos="3535528" algn="l"/>
                  <a:tab pos="4242633" algn="l"/>
                  <a:tab pos="4949739" algn="l"/>
                  <a:tab pos="5656844" algn="l"/>
                </a:tabLst>
              </a:pPr>
              <a:r>
                <a:rPr kumimoji="1" lang="ko-KR" altLang="en-US" sz="1100" spc="-10" dirty="0">
                  <a:solidFill>
                    <a:prstClr val="black"/>
                  </a:solidFill>
                  <a:latin typeface="+mn-ea"/>
                </a:rPr>
                <a:t>편리성 제고</a:t>
              </a:r>
              <a:endParaRPr kumimoji="1" lang="en-US" altLang="ko-KR" sz="1100" spc="-10" dirty="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96831" y="6673017"/>
            <a:ext cx="1003162" cy="2048857"/>
            <a:chOff x="717462" y="7434774"/>
            <a:chExt cx="2026708" cy="1521945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717462" y="7626828"/>
              <a:ext cx="2026708" cy="132989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 wrap="square" tIns="216000" anchor="t"/>
            <a:lstStyle/>
            <a:p>
              <a:pPr marL="85287" indent="-85287" fontAlgn="base" latinLnBrk="0">
                <a:spcBef>
                  <a:spcPts val="195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</a:pPr>
              <a:r>
                <a:rPr kumimoji="1" lang="ko-KR" altLang="en-US" sz="1000" kern="0" dirty="0" smtClean="0">
                  <a:solidFill>
                    <a:srgbClr val="000000"/>
                  </a:solidFill>
                  <a:latin typeface="+mn-ea"/>
                </a:rPr>
                <a:t>시험운영체제 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조직전환</a:t>
              </a:r>
            </a:p>
            <a:p>
              <a:pPr marL="85287" indent="-85287" fontAlgn="base" latinLnBrk="0">
                <a:spcBef>
                  <a:spcPts val="195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</a:pPr>
              <a:r>
                <a:rPr kumimoji="1" lang="ko-KR" altLang="en-US" sz="1000" kern="0" dirty="0" smtClean="0">
                  <a:solidFill>
                    <a:srgbClr val="000000"/>
                  </a:solidFill>
                  <a:latin typeface="+mn-ea"/>
                </a:rPr>
                <a:t>시험운영 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환경 준비</a:t>
              </a:r>
            </a:p>
            <a:p>
              <a:pPr marL="85287" indent="-85287" fontAlgn="base" latinLnBrk="0">
                <a:spcBef>
                  <a:spcPts val="195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사용자 매뉴얼 제작 </a:t>
              </a:r>
              <a:endParaRPr kumimoji="1" lang="en-US" altLang="ko-KR" sz="1000" kern="0" dirty="0" smtClean="0">
                <a:solidFill>
                  <a:srgbClr val="000000"/>
                </a:solidFill>
                <a:latin typeface="+mn-ea"/>
              </a:endParaRPr>
            </a:p>
            <a:p>
              <a:pPr marL="85287" indent="-85287" fontAlgn="base" latinLnBrk="0">
                <a:spcBef>
                  <a:spcPts val="195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</a:pPr>
              <a:r>
                <a:rPr kumimoji="1" lang="ko-KR" altLang="en-US" sz="1000" kern="0" dirty="0" smtClean="0">
                  <a:solidFill>
                    <a:srgbClr val="000000"/>
                  </a:solidFill>
                  <a:latin typeface="+mn-ea"/>
                </a:rPr>
                <a:t>시험운영 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데이터 이행</a:t>
              </a: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>
              <a:off x="717462" y="7434774"/>
              <a:ext cx="2026708" cy="261083"/>
            </a:xfrm>
            <a:prstGeom prst="round2Same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 latinLnBrk="0">
                <a:lnSpc>
                  <a:spcPct val="110000"/>
                </a:lnSpc>
                <a:spcAft>
                  <a:spcPct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1" lang="ko-KR" altLang="en-US" sz="1000" kern="0" dirty="0" smtClean="0">
                  <a:solidFill>
                    <a:srgbClr val="000000"/>
                  </a:solidFill>
                  <a:latin typeface="+mn-ea"/>
                </a:rPr>
                <a:t>시험운영준비</a:t>
              </a:r>
              <a:endParaRPr kumimoji="1" lang="ko-KR" altLang="en-US" sz="1000" kern="0" dirty="0">
                <a:solidFill>
                  <a:srgbClr val="000000"/>
                </a:solidFill>
                <a:latin typeface="+mn-ea"/>
              </a:endParaRPr>
            </a:p>
          </p:txBody>
        </p:sp>
      </p:grpSp>
      <p:cxnSp>
        <p:nvCxnSpPr>
          <p:cNvPr id="86" name="직선 연결선 3"/>
          <p:cNvCxnSpPr>
            <a:cxnSpLocks noChangeShapeType="1"/>
          </p:cNvCxnSpPr>
          <p:nvPr/>
        </p:nvCxnSpPr>
        <p:spPr bwMode="auto">
          <a:xfrm flipH="1">
            <a:off x="2068936" y="5010752"/>
            <a:ext cx="4403" cy="498945"/>
          </a:xfrm>
          <a:prstGeom prst="lin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7" name="직선 연결선 3"/>
          <p:cNvCxnSpPr>
            <a:cxnSpLocks noChangeShapeType="1"/>
          </p:cNvCxnSpPr>
          <p:nvPr/>
        </p:nvCxnSpPr>
        <p:spPr bwMode="auto">
          <a:xfrm flipH="1">
            <a:off x="3495249" y="6004357"/>
            <a:ext cx="0" cy="737401"/>
          </a:xfrm>
          <a:prstGeom prst="lin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" name="직선 연결선 3"/>
          <p:cNvCxnSpPr>
            <a:cxnSpLocks noChangeShapeType="1"/>
          </p:cNvCxnSpPr>
          <p:nvPr/>
        </p:nvCxnSpPr>
        <p:spPr bwMode="auto">
          <a:xfrm flipH="1">
            <a:off x="5906582" y="6004357"/>
            <a:ext cx="0" cy="737401"/>
          </a:xfrm>
          <a:prstGeom prst="lin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9" name="직선 연결선 3"/>
          <p:cNvCxnSpPr>
            <a:cxnSpLocks noChangeShapeType="1"/>
          </p:cNvCxnSpPr>
          <p:nvPr/>
        </p:nvCxnSpPr>
        <p:spPr bwMode="auto">
          <a:xfrm flipH="1">
            <a:off x="4700915" y="4974830"/>
            <a:ext cx="0" cy="570789"/>
          </a:xfrm>
          <a:prstGeom prst="lin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90" name="그룹 89"/>
          <p:cNvGrpSpPr/>
          <p:nvPr/>
        </p:nvGrpSpPr>
        <p:grpSpPr>
          <a:xfrm>
            <a:off x="2678799" y="6673017"/>
            <a:ext cx="1320381" cy="2048857"/>
            <a:chOff x="717462" y="7434774"/>
            <a:chExt cx="2026708" cy="1521945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717462" y="7626828"/>
              <a:ext cx="2026708" cy="132989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 wrap="square" tIns="216000" anchor="t"/>
            <a:lstStyle/>
            <a:p>
              <a:pPr marL="85287" indent="-85287" fontAlgn="base" latinLnBrk="0">
                <a:spcBef>
                  <a:spcPts val="195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사용자의 기능개선 및 불편사항에  대한 적극 반영 및 변경 이력관리</a:t>
              </a:r>
            </a:p>
            <a:p>
              <a:pPr marL="85287" indent="-85287" fontAlgn="base" latinLnBrk="0">
                <a:spcBef>
                  <a:spcPts val="195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</a:pPr>
              <a:r>
                <a:rPr kumimoji="1" lang="ko-KR" altLang="en-US" sz="1000" kern="0" dirty="0" smtClean="0">
                  <a:solidFill>
                    <a:srgbClr val="000000"/>
                  </a:solidFill>
                  <a:latin typeface="+mn-ea"/>
                </a:rPr>
                <a:t>지원조직을 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통한 전담 지원 </a:t>
              </a:r>
            </a:p>
          </p:txBody>
        </p:sp>
        <p:sp>
          <p:nvSpPr>
            <p:cNvPr id="92" name="양쪽 모서리가 둥근 사각형 91"/>
            <p:cNvSpPr/>
            <p:nvPr/>
          </p:nvSpPr>
          <p:spPr>
            <a:xfrm>
              <a:off x="717462" y="7434774"/>
              <a:ext cx="2026708" cy="261083"/>
            </a:xfrm>
            <a:prstGeom prst="round2Same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 latinLnBrk="0">
                <a:spcAft>
                  <a:spcPct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편리성 제고</a:t>
              </a: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5077982" y="6673017"/>
            <a:ext cx="1320381" cy="2048857"/>
            <a:chOff x="717462" y="7434774"/>
            <a:chExt cx="2026708" cy="1521945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717462" y="7626828"/>
              <a:ext cx="2026708" cy="132989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 wrap="square" tIns="216000" anchor="t"/>
            <a:lstStyle/>
            <a:p>
              <a:pPr marL="85287" indent="-85287" fontAlgn="base" latinLnBrk="0">
                <a:spcBef>
                  <a:spcPts val="195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기존 장비 </a:t>
              </a:r>
              <a:r>
                <a:rPr kumimoji="1" lang="ko-KR" altLang="en-US" sz="1000" kern="0" dirty="0" smtClean="0">
                  <a:solidFill>
                    <a:srgbClr val="000000"/>
                  </a:solidFill>
                  <a:latin typeface="+mn-ea"/>
                </a:rPr>
                <a:t>활용 전체 </a:t>
              </a: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데이터이행준비</a:t>
              </a:r>
            </a:p>
            <a:p>
              <a:pPr marL="85287" indent="-85287" fontAlgn="base" latinLnBrk="0">
                <a:spcBef>
                  <a:spcPts val="195"/>
                </a:spcBef>
                <a:spcAft>
                  <a:spcPct val="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pitchFamily="2" charset="2"/>
                <a:buChar char="§"/>
              </a:pPr>
              <a:r>
                <a:rPr kumimoji="1" lang="ko-KR" altLang="en-US" sz="1000" kern="0" dirty="0" smtClean="0">
                  <a:solidFill>
                    <a:srgbClr val="000000"/>
                  </a:solidFill>
                  <a:latin typeface="+mn-ea"/>
                </a:rPr>
                <a:t>사용자 교육</a:t>
              </a:r>
              <a:endParaRPr kumimoji="1" lang="ko-KR" altLang="en-US" sz="1000" kern="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5" name="양쪽 모서리가 둥근 사각형 94"/>
            <p:cNvSpPr/>
            <p:nvPr/>
          </p:nvSpPr>
          <p:spPr>
            <a:xfrm>
              <a:off x="717462" y="7434774"/>
              <a:ext cx="2026708" cy="261083"/>
            </a:xfrm>
            <a:prstGeom prst="round2Same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 latinLnBrk="0">
                <a:spcAft>
                  <a:spcPct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전국확산준비 및</a:t>
              </a:r>
              <a:r>
                <a:rPr kumimoji="1" lang="en-US" altLang="ko-KR" sz="1000" kern="0" dirty="0">
                  <a:solidFill>
                    <a:srgbClr val="000000"/>
                  </a:solidFill>
                  <a:latin typeface="+mn-ea"/>
                </a:rPr>
                <a:t/>
              </a:r>
              <a:br>
                <a:rPr kumimoji="1" lang="en-US" altLang="ko-KR" sz="1000" kern="0" dirty="0">
                  <a:solidFill>
                    <a:srgbClr val="000000"/>
                  </a:solidFill>
                  <a:latin typeface="+mn-ea"/>
                </a:rPr>
              </a:br>
              <a:r>
                <a:rPr kumimoji="1" lang="ko-KR" altLang="en-US" sz="1000" kern="0" dirty="0">
                  <a:solidFill>
                    <a:srgbClr val="000000"/>
                  </a:solidFill>
                  <a:latin typeface="+mn-ea"/>
                </a:rPr>
                <a:t>안정화 지원</a:t>
              </a:r>
            </a:p>
          </p:txBody>
        </p:sp>
      </p:grpSp>
      <p:sp>
        <p:nvSpPr>
          <p:cNvPr id="96" name="원호 95"/>
          <p:cNvSpPr/>
          <p:nvPr/>
        </p:nvSpPr>
        <p:spPr>
          <a:xfrm>
            <a:off x="2480445" y="5236248"/>
            <a:ext cx="740846" cy="572638"/>
          </a:xfrm>
          <a:prstGeom prst="arc">
            <a:avLst>
              <a:gd name="adj1" fmla="val 11715307"/>
              <a:gd name="adj2" fmla="val 20921404"/>
            </a:avLst>
          </a:prstGeom>
          <a:ln w="412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9319" tIns="44659" rIns="89319" bIns="44659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97" name="원호 96"/>
          <p:cNvSpPr/>
          <p:nvPr/>
        </p:nvSpPr>
        <p:spPr>
          <a:xfrm flipH="1" flipV="1">
            <a:off x="2480445" y="5746643"/>
            <a:ext cx="740846" cy="572638"/>
          </a:xfrm>
          <a:prstGeom prst="arc">
            <a:avLst>
              <a:gd name="adj1" fmla="val 11715307"/>
              <a:gd name="adj2" fmla="val 20921404"/>
            </a:avLst>
          </a:prstGeom>
          <a:ln w="41275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9319" tIns="44659" rIns="89319" bIns="44659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12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시스템 시험 방안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20289" y="466868"/>
            <a:ext cx="91960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2. </a:t>
            </a:r>
            <a:r>
              <a:rPr lang="ko-KR" altLang="en-US" dirty="0" smtClean="0">
                <a:latin typeface="+mn-ea"/>
                <a:ea typeface="+mn-ea"/>
              </a:rPr>
              <a:t>시험 운영 계획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478848" y="694469"/>
            <a:ext cx="126104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2.8. </a:t>
            </a:r>
            <a:r>
              <a:rPr lang="ko-KR" altLang="en-US" dirty="0">
                <a:latin typeface="+mn-ea"/>
                <a:ea typeface="+mn-ea"/>
              </a:rPr>
              <a:t>시스템 안정화 계획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2.8. </a:t>
            </a:r>
            <a:r>
              <a:rPr lang="ko-KR" altLang="en-US" sz="1600" dirty="0" smtClean="0">
                <a:latin typeface="+mn-ea"/>
                <a:ea typeface="+mn-ea"/>
              </a:rPr>
              <a:t>시스템 안정화 계획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제안사는 시스템 가동 후 안정화 기간을 두어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안정적인 시스템 운영을 지원하겠습니다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또한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안정화 기간 동안 구축 인력과 향후 하자보수 인력간의 공동 운영과 지원을 통해 자연스럽고 원만한 업무 인수 인계가 진행되도록 하겠습니다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109194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시스템 </a:t>
              </a:r>
              <a:r>
                <a:rPr lang="ko-KR" altLang="en-US" sz="1100" dirty="0" smtClean="0">
                  <a:latin typeface="+mn-ea"/>
                </a:rPr>
                <a:t>안정화 계획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512761" y="2686638"/>
            <a:ext cx="5824943" cy="6075388"/>
            <a:chOff x="707323" y="3509193"/>
            <a:chExt cx="6153362" cy="6075388"/>
          </a:xfrm>
        </p:grpSpPr>
        <p:pic>
          <p:nvPicPr>
            <p:cNvPr id="57" name="Picture 319" descr="넓은화살표3"/>
            <p:cNvPicPr preferRelativeResize="0">
              <a:picLocks noChangeArrowheads="1"/>
            </p:cNvPicPr>
            <p:nvPr/>
          </p:nvPicPr>
          <p:blipFill>
            <a:blip r:embed="rId2" cstate="print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680" y="6917163"/>
              <a:ext cx="3503902" cy="910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8" name="그룹 57"/>
            <p:cNvGrpSpPr/>
            <p:nvPr/>
          </p:nvGrpSpPr>
          <p:grpSpPr>
            <a:xfrm>
              <a:off x="707323" y="3509193"/>
              <a:ext cx="6153362" cy="786619"/>
              <a:chOff x="800091" y="8188834"/>
              <a:chExt cx="6187785" cy="802501"/>
            </a:xfrm>
          </p:grpSpPr>
          <p:sp>
            <p:nvSpPr>
              <p:cNvPr id="115" name="한쪽 모서리가 잘린 사각형 114"/>
              <p:cNvSpPr/>
              <p:nvPr/>
            </p:nvSpPr>
            <p:spPr>
              <a:xfrm flipH="1">
                <a:off x="800091" y="8188834"/>
                <a:ext cx="6187777" cy="802501"/>
              </a:xfrm>
              <a:prstGeom prst="snip1Rect">
                <a:avLst>
                  <a:gd name="adj" fmla="val 0"/>
                </a:avLst>
              </a:prstGeom>
              <a:solidFill>
                <a:sysClr val="window" lastClr="FFFFFF">
                  <a:lumMod val="95000"/>
                </a:sysClr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0" tIns="34632" rIns="0" bIns="72000" anchor="b" anchorCtr="0"/>
              <a:lstStyle/>
              <a:p>
                <a:pPr marL="0" marR="0" lvl="0" indent="0" defTabSz="893186" eaLnBrk="1" fontAlgn="auto" latinLnBrk="1" hangingPunct="1">
                  <a:lnSpc>
                    <a:spcPct val="100000"/>
                  </a:lnSpc>
                  <a:spcBef>
                    <a:spcPts val="195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pic>
            <p:nvPicPr>
              <p:cNvPr id="116" name="그림 115" descr="wjsfirehgud-01.png"/>
              <p:cNvPicPr>
                <a:picLocks noChangeAspect="1"/>
              </p:cNvPicPr>
              <p:nvPr/>
            </p:nvPicPr>
            <p:blipFill>
              <a:blip r:embed="rId3" cstate="print">
                <a:grayscl/>
              </a:blip>
              <a:stretch>
                <a:fillRect/>
              </a:stretch>
            </p:blipFill>
            <p:spPr>
              <a:xfrm rot="5400000">
                <a:off x="6384451" y="8197678"/>
                <a:ext cx="612267" cy="594583"/>
              </a:xfrm>
              <a:prstGeom prst="rect">
                <a:avLst/>
              </a:prstGeom>
            </p:spPr>
          </p:pic>
          <p:sp>
            <p:nvSpPr>
              <p:cNvPr id="117" name="직사각형 116"/>
              <p:cNvSpPr/>
              <p:nvPr/>
            </p:nvSpPr>
            <p:spPr>
              <a:xfrm>
                <a:off x="907167" y="8283944"/>
                <a:ext cx="5865276" cy="612281"/>
              </a:xfrm>
              <a:prstGeom prst="rect">
                <a:avLst/>
              </a:prstGeom>
            </p:spPr>
            <p:txBody>
              <a:bodyPr wrap="square" anchor="ctr" anchorCtr="0">
                <a:spAutoFit/>
              </a:bodyPr>
              <a:lstStyle/>
              <a:p>
                <a:pPr marL="83736" marR="0" lvl="0" indent="-83736" defTabSz="1006385" eaLnBrk="1" fontAlgn="auto" latinLnBrk="0" hangingPunct="1">
                  <a:lnSpc>
                    <a:spcPct val="110000"/>
                  </a:lnSpc>
                  <a:spcBef>
                    <a:spcPts val="293"/>
                  </a:spcBef>
                  <a:spcAft>
                    <a:spcPts val="0"/>
                  </a:spcAft>
                  <a:buClr>
                    <a:prstClr val="black">
                      <a:lumMod val="50000"/>
                      <a:lumOff val="50000"/>
                    </a:prstClr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cs typeface="Verdana" pitchFamily="34" charset="0"/>
                  </a:rPr>
                  <a:t>운영목표는 통합되고 일괄된 시스템 체계를 통해 시스템운영의 효율성을 극대화 하는데 있습니다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cs typeface="Verdana" pitchFamily="34" charset="0"/>
                  </a:rPr>
                  <a:t>. </a:t>
                </a: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cs typeface="Verdana" pitchFamily="34" charset="0"/>
                  </a:rPr>
                  <a:t>공동활용체계를 구성하고 있는 자원들을 효율적으로 관리하기 위한 목표수준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cs typeface="Verdana" pitchFamily="34" charset="0"/>
                  </a:rPr>
                  <a:t>, </a:t>
                </a: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cs typeface="Verdana" pitchFamily="34" charset="0"/>
                  </a:rPr>
                  <a:t>운영전략 및 기대효과를 다음과 같이 제시 합니다</a:t>
                </a: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889016" y="8114187"/>
              <a:ext cx="5783231" cy="1470394"/>
              <a:chOff x="727402" y="7614890"/>
              <a:chExt cx="6337300" cy="1500081"/>
            </a:xfrm>
          </p:grpSpPr>
          <p:sp>
            <p:nvSpPr>
              <p:cNvPr id="100" name="모서리가 둥근 직사각형 99"/>
              <p:cNvSpPr/>
              <p:nvPr/>
            </p:nvSpPr>
            <p:spPr>
              <a:xfrm>
                <a:off x="727402" y="7721952"/>
                <a:ext cx="6337300" cy="1393019"/>
              </a:xfrm>
              <a:prstGeom prst="roundRect">
                <a:avLst>
                  <a:gd name="adj" fmla="val 3052"/>
                </a:avLst>
              </a:prstGeom>
              <a:solidFill>
                <a:sysClr val="window" lastClr="FFFFFF"/>
              </a:solidFill>
              <a:ln w="25400" cap="flat" cmpd="sng" algn="ctr">
                <a:gradFill>
                  <a:gsLst>
                    <a:gs pos="0">
                      <a:srgbClr val="4F81BD">
                        <a:tint val="66000"/>
                        <a:satMod val="160000"/>
                      </a:srgbClr>
                    </a:gs>
                    <a:gs pos="50000">
                      <a:srgbClr val="4F81BD">
                        <a:tint val="44500"/>
                        <a:satMod val="160000"/>
                      </a:srgb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prstDash val="solid"/>
              </a:ln>
              <a:effectLst>
                <a:outerShdw blurRad="25400" dist="12700" dir="5400000" algn="t" rotWithShape="0">
                  <a:sysClr val="windowText" lastClr="000000">
                    <a:lumMod val="65000"/>
                    <a:lumOff val="35000"/>
                    <a:alpha val="70000"/>
                  </a:sys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893186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grpSp>
            <p:nvGrpSpPr>
              <p:cNvPr id="101" name="그룹 100"/>
              <p:cNvGrpSpPr/>
              <p:nvPr/>
            </p:nvGrpSpPr>
            <p:grpSpPr>
              <a:xfrm>
                <a:off x="1120240" y="7614890"/>
                <a:ext cx="5536683" cy="408511"/>
                <a:chOff x="1128778" y="3060677"/>
                <a:chExt cx="5536683" cy="408511"/>
              </a:xfrm>
            </p:grpSpPr>
            <p:grpSp>
              <p:nvGrpSpPr>
                <p:cNvPr id="110" name="그룹 109"/>
                <p:cNvGrpSpPr/>
                <p:nvPr/>
              </p:nvGrpSpPr>
              <p:grpSpPr>
                <a:xfrm>
                  <a:off x="1128778" y="3060677"/>
                  <a:ext cx="5536683" cy="408511"/>
                  <a:chOff x="7909527" y="3499260"/>
                  <a:chExt cx="3285808" cy="373842"/>
                </a:xfrm>
              </p:grpSpPr>
              <p:pic>
                <p:nvPicPr>
                  <p:cNvPr id="112" name="Picture 6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" r="14954"/>
                  <a:stretch/>
                </p:blipFill>
                <p:spPr bwMode="auto">
                  <a:xfrm>
                    <a:off x="7909527" y="3499260"/>
                    <a:ext cx="1187001" cy="37384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3" name="Picture 6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0176"/>
                  <a:stretch/>
                </p:blipFill>
                <p:spPr bwMode="auto">
                  <a:xfrm>
                    <a:off x="10081206" y="3499260"/>
                    <a:ext cx="1114129" cy="37384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4" name="Picture 6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220" r="8544"/>
                  <a:stretch/>
                </p:blipFill>
                <p:spPr bwMode="auto">
                  <a:xfrm>
                    <a:off x="8750632" y="3499260"/>
                    <a:ext cx="1373641" cy="37384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11" name="직사각형 110"/>
                <p:cNvSpPr/>
                <p:nvPr/>
              </p:nvSpPr>
              <p:spPr>
                <a:xfrm>
                  <a:off x="3505976" y="3102687"/>
                  <a:ext cx="763626" cy="2841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b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b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b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b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b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b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b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b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b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marL="0" marR="0" lvl="0" indent="0" algn="ctr" defTabSz="893186" rtl="0" eaLnBrk="1" fontAlgn="base" latinLnBrk="1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ko-KR" altLang="en-US" sz="1100" b="0" i="0" u="none" strike="noStrike" kern="0" cap="none" spc="-49" normalizeH="0" baseline="0" noProof="0" dirty="0">
                      <a:ln>
                        <a:noFill/>
                      </a:ln>
                      <a:gradFill>
                        <a:gsLst>
                          <a:gs pos="0">
                            <a:prstClr val="white"/>
                          </a:gs>
                          <a:gs pos="100000">
                            <a:prstClr val="white"/>
                          </a:gs>
                        </a:gsLst>
                        <a:lin ang="10800000" scaled="1"/>
                      </a:gradFill>
                      <a:effectLst/>
                      <a:uLnTx/>
                      <a:uFillTx/>
                      <a:latin typeface="+mn-ea"/>
                      <a:ea typeface="+mn-ea"/>
                    </a:rPr>
                    <a:t>기대효과</a:t>
                  </a:r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823795" y="8147819"/>
                <a:ext cx="6129573" cy="707710"/>
                <a:chOff x="719138" y="9344025"/>
                <a:chExt cx="6325542" cy="730336"/>
              </a:xfrm>
            </p:grpSpPr>
            <p:sp>
              <p:nvSpPr>
                <p:cNvPr id="103" name="AutoShape 616"/>
                <p:cNvSpPr>
                  <a:spLocks noChangeArrowheads="1"/>
                </p:cNvSpPr>
                <p:nvPr/>
              </p:nvSpPr>
              <p:spPr bwMode="gray">
                <a:xfrm>
                  <a:off x="719138" y="9344025"/>
                  <a:ext cx="1403191" cy="730336"/>
                </a:xfrm>
                <a:prstGeom prst="roundRect">
                  <a:avLst>
                    <a:gd name="adj" fmla="val 12136"/>
                  </a:avLst>
                </a:prstGeom>
                <a:gradFill>
                  <a:gsLst>
                    <a:gs pos="0">
                      <a:sysClr val="window" lastClr="FFFFFF"/>
                    </a:gs>
                    <a:gs pos="100000">
                      <a:srgbClr val="DBEFF5"/>
                    </a:gs>
                  </a:gsLst>
                  <a:lin ang="5400000" scaled="1"/>
                </a:gradFill>
                <a:ln w="19050">
                  <a:solidFill>
                    <a:srgbClr val="82C6D8"/>
                  </a:solidFill>
                  <a:round/>
                  <a:headEnd/>
                  <a:tailEnd/>
                </a:ln>
                <a:effectLst>
                  <a:outerShdw blurRad="38100" algn="ctr" rotWithShape="0">
                    <a:sysClr val="windowText" lastClr="000000">
                      <a:lumMod val="50000"/>
                      <a:lumOff val="50000"/>
                      <a:alpha val="40000"/>
                    </a:sysClr>
                  </a:outerShdw>
                </a:effectLst>
                <a:extLst/>
              </p:spPr>
              <p:txBody>
                <a:bodyPr wrap="none" anchor="ctr"/>
                <a:lstStyle/>
                <a:p>
                  <a:pPr marL="0" marR="0" lvl="0" indent="0" algn="ctr" defTabSz="893186" eaLnBrk="1" fontAlgn="auto" latinLnBrk="1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707106" algn="l"/>
                      <a:tab pos="1414211" algn="l"/>
                      <a:tab pos="2121317" algn="l"/>
                      <a:tab pos="2828422" algn="l"/>
                      <a:tab pos="3535528" algn="l"/>
                      <a:tab pos="4242633" algn="l"/>
                      <a:tab pos="4949739" algn="l"/>
                      <a:tab pos="5656844" algn="l"/>
                    </a:tabLst>
                    <a:defRPr/>
                  </a:pPr>
                  <a:r>
                    <a:rPr kumimoji="0" lang="ko-KR" altLang="en-US" sz="1100" b="0" i="0" u="none" strike="noStrike" kern="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</a:rPr>
                    <a:t>운영의 효율화 및 </a:t>
                  </a:r>
                  <a:br>
                    <a:rPr kumimoji="0" lang="ko-KR" altLang="en-US" sz="1100" b="0" i="0" u="none" strike="noStrike" kern="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</a:rPr>
                  </a:br>
                  <a:r>
                    <a:rPr kumimoji="0" lang="ko-KR" altLang="en-US" sz="1100" b="0" i="0" u="none" strike="noStrike" kern="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</a:rPr>
                    <a:t>운영인력의 적정화</a:t>
                  </a:r>
                </a:p>
              </p:txBody>
            </p:sp>
            <p:sp>
              <p:nvSpPr>
                <p:cNvPr id="104" name="AutoShape 616"/>
                <p:cNvSpPr>
                  <a:spLocks noChangeArrowheads="1"/>
                </p:cNvSpPr>
                <p:nvPr/>
              </p:nvSpPr>
              <p:spPr bwMode="gray">
                <a:xfrm>
                  <a:off x="2359922" y="9344025"/>
                  <a:ext cx="1403191" cy="730336"/>
                </a:xfrm>
                <a:prstGeom prst="roundRect">
                  <a:avLst>
                    <a:gd name="adj" fmla="val 12136"/>
                  </a:avLst>
                </a:prstGeom>
                <a:gradFill>
                  <a:gsLst>
                    <a:gs pos="0">
                      <a:sysClr val="window" lastClr="FFFFFF"/>
                    </a:gs>
                    <a:gs pos="100000">
                      <a:srgbClr val="DBEFF5"/>
                    </a:gs>
                  </a:gsLst>
                  <a:lin ang="5400000" scaled="1"/>
                </a:gradFill>
                <a:ln w="19050">
                  <a:solidFill>
                    <a:srgbClr val="82C6D8"/>
                  </a:solidFill>
                  <a:round/>
                  <a:headEnd/>
                  <a:tailEnd/>
                </a:ln>
                <a:effectLst>
                  <a:outerShdw blurRad="38100" algn="ctr" rotWithShape="0">
                    <a:sysClr val="windowText" lastClr="000000">
                      <a:lumMod val="50000"/>
                      <a:lumOff val="50000"/>
                      <a:alpha val="40000"/>
                    </a:sysClr>
                  </a:outerShdw>
                </a:effectLst>
                <a:extLst/>
              </p:spPr>
              <p:txBody>
                <a:bodyPr wrap="none" anchor="ctr"/>
                <a:lstStyle/>
                <a:p>
                  <a:pPr marL="0" marR="0" lvl="0" indent="0" algn="ctr" defTabSz="893186" eaLnBrk="1" fontAlgn="auto" latinLnBrk="1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707106" algn="l"/>
                      <a:tab pos="1414211" algn="l"/>
                      <a:tab pos="2121317" algn="l"/>
                      <a:tab pos="2828422" algn="l"/>
                      <a:tab pos="3535528" algn="l"/>
                      <a:tab pos="4242633" algn="l"/>
                      <a:tab pos="4949739" algn="l"/>
                      <a:tab pos="5656844" algn="l"/>
                    </a:tabLst>
                    <a:defRPr/>
                  </a:pPr>
                  <a:r>
                    <a:rPr kumimoji="0" lang="ko-KR" altLang="en-US" sz="1100" b="0" i="0" u="none" strike="noStrike" kern="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</a:rPr>
                    <a:t> 자원의 </a:t>
                  </a:r>
                  <a:r>
                    <a:rPr kumimoji="0" lang="en-US" altLang="ko-KR" sz="1100" b="0" i="0" u="none" strike="noStrike" kern="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</a:rPr>
                    <a:t/>
                  </a:r>
                  <a:br>
                    <a:rPr kumimoji="0" lang="en-US" altLang="ko-KR" sz="1100" b="0" i="0" u="none" strike="noStrike" kern="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</a:rPr>
                  </a:br>
                  <a:r>
                    <a:rPr kumimoji="0" lang="ko-KR" altLang="en-US" sz="1100" b="0" i="0" u="none" strike="noStrike" kern="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</a:rPr>
                    <a:t>효율적 관리</a:t>
                  </a:r>
                </a:p>
              </p:txBody>
            </p:sp>
            <p:sp>
              <p:nvSpPr>
                <p:cNvPr id="105" name="AutoShape 616"/>
                <p:cNvSpPr>
                  <a:spLocks noChangeArrowheads="1"/>
                </p:cNvSpPr>
                <p:nvPr/>
              </p:nvSpPr>
              <p:spPr bwMode="gray">
                <a:xfrm>
                  <a:off x="4000706" y="9344025"/>
                  <a:ext cx="1403191" cy="730336"/>
                </a:xfrm>
                <a:prstGeom prst="roundRect">
                  <a:avLst>
                    <a:gd name="adj" fmla="val 12136"/>
                  </a:avLst>
                </a:prstGeom>
                <a:gradFill>
                  <a:gsLst>
                    <a:gs pos="0">
                      <a:sysClr val="window" lastClr="FFFFFF"/>
                    </a:gs>
                    <a:gs pos="100000">
                      <a:srgbClr val="DBEFF5"/>
                    </a:gs>
                  </a:gsLst>
                  <a:lin ang="5400000" scaled="1"/>
                </a:gradFill>
                <a:ln w="19050">
                  <a:solidFill>
                    <a:srgbClr val="82C6D8"/>
                  </a:solidFill>
                  <a:round/>
                  <a:headEnd/>
                  <a:tailEnd/>
                </a:ln>
                <a:effectLst>
                  <a:outerShdw blurRad="38100" algn="ctr" rotWithShape="0">
                    <a:sysClr val="windowText" lastClr="000000">
                      <a:lumMod val="50000"/>
                      <a:lumOff val="50000"/>
                      <a:alpha val="40000"/>
                    </a:sysClr>
                  </a:outerShdw>
                </a:effectLst>
                <a:extLst/>
              </p:spPr>
              <p:txBody>
                <a:bodyPr wrap="none" anchor="ctr"/>
                <a:lstStyle/>
                <a:p>
                  <a:pPr marL="0" marR="0" lvl="0" indent="0" algn="ctr" defTabSz="893186" eaLnBrk="1" fontAlgn="auto" latinLnBrk="1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707106" algn="l"/>
                      <a:tab pos="1414211" algn="l"/>
                      <a:tab pos="2121317" algn="l"/>
                      <a:tab pos="2828422" algn="l"/>
                      <a:tab pos="3535528" algn="l"/>
                      <a:tab pos="4242633" algn="l"/>
                      <a:tab pos="4949739" algn="l"/>
                      <a:tab pos="5656844" algn="l"/>
                    </a:tabLst>
                    <a:defRPr/>
                  </a:pPr>
                  <a:r>
                    <a:rPr kumimoji="0" lang="ko-KR" altLang="en-US" sz="1100" b="0" i="0" u="none" strike="noStrike" kern="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</a:rPr>
                    <a:t> 운영의</a:t>
                  </a:r>
                  <a:r>
                    <a:rPr kumimoji="0" lang="en-US" altLang="ko-KR" sz="1100" b="0" i="0" u="none" strike="noStrike" kern="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</a:rPr>
                    <a:t/>
                  </a:r>
                  <a:br>
                    <a:rPr kumimoji="0" lang="en-US" altLang="ko-KR" sz="1100" b="0" i="0" u="none" strike="noStrike" kern="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</a:rPr>
                  </a:br>
                  <a:r>
                    <a:rPr kumimoji="0" lang="ko-KR" altLang="en-US" sz="1100" b="0" i="0" u="none" strike="noStrike" kern="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</a:rPr>
                    <a:t> 신뢰성 향상</a:t>
                  </a:r>
                </a:p>
              </p:txBody>
            </p:sp>
            <p:sp>
              <p:nvSpPr>
                <p:cNvPr id="106" name="AutoShape 616"/>
                <p:cNvSpPr>
                  <a:spLocks noChangeArrowheads="1"/>
                </p:cNvSpPr>
                <p:nvPr/>
              </p:nvSpPr>
              <p:spPr bwMode="gray">
                <a:xfrm>
                  <a:off x="5641489" y="9344025"/>
                  <a:ext cx="1403191" cy="730336"/>
                </a:xfrm>
                <a:prstGeom prst="roundRect">
                  <a:avLst>
                    <a:gd name="adj" fmla="val 12136"/>
                  </a:avLst>
                </a:prstGeom>
                <a:gradFill>
                  <a:gsLst>
                    <a:gs pos="0">
                      <a:sysClr val="window" lastClr="FFFFFF"/>
                    </a:gs>
                    <a:gs pos="100000">
                      <a:srgbClr val="DBEFF5"/>
                    </a:gs>
                  </a:gsLst>
                  <a:lin ang="5400000" scaled="1"/>
                </a:gradFill>
                <a:ln w="19050">
                  <a:solidFill>
                    <a:srgbClr val="82C6D8"/>
                  </a:solidFill>
                  <a:round/>
                  <a:headEnd/>
                  <a:tailEnd/>
                </a:ln>
                <a:effectLst>
                  <a:outerShdw blurRad="38100" algn="ctr" rotWithShape="0">
                    <a:sysClr val="windowText" lastClr="000000">
                      <a:lumMod val="50000"/>
                      <a:lumOff val="50000"/>
                      <a:alpha val="40000"/>
                    </a:sysClr>
                  </a:outerShdw>
                </a:effectLst>
                <a:extLst/>
              </p:spPr>
              <p:txBody>
                <a:bodyPr wrap="none" anchor="ctr"/>
                <a:lstStyle/>
                <a:p>
                  <a:pPr marL="0" marR="0" lvl="0" indent="0" algn="ctr" defTabSz="893186" eaLnBrk="1" fontAlgn="auto" latinLnBrk="1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707106" algn="l"/>
                      <a:tab pos="1414211" algn="l"/>
                      <a:tab pos="2121317" algn="l"/>
                      <a:tab pos="2828422" algn="l"/>
                      <a:tab pos="3535528" algn="l"/>
                      <a:tab pos="4242633" algn="l"/>
                      <a:tab pos="4949739" algn="l"/>
                      <a:tab pos="5656844" algn="l"/>
                    </a:tabLst>
                    <a:defRPr/>
                  </a:pPr>
                  <a:r>
                    <a:rPr kumimoji="0" lang="ko-KR" altLang="en-US" sz="1100" b="0" i="0" u="none" strike="noStrike" kern="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</a:rPr>
                    <a:t> 운영품질 향상 및</a:t>
                  </a:r>
                  <a:r>
                    <a:rPr kumimoji="0" lang="en-US" altLang="ko-KR" sz="1100" b="0" i="0" u="none" strike="noStrike" kern="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</a:rPr>
                    <a:t/>
                  </a:r>
                  <a:br>
                    <a:rPr kumimoji="0" lang="en-US" altLang="ko-KR" sz="1100" b="0" i="0" u="none" strike="noStrike" kern="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</a:rPr>
                  </a:br>
                  <a:r>
                    <a:rPr kumimoji="0" lang="ko-KR" altLang="en-US" sz="1100" b="0" i="0" u="none" strike="noStrike" kern="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</a:rPr>
                    <a:t>체계적인 운영</a:t>
                  </a:r>
                </a:p>
              </p:txBody>
            </p:sp>
            <p:pic>
              <p:nvPicPr>
                <p:cNvPr id="107" name="그림 10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6221" y="9622096"/>
                  <a:ext cx="292609" cy="204216"/>
                </a:xfrm>
                <a:prstGeom prst="rect">
                  <a:avLst/>
                </a:prstGeom>
              </p:spPr>
            </p:pic>
            <p:pic>
              <p:nvPicPr>
                <p:cNvPr id="108" name="그림 10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64521" y="9622096"/>
                  <a:ext cx="292609" cy="204216"/>
                </a:xfrm>
                <a:prstGeom prst="rect">
                  <a:avLst/>
                </a:prstGeom>
              </p:spPr>
            </p:pic>
            <p:pic>
              <p:nvPicPr>
                <p:cNvPr id="109" name="그림 10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2821" y="9622095"/>
                  <a:ext cx="292609" cy="204216"/>
                </a:xfrm>
                <a:prstGeom prst="rect">
                  <a:avLst/>
                </a:prstGeom>
              </p:spPr>
            </p:pic>
          </p:grpSp>
        </p:grpSp>
        <p:sp>
          <p:nvSpPr>
            <p:cNvPr id="60" name="Rectangle 39"/>
            <p:cNvSpPr>
              <a:spLocks noChangeArrowheads="1"/>
            </p:cNvSpPr>
            <p:nvPr/>
          </p:nvSpPr>
          <p:spPr bwMode="gray">
            <a:xfrm>
              <a:off x="2950616" y="7420389"/>
              <a:ext cx="1660031" cy="238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1526" tIns="11526" rIns="11526" bIns="11526">
              <a:spAutoFit/>
            </a:bodyPr>
            <a:lstStyle/>
            <a:p>
              <a:pPr marL="0" marR="0" lvl="0" indent="0" algn="ctr" defTabSz="262611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rPr>
                <a:t>효율적인 업무 운영</a:t>
              </a:r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1013919" y="4508187"/>
              <a:ext cx="5533425" cy="2274265"/>
              <a:chOff x="1043206" y="5365873"/>
              <a:chExt cx="4127848" cy="2320182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1043206" y="5365873"/>
                <a:ext cx="2008763" cy="2320182"/>
                <a:chOff x="810977" y="5757759"/>
                <a:chExt cx="2008763" cy="2320182"/>
              </a:xfrm>
            </p:grpSpPr>
            <p:grpSp>
              <p:nvGrpSpPr>
                <p:cNvPr id="69" name="그룹 68"/>
                <p:cNvGrpSpPr/>
                <p:nvPr/>
              </p:nvGrpSpPr>
              <p:grpSpPr>
                <a:xfrm>
                  <a:off x="810977" y="5757759"/>
                  <a:ext cx="2008763" cy="2320182"/>
                  <a:chOff x="707694" y="6220652"/>
                  <a:chExt cx="2073476" cy="2333550"/>
                </a:xfrm>
              </p:grpSpPr>
              <p:pic>
                <p:nvPicPr>
                  <p:cNvPr id="98" name="그림 97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55325"/>
                  <a:stretch/>
                </p:blipFill>
                <p:spPr>
                  <a:xfrm>
                    <a:off x="707694" y="6220652"/>
                    <a:ext cx="2073476" cy="863107"/>
                  </a:xfrm>
                  <a:prstGeom prst="rect">
                    <a:avLst/>
                  </a:prstGeom>
                </p:spPr>
              </p:pic>
              <p:pic>
                <p:nvPicPr>
                  <p:cNvPr id="99" name="그림 9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4455"/>
                  <a:stretch/>
                </p:blipFill>
                <p:spPr>
                  <a:xfrm>
                    <a:off x="707694" y="6979402"/>
                    <a:ext cx="2073476" cy="15748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0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1625168" y="5863351"/>
                  <a:ext cx="374323" cy="1726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 marL="0" marR="0" lvl="0" indent="0" algn="ctr" defTabSz="893186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100" b="0" i="0" u="none" strike="noStrike" kern="0" cap="none" spc="-49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목표관리</a:t>
                  </a:r>
                </a:p>
              </p:txBody>
            </p:sp>
            <p:sp>
              <p:nvSpPr>
                <p:cNvPr id="7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905260" y="6276250"/>
                  <a:ext cx="1801400" cy="12350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131763" indent="-131763" latinLnBrk="0">
                    <a:lnSpc>
                      <a:spcPct val="120000"/>
                    </a:lnSpc>
                    <a:spcBef>
                      <a:spcPct val="30000"/>
                    </a:spcBef>
                    <a:buSzPct val="80000"/>
                    <a:buBlip>
                      <a:blip r:embed="rId7"/>
                    </a:buBlip>
                    <a:defRPr kumimoji="1" sz="1000" b="0">
                      <a:latin typeface="산돌고딕 L" pitchFamily="18" charset="-127"/>
                      <a:ea typeface="산돌고딕 L" pitchFamily="18" charset="-127"/>
                    </a:defRPr>
                  </a:lvl1pPr>
                  <a:lvl2pPr marL="742950" indent="-285750" eaLnBrk="0" hangingPunct="0"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2pPr>
                  <a:lvl3pPr marL="1143000" indent="-228600" eaLnBrk="0" hangingPunct="0"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3pPr>
                  <a:lvl4pPr marL="1600200" indent="-228600" eaLnBrk="0" hangingPunct="0"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4pPr>
                  <a:lvl5pPr marL="2057400" indent="-228600" eaLnBrk="0" hangingPunct="0"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9pPr>
                </a:lstStyle>
                <a:p>
                  <a:pPr marL="85287" marR="0" lvl="0" indent="-85287" defTabSz="893186" eaLnBrk="1" fontAlgn="auto" latinLnBrk="0" hangingPunct="1">
                    <a:lnSpc>
                      <a:spcPct val="110000"/>
                    </a:lnSpc>
                    <a:spcBef>
                      <a:spcPts val="391"/>
                    </a:spcBef>
                    <a:spcAft>
                      <a:spcPts val="0"/>
                    </a:spcAft>
                    <a:buClr>
                      <a:prstClr val="black">
                        <a:lumMod val="50000"/>
                        <a:lumOff val="50000"/>
                      </a:prstClr>
                    </a:buClr>
                    <a:buSzPct val="100000"/>
                    <a:buFont typeface="Wingdings" pitchFamily="2" charset="2"/>
                    <a:buChar char="§"/>
                    <a:tabLst/>
                    <a:defRPr/>
                  </a:pPr>
                  <a:r>
                    <a:rPr kumimoji="1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운영의 효율화 및 간소화</a:t>
                  </a:r>
                  <a:r>
                    <a:rPr kumimoji="1" lang="en-US" altLang="ko-KR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: </a:t>
                  </a:r>
                  <a:r>
                    <a:rPr kumimoji="1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사용자 위주의 시스템관리</a:t>
                  </a:r>
                </a:p>
                <a:p>
                  <a:pPr marL="85287" marR="0" lvl="0" indent="-85287" defTabSz="893186" eaLnBrk="1" fontAlgn="auto" latinLnBrk="0" hangingPunct="1">
                    <a:lnSpc>
                      <a:spcPct val="110000"/>
                    </a:lnSpc>
                    <a:spcBef>
                      <a:spcPts val="391"/>
                    </a:spcBef>
                    <a:spcAft>
                      <a:spcPts val="0"/>
                    </a:spcAft>
                    <a:buClr>
                      <a:prstClr val="black">
                        <a:lumMod val="50000"/>
                        <a:lumOff val="50000"/>
                      </a:prstClr>
                    </a:buClr>
                    <a:buSzPct val="100000"/>
                    <a:buFont typeface="Wingdings" pitchFamily="2" charset="2"/>
                    <a:buChar char="§"/>
                    <a:tabLst/>
                    <a:defRPr/>
                  </a:pPr>
                  <a:r>
                    <a:rPr kumimoji="1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시스템의 안정성 확보</a:t>
                  </a:r>
                  <a:r>
                    <a:rPr kumimoji="1" lang="en-US" altLang="ko-KR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: </a:t>
                  </a:r>
                  <a:r>
                    <a:rPr kumimoji="1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지원시스템의 </a:t>
                  </a:r>
                  <a:br>
                    <a:rPr kumimoji="1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</a:br>
                  <a:r>
                    <a:rPr kumimoji="1" lang="en-US" altLang="ko-KR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100% </a:t>
                  </a:r>
                  <a:r>
                    <a:rPr kumimoji="1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가동을 유지</a:t>
                  </a:r>
                </a:p>
                <a:p>
                  <a:pPr marL="85287" marR="0" lvl="0" indent="-85287" defTabSz="893186" eaLnBrk="1" fontAlgn="auto" latinLnBrk="0" hangingPunct="1">
                    <a:lnSpc>
                      <a:spcPct val="110000"/>
                    </a:lnSpc>
                    <a:spcBef>
                      <a:spcPts val="391"/>
                    </a:spcBef>
                    <a:spcAft>
                      <a:spcPts val="0"/>
                    </a:spcAft>
                    <a:buClr>
                      <a:prstClr val="black">
                        <a:lumMod val="50000"/>
                        <a:lumOff val="50000"/>
                      </a:prstClr>
                    </a:buClr>
                    <a:buSzPct val="100000"/>
                    <a:buFont typeface="Wingdings" pitchFamily="2" charset="2"/>
                    <a:buChar char="§"/>
                    <a:tabLst/>
                    <a:defRPr/>
                  </a:pPr>
                  <a:r>
                    <a:rPr kumimoji="1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경제적인 시스템의 운영</a:t>
                  </a:r>
                  <a:r>
                    <a:rPr kumimoji="1" lang="en-US" altLang="ko-KR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: </a:t>
                  </a:r>
                  <a:r>
                    <a:rPr kumimoji="1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자료 및 정보관리의 </a:t>
                  </a:r>
                  <a:r>
                    <a:rPr kumimoji="1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완벽성 </a:t>
                  </a:r>
                  <a:r>
                    <a:rPr kumimoji="1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유지</a:t>
                  </a:r>
                </a:p>
              </p:txBody>
            </p:sp>
          </p:grpSp>
          <p:grpSp>
            <p:nvGrpSpPr>
              <p:cNvPr id="63" name="그룹 62"/>
              <p:cNvGrpSpPr/>
              <p:nvPr/>
            </p:nvGrpSpPr>
            <p:grpSpPr>
              <a:xfrm>
                <a:off x="3162291" y="5365873"/>
                <a:ext cx="2008763" cy="2320182"/>
                <a:chOff x="810977" y="5757759"/>
                <a:chExt cx="2008763" cy="2320182"/>
              </a:xfrm>
            </p:grpSpPr>
            <p:grpSp>
              <p:nvGrpSpPr>
                <p:cNvPr id="64" name="그룹 63"/>
                <p:cNvGrpSpPr/>
                <p:nvPr/>
              </p:nvGrpSpPr>
              <p:grpSpPr>
                <a:xfrm>
                  <a:off x="810977" y="5757759"/>
                  <a:ext cx="2008763" cy="2320182"/>
                  <a:chOff x="707694" y="6220652"/>
                  <a:chExt cx="2073476" cy="2333550"/>
                </a:xfrm>
              </p:grpSpPr>
              <p:pic>
                <p:nvPicPr>
                  <p:cNvPr id="67" name="그림 66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" b="56080"/>
                  <a:stretch/>
                </p:blipFill>
                <p:spPr>
                  <a:xfrm>
                    <a:off x="707694" y="6220652"/>
                    <a:ext cx="2073476" cy="848510"/>
                  </a:xfrm>
                  <a:prstGeom prst="rect">
                    <a:avLst/>
                  </a:prstGeom>
                </p:spPr>
              </p:pic>
              <p:pic>
                <p:nvPicPr>
                  <p:cNvPr id="68" name="그림 67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4455"/>
                  <a:stretch/>
                </p:blipFill>
                <p:spPr>
                  <a:xfrm>
                    <a:off x="707694" y="6979402"/>
                    <a:ext cx="2073476" cy="15748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5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1625164" y="5863351"/>
                  <a:ext cx="374323" cy="1726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 marL="0" marR="0" lvl="0" indent="0" algn="ctr" defTabSz="893186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100" b="0" i="0" u="none" strike="noStrike" kern="0" cap="none" spc="-49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운영전략</a:t>
                  </a:r>
                </a:p>
              </p:txBody>
            </p:sp>
            <p:sp>
              <p:nvSpPr>
                <p:cNvPr id="66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905260" y="6276250"/>
                  <a:ext cx="1801400" cy="12324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131763" indent="-131763" latinLnBrk="0">
                    <a:lnSpc>
                      <a:spcPct val="120000"/>
                    </a:lnSpc>
                    <a:spcBef>
                      <a:spcPct val="30000"/>
                    </a:spcBef>
                    <a:buSzPct val="80000"/>
                    <a:buBlip>
                      <a:blip r:embed="rId7"/>
                    </a:buBlip>
                    <a:defRPr kumimoji="1" sz="1000" b="0">
                      <a:latin typeface="산돌고딕 L" pitchFamily="18" charset="-127"/>
                      <a:ea typeface="산돌고딕 L" pitchFamily="18" charset="-127"/>
                    </a:defRPr>
                  </a:lvl1pPr>
                  <a:lvl2pPr marL="742950" indent="-285750" eaLnBrk="0" hangingPunct="0"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2pPr>
                  <a:lvl3pPr marL="1143000" indent="-228600" eaLnBrk="0" hangingPunct="0"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3pPr>
                  <a:lvl4pPr marL="1600200" indent="-228600" eaLnBrk="0" hangingPunct="0"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4pPr>
                  <a:lvl5pPr marL="2057400" indent="-228600" eaLnBrk="0" hangingPunct="0"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latin typeface="산돌고딕B" pitchFamily="18" charset="-127"/>
                      <a:ea typeface="산돌고딕B" pitchFamily="18" charset="-127"/>
                    </a:defRPr>
                  </a:lvl9pPr>
                </a:lstStyle>
                <a:p>
                  <a:pPr marL="85287" marR="0" lvl="0" indent="-85287" defTabSz="893186" eaLnBrk="1" fontAlgn="auto" latinLnBrk="0" hangingPunct="1">
                    <a:lnSpc>
                      <a:spcPct val="120000"/>
                    </a:lnSpc>
                    <a:spcBef>
                      <a:spcPts val="488"/>
                    </a:spcBef>
                    <a:spcAft>
                      <a:spcPts val="0"/>
                    </a:spcAft>
                    <a:buClr>
                      <a:prstClr val="black">
                        <a:lumMod val="50000"/>
                        <a:lumOff val="50000"/>
                      </a:prstClr>
                    </a:buClr>
                    <a:buSzPct val="100000"/>
                    <a:buFont typeface="Wingdings" pitchFamily="2" charset="2"/>
                    <a:buChar char="§"/>
                    <a:tabLst/>
                    <a:defRPr/>
                  </a:pPr>
                  <a:r>
                    <a:rPr kumimoji="1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장애시간의 최소화</a:t>
                  </a:r>
                </a:p>
                <a:p>
                  <a:pPr marL="85287" marR="0" lvl="0" indent="-85287" defTabSz="893186" eaLnBrk="1" fontAlgn="auto" latinLnBrk="0" hangingPunct="1">
                    <a:lnSpc>
                      <a:spcPct val="120000"/>
                    </a:lnSpc>
                    <a:spcBef>
                      <a:spcPts val="488"/>
                    </a:spcBef>
                    <a:spcAft>
                      <a:spcPts val="0"/>
                    </a:spcAft>
                    <a:buClr>
                      <a:prstClr val="black">
                        <a:lumMod val="50000"/>
                        <a:lumOff val="50000"/>
                      </a:prstClr>
                    </a:buClr>
                    <a:buSzPct val="100000"/>
                    <a:buFont typeface="Wingdings" pitchFamily="2" charset="2"/>
                    <a:buChar char="§"/>
                    <a:tabLst/>
                    <a:defRPr/>
                  </a:pPr>
                  <a:r>
                    <a:rPr kumimoji="1" lang="en-US" altLang="ko-KR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24</a:t>
                  </a:r>
                  <a:r>
                    <a:rPr kumimoji="1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시간 비상 연락체제 유지</a:t>
                  </a:r>
                </a:p>
                <a:p>
                  <a:pPr marL="85287" marR="0" lvl="0" indent="-85287" defTabSz="893186" eaLnBrk="1" fontAlgn="auto" latinLnBrk="0" hangingPunct="1">
                    <a:lnSpc>
                      <a:spcPct val="120000"/>
                    </a:lnSpc>
                    <a:spcBef>
                      <a:spcPts val="488"/>
                    </a:spcBef>
                    <a:spcAft>
                      <a:spcPts val="0"/>
                    </a:spcAft>
                    <a:buClr>
                      <a:prstClr val="black">
                        <a:lumMod val="50000"/>
                        <a:lumOff val="50000"/>
                      </a:prstClr>
                    </a:buClr>
                    <a:buSzPct val="100000"/>
                    <a:buFont typeface="Wingdings" pitchFamily="2" charset="2"/>
                    <a:buChar char="§"/>
                    <a:tabLst/>
                    <a:defRPr/>
                  </a:pPr>
                  <a:r>
                    <a:rPr kumimoji="1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업무처리 지침서 및 운영자매뉴얼 개발 및 적용</a:t>
                  </a:r>
                </a:p>
                <a:p>
                  <a:pPr marL="85287" marR="0" lvl="0" indent="-85287" defTabSz="893186" eaLnBrk="1" fontAlgn="auto" latinLnBrk="0" hangingPunct="1">
                    <a:lnSpc>
                      <a:spcPct val="120000"/>
                    </a:lnSpc>
                    <a:spcBef>
                      <a:spcPts val="488"/>
                    </a:spcBef>
                    <a:spcAft>
                      <a:spcPts val="0"/>
                    </a:spcAft>
                    <a:buClr>
                      <a:prstClr val="black">
                        <a:lumMod val="50000"/>
                        <a:lumOff val="50000"/>
                      </a:prstClr>
                    </a:buClr>
                    <a:buSzPct val="100000"/>
                    <a:buFont typeface="Wingdings" pitchFamily="2" charset="2"/>
                    <a:buChar char="§"/>
                    <a:tabLst/>
                    <a:defRPr/>
                  </a:pPr>
                  <a:r>
                    <a:rPr kumimoji="1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ea typeface="+mn-ea"/>
                    </a:rPr>
                    <a:t>시스템 운영담당자의 절차준수</a:t>
                  </a:r>
                </a:p>
              </p:txBody>
            </p:sp>
          </p:grpSp>
        </p:grpSp>
      </p:grpSp>
      <p:sp>
        <p:nvSpPr>
          <p:cNvPr id="118" name="직사각형 58"/>
          <p:cNvSpPr>
            <a:spLocks noChangeArrowheads="1"/>
          </p:cNvSpPr>
          <p:nvPr/>
        </p:nvSpPr>
        <p:spPr bwMode="auto">
          <a:xfrm>
            <a:off x="404813" y="2541320"/>
            <a:ext cx="6048375" cy="676893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945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교육훈련계획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77996" y="466868"/>
            <a:ext cx="86189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교육훈련계획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35330" y="694469"/>
            <a:ext cx="100456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3.1. </a:t>
            </a:r>
            <a:r>
              <a:rPr lang="ko-KR" altLang="en-US" dirty="0">
                <a:latin typeface="+mn-ea"/>
                <a:ea typeface="+mn-ea"/>
              </a:rPr>
              <a:t>교육훈련 목표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3. </a:t>
            </a:r>
            <a:r>
              <a:rPr lang="ko-KR" altLang="en-US" sz="1600" dirty="0">
                <a:latin typeface="+mn-ea"/>
                <a:ea typeface="+mn-ea"/>
              </a:rPr>
              <a:t>교육훈련계획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3.1. </a:t>
            </a:r>
            <a:r>
              <a:rPr lang="ko-KR" altLang="en-US" sz="1600" dirty="0" smtClean="0">
                <a:latin typeface="+mn-ea"/>
                <a:ea typeface="+mn-ea"/>
              </a:rPr>
              <a:t>교육훈련 목표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본 사업을 통하여 구축된 시스템에 대해 안정적인 운영이 될 수 있도록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고객에게 필요한 교육을 수행합니다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시스템에 대한 교육 뿐만 아니라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본 사업에서 사용되는 </a:t>
            </a:r>
            <a:r>
              <a:rPr lang="ko-KR" altLang="en-US" sz="1200" smtClean="0">
                <a:solidFill>
                  <a:srgbClr val="8B8B8B"/>
                </a:solidFill>
                <a:latin typeface="+mn-ea"/>
                <a:ea typeface="+mn-ea"/>
              </a:rPr>
              <a:t>각종 </a:t>
            </a:r>
            <a:r>
              <a:rPr lang="ko-KR" altLang="en-US" sz="1200" smtClean="0">
                <a:solidFill>
                  <a:srgbClr val="FF0000"/>
                </a:solidFill>
                <a:latin typeface="+mn-ea"/>
                <a:ea typeface="+mn-ea"/>
              </a:rPr>
              <a:t>성능 평가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관련 도구에 대한 교육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도 진행합니다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626510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교육 훈련 목표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18" name="직사각형 58"/>
          <p:cNvSpPr>
            <a:spLocks noChangeArrowheads="1"/>
          </p:cNvSpPr>
          <p:nvPr/>
        </p:nvSpPr>
        <p:spPr bwMode="auto">
          <a:xfrm>
            <a:off x="404813" y="2914428"/>
            <a:ext cx="6048375" cy="639582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52" name="Group 21"/>
          <p:cNvGrpSpPr>
            <a:grpSpLocks/>
          </p:cNvGrpSpPr>
          <p:nvPr/>
        </p:nvGrpSpPr>
        <p:grpSpPr bwMode="auto">
          <a:xfrm>
            <a:off x="479425" y="6081716"/>
            <a:ext cx="5907088" cy="1035050"/>
            <a:chOff x="328" y="4560"/>
            <a:chExt cx="3609" cy="361"/>
          </a:xfrm>
        </p:grpSpPr>
        <p:sp>
          <p:nvSpPr>
            <p:cNvPr id="53" name="Freeform 22"/>
            <p:cNvSpPr>
              <a:spLocks/>
            </p:cNvSpPr>
            <p:nvPr/>
          </p:nvSpPr>
          <p:spPr bwMode="auto">
            <a:xfrm>
              <a:off x="342" y="4565"/>
              <a:ext cx="3588" cy="356"/>
            </a:xfrm>
            <a:custGeom>
              <a:avLst/>
              <a:gdLst>
                <a:gd name="T0" fmla="*/ 0 w 3747"/>
                <a:gd name="T1" fmla="*/ 2 h 447"/>
                <a:gd name="T2" fmla="*/ 62 w 3747"/>
                <a:gd name="T3" fmla="*/ 2 h 447"/>
                <a:gd name="T4" fmla="*/ 252 w 3747"/>
                <a:gd name="T5" fmla="*/ 0 h 447"/>
                <a:gd name="T6" fmla="*/ 315 w 3747"/>
                <a:gd name="T7" fmla="*/ 2 h 447"/>
                <a:gd name="T8" fmla="*/ 315 w 3747"/>
                <a:gd name="T9" fmla="*/ 2 h 447"/>
                <a:gd name="T10" fmla="*/ 0 w 3747"/>
                <a:gd name="T11" fmla="*/ 2 h 447"/>
                <a:gd name="T12" fmla="*/ 0 w 3747"/>
                <a:gd name="T13" fmla="*/ 2 h 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47"/>
                <a:gd name="T22" fmla="*/ 0 h 447"/>
                <a:gd name="T23" fmla="*/ 3747 w 3747"/>
                <a:gd name="T24" fmla="*/ 447 h 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47" h="447">
                  <a:moveTo>
                    <a:pt x="0" y="107"/>
                  </a:moveTo>
                  <a:lnTo>
                    <a:pt x="740" y="13"/>
                  </a:lnTo>
                  <a:lnTo>
                    <a:pt x="2974" y="0"/>
                  </a:lnTo>
                  <a:lnTo>
                    <a:pt x="3747" y="127"/>
                  </a:lnTo>
                  <a:lnTo>
                    <a:pt x="3747" y="447"/>
                  </a:lnTo>
                  <a:lnTo>
                    <a:pt x="0" y="447"/>
                  </a:lnTo>
                  <a:lnTo>
                    <a:pt x="0" y="107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54" name="Freeform 23"/>
            <p:cNvSpPr>
              <a:spLocks/>
            </p:cNvSpPr>
            <p:nvPr/>
          </p:nvSpPr>
          <p:spPr bwMode="auto">
            <a:xfrm>
              <a:off x="421" y="4778"/>
              <a:ext cx="983" cy="134"/>
            </a:xfrm>
            <a:custGeom>
              <a:avLst/>
              <a:gdLst>
                <a:gd name="T0" fmla="*/ 0 w 1027"/>
                <a:gd name="T1" fmla="*/ 2 h 169"/>
                <a:gd name="T2" fmla="*/ 41 w 1027"/>
                <a:gd name="T3" fmla="*/ 2 h 169"/>
                <a:gd name="T4" fmla="*/ 85 w 1027"/>
                <a:gd name="T5" fmla="*/ 0 h 169"/>
                <a:gd name="T6" fmla="*/ 57 w 1027"/>
                <a:gd name="T7" fmla="*/ 2 h 169"/>
                <a:gd name="T8" fmla="*/ 0 w 1027"/>
                <a:gd name="T9" fmla="*/ 2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7"/>
                <a:gd name="T16" fmla="*/ 0 h 169"/>
                <a:gd name="T17" fmla="*/ 1027 w 1027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7" h="169">
                  <a:moveTo>
                    <a:pt x="0" y="169"/>
                  </a:moveTo>
                  <a:lnTo>
                    <a:pt x="487" y="3"/>
                  </a:lnTo>
                  <a:lnTo>
                    <a:pt x="1027" y="0"/>
                  </a:lnTo>
                  <a:lnTo>
                    <a:pt x="700" y="169"/>
                  </a:lnTo>
                  <a:lnTo>
                    <a:pt x="0" y="169"/>
                  </a:lnTo>
                  <a:close/>
                </a:path>
              </a:pathLst>
            </a:custGeom>
            <a:gradFill rotWithShape="0">
              <a:gsLst>
                <a:gs pos="0">
                  <a:srgbClr val="E3E8E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55" name="Freeform 24"/>
            <p:cNvSpPr>
              <a:spLocks/>
            </p:cNvSpPr>
            <p:nvPr/>
          </p:nvSpPr>
          <p:spPr bwMode="auto">
            <a:xfrm>
              <a:off x="1203" y="4635"/>
              <a:ext cx="531" cy="57"/>
            </a:xfrm>
            <a:custGeom>
              <a:avLst/>
              <a:gdLst>
                <a:gd name="T0" fmla="*/ 0 w 554"/>
                <a:gd name="T1" fmla="*/ 2 h 73"/>
                <a:gd name="T2" fmla="*/ 19 w 554"/>
                <a:gd name="T3" fmla="*/ 0 h 73"/>
                <a:gd name="T4" fmla="*/ 51 w 554"/>
                <a:gd name="T5" fmla="*/ 2 h 73"/>
                <a:gd name="T6" fmla="*/ 36 w 554"/>
                <a:gd name="T7" fmla="*/ 2 h 73"/>
                <a:gd name="T8" fmla="*/ 0 w 554"/>
                <a:gd name="T9" fmla="*/ 2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4"/>
                <a:gd name="T16" fmla="*/ 0 h 73"/>
                <a:gd name="T17" fmla="*/ 554 w 554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4" h="73">
                  <a:moveTo>
                    <a:pt x="0" y="72"/>
                  </a:moveTo>
                  <a:lnTo>
                    <a:pt x="203" y="0"/>
                  </a:lnTo>
                  <a:lnTo>
                    <a:pt x="554" y="3"/>
                  </a:lnTo>
                  <a:lnTo>
                    <a:pt x="403" y="7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1533" y="4565"/>
              <a:ext cx="363" cy="36"/>
            </a:xfrm>
            <a:custGeom>
              <a:avLst/>
              <a:gdLst>
                <a:gd name="T0" fmla="*/ 0 w 554"/>
                <a:gd name="T1" fmla="*/ 1 h 72"/>
                <a:gd name="T2" fmla="*/ 1 w 554"/>
                <a:gd name="T3" fmla="*/ 0 h 72"/>
                <a:gd name="T4" fmla="*/ 1 w 554"/>
                <a:gd name="T5" fmla="*/ 1 h 72"/>
                <a:gd name="T6" fmla="*/ 1 w 554"/>
                <a:gd name="T7" fmla="*/ 1 h 72"/>
                <a:gd name="T8" fmla="*/ 0 w 554"/>
                <a:gd name="T9" fmla="*/ 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4"/>
                <a:gd name="T16" fmla="*/ 0 h 72"/>
                <a:gd name="T17" fmla="*/ 554 w 554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4" h="72">
                  <a:moveTo>
                    <a:pt x="0" y="72"/>
                  </a:moveTo>
                  <a:lnTo>
                    <a:pt x="203" y="0"/>
                  </a:lnTo>
                  <a:lnTo>
                    <a:pt x="554" y="3"/>
                  </a:lnTo>
                  <a:lnTo>
                    <a:pt x="378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2782" y="4778"/>
              <a:ext cx="887" cy="134"/>
            </a:xfrm>
            <a:custGeom>
              <a:avLst/>
              <a:gdLst>
                <a:gd name="T0" fmla="*/ 80 w 926"/>
                <a:gd name="T1" fmla="*/ 2 h 169"/>
                <a:gd name="T2" fmla="*/ 43 w 926"/>
                <a:gd name="T3" fmla="*/ 2 h 169"/>
                <a:gd name="T4" fmla="*/ 0 w 926"/>
                <a:gd name="T5" fmla="*/ 0 h 169"/>
                <a:gd name="T6" fmla="*/ 26 w 926"/>
                <a:gd name="T7" fmla="*/ 2 h 169"/>
                <a:gd name="T8" fmla="*/ 80 w 926"/>
                <a:gd name="T9" fmla="*/ 2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6"/>
                <a:gd name="T16" fmla="*/ 0 h 169"/>
                <a:gd name="T17" fmla="*/ 926 w 926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6" h="169">
                  <a:moveTo>
                    <a:pt x="926" y="169"/>
                  </a:moveTo>
                  <a:lnTo>
                    <a:pt x="499" y="3"/>
                  </a:lnTo>
                  <a:lnTo>
                    <a:pt x="0" y="0"/>
                  </a:lnTo>
                  <a:lnTo>
                    <a:pt x="286" y="169"/>
                  </a:lnTo>
                  <a:lnTo>
                    <a:pt x="926" y="169"/>
                  </a:lnTo>
                  <a:close/>
                </a:path>
              </a:pathLst>
            </a:custGeom>
            <a:gradFill rotWithShape="0">
              <a:gsLst>
                <a:gs pos="0">
                  <a:srgbClr val="E3E8E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2460" y="4629"/>
              <a:ext cx="530" cy="58"/>
            </a:xfrm>
            <a:custGeom>
              <a:avLst/>
              <a:gdLst>
                <a:gd name="T0" fmla="*/ 45 w 554"/>
                <a:gd name="T1" fmla="*/ 2 h 75"/>
                <a:gd name="T2" fmla="*/ 29 w 554"/>
                <a:gd name="T3" fmla="*/ 0 h 75"/>
                <a:gd name="T4" fmla="*/ 0 w 554"/>
                <a:gd name="T5" fmla="*/ 2 h 75"/>
                <a:gd name="T6" fmla="*/ 11 w 554"/>
                <a:gd name="T7" fmla="*/ 2 h 75"/>
                <a:gd name="T8" fmla="*/ 45 w 554"/>
                <a:gd name="T9" fmla="*/ 2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4"/>
                <a:gd name="T16" fmla="*/ 0 h 75"/>
                <a:gd name="T17" fmla="*/ 554 w 554"/>
                <a:gd name="T18" fmla="*/ 75 h 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4" h="75">
                  <a:moveTo>
                    <a:pt x="554" y="72"/>
                  </a:moveTo>
                  <a:lnTo>
                    <a:pt x="351" y="0"/>
                  </a:lnTo>
                  <a:lnTo>
                    <a:pt x="0" y="3"/>
                  </a:lnTo>
                  <a:lnTo>
                    <a:pt x="149" y="75"/>
                  </a:lnTo>
                  <a:lnTo>
                    <a:pt x="554" y="72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75" name="Freeform 28"/>
            <p:cNvSpPr>
              <a:spLocks/>
            </p:cNvSpPr>
            <p:nvPr/>
          </p:nvSpPr>
          <p:spPr bwMode="auto">
            <a:xfrm>
              <a:off x="2344" y="4565"/>
              <a:ext cx="362" cy="39"/>
            </a:xfrm>
            <a:custGeom>
              <a:avLst/>
              <a:gdLst>
                <a:gd name="T0" fmla="*/ 25 w 380"/>
                <a:gd name="T1" fmla="*/ 2 h 50"/>
                <a:gd name="T2" fmla="*/ 15 w 380"/>
                <a:gd name="T3" fmla="*/ 0 h 50"/>
                <a:gd name="T4" fmla="*/ 0 w 380"/>
                <a:gd name="T5" fmla="*/ 2 h 50"/>
                <a:gd name="T6" fmla="*/ 10 w 380"/>
                <a:gd name="T7" fmla="*/ 2 h 50"/>
                <a:gd name="T8" fmla="*/ 25 w 380"/>
                <a:gd name="T9" fmla="*/ 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0"/>
                <a:gd name="T16" fmla="*/ 0 h 50"/>
                <a:gd name="T17" fmla="*/ 380 w 380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0" h="50">
                  <a:moveTo>
                    <a:pt x="380" y="47"/>
                  </a:moveTo>
                  <a:lnTo>
                    <a:pt x="241" y="0"/>
                  </a:lnTo>
                  <a:lnTo>
                    <a:pt x="0" y="2"/>
                  </a:lnTo>
                  <a:lnTo>
                    <a:pt x="78" y="50"/>
                  </a:lnTo>
                  <a:lnTo>
                    <a:pt x="380" y="47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76" name="Freeform 29"/>
            <p:cNvSpPr>
              <a:spLocks/>
            </p:cNvSpPr>
            <p:nvPr/>
          </p:nvSpPr>
          <p:spPr bwMode="auto">
            <a:xfrm>
              <a:off x="1698" y="4778"/>
              <a:ext cx="624" cy="134"/>
            </a:xfrm>
            <a:custGeom>
              <a:avLst/>
              <a:gdLst>
                <a:gd name="T0" fmla="*/ 11 w 653"/>
                <a:gd name="T1" fmla="*/ 0 h 169"/>
                <a:gd name="T2" fmla="*/ 46 w 653"/>
                <a:gd name="T3" fmla="*/ 2 h 169"/>
                <a:gd name="T4" fmla="*/ 50 w 653"/>
                <a:gd name="T5" fmla="*/ 2 h 169"/>
                <a:gd name="T6" fmla="*/ 0 w 653"/>
                <a:gd name="T7" fmla="*/ 2 h 169"/>
                <a:gd name="T8" fmla="*/ 11 w 653"/>
                <a:gd name="T9" fmla="*/ 0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3"/>
                <a:gd name="T16" fmla="*/ 0 h 169"/>
                <a:gd name="T17" fmla="*/ 653 w 653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3" h="169">
                  <a:moveTo>
                    <a:pt x="125" y="0"/>
                  </a:moveTo>
                  <a:lnTo>
                    <a:pt x="593" y="3"/>
                  </a:lnTo>
                  <a:lnTo>
                    <a:pt x="653" y="169"/>
                  </a:lnTo>
                  <a:lnTo>
                    <a:pt x="0" y="163"/>
                  </a:lnTo>
                  <a:lnTo>
                    <a:pt x="125" y="0"/>
                  </a:lnTo>
                  <a:close/>
                </a:path>
              </a:pathLst>
            </a:custGeom>
            <a:gradFill rotWithShape="0">
              <a:gsLst>
                <a:gs pos="0">
                  <a:srgbClr val="E3E8E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82" name="Freeform 30"/>
            <p:cNvSpPr>
              <a:spLocks/>
            </p:cNvSpPr>
            <p:nvPr/>
          </p:nvSpPr>
          <p:spPr bwMode="auto">
            <a:xfrm>
              <a:off x="1887" y="4629"/>
              <a:ext cx="333" cy="69"/>
            </a:xfrm>
            <a:custGeom>
              <a:avLst/>
              <a:gdLst>
                <a:gd name="T0" fmla="*/ 1 w 653"/>
                <a:gd name="T1" fmla="*/ 0 h 169"/>
                <a:gd name="T2" fmla="*/ 1 w 653"/>
                <a:gd name="T3" fmla="*/ 0 h 169"/>
                <a:gd name="T4" fmla="*/ 1 w 653"/>
                <a:gd name="T5" fmla="*/ 0 h 169"/>
                <a:gd name="T6" fmla="*/ 0 w 653"/>
                <a:gd name="T7" fmla="*/ 0 h 169"/>
                <a:gd name="T8" fmla="*/ 1 w 653"/>
                <a:gd name="T9" fmla="*/ 0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3"/>
                <a:gd name="T16" fmla="*/ 0 h 169"/>
                <a:gd name="T17" fmla="*/ 653 w 653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3" h="169">
                  <a:moveTo>
                    <a:pt x="125" y="0"/>
                  </a:moveTo>
                  <a:lnTo>
                    <a:pt x="593" y="3"/>
                  </a:lnTo>
                  <a:lnTo>
                    <a:pt x="653" y="169"/>
                  </a:lnTo>
                  <a:lnTo>
                    <a:pt x="0" y="16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83" name="Freeform 31"/>
            <p:cNvSpPr>
              <a:spLocks noChangeAspect="1"/>
            </p:cNvSpPr>
            <p:nvPr/>
          </p:nvSpPr>
          <p:spPr bwMode="auto">
            <a:xfrm>
              <a:off x="1988" y="4565"/>
              <a:ext cx="168" cy="34"/>
            </a:xfrm>
            <a:custGeom>
              <a:avLst/>
              <a:gdLst>
                <a:gd name="T0" fmla="*/ 0 w 653"/>
                <a:gd name="T1" fmla="*/ 0 h 169"/>
                <a:gd name="T2" fmla="*/ 0 w 653"/>
                <a:gd name="T3" fmla="*/ 0 h 169"/>
                <a:gd name="T4" fmla="*/ 0 w 653"/>
                <a:gd name="T5" fmla="*/ 0 h 169"/>
                <a:gd name="T6" fmla="*/ 0 w 653"/>
                <a:gd name="T7" fmla="*/ 0 h 169"/>
                <a:gd name="T8" fmla="*/ 0 w 653"/>
                <a:gd name="T9" fmla="*/ 0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3"/>
                <a:gd name="T16" fmla="*/ 0 h 169"/>
                <a:gd name="T17" fmla="*/ 653 w 653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3" h="169">
                  <a:moveTo>
                    <a:pt x="125" y="0"/>
                  </a:moveTo>
                  <a:lnTo>
                    <a:pt x="593" y="3"/>
                  </a:lnTo>
                  <a:lnTo>
                    <a:pt x="653" y="169"/>
                  </a:lnTo>
                  <a:lnTo>
                    <a:pt x="0" y="163"/>
                  </a:lnTo>
                  <a:lnTo>
                    <a:pt x="125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grpSp>
          <p:nvGrpSpPr>
            <p:cNvPr id="84" name="Group 32"/>
            <p:cNvGrpSpPr>
              <a:grpSpLocks/>
            </p:cNvGrpSpPr>
            <p:nvPr/>
          </p:nvGrpSpPr>
          <p:grpSpPr bwMode="auto">
            <a:xfrm>
              <a:off x="1396" y="4594"/>
              <a:ext cx="597" cy="190"/>
              <a:chOff x="1433" y="5189"/>
              <a:chExt cx="623" cy="240"/>
            </a:xfrm>
          </p:grpSpPr>
          <p:sp>
            <p:nvSpPr>
              <p:cNvPr id="95" name="Freeform 33"/>
              <p:cNvSpPr>
                <a:spLocks/>
              </p:cNvSpPr>
              <p:nvPr/>
            </p:nvSpPr>
            <p:spPr bwMode="auto">
              <a:xfrm>
                <a:off x="1433" y="5307"/>
                <a:ext cx="540" cy="122"/>
              </a:xfrm>
              <a:custGeom>
                <a:avLst/>
                <a:gdLst>
                  <a:gd name="T0" fmla="*/ 214 w 540"/>
                  <a:gd name="T1" fmla="*/ 0 h 122"/>
                  <a:gd name="T2" fmla="*/ 540 w 540"/>
                  <a:gd name="T3" fmla="*/ 0 h 122"/>
                  <a:gd name="T4" fmla="*/ 447 w 540"/>
                  <a:gd name="T5" fmla="*/ 120 h 122"/>
                  <a:gd name="T6" fmla="*/ 0 w 540"/>
                  <a:gd name="T7" fmla="*/ 122 h 122"/>
                  <a:gd name="T8" fmla="*/ 214 w 540"/>
                  <a:gd name="T9" fmla="*/ 0 h 1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0"/>
                  <a:gd name="T16" fmla="*/ 0 h 122"/>
                  <a:gd name="T17" fmla="*/ 540 w 540"/>
                  <a:gd name="T18" fmla="*/ 122 h 1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0" h="122">
                    <a:moveTo>
                      <a:pt x="214" y="0"/>
                    </a:moveTo>
                    <a:lnTo>
                      <a:pt x="540" y="0"/>
                    </a:lnTo>
                    <a:lnTo>
                      <a:pt x="447" y="120"/>
                    </a:lnTo>
                    <a:lnTo>
                      <a:pt x="0" y="122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E3E8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0" rIns="90000" bIns="0" anchor="ctr"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96" name="Freeform 34"/>
              <p:cNvSpPr>
                <a:spLocks noChangeAspect="1"/>
              </p:cNvSpPr>
              <p:nvPr/>
            </p:nvSpPr>
            <p:spPr bwMode="auto">
              <a:xfrm>
                <a:off x="1746" y="5189"/>
                <a:ext cx="310" cy="60"/>
              </a:xfrm>
              <a:custGeom>
                <a:avLst/>
                <a:gdLst>
                  <a:gd name="T0" fmla="*/ 1 w 540"/>
                  <a:gd name="T1" fmla="*/ 0 h 122"/>
                  <a:gd name="T2" fmla="*/ 1 w 540"/>
                  <a:gd name="T3" fmla="*/ 0 h 122"/>
                  <a:gd name="T4" fmla="*/ 1 w 540"/>
                  <a:gd name="T5" fmla="*/ 0 h 122"/>
                  <a:gd name="T6" fmla="*/ 0 w 540"/>
                  <a:gd name="T7" fmla="*/ 0 h 122"/>
                  <a:gd name="T8" fmla="*/ 1 w 540"/>
                  <a:gd name="T9" fmla="*/ 0 h 1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0"/>
                  <a:gd name="T16" fmla="*/ 0 h 122"/>
                  <a:gd name="T17" fmla="*/ 540 w 540"/>
                  <a:gd name="T18" fmla="*/ 122 h 1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0" h="122">
                    <a:moveTo>
                      <a:pt x="214" y="0"/>
                    </a:moveTo>
                    <a:lnTo>
                      <a:pt x="540" y="0"/>
                    </a:lnTo>
                    <a:lnTo>
                      <a:pt x="447" y="120"/>
                    </a:lnTo>
                    <a:lnTo>
                      <a:pt x="0" y="122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E3E8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0" rIns="90000" bIns="0" anchor="ctr"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sp>
          <p:nvSpPr>
            <p:cNvPr id="85" name="Freeform 35"/>
            <p:cNvSpPr>
              <a:spLocks/>
            </p:cNvSpPr>
            <p:nvPr/>
          </p:nvSpPr>
          <p:spPr bwMode="auto">
            <a:xfrm>
              <a:off x="2214" y="4684"/>
              <a:ext cx="587" cy="94"/>
            </a:xfrm>
            <a:custGeom>
              <a:avLst/>
              <a:gdLst>
                <a:gd name="T0" fmla="*/ 33 w 613"/>
                <a:gd name="T1" fmla="*/ 0 h 124"/>
                <a:gd name="T2" fmla="*/ 0 w 613"/>
                <a:gd name="T3" fmla="*/ 0 h 124"/>
                <a:gd name="T4" fmla="*/ 11 w 613"/>
                <a:gd name="T5" fmla="*/ 2 h 124"/>
                <a:gd name="T6" fmla="*/ 52 w 613"/>
                <a:gd name="T7" fmla="*/ 2 h 124"/>
                <a:gd name="T8" fmla="*/ 33 w 613"/>
                <a:gd name="T9" fmla="*/ 0 h 1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3"/>
                <a:gd name="T16" fmla="*/ 0 h 124"/>
                <a:gd name="T17" fmla="*/ 613 w 613"/>
                <a:gd name="T18" fmla="*/ 124 h 1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3" h="124">
                  <a:moveTo>
                    <a:pt x="393" y="0"/>
                  </a:moveTo>
                  <a:lnTo>
                    <a:pt x="0" y="0"/>
                  </a:lnTo>
                  <a:lnTo>
                    <a:pt x="40" y="120"/>
                  </a:lnTo>
                  <a:lnTo>
                    <a:pt x="613" y="124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86" name="Freeform 36"/>
            <p:cNvSpPr>
              <a:spLocks noChangeAspect="1"/>
            </p:cNvSpPr>
            <p:nvPr/>
          </p:nvSpPr>
          <p:spPr bwMode="auto">
            <a:xfrm>
              <a:off x="2161" y="4594"/>
              <a:ext cx="339" cy="40"/>
            </a:xfrm>
            <a:custGeom>
              <a:avLst/>
              <a:gdLst>
                <a:gd name="T0" fmla="*/ 23 w 354"/>
                <a:gd name="T1" fmla="*/ 0 h 53"/>
                <a:gd name="T2" fmla="*/ 0 w 354"/>
                <a:gd name="T3" fmla="*/ 2 h 53"/>
                <a:gd name="T4" fmla="*/ 11 w 354"/>
                <a:gd name="T5" fmla="*/ 2 h 53"/>
                <a:gd name="T6" fmla="*/ 31 w 354"/>
                <a:gd name="T7" fmla="*/ 2 h 53"/>
                <a:gd name="T8" fmla="*/ 23 w 354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53"/>
                <a:gd name="T17" fmla="*/ 354 w 35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53">
                  <a:moveTo>
                    <a:pt x="247" y="0"/>
                  </a:moveTo>
                  <a:lnTo>
                    <a:pt x="0" y="6"/>
                  </a:lnTo>
                  <a:lnTo>
                    <a:pt x="14" y="53"/>
                  </a:lnTo>
                  <a:lnTo>
                    <a:pt x="354" y="53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87" name="Freeform 37"/>
            <p:cNvSpPr>
              <a:spLocks/>
            </p:cNvSpPr>
            <p:nvPr/>
          </p:nvSpPr>
          <p:spPr bwMode="auto">
            <a:xfrm>
              <a:off x="342" y="4684"/>
              <a:ext cx="889" cy="97"/>
            </a:xfrm>
            <a:custGeom>
              <a:avLst/>
              <a:gdLst>
                <a:gd name="T0" fmla="*/ 38 w 927"/>
                <a:gd name="T1" fmla="*/ 0 h 127"/>
                <a:gd name="T2" fmla="*/ 85 w 927"/>
                <a:gd name="T3" fmla="*/ 0 h 127"/>
                <a:gd name="T4" fmla="*/ 54 w 927"/>
                <a:gd name="T5" fmla="*/ 2 h 127"/>
                <a:gd name="T6" fmla="*/ 0 w 927"/>
                <a:gd name="T7" fmla="*/ 2 h 127"/>
                <a:gd name="T8" fmla="*/ 0 w 927"/>
                <a:gd name="T9" fmla="*/ 2 h 127"/>
                <a:gd name="T10" fmla="*/ 38 w 927"/>
                <a:gd name="T11" fmla="*/ 0 h 1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7"/>
                <a:gd name="T19" fmla="*/ 0 h 127"/>
                <a:gd name="T20" fmla="*/ 927 w 927"/>
                <a:gd name="T21" fmla="*/ 127 h 1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7" h="127">
                  <a:moveTo>
                    <a:pt x="414" y="0"/>
                  </a:moveTo>
                  <a:lnTo>
                    <a:pt x="927" y="0"/>
                  </a:lnTo>
                  <a:lnTo>
                    <a:pt x="580" y="127"/>
                  </a:lnTo>
                  <a:lnTo>
                    <a:pt x="0" y="120"/>
                  </a:lnTo>
                  <a:lnTo>
                    <a:pt x="0" y="93"/>
                  </a:lnTo>
                  <a:lnTo>
                    <a:pt x="414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88" name="Freeform 38"/>
            <p:cNvSpPr>
              <a:spLocks noChangeAspect="1"/>
            </p:cNvSpPr>
            <p:nvPr/>
          </p:nvSpPr>
          <p:spPr bwMode="auto">
            <a:xfrm>
              <a:off x="990" y="4598"/>
              <a:ext cx="559" cy="40"/>
            </a:xfrm>
            <a:custGeom>
              <a:avLst/>
              <a:gdLst>
                <a:gd name="T0" fmla="*/ 18 w 585"/>
                <a:gd name="T1" fmla="*/ 0 h 51"/>
                <a:gd name="T2" fmla="*/ 44 w 585"/>
                <a:gd name="T3" fmla="*/ 0 h 51"/>
                <a:gd name="T4" fmla="*/ 32 w 585"/>
                <a:gd name="T5" fmla="*/ 2 h 51"/>
                <a:gd name="T6" fmla="*/ 0 w 585"/>
                <a:gd name="T7" fmla="*/ 2 h 51"/>
                <a:gd name="T8" fmla="*/ 18 w 585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5"/>
                <a:gd name="T16" fmla="*/ 0 h 51"/>
                <a:gd name="T17" fmla="*/ 585 w 585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5" h="51">
                  <a:moveTo>
                    <a:pt x="232" y="0"/>
                  </a:moveTo>
                  <a:lnTo>
                    <a:pt x="585" y="0"/>
                  </a:lnTo>
                  <a:lnTo>
                    <a:pt x="435" y="50"/>
                  </a:lnTo>
                  <a:lnTo>
                    <a:pt x="0" y="51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89" name="Freeform 39"/>
            <p:cNvSpPr>
              <a:spLocks/>
            </p:cNvSpPr>
            <p:nvPr/>
          </p:nvSpPr>
          <p:spPr bwMode="auto">
            <a:xfrm>
              <a:off x="2953" y="4685"/>
              <a:ext cx="977" cy="101"/>
            </a:xfrm>
            <a:custGeom>
              <a:avLst/>
              <a:gdLst>
                <a:gd name="T0" fmla="*/ 43 w 1021"/>
                <a:gd name="T1" fmla="*/ 0 h 127"/>
                <a:gd name="T2" fmla="*/ 0 w 1021"/>
                <a:gd name="T3" fmla="*/ 0 h 127"/>
                <a:gd name="T4" fmla="*/ 29 w 1021"/>
                <a:gd name="T5" fmla="*/ 2 h 127"/>
                <a:gd name="T6" fmla="*/ 82 w 1021"/>
                <a:gd name="T7" fmla="*/ 2 h 127"/>
                <a:gd name="T8" fmla="*/ 43 w 1021"/>
                <a:gd name="T9" fmla="*/ 0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1"/>
                <a:gd name="T16" fmla="*/ 0 h 127"/>
                <a:gd name="T17" fmla="*/ 1021 w 1021"/>
                <a:gd name="T18" fmla="*/ 127 h 1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1" h="127">
                  <a:moveTo>
                    <a:pt x="513" y="0"/>
                  </a:moveTo>
                  <a:lnTo>
                    <a:pt x="0" y="0"/>
                  </a:lnTo>
                  <a:lnTo>
                    <a:pt x="347" y="127"/>
                  </a:lnTo>
                  <a:lnTo>
                    <a:pt x="1021" y="122"/>
                  </a:lnTo>
                  <a:lnTo>
                    <a:pt x="513" y="0"/>
                  </a:lnTo>
                  <a:close/>
                </a:path>
              </a:pathLst>
            </a:custGeom>
            <a:gradFill rotWithShape="0">
              <a:gsLst>
                <a:gs pos="0">
                  <a:srgbClr val="E3E8E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90" name="Freeform 40"/>
            <p:cNvSpPr>
              <a:spLocks noChangeAspect="1"/>
            </p:cNvSpPr>
            <p:nvPr/>
          </p:nvSpPr>
          <p:spPr bwMode="auto">
            <a:xfrm flipH="1">
              <a:off x="2644" y="4591"/>
              <a:ext cx="559" cy="40"/>
            </a:xfrm>
            <a:custGeom>
              <a:avLst/>
              <a:gdLst>
                <a:gd name="T0" fmla="*/ 18 w 585"/>
                <a:gd name="T1" fmla="*/ 0 h 51"/>
                <a:gd name="T2" fmla="*/ 44 w 585"/>
                <a:gd name="T3" fmla="*/ 0 h 51"/>
                <a:gd name="T4" fmla="*/ 32 w 585"/>
                <a:gd name="T5" fmla="*/ 2 h 51"/>
                <a:gd name="T6" fmla="*/ 0 w 585"/>
                <a:gd name="T7" fmla="*/ 2 h 51"/>
                <a:gd name="T8" fmla="*/ 18 w 585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5"/>
                <a:gd name="T16" fmla="*/ 0 h 51"/>
                <a:gd name="T17" fmla="*/ 585 w 585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5" h="51">
                  <a:moveTo>
                    <a:pt x="232" y="0"/>
                  </a:moveTo>
                  <a:lnTo>
                    <a:pt x="585" y="0"/>
                  </a:lnTo>
                  <a:lnTo>
                    <a:pt x="435" y="50"/>
                  </a:lnTo>
                  <a:lnTo>
                    <a:pt x="0" y="51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91" name="Freeform 41"/>
            <p:cNvSpPr>
              <a:spLocks/>
            </p:cNvSpPr>
            <p:nvPr/>
          </p:nvSpPr>
          <p:spPr bwMode="auto">
            <a:xfrm>
              <a:off x="328" y="4629"/>
              <a:ext cx="703" cy="55"/>
            </a:xfrm>
            <a:custGeom>
              <a:avLst/>
              <a:gdLst>
                <a:gd name="T0" fmla="*/ 10 w 736"/>
                <a:gd name="T1" fmla="*/ 1 h 88"/>
                <a:gd name="T2" fmla="*/ 0 w 736"/>
                <a:gd name="T3" fmla="*/ 1 h 88"/>
                <a:gd name="T4" fmla="*/ 11 w 736"/>
                <a:gd name="T5" fmla="*/ 0 h 88"/>
                <a:gd name="T6" fmla="*/ 53 w 736"/>
                <a:gd name="T7" fmla="*/ 1 h 88"/>
                <a:gd name="T8" fmla="*/ 31 w 736"/>
                <a:gd name="T9" fmla="*/ 1 h 88"/>
                <a:gd name="T10" fmla="*/ 10 w 736"/>
                <a:gd name="T11" fmla="*/ 1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6"/>
                <a:gd name="T19" fmla="*/ 0 h 88"/>
                <a:gd name="T20" fmla="*/ 736 w 736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6" h="88">
                  <a:moveTo>
                    <a:pt x="10" y="88"/>
                  </a:moveTo>
                  <a:lnTo>
                    <a:pt x="0" y="33"/>
                  </a:lnTo>
                  <a:lnTo>
                    <a:pt x="156" y="0"/>
                  </a:lnTo>
                  <a:lnTo>
                    <a:pt x="736" y="9"/>
                  </a:lnTo>
                  <a:lnTo>
                    <a:pt x="423" y="88"/>
                  </a:lnTo>
                  <a:lnTo>
                    <a:pt x="10" y="88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92" name="Freeform 42"/>
            <p:cNvSpPr>
              <a:spLocks/>
            </p:cNvSpPr>
            <p:nvPr/>
          </p:nvSpPr>
          <p:spPr bwMode="auto">
            <a:xfrm>
              <a:off x="704" y="4565"/>
              <a:ext cx="603" cy="39"/>
            </a:xfrm>
            <a:custGeom>
              <a:avLst/>
              <a:gdLst>
                <a:gd name="T0" fmla="*/ 0 w 628"/>
                <a:gd name="T1" fmla="*/ 1 h 69"/>
                <a:gd name="T2" fmla="*/ 31 w 628"/>
                <a:gd name="T3" fmla="*/ 1 h 69"/>
                <a:gd name="T4" fmla="*/ 61 w 628"/>
                <a:gd name="T5" fmla="*/ 0 h 69"/>
                <a:gd name="T6" fmla="*/ 51 w 628"/>
                <a:gd name="T7" fmla="*/ 1 h 69"/>
                <a:gd name="T8" fmla="*/ 0 w 628"/>
                <a:gd name="T9" fmla="*/ 1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8"/>
                <a:gd name="T16" fmla="*/ 0 h 69"/>
                <a:gd name="T17" fmla="*/ 628 w 628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8" h="69">
                  <a:moveTo>
                    <a:pt x="0" y="69"/>
                  </a:moveTo>
                  <a:lnTo>
                    <a:pt x="306" y="3"/>
                  </a:lnTo>
                  <a:lnTo>
                    <a:pt x="628" y="0"/>
                  </a:lnTo>
                  <a:lnTo>
                    <a:pt x="508" y="62"/>
                  </a:lnTo>
                  <a:lnTo>
                    <a:pt x="0" y="69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93" name="Freeform 43"/>
            <p:cNvSpPr>
              <a:spLocks/>
            </p:cNvSpPr>
            <p:nvPr/>
          </p:nvSpPr>
          <p:spPr bwMode="auto">
            <a:xfrm>
              <a:off x="3135" y="4625"/>
              <a:ext cx="802" cy="59"/>
            </a:xfrm>
            <a:custGeom>
              <a:avLst/>
              <a:gdLst>
                <a:gd name="T0" fmla="*/ 74 w 837"/>
                <a:gd name="T1" fmla="*/ 2 h 75"/>
                <a:gd name="T2" fmla="*/ 74 w 837"/>
                <a:gd name="T3" fmla="*/ 2 h 75"/>
                <a:gd name="T4" fmla="*/ 49 w 837"/>
                <a:gd name="T5" fmla="*/ 0 h 75"/>
                <a:gd name="T6" fmla="*/ 0 w 837"/>
                <a:gd name="T7" fmla="*/ 0 h 75"/>
                <a:gd name="T8" fmla="*/ 29 w 837"/>
                <a:gd name="T9" fmla="*/ 2 h 75"/>
                <a:gd name="T10" fmla="*/ 74 w 837"/>
                <a:gd name="T11" fmla="*/ 2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37"/>
                <a:gd name="T19" fmla="*/ 0 h 75"/>
                <a:gd name="T20" fmla="*/ 837 w 837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37" h="75">
                  <a:moveTo>
                    <a:pt x="837" y="75"/>
                  </a:moveTo>
                  <a:lnTo>
                    <a:pt x="837" y="42"/>
                  </a:lnTo>
                  <a:lnTo>
                    <a:pt x="546" y="0"/>
                  </a:lnTo>
                  <a:lnTo>
                    <a:pt x="0" y="0"/>
                  </a:lnTo>
                  <a:lnTo>
                    <a:pt x="313" y="73"/>
                  </a:lnTo>
                  <a:lnTo>
                    <a:pt x="837" y="75"/>
                  </a:lnTo>
                  <a:close/>
                </a:path>
              </a:pathLst>
            </a:custGeom>
            <a:gradFill rotWithShape="0">
              <a:gsLst>
                <a:gs pos="0">
                  <a:srgbClr val="E3E8E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94" name="Freeform 44"/>
            <p:cNvSpPr>
              <a:spLocks/>
            </p:cNvSpPr>
            <p:nvPr/>
          </p:nvSpPr>
          <p:spPr bwMode="auto">
            <a:xfrm>
              <a:off x="2812" y="4560"/>
              <a:ext cx="610" cy="31"/>
            </a:xfrm>
            <a:custGeom>
              <a:avLst/>
              <a:gdLst>
                <a:gd name="T0" fmla="*/ 59 w 636"/>
                <a:gd name="T1" fmla="*/ 2 h 40"/>
                <a:gd name="T2" fmla="*/ 34 w 636"/>
                <a:gd name="T3" fmla="*/ 0 h 40"/>
                <a:gd name="T4" fmla="*/ 0 w 636"/>
                <a:gd name="T5" fmla="*/ 2 h 40"/>
                <a:gd name="T6" fmla="*/ 14 w 636"/>
                <a:gd name="T7" fmla="*/ 2 h 40"/>
                <a:gd name="T8" fmla="*/ 59 w 636"/>
                <a:gd name="T9" fmla="*/ 2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40"/>
                <a:gd name="T17" fmla="*/ 636 w 636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40">
                  <a:moveTo>
                    <a:pt x="636" y="40"/>
                  </a:moveTo>
                  <a:lnTo>
                    <a:pt x="369" y="0"/>
                  </a:lnTo>
                  <a:lnTo>
                    <a:pt x="0" y="3"/>
                  </a:lnTo>
                  <a:lnTo>
                    <a:pt x="157" y="37"/>
                  </a:lnTo>
                  <a:lnTo>
                    <a:pt x="636" y="4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97" name="Group 45"/>
          <p:cNvGrpSpPr>
            <a:grpSpLocks/>
          </p:cNvGrpSpPr>
          <p:nvPr/>
        </p:nvGrpSpPr>
        <p:grpSpPr bwMode="auto">
          <a:xfrm>
            <a:off x="2112963" y="6024566"/>
            <a:ext cx="2630487" cy="1077913"/>
            <a:chOff x="-2467" y="4125"/>
            <a:chExt cx="1702" cy="699"/>
          </a:xfrm>
        </p:grpSpPr>
        <p:sp>
          <p:nvSpPr>
            <p:cNvPr id="119" name="Oval 46"/>
            <p:cNvSpPr>
              <a:spLocks noChangeArrowheads="1"/>
            </p:cNvSpPr>
            <p:nvPr/>
          </p:nvSpPr>
          <p:spPr bwMode="auto">
            <a:xfrm>
              <a:off x="-2003" y="4633"/>
              <a:ext cx="1179" cy="181"/>
            </a:xfrm>
            <a:prstGeom prst="ellipse">
              <a:avLst/>
            </a:prstGeom>
            <a:gradFill rotWithShape="1">
              <a:gsLst>
                <a:gs pos="0">
                  <a:srgbClr val="6699FF">
                    <a:alpha val="5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pic>
          <p:nvPicPr>
            <p:cNvPr id="120" name="Picture 47" descr="111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467" y="4131"/>
              <a:ext cx="1702" cy="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Text Box 48"/>
            <p:cNvSpPr txBox="1">
              <a:spLocks noChangeArrowheads="1"/>
            </p:cNvSpPr>
            <p:nvPr/>
          </p:nvSpPr>
          <p:spPr bwMode="auto">
            <a:xfrm>
              <a:off x="-1833" y="4125"/>
              <a:ext cx="58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buSzPct val="80000"/>
              </a:pPr>
              <a:r>
                <a:rPr kumimoji="0" lang="ko-KR" altLang="en-US" sz="900" dirty="0">
                  <a:solidFill>
                    <a:srgbClr val="000066"/>
                  </a:solidFill>
                  <a:latin typeface="+mn-ea"/>
                  <a:ea typeface="+mn-ea"/>
                </a:rPr>
                <a:t>조직</a:t>
              </a:r>
            </a:p>
          </p:txBody>
        </p:sp>
        <p:sp>
          <p:nvSpPr>
            <p:cNvPr id="122" name="Text Box 49"/>
            <p:cNvSpPr txBox="1">
              <a:spLocks noChangeArrowheads="1"/>
            </p:cNvSpPr>
            <p:nvPr/>
          </p:nvSpPr>
          <p:spPr bwMode="auto">
            <a:xfrm>
              <a:off x="-2225" y="4265"/>
              <a:ext cx="49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buSzPct val="80000"/>
              </a:pPr>
              <a:r>
                <a: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rPr>
                <a:t>절차</a:t>
              </a:r>
            </a:p>
          </p:txBody>
        </p:sp>
        <p:sp>
          <p:nvSpPr>
            <p:cNvPr id="123" name="Text Box 50"/>
            <p:cNvSpPr txBox="1">
              <a:spLocks noChangeArrowheads="1"/>
            </p:cNvSpPr>
            <p:nvPr/>
          </p:nvSpPr>
          <p:spPr bwMode="auto">
            <a:xfrm>
              <a:off x="-1959" y="4548"/>
              <a:ext cx="662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SzPct val="80000"/>
              </a:pPr>
              <a:r>
                <a:rPr kumimoji="0" lang="ko-KR" altLang="en-US" sz="900" dirty="0">
                  <a:solidFill>
                    <a:srgbClr val="000066"/>
                  </a:solidFill>
                  <a:latin typeface="+mn-ea"/>
                  <a:ea typeface="+mn-ea"/>
                </a:rPr>
                <a:t>교육 과정</a:t>
              </a:r>
            </a:p>
          </p:txBody>
        </p:sp>
        <p:sp>
          <p:nvSpPr>
            <p:cNvPr id="124" name="Text Box 51"/>
            <p:cNvSpPr txBox="1">
              <a:spLocks noChangeArrowheads="1"/>
            </p:cNvSpPr>
            <p:nvPr/>
          </p:nvSpPr>
          <p:spPr bwMode="auto">
            <a:xfrm>
              <a:off x="-1366" y="4333"/>
              <a:ext cx="40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 eaLnBrk="1" hangingPunct="1">
                <a:lnSpc>
                  <a:spcPct val="120000"/>
                </a:lnSpc>
                <a:buSzPct val="80000"/>
              </a:pPr>
              <a:r>
                <a: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rPr>
                <a:t>대상</a:t>
              </a:r>
            </a:p>
          </p:txBody>
        </p:sp>
        <p:pic>
          <p:nvPicPr>
            <p:cNvPr id="125" name="Picture 52" descr="원gra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13" y="4273"/>
              <a:ext cx="632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Text Box 53"/>
            <p:cNvSpPr txBox="1">
              <a:spLocks noChangeArrowheads="1"/>
            </p:cNvSpPr>
            <p:nvPr/>
          </p:nvSpPr>
          <p:spPr bwMode="auto">
            <a:xfrm>
              <a:off x="-1959" y="4285"/>
              <a:ext cx="714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dirty="0">
                  <a:latin typeface="+mn-ea"/>
                  <a:ea typeface="+mn-ea"/>
                </a:rPr>
                <a:t>체계적인</a:t>
              </a:r>
            </a:p>
            <a:p>
              <a:pPr algn="ctr" eaLnBrk="1" hangingPunct="1">
                <a:buSzPct val="80000"/>
              </a:pPr>
              <a:r>
                <a:rPr lang="ko-KR" altLang="en-US" sz="1000" dirty="0">
                  <a:latin typeface="+mn-ea"/>
                  <a:ea typeface="+mn-ea"/>
                </a:rPr>
                <a:t>교육훈련</a:t>
              </a:r>
            </a:p>
          </p:txBody>
        </p:sp>
      </p:grpSp>
      <p:grpSp>
        <p:nvGrpSpPr>
          <p:cNvPr id="127" name="Group 54"/>
          <p:cNvGrpSpPr>
            <a:grpSpLocks/>
          </p:cNvGrpSpPr>
          <p:nvPr/>
        </p:nvGrpSpPr>
        <p:grpSpPr bwMode="auto">
          <a:xfrm>
            <a:off x="566738" y="3517904"/>
            <a:ext cx="5726112" cy="511175"/>
            <a:chOff x="1557" y="1466"/>
            <a:chExt cx="4283" cy="71"/>
          </a:xfrm>
        </p:grpSpPr>
        <p:sp>
          <p:nvSpPr>
            <p:cNvPr id="128" name="Arc 55"/>
            <p:cNvSpPr>
              <a:spLocks/>
            </p:cNvSpPr>
            <p:nvPr/>
          </p:nvSpPr>
          <p:spPr bwMode="auto">
            <a:xfrm flipH="1">
              <a:off x="1557" y="1466"/>
              <a:ext cx="4283" cy="51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DDD493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29" name="Arc 56"/>
            <p:cNvSpPr>
              <a:spLocks/>
            </p:cNvSpPr>
            <p:nvPr/>
          </p:nvSpPr>
          <p:spPr bwMode="auto">
            <a:xfrm flipH="1">
              <a:off x="1743" y="1486"/>
              <a:ext cx="3911" cy="51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30" name="Arc 57"/>
            <p:cNvSpPr>
              <a:spLocks/>
            </p:cNvSpPr>
            <p:nvPr/>
          </p:nvSpPr>
          <p:spPr bwMode="auto">
            <a:xfrm flipH="1">
              <a:off x="1824" y="1467"/>
              <a:ext cx="3758" cy="51"/>
            </a:xfrm>
            <a:custGeom>
              <a:avLst/>
              <a:gdLst>
                <a:gd name="T0" fmla="*/ 0 w 42782"/>
                <a:gd name="T1" fmla="*/ 0 h 21600"/>
                <a:gd name="T2" fmla="*/ 0 w 42782"/>
                <a:gd name="T3" fmla="*/ 0 h 21600"/>
                <a:gd name="T4" fmla="*/ 0 w 42782"/>
                <a:gd name="T5" fmla="*/ 0 h 21600"/>
                <a:gd name="T6" fmla="*/ 0 60000 65536"/>
                <a:gd name="T7" fmla="*/ 0 60000 65536"/>
                <a:gd name="T8" fmla="*/ 0 60000 65536"/>
                <a:gd name="T9" fmla="*/ 0 w 42782"/>
                <a:gd name="T10" fmla="*/ 0 h 21600"/>
                <a:gd name="T11" fmla="*/ 42782 w 4278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82" h="21600" fill="none" extrusionOk="0">
                  <a:moveTo>
                    <a:pt x="0" y="18644"/>
                  </a:moveTo>
                  <a:cubicBezTo>
                    <a:pt x="1476" y="7958"/>
                    <a:pt x="10609" y="-1"/>
                    <a:pt x="21397" y="0"/>
                  </a:cubicBezTo>
                  <a:cubicBezTo>
                    <a:pt x="32152" y="0"/>
                    <a:pt x="41268" y="7912"/>
                    <a:pt x="42782" y="18560"/>
                  </a:cubicBezTo>
                </a:path>
                <a:path w="42782" h="21600" stroke="0" extrusionOk="0">
                  <a:moveTo>
                    <a:pt x="0" y="18644"/>
                  </a:moveTo>
                  <a:cubicBezTo>
                    <a:pt x="1476" y="7958"/>
                    <a:pt x="10609" y="-1"/>
                    <a:pt x="21397" y="0"/>
                  </a:cubicBezTo>
                  <a:cubicBezTo>
                    <a:pt x="32152" y="0"/>
                    <a:pt x="41268" y="7912"/>
                    <a:pt x="42782" y="18560"/>
                  </a:cubicBezTo>
                  <a:lnTo>
                    <a:pt x="21397" y="21600"/>
                  </a:lnTo>
                  <a:lnTo>
                    <a:pt x="0" y="18644"/>
                  </a:lnTo>
                  <a:close/>
                </a:path>
              </a:pathLst>
            </a:custGeom>
            <a:gradFill rotWithShape="1">
              <a:gsLst>
                <a:gs pos="0">
                  <a:srgbClr val="F5F5F5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31" name="Group 58"/>
          <p:cNvGrpSpPr>
            <a:grpSpLocks/>
          </p:cNvGrpSpPr>
          <p:nvPr/>
        </p:nvGrpSpPr>
        <p:grpSpPr bwMode="auto">
          <a:xfrm>
            <a:off x="1528763" y="3708404"/>
            <a:ext cx="3827462" cy="568325"/>
            <a:chOff x="925" y="2495"/>
            <a:chExt cx="2476" cy="336"/>
          </a:xfrm>
        </p:grpSpPr>
        <p:sp>
          <p:nvSpPr>
            <p:cNvPr id="132" name="Freeform 59"/>
            <p:cNvSpPr>
              <a:spLocks/>
            </p:cNvSpPr>
            <p:nvPr/>
          </p:nvSpPr>
          <p:spPr bwMode="auto">
            <a:xfrm>
              <a:off x="925" y="2553"/>
              <a:ext cx="2476" cy="271"/>
            </a:xfrm>
            <a:custGeom>
              <a:avLst/>
              <a:gdLst>
                <a:gd name="T0" fmla="*/ 0 w 3840"/>
                <a:gd name="T1" fmla="*/ 0 h 672"/>
                <a:gd name="T2" fmla="*/ 1 w 3840"/>
                <a:gd name="T3" fmla="*/ 0 h 672"/>
                <a:gd name="T4" fmla="*/ 1 w 3840"/>
                <a:gd name="T5" fmla="*/ 0 h 672"/>
                <a:gd name="T6" fmla="*/ 1 w 3840"/>
                <a:gd name="T7" fmla="*/ 0 h 672"/>
                <a:gd name="T8" fmla="*/ 1 w 3840"/>
                <a:gd name="T9" fmla="*/ 0 h 672"/>
                <a:gd name="T10" fmla="*/ 1 w 3840"/>
                <a:gd name="T11" fmla="*/ 0 h 672"/>
                <a:gd name="T12" fmla="*/ 1 w 3840"/>
                <a:gd name="T13" fmla="*/ 0 h 672"/>
                <a:gd name="T14" fmla="*/ 1 w 3840"/>
                <a:gd name="T15" fmla="*/ 0 h 672"/>
                <a:gd name="T16" fmla="*/ 1 w 3840"/>
                <a:gd name="T17" fmla="*/ 0 h 6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0"/>
                <a:gd name="T28" fmla="*/ 0 h 672"/>
                <a:gd name="T29" fmla="*/ 3840 w 3840"/>
                <a:gd name="T30" fmla="*/ 672 h 6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0" h="672">
                  <a:moveTo>
                    <a:pt x="0" y="672"/>
                  </a:moveTo>
                  <a:cubicBezTo>
                    <a:pt x="158" y="634"/>
                    <a:pt x="700" y="524"/>
                    <a:pt x="948" y="444"/>
                  </a:cubicBezTo>
                  <a:cubicBezTo>
                    <a:pt x="1196" y="364"/>
                    <a:pt x="1470" y="234"/>
                    <a:pt x="1488" y="192"/>
                  </a:cubicBezTo>
                  <a:lnTo>
                    <a:pt x="1056" y="192"/>
                  </a:lnTo>
                  <a:lnTo>
                    <a:pt x="1920" y="0"/>
                  </a:lnTo>
                  <a:lnTo>
                    <a:pt x="2736" y="192"/>
                  </a:lnTo>
                  <a:lnTo>
                    <a:pt x="2352" y="192"/>
                  </a:lnTo>
                  <a:cubicBezTo>
                    <a:pt x="2361" y="230"/>
                    <a:pt x="2542" y="340"/>
                    <a:pt x="2790" y="420"/>
                  </a:cubicBezTo>
                  <a:cubicBezTo>
                    <a:pt x="3038" y="500"/>
                    <a:pt x="3621" y="619"/>
                    <a:pt x="3840" y="672"/>
                  </a:cubicBezTo>
                </a:path>
              </a:pathLst>
            </a:custGeom>
            <a:gradFill rotWithShape="0">
              <a:gsLst>
                <a:gs pos="0">
                  <a:srgbClr val="C9AD35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33" name="Freeform 60"/>
            <p:cNvSpPr>
              <a:spLocks/>
            </p:cNvSpPr>
            <p:nvPr/>
          </p:nvSpPr>
          <p:spPr bwMode="auto">
            <a:xfrm>
              <a:off x="973" y="2495"/>
              <a:ext cx="2380" cy="336"/>
            </a:xfrm>
            <a:custGeom>
              <a:avLst/>
              <a:gdLst>
                <a:gd name="T0" fmla="*/ 0 w 2382"/>
                <a:gd name="T1" fmla="*/ 2 h 408"/>
                <a:gd name="T2" fmla="*/ 588 w 2382"/>
                <a:gd name="T3" fmla="*/ 2 h 408"/>
                <a:gd name="T4" fmla="*/ 866 w 2382"/>
                <a:gd name="T5" fmla="*/ 2 h 408"/>
                <a:gd name="T6" fmla="*/ 598 w 2382"/>
                <a:gd name="T7" fmla="*/ 2 h 408"/>
                <a:gd name="T8" fmla="*/ 1140 w 2382"/>
                <a:gd name="T9" fmla="*/ 0 h 408"/>
                <a:gd name="T10" fmla="*/ 1640 w 2382"/>
                <a:gd name="T11" fmla="*/ 2 h 408"/>
                <a:gd name="T12" fmla="*/ 1402 w 2382"/>
                <a:gd name="T13" fmla="*/ 2 h 408"/>
                <a:gd name="T14" fmla="*/ 1674 w 2382"/>
                <a:gd name="T15" fmla="*/ 2 h 408"/>
                <a:gd name="T16" fmla="*/ 2268 w 2382"/>
                <a:gd name="T17" fmla="*/ 2 h 4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82"/>
                <a:gd name="T28" fmla="*/ 0 h 408"/>
                <a:gd name="T29" fmla="*/ 2382 w 2382"/>
                <a:gd name="T30" fmla="*/ 408 h 40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82" h="408">
                  <a:moveTo>
                    <a:pt x="0" y="408"/>
                  </a:moveTo>
                  <a:cubicBezTo>
                    <a:pt x="98" y="388"/>
                    <a:pt x="434" y="328"/>
                    <a:pt x="588" y="286"/>
                  </a:cubicBezTo>
                  <a:cubicBezTo>
                    <a:pt x="742" y="243"/>
                    <a:pt x="912" y="173"/>
                    <a:pt x="923" y="150"/>
                  </a:cubicBezTo>
                  <a:lnTo>
                    <a:pt x="655" y="150"/>
                  </a:lnTo>
                  <a:lnTo>
                    <a:pt x="1197" y="0"/>
                  </a:lnTo>
                  <a:lnTo>
                    <a:pt x="1697" y="150"/>
                  </a:lnTo>
                  <a:lnTo>
                    <a:pt x="1459" y="150"/>
                  </a:lnTo>
                  <a:cubicBezTo>
                    <a:pt x="1465" y="171"/>
                    <a:pt x="1577" y="230"/>
                    <a:pt x="1731" y="273"/>
                  </a:cubicBezTo>
                  <a:cubicBezTo>
                    <a:pt x="1885" y="316"/>
                    <a:pt x="2246" y="380"/>
                    <a:pt x="2382" y="408"/>
                  </a:cubicBezTo>
                </a:path>
              </a:pathLst>
            </a:custGeom>
            <a:gradFill rotWithShape="0">
              <a:gsLst>
                <a:gs pos="0">
                  <a:srgbClr val="DDD493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</p:grpSp>
      <p:sp>
        <p:nvSpPr>
          <p:cNvPr id="134" name="Text Box 61"/>
          <p:cNvSpPr txBox="1">
            <a:spLocks noChangeArrowheads="1"/>
          </p:cNvSpPr>
          <p:nvPr/>
        </p:nvSpPr>
        <p:spPr bwMode="auto">
          <a:xfrm>
            <a:off x="1533525" y="3088933"/>
            <a:ext cx="3817938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47" tIns="0" rIns="91047" bIns="0" anchor="ctr">
            <a:spAutoFit/>
          </a:bodyPr>
          <a:lstStyle>
            <a:lvl1pPr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10000"/>
              </a:spcBef>
            </a:pP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효율적인 사용</a:t>
            </a:r>
            <a:r>
              <a:rPr kumimoji="0" lang="ko-KR" altLang="en-US" sz="1500" b="1" dirty="0">
                <a:solidFill>
                  <a:srgbClr val="663300"/>
                </a:solidFill>
                <a:latin typeface="+mn-ea"/>
                <a:ea typeface="+mn-ea"/>
              </a:rPr>
              <a:t>과 안정적인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성능평가 운영능력</a:t>
            </a:r>
            <a:r>
              <a:rPr kumimoji="0" lang="ko-KR" altLang="en-US" sz="1500" b="1" dirty="0" smtClean="0">
                <a:solidFill>
                  <a:srgbClr val="663300"/>
                </a:solidFill>
                <a:latin typeface="+mn-ea"/>
                <a:ea typeface="+mn-ea"/>
              </a:rPr>
              <a:t> </a:t>
            </a:r>
            <a:endParaRPr kumimoji="0" lang="ko-KR" altLang="en-US" sz="1500" b="1" dirty="0">
              <a:solidFill>
                <a:srgbClr val="663300"/>
              </a:solidFill>
              <a:latin typeface="+mn-ea"/>
              <a:ea typeface="+mn-ea"/>
            </a:endParaRPr>
          </a:p>
          <a:p>
            <a:pPr algn="ctr" eaLnBrk="1" hangingPunct="1">
              <a:lnSpc>
                <a:spcPct val="110000"/>
              </a:lnSpc>
              <a:spcBef>
                <a:spcPct val="10000"/>
              </a:spcBef>
            </a:pPr>
            <a:r>
              <a:rPr kumimoji="0" lang="ko-KR" altLang="en-US" sz="1500" b="1" dirty="0">
                <a:solidFill>
                  <a:srgbClr val="663300"/>
                </a:solidFill>
                <a:latin typeface="+mn-ea"/>
                <a:ea typeface="+mn-ea"/>
              </a:rPr>
              <a:t>배양을 위한 체계적 교육 수행</a:t>
            </a:r>
          </a:p>
        </p:txBody>
      </p:sp>
      <p:grpSp>
        <p:nvGrpSpPr>
          <p:cNvPr id="135" name="Group 62"/>
          <p:cNvGrpSpPr>
            <a:grpSpLocks/>
          </p:cNvGrpSpPr>
          <p:nvPr/>
        </p:nvGrpSpPr>
        <p:grpSpPr bwMode="auto">
          <a:xfrm>
            <a:off x="557213" y="4133854"/>
            <a:ext cx="2497137" cy="1778000"/>
            <a:chOff x="247" y="3091"/>
            <a:chExt cx="1868" cy="1152"/>
          </a:xfrm>
        </p:grpSpPr>
        <p:grpSp>
          <p:nvGrpSpPr>
            <p:cNvPr id="136" name="Group 63"/>
            <p:cNvGrpSpPr>
              <a:grpSpLocks/>
            </p:cNvGrpSpPr>
            <p:nvPr/>
          </p:nvGrpSpPr>
          <p:grpSpPr bwMode="auto">
            <a:xfrm>
              <a:off x="247" y="3091"/>
              <a:ext cx="1868" cy="1152"/>
              <a:chOff x="247" y="3055"/>
              <a:chExt cx="1868" cy="1152"/>
            </a:xfrm>
          </p:grpSpPr>
          <p:sp>
            <p:nvSpPr>
              <p:cNvPr id="138" name="AutoShape 64"/>
              <p:cNvSpPr>
                <a:spLocks noChangeArrowheads="1"/>
              </p:cNvSpPr>
              <p:nvPr/>
            </p:nvSpPr>
            <p:spPr bwMode="auto">
              <a:xfrm>
                <a:off x="247" y="3055"/>
                <a:ext cx="1868" cy="1152"/>
              </a:xfrm>
              <a:prstGeom prst="roundRect">
                <a:avLst>
                  <a:gd name="adj" fmla="val 560"/>
                </a:avLst>
              </a:prstGeom>
              <a:solidFill>
                <a:srgbClr val="99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9" name="AutoShape 65"/>
              <p:cNvSpPr>
                <a:spLocks noChangeArrowheads="1"/>
              </p:cNvSpPr>
              <p:nvPr/>
            </p:nvSpPr>
            <p:spPr bwMode="auto">
              <a:xfrm>
                <a:off x="259" y="3069"/>
                <a:ext cx="1844" cy="169"/>
              </a:xfrm>
              <a:prstGeom prst="roundRect">
                <a:avLst>
                  <a:gd name="adj" fmla="val 6750"/>
                </a:avLst>
              </a:prstGeom>
              <a:gradFill rotWithShape="1">
                <a:gsLst>
                  <a:gs pos="0">
                    <a:srgbClr val="CFCB95"/>
                  </a:gs>
                  <a:gs pos="100000">
                    <a:srgbClr val="E3E1C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0" name="AutoShape 66"/>
              <p:cNvSpPr>
                <a:spLocks noChangeArrowheads="1"/>
              </p:cNvSpPr>
              <p:nvPr/>
            </p:nvSpPr>
            <p:spPr bwMode="auto">
              <a:xfrm>
                <a:off x="259" y="3222"/>
                <a:ext cx="1845" cy="971"/>
              </a:xfrm>
              <a:prstGeom prst="roundRect">
                <a:avLst>
                  <a:gd name="adj" fmla="val 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kumimoji="0"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41" name="Rectangle 67"/>
              <p:cNvSpPr>
                <a:spLocks noChangeArrowheads="1"/>
              </p:cNvSpPr>
              <p:nvPr/>
            </p:nvSpPr>
            <p:spPr bwMode="auto">
              <a:xfrm>
                <a:off x="940" y="3085"/>
                <a:ext cx="492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kumimoji="0" lang="en-US" altLang="en-US" sz="1200" dirty="0">
                    <a:solidFill>
                      <a:srgbClr val="663300"/>
                    </a:solidFill>
                    <a:latin typeface="+mn-ea"/>
                    <a:ea typeface="+mn-ea"/>
                  </a:rPr>
                  <a:t>고 려 사 항</a:t>
                </a:r>
              </a:p>
            </p:txBody>
          </p:sp>
        </p:grpSp>
        <p:sp>
          <p:nvSpPr>
            <p:cNvPr id="137" name="AutoShape 68"/>
            <p:cNvSpPr>
              <a:spLocks noChangeArrowheads="1"/>
            </p:cNvSpPr>
            <p:nvPr/>
          </p:nvSpPr>
          <p:spPr bwMode="auto">
            <a:xfrm>
              <a:off x="266" y="3246"/>
              <a:ext cx="1833" cy="985"/>
            </a:xfrm>
            <a:prstGeom prst="roundRect">
              <a:avLst>
                <a:gd name="adj" fmla="val 94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82800" rIns="55728" bIns="47183"/>
            <a:lstStyle>
              <a:lvl1pPr marL="92075" indent="-92075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절차에 의한 교육 계획 수립</a:t>
              </a:r>
            </a:p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교육대상</a:t>
              </a:r>
              <a:r>
                <a:rPr lang="en-US" altLang="ko-KR" sz="1000" dirty="0">
                  <a:solidFill>
                    <a:srgbClr val="4D4D4D"/>
                  </a:solidFill>
                  <a:latin typeface="+mn-ea"/>
                  <a:ea typeface="+mn-ea"/>
                </a:rPr>
                <a:t>/</a:t>
              </a: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과정</a:t>
              </a:r>
              <a:r>
                <a:rPr lang="en-US" altLang="ko-KR" sz="1000" dirty="0">
                  <a:solidFill>
                    <a:srgbClr val="4D4D4D"/>
                  </a:solidFill>
                  <a:latin typeface="+mn-ea"/>
                  <a:ea typeface="+mn-ea"/>
                </a:rPr>
                <a:t>/</a:t>
              </a: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단계별 교육계획 </a:t>
              </a:r>
            </a:p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다양한 방법의 교육지원 및 교육시설 활용</a:t>
              </a:r>
            </a:p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사용자 계층별 교육</a:t>
              </a:r>
            </a:p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시스템 운영 환경에 대한 조기 적응 및 </a:t>
              </a:r>
              <a:b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</a:b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자체 운영능력 확보</a:t>
              </a:r>
            </a:p>
          </p:txBody>
        </p:sp>
      </p:grpSp>
      <p:grpSp>
        <p:nvGrpSpPr>
          <p:cNvPr id="142" name="Group 69"/>
          <p:cNvGrpSpPr>
            <a:grpSpLocks/>
          </p:cNvGrpSpPr>
          <p:nvPr/>
        </p:nvGrpSpPr>
        <p:grpSpPr bwMode="auto">
          <a:xfrm>
            <a:off x="3822700" y="4133854"/>
            <a:ext cx="2497138" cy="1778000"/>
            <a:chOff x="2195" y="3091"/>
            <a:chExt cx="1868" cy="1152"/>
          </a:xfrm>
        </p:grpSpPr>
        <p:grpSp>
          <p:nvGrpSpPr>
            <p:cNvPr id="143" name="Group 70"/>
            <p:cNvGrpSpPr>
              <a:grpSpLocks/>
            </p:cNvGrpSpPr>
            <p:nvPr/>
          </p:nvGrpSpPr>
          <p:grpSpPr bwMode="auto">
            <a:xfrm>
              <a:off x="2195" y="3091"/>
              <a:ext cx="1868" cy="1152"/>
              <a:chOff x="247" y="3055"/>
              <a:chExt cx="1868" cy="1152"/>
            </a:xfrm>
          </p:grpSpPr>
          <p:sp>
            <p:nvSpPr>
              <p:cNvPr id="145" name="AutoShape 71"/>
              <p:cNvSpPr>
                <a:spLocks noChangeArrowheads="1"/>
              </p:cNvSpPr>
              <p:nvPr/>
            </p:nvSpPr>
            <p:spPr bwMode="auto">
              <a:xfrm>
                <a:off x="247" y="3055"/>
                <a:ext cx="1868" cy="1152"/>
              </a:xfrm>
              <a:prstGeom prst="roundRect">
                <a:avLst>
                  <a:gd name="adj" fmla="val 560"/>
                </a:avLst>
              </a:prstGeom>
              <a:solidFill>
                <a:srgbClr val="99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6" name="AutoShape 72"/>
              <p:cNvSpPr>
                <a:spLocks noChangeArrowheads="1"/>
              </p:cNvSpPr>
              <p:nvPr/>
            </p:nvSpPr>
            <p:spPr bwMode="auto">
              <a:xfrm>
                <a:off x="259" y="3069"/>
                <a:ext cx="1844" cy="169"/>
              </a:xfrm>
              <a:prstGeom prst="roundRect">
                <a:avLst>
                  <a:gd name="adj" fmla="val 6750"/>
                </a:avLst>
              </a:prstGeom>
              <a:gradFill rotWithShape="1">
                <a:gsLst>
                  <a:gs pos="0">
                    <a:srgbClr val="CFCB95"/>
                  </a:gs>
                  <a:gs pos="100000">
                    <a:srgbClr val="E3E1C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7" name="AutoShape 73"/>
              <p:cNvSpPr>
                <a:spLocks noChangeArrowheads="1"/>
              </p:cNvSpPr>
              <p:nvPr/>
            </p:nvSpPr>
            <p:spPr bwMode="auto">
              <a:xfrm>
                <a:off x="259" y="3222"/>
                <a:ext cx="1845" cy="971"/>
              </a:xfrm>
              <a:prstGeom prst="roundRect">
                <a:avLst>
                  <a:gd name="adj" fmla="val 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kumimoji="0"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48" name="Rectangle 74"/>
              <p:cNvSpPr>
                <a:spLocks noChangeArrowheads="1"/>
              </p:cNvSpPr>
              <p:nvPr/>
            </p:nvSpPr>
            <p:spPr bwMode="auto">
              <a:xfrm>
                <a:off x="866" y="3085"/>
                <a:ext cx="645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kumimoji="0" lang="en-US" altLang="en-US" sz="1200" dirty="0">
                    <a:solidFill>
                      <a:srgbClr val="663300"/>
                    </a:solidFill>
                    <a:latin typeface="+mn-ea"/>
                    <a:ea typeface="+mn-ea"/>
                  </a:rPr>
                  <a:t>교육훈련 전략</a:t>
                </a:r>
              </a:p>
            </p:txBody>
          </p:sp>
        </p:grpSp>
        <p:sp>
          <p:nvSpPr>
            <p:cNvPr id="144" name="AutoShape 75"/>
            <p:cNvSpPr>
              <a:spLocks noChangeArrowheads="1"/>
            </p:cNvSpPr>
            <p:nvPr/>
          </p:nvSpPr>
          <p:spPr bwMode="auto">
            <a:xfrm>
              <a:off x="2224" y="3246"/>
              <a:ext cx="1833" cy="985"/>
            </a:xfrm>
            <a:prstGeom prst="roundRect">
              <a:avLst>
                <a:gd name="adj" fmla="val 94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82800" rIns="55728" bIns="47183"/>
            <a:lstStyle>
              <a:lvl1pPr marL="92075" indent="-92075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교육목적에 부합하는 차별화된 맞춤형 교육과정 수립</a:t>
              </a:r>
            </a:p>
            <a:p>
              <a:pPr eaLnBrk="1" hangingPunct="1">
                <a:lnSpc>
                  <a:spcPct val="11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사례 및 실습 중심의 교육</a:t>
              </a:r>
            </a:p>
            <a:p>
              <a:pPr eaLnBrk="1" hangingPunct="1">
                <a:lnSpc>
                  <a:spcPct val="11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시스템 개발에 지장을 초래하지 않는 교육 기간 및 장소 선정 </a:t>
              </a:r>
            </a:p>
            <a:p>
              <a:pPr eaLnBrk="1" hangingPunct="1">
                <a:lnSpc>
                  <a:spcPct val="11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평가 결과 피드백 및 교육 반영</a:t>
              </a:r>
            </a:p>
            <a:p>
              <a:pPr eaLnBrk="1" hangingPunct="1">
                <a:lnSpc>
                  <a:spcPct val="11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시스템 구성 및 프로그램 체계 이해를 통한 신속한 장애대처 능력 배양</a:t>
              </a:r>
            </a:p>
          </p:txBody>
        </p:sp>
      </p:grpSp>
      <p:grpSp>
        <p:nvGrpSpPr>
          <p:cNvPr id="149" name="그룹 1"/>
          <p:cNvGrpSpPr>
            <a:grpSpLocks/>
          </p:cNvGrpSpPr>
          <p:nvPr/>
        </p:nvGrpSpPr>
        <p:grpSpPr bwMode="auto">
          <a:xfrm>
            <a:off x="546100" y="7214089"/>
            <a:ext cx="5802313" cy="2046662"/>
            <a:chOff x="546100" y="7656997"/>
            <a:chExt cx="5802647" cy="1334603"/>
          </a:xfrm>
        </p:grpSpPr>
        <p:sp>
          <p:nvSpPr>
            <p:cNvPr id="150" name="AutoShape 77"/>
            <p:cNvSpPr>
              <a:spLocks noChangeArrowheads="1"/>
            </p:cNvSpPr>
            <p:nvPr/>
          </p:nvSpPr>
          <p:spPr bwMode="auto">
            <a:xfrm>
              <a:off x="546100" y="7659561"/>
              <a:ext cx="2863678" cy="1332039"/>
            </a:xfrm>
            <a:prstGeom prst="roundRect">
              <a:avLst>
                <a:gd name="adj" fmla="val 1347"/>
              </a:avLst>
            </a:prstGeom>
            <a:gradFill rotWithShape="1">
              <a:gsLst>
                <a:gs pos="0">
                  <a:srgbClr val="84A0BE"/>
                </a:gs>
                <a:gs pos="100000">
                  <a:srgbClr val="D5DEE9"/>
                </a:gs>
              </a:gsLst>
              <a:lin ang="5400000" scaled="1"/>
            </a:gradFill>
            <a:ln w="9525" algn="ctr">
              <a:solidFill>
                <a:srgbClr val="6E8E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51" name="AutoShape 78"/>
            <p:cNvSpPr>
              <a:spLocks noChangeArrowheads="1"/>
            </p:cNvSpPr>
            <p:nvPr/>
          </p:nvSpPr>
          <p:spPr bwMode="auto">
            <a:xfrm>
              <a:off x="685188" y="7656997"/>
              <a:ext cx="2582410" cy="20601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ko-KR" altLang="ko-KR" sz="1100" dirty="0">
                  <a:solidFill>
                    <a:srgbClr val="FFFFFF"/>
                  </a:solidFill>
                  <a:latin typeface="+mn-ea"/>
                  <a:ea typeface="+mn-ea"/>
                </a:rPr>
                <a:t>고객 필요사항 </a:t>
              </a:r>
            </a:p>
          </p:txBody>
        </p:sp>
        <p:sp>
          <p:nvSpPr>
            <p:cNvPr id="152" name="AutoShape 79"/>
            <p:cNvSpPr>
              <a:spLocks noChangeArrowheads="1"/>
            </p:cNvSpPr>
            <p:nvPr/>
          </p:nvSpPr>
          <p:spPr bwMode="auto">
            <a:xfrm>
              <a:off x="561554" y="7866510"/>
              <a:ext cx="2832769" cy="1092519"/>
            </a:xfrm>
            <a:prstGeom prst="roundRect">
              <a:avLst>
                <a:gd name="adj" fmla="val 94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82800" rIns="55728" bIns="47183"/>
            <a:lstStyle>
              <a:lvl1pPr marL="92075" indent="-92075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smtClean="0">
                  <a:solidFill>
                    <a:srgbClr val="4D4D4D"/>
                  </a:solidFill>
                  <a:latin typeface="+mn-ea"/>
                  <a:ea typeface="+mn-ea"/>
                </a:rPr>
                <a:t>시스템의 </a:t>
              </a: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운영 및 유지보수에 필요한 기술을 습득</a:t>
              </a:r>
            </a:p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사용자들에게 쉽게 이해</a:t>
              </a:r>
              <a:r>
                <a:rPr lang="en-US" altLang="ko-KR" sz="1000" dirty="0">
                  <a:solidFill>
                    <a:srgbClr val="4D4D4D"/>
                  </a:solidFill>
                  <a:latin typeface="+mn-ea"/>
                  <a:ea typeface="+mn-ea"/>
                </a:rPr>
                <a:t>·</a:t>
              </a: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인지 시키는 교육</a:t>
              </a:r>
            </a:p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업무담당자를 전임 강사로 양성하여 사용자에 대한 지속적인 전파교육 실시 </a:t>
              </a:r>
              <a:endParaRPr lang="en-US" altLang="ko-KR" sz="1000" dirty="0" smtClean="0">
                <a:solidFill>
                  <a:srgbClr val="4D4D4D"/>
                </a:solidFill>
                <a:latin typeface="+mn-ea"/>
                <a:ea typeface="+mn-ea"/>
              </a:endParaRPr>
            </a:p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본 과업에서 사용되는 각종 </a:t>
              </a:r>
              <a:r>
                <a:rPr lang="ko-KR" altLang="en-US" sz="1000" smtClean="0">
                  <a:solidFill>
                    <a:srgbClr val="4D4D4D"/>
                  </a:solidFill>
                  <a:latin typeface="+mn-ea"/>
                  <a:ea typeface="+mn-ea"/>
                </a:rPr>
                <a:t>도구의 사용법</a:t>
              </a:r>
              <a:endParaRPr lang="en-US" altLang="ko-KR" sz="1000" smtClean="0">
                <a:solidFill>
                  <a:srgbClr val="4D4D4D"/>
                </a:solidFill>
                <a:latin typeface="+mn-ea"/>
                <a:ea typeface="+mn-ea"/>
              </a:endParaRPr>
            </a:p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smtClean="0">
                  <a:solidFill>
                    <a:srgbClr val="4D4D4D"/>
                  </a:solidFill>
                  <a:latin typeface="+mn-ea"/>
                  <a:ea typeface="+mn-ea"/>
                </a:rPr>
                <a:t>장애 발생 시 대응 방안</a:t>
              </a:r>
              <a:endParaRPr lang="ko-KR" altLang="en-US" sz="1000" dirty="0">
                <a:solidFill>
                  <a:srgbClr val="4D4D4D"/>
                </a:solidFill>
                <a:latin typeface="+mn-ea"/>
                <a:ea typeface="+mn-ea"/>
              </a:endParaRPr>
            </a:p>
          </p:txBody>
        </p:sp>
        <p:sp>
          <p:nvSpPr>
            <p:cNvPr id="153" name="AutoShape 80"/>
            <p:cNvSpPr>
              <a:spLocks noChangeArrowheads="1"/>
            </p:cNvSpPr>
            <p:nvPr/>
          </p:nvSpPr>
          <p:spPr bwMode="auto">
            <a:xfrm>
              <a:off x="3483147" y="7659561"/>
              <a:ext cx="2865600" cy="1332039"/>
            </a:xfrm>
            <a:prstGeom prst="roundRect">
              <a:avLst>
                <a:gd name="adj" fmla="val 1347"/>
              </a:avLst>
            </a:prstGeom>
            <a:gradFill rotWithShape="1">
              <a:gsLst>
                <a:gs pos="0">
                  <a:srgbClr val="84A0BE"/>
                </a:gs>
                <a:gs pos="100000">
                  <a:srgbClr val="D5DEE9"/>
                </a:gs>
              </a:gsLst>
              <a:lin ang="5400000" scaled="1"/>
            </a:gradFill>
            <a:ln w="9525" algn="ctr">
              <a:solidFill>
                <a:srgbClr val="6E8E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54" name="AutoShape 81"/>
            <p:cNvSpPr>
              <a:spLocks noChangeArrowheads="1"/>
            </p:cNvSpPr>
            <p:nvPr/>
          </p:nvSpPr>
          <p:spPr bwMode="auto">
            <a:xfrm>
              <a:off x="3622236" y="7656997"/>
              <a:ext cx="2582410" cy="20601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ko-KR" altLang="ko-KR" sz="1100" dirty="0">
                  <a:solidFill>
                    <a:srgbClr val="FFFFFF"/>
                  </a:solidFill>
                  <a:latin typeface="+mn-ea"/>
                  <a:ea typeface="+mn-ea"/>
                </a:rPr>
                <a:t>필요교육</a:t>
              </a:r>
            </a:p>
          </p:txBody>
        </p:sp>
        <p:sp>
          <p:nvSpPr>
            <p:cNvPr id="155" name="AutoShape 82"/>
            <p:cNvSpPr>
              <a:spLocks noChangeArrowheads="1"/>
            </p:cNvSpPr>
            <p:nvPr/>
          </p:nvSpPr>
          <p:spPr bwMode="auto">
            <a:xfrm>
              <a:off x="3524874" y="7865084"/>
              <a:ext cx="2781770" cy="1092519"/>
            </a:xfrm>
            <a:prstGeom prst="roundRect">
              <a:avLst>
                <a:gd name="adj" fmla="val 94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54000" rIns="55728" bIns="72000"/>
            <a:lstStyle>
              <a:lvl1pPr marL="92075" indent="-92075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시스템 사용법</a:t>
              </a:r>
            </a:p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시스템 </a:t>
              </a: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운영 방법</a:t>
              </a:r>
            </a:p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비상복구 </a:t>
              </a: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및 장애대처 </a:t>
              </a: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방법</a:t>
              </a:r>
            </a:p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000" dirty="0" smtClean="0">
                  <a:solidFill>
                    <a:srgbClr val="FF0000"/>
                  </a:solidFill>
                  <a:latin typeface="+mn-ea"/>
                  <a:ea typeface="+mn-ea"/>
                </a:rPr>
                <a:t>성능평가 도구</a:t>
              </a:r>
              <a:r>
                <a:rPr lang="en-US" altLang="ko-KR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전자책 </a:t>
              </a:r>
              <a:r>
                <a:rPr lang="en-US" altLang="ko-KR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DRM </a:t>
              </a: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상호운용성 평가 도구</a:t>
              </a:r>
              <a:r>
                <a:rPr lang="en-US" altLang="ko-KR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전자책 </a:t>
              </a:r>
              <a:r>
                <a:rPr lang="en-US" altLang="ko-KR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DRM </a:t>
              </a: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자가 진단기 </a:t>
              </a:r>
              <a:r>
                <a:rPr lang="en-US" altLang="ko-KR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윈도우용 특징정보 추출기</a:t>
              </a:r>
              <a:r>
                <a:rPr lang="en-US" altLang="ko-KR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데이터셋 생성 도구 등 </a:t>
              </a:r>
              <a:r>
                <a:rPr lang="ko-KR" altLang="en-US" sz="1000" dirty="0" smtClean="0">
                  <a:solidFill>
                    <a:srgbClr val="FF0000"/>
                  </a:solidFill>
                  <a:latin typeface="+mn-ea"/>
                  <a:ea typeface="+mn-ea"/>
                </a:rPr>
                <a:t>각종 성능평가 관련 도구</a:t>
              </a:r>
              <a:endParaRPr lang="ko-KR" altLang="en-US" sz="10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56" name="AutoShape 83"/>
          <p:cNvSpPr>
            <a:spLocks noChangeArrowheads="1"/>
          </p:cNvSpPr>
          <p:nvPr/>
        </p:nvSpPr>
        <p:spPr bwMode="auto">
          <a:xfrm rot="16200000">
            <a:off x="2310607" y="4906172"/>
            <a:ext cx="1752600" cy="242887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319 w 21600"/>
              <a:gd name="T13" fmla="*/ 5366 h 21600"/>
              <a:gd name="T14" fmla="*/ 16281 w 21600"/>
              <a:gd name="T15" fmla="*/ 1623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029" y="21600"/>
                </a:lnTo>
                <a:lnTo>
                  <a:pt x="1457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57" name="AutoShape 84"/>
          <p:cNvSpPr>
            <a:spLocks noChangeArrowheads="1"/>
          </p:cNvSpPr>
          <p:nvPr/>
        </p:nvSpPr>
        <p:spPr bwMode="auto">
          <a:xfrm rot="5400000" flipH="1">
            <a:off x="2818607" y="4906172"/>
            <a:ext cx="1752600" cy="242887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319 w 21600"/>
              <a:gd name="T13" fmla="*/ 5366 h 21600"/>
              <a:gd name="T14" fmla="*/ 16281 w 21600"/>
              <a:gd name="T15" fmla="*/ 1623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029" y="21600"/>
                </a:lnTo>
                <a:lnTo>
                  <a:pt x="1457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grpSp>
        <p:nvGrpSpPr>
          <p:cNvPr id="158" name="Group 85"/>
          <p:cNvGrpSpPr>
            <a:grpSpLocks/>
          </p:cNvGrpSpPr>
          <p:nvPr/>
        </p:nvGrpSpPr>
        <p:grpSpPr bwMode="auto">
          <a:xfrm>
            <a:off x="2906713" y="4513266"/>
            <a:ext cx="1016000" cy="1011238"/>
            <a:chOff x="1217" y="3669"/>
            <a:chExt cx="374" cy="375"/>
          </a:xfrm>
        </p:grpSpPr>
        <p:grpSp>
          <p:nvGrpSpPr>
            <p:cNvPr id="159" name="Group 86"/>
            <p:cNvGrpSpPr>
              <a:grpSpLocks/>
            </p:cNvGrpSpPr>
            <p:nvPr/>
          </p:nvGrpSpPr>
          <p:grpSpPr bwMode="auto">
            <a:xfrm>
              <a:off x="1217" y="3669"/>
              <a:ext cx="374" cy="375"/>
              <a:chOff x="4141" y="1749"/>
              <a:chExt cx="820" cy="820"/>
            </a:xfrm>
          </p:grpSpPr>
          <p:sp>
            <p:nvSpPr>
              <p:cNvPr id="161" name="Oval 87"/>
              <p:cNvSpPr>
                <a:spLocks noChangeArrowheads="1"/>
              </p:cNvSpPr>
              <p:nvPr/>
            </p:nvSpPr>
            <p:spPr bwMode="auto">
              <a:xfrm>
                <a:off x="4141" y="1749"/>
                <a:ext cx="820" cy="82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rgbClr val="D2AF2E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2" name="Oval 88"/>
              <p:cNvSpPr>
                <a:spLocks noChangeArrowheads="1"/>
              </p:cNvSpPr>
              <p:nvPr/>
            </p:nvSpPr>
            <p:spPr bwMode="auto">
              <a:xfrm>
                <a:off x="4177" y="1787"/>
                <a:ext cx="748" cy="74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F9F4E3"/>
                  </a:gs>
                  <a:gs pos="100000">
                    <a:srgbClr val="FFFFFF"/>
                  </a:gs>
                </a:gsLst>
                <a:lin ang="5400000" scaled="1"/>
              </a:gradFill>
              <a:ln w="9525" algn="ctr">
                <a:solidFill>
                  <a:srgbClr val="E7D48D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60" name="Text Box 89"/>
            <p:cNvSpPr txBox="1">
              <a:spLocks noChangeArrowheads="1"/>
            </p:cNvSpPr>
            <p:nvPr/>
          </p:nvSpPr>
          <p:spPr bwMode="auto">
            <a:xfrm>
              <a:off x="1270" y="3804"/>
              <a:ext cx="271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kumimoji="0" lang="ko-KR" altLang="en-US" sz="1200" b="1" dirty="0">
                  <a:solidFill>
                    <a:srgbClr val="663300"/>
                  </a:solidFill>
                  <a:latin typeface="+mn-ea"/>
                  <a:ea typeface="+mn-ea"/>
                </a:rPr>
                <a:t>교육목표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61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교육훈련계획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77996" y="466868"/>
            <a:ext cx="86189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교육훈련계획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336181" y="694469"/>
            <a:ext cx="1403714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3.2. </a:t>
            </a:r>
            <a:r>
              <a:rPr lang="ko-KR" altLang="en-US" dirty="0">
                <a:latin typeface="+mn-ea"/>
                <a:ea typeface="+mn-ea"/>
              </a:rPr>
              <a:t>교육훈련 방안 및 일정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3.2. </a:t>
            </a:r>
            <a:r>
              <a:rPr lang="ko-KR" altLang="en-US" sz="1600" dirty="0" smtClean="0">
                <a:latin typeface="+mn-ea"/>
                <a:ea typeface="+mn-ea"/>
              </a:rPr>
              <a:t>교육훈련 방안 및 일정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제안사는 고객사의 관리자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사용자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개발자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운영자에 대한 체계적인 교육훈련을 실시합니다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또한 제안사 소속의 전문화된 기술지원팀이 적극적으로 지원하여 보다 더 체계적인 교육 훈련이 진행되도록 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0330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교육훈련 방안 및 일정</a:t>
              </a:r>
            </a:p>
          </p:txBody>
        </p:sp>
      </p:grpSp>
      <p:sp>
        <p:nvSpPr>
          <p:cNvPr id="118" name="직사각형 58"/>
          <p:cNvSpPr>
            <a:spLocks noChangeArrowheads="1"/>
          </p:cNvSpPr>
          <p:nvPr/>
        </p:nvSpPr>
        <p:spPr bwMode="auto">
          <a:xfrm>
            <a:off x="404813" y="2634411"/>
            <a:ext cx="6048375" cy="64126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98" name="Rectangle 61"/>
          <p:cNvSpPr>
            <a:spLocks noChangeArrowheads="1"/>
          </p:cNvSpPr>
          <p:nvPr/>
        </p:nvSpPr>
        <p:spPr bwMode="auto">
          <a:xfrm>
            <a:off x="617538" y="2787988"/>
            <a:ext cx="5649912" cy="3448050"/>
          </a:xfrm>
          <a:prstGeom prst="rect">
            <a:avLst/>
          </a:prstGeom>
          <a:solidFill>
            <a:srgbClr val="DCE8E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360000" rIns="0"/>
          <a:lstStyle>
            <a:lvl1pPr marL="133350" indent="-1333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3683D0"/>
              </a:buClr>
              <a:buSzPct val="90000"/>
              <a:buFont typeface="Wingdings 2" panose="05020102010507070707" pitchFamily="18" charset="2"/>
              <a:buNone/>
            </a:pPr>
            <a:endParaRPr lang="ko-KR" altLang="ko-KR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9" name="AutoShape 62"/>
          <p:cNvSpPr>
            <a:spLocks noChangeArrowheads="1"/>
          </p:cNvSpPr>
          <p:nvPr/>
        </p:nvSpPr>
        <p:spPr bwMode="auto">
          <a:xfrm>
            <a:off x="912813" y="3226138"/>
            <a:ext cx="371475" cy="2936875"/>
          </a:xfrm>
          <a:prstGeom prst="can">
            <a:avLst>
              <a:gd name="adj" fmla="val 14667"/>
            </a:avLst>
          </a:prstGeom>
          <a:gradFill rotWithShape="0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0" scaled="1"/>
          </a:gra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none" tIns="0" bIns="0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 dirty="0" smtClean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00" name="Rectangle 63"/>
          <p:cNvSpPr>
            <a:spLocks noChangeArrowheads="1"/>
          </p:cNvSpPr>
          <p:nvPr/>
        </p:nvSpPr>
        <p:spPr bwMode="auto">
          <a:xfrm>
            <a:off x="606425" y="6317000"/>
            <a:ext cx="5662613" cy="2850738"/>
          </a:xfrm>
          <a:prstGeom prst="rect">
            <a:avLst/>
          </a:prstGeom>
          <a:solidFill>
            <a:srgbClr val="DCE8E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360000" rIns="0"/>
          <a:lstStyle>
            <a:lvl1pPr marL="133350" indent="-1333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3683D0"/>
              </a:buClr>
              <a:buSzPct val="90000"/>
              <a:buFont typeface="Wingdings 2" panose="05020102010507070707" pitchFamily="18" charset="2"/>
              <a:buNone/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                </a:t>
            </a:r>
            <a:endParaRPr lang="ko-KR" altLang="ko-KR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1" name="Rectangle 64"/>
          <p:cNvSpPr>
            <a:spLocks noChangeArrowheads="1"/>
          </p:cNvSpPr>
          <p:nvPr/>
        </p:nvSpPr>
        <p:spPr bwMode="auto">
          <a:xfrm>
            <a:off x="666750" y="6424950"/>
            <a:ext cx="2211388" cy="247650"/>
          </a:xfrm>
          <a:prstGeom prst="rect">
            <a:avLst/>
          </a:prstGeom>
          <a:solidFill>
            <a:sysClr val="window" lastClr="FFFFFF"/>
          </a:solidFill>
          <a:ln w="12700" algn="ctr">
            <a:solidFill>
              <a:srgbClr val="588D9A"/>
            </a:solidFill>
            <a:miter lim="800000"/>
            <a:headEnd/>
            <a:tailEnd/>
          </a:ln>
        </p:spPr>
        <p:txBody>
          <a:bodyPr lIns="0" rIns="0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교육훈련 일정</a:t>
            </a:r>
          </a:p>
        </p:txBody>
      </p:sp>
      <p:graphicFrame>
        <p:nvGraphicFramePr>
          <p:cNvPr id="102" name="Group 244"/>
          <p:cNvGraphicFramePr>
            <a:graphicFrameLocks noGrp="1"/>
          </p:cNvGraphicFramePr>
          <p:nvPr>
            <p:extLst/>
          </p:nvPr>
        </p:nvGraphicFramePr>
        <p:xfrm>
          <a:off x="685800" y="6715463"/>
          <a:ext cx="5481636" cy="2362201"/>
        </p:xfrm>
        <a:graphic>
          <a:graphicData uri="http://schemas.openxmlformats.org/drawingml/2006/table">
            <a:tbl>
              <a:tblPr/>
              <a:tblGrid>
                <a:gridCol w="611618"/>
                <a:gridCol w="979734"/>
                <a:gridCol w="403926"/>
                <a:gridCol w="402492"/>
                <a:gridCol w="402493"/>
                <a:gridCol w="402492"/>
                <a:gridCol w="402493"/>
                <a:gridCol w="408221"/>
                <a:gridCol w="408221"/>
                <a:gridCol w="1059946"/>
              </a:tblGrid>
              <a:tr h="26035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대상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+1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+2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+3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+4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+5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+6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운영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30956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개요</a:t>
                      </a: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55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관리방안</a:t>
                      </a: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03213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운영자</a:t>
                      </a: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개요</a:t>
                      </a: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77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활용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 운영방안</a:t>
                      </a: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77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위험상황 및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응급조치법</a:t>
                      </a: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7782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성능평가 도구</a:t>
                      </a: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pSp>
        <p:nvGrpSpPr>
          <p:cNvPr id="103" name="Group 141"/>
          <p:cNvGrpSpPr>
            <a:grpSpLocks/>
          </p:cNvGrpSpPr>
          <p:nvPr/>
        </p:nvGrpSpPr>
        <p:grpSpPr bwMode="auto">
          <a:xfrm>
            <a:off x="1693863" y="3362663"/>
            <a:ext cx="4492625" cy="1433512"/>
            <a:chOff x="969" y="2104"/>
            <a:chExt cx="2904" cy="820"/>
          </a:xfrm>
        </p:grpSpPr>
        <p:sp>
          <p:nvSpPr>
            <p:cNvPr id="104" name="Rectangle 142"/>
            <p:cNvSpPr>
              <a:spLocks noChangeArrowheads="1"/>
            </p:cNvSpPr>
            <p:nvPr/>
          </p:nvSpPr>
          <p:spPr bwMode="auto">
            <a:xfrm>
              <a:off x="969" y="2104"/>
              <a:ext cx="607" cy="223"/>
            </a:xfrm>
            <a:prstGeom prst="rect">
              <a:avLst/>
            </a:prstGeom>
            <a:solidFill>
              <a:srgbClr val="5189C7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90000" rIns="0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kern="0" dirty="0" smtClean="0">
                  <a:solidFill>
                    <a:prstClr val="white"/>
                  </a:solidFill>
                  <a:latin typeface="+mn-ea"/>
                  <a:ea typeface="+mn-ea"/>
                </a:rPr>
                <a:t>집합교육</a:t>
              </a:r>
            </a:p>
          </p:txBody>
        </p:sp>
        <p:sp>
          <p:nvSpPr>
            <p:cNvPr id="105" name="Rectangle 143"/>
            <p:cNvSpPr>
              <a:spLocks noChangeArrowheads="1"/>
            </p:cNvSpPr>
            <p:nvPr/>
          </p:nvSpPr>
          <p:spPr bwMode="auto">
            <a:xfrm>
              <a:off x="1564" y="2104"/>
              <a:ext cx="2309" cy="22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54000" tIns="18000" rIns="18000" bIns="18000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ctr" hangingPunct="1">
                <a:spcBef>
                  <a:spcPts val="0"/>
                </a:spcBef>
                <a:spcAft>
                  <a:spcPct val="10000"/>
                </a:spcAft>
                <a:buClr>
                  <a:srgbClr val="969696"/>
                </a:buClr>
                <a:buSzPct val="75000"/>
                <a:buFont typeface="Wingdings" pitchFamily="2" charset="2"/>
                <a:buNone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고객 요구 장소에서 실시되는 교육으로 교육대상자의 업무에 지장이 없도록 하기 위한 교육방법</a:t>
              </a:r>
            </a:p>
          </p:txBody>
        </p:sp>
        <p:sp>
          <p:nvSpPr>
            <p:cNvPr id="106" name="Rectangle 144"/>
            <p:cNvSpPr>
              <a:spLocks noChangeArrowheads="1"/>
            </p:cNvSpPr>
            <p:nvPr/>
          </p:nvSpPr>
          <p:spPr bwMode="auto">
            <a:xfrm>
              <a:off x="969" y="2327"/>
              <a:ext cx="607" cy="133"/>
            </a:xfrm>
            <a:prstGeom prst="rect">
              <a:avLst/>
            </a:prstGeom>
            <a:solidFill>
              <a:srgbClr val="5189C7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90000" rIns="0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kern="0" dirty="0" smtClean="0">
                  <a:solidFill>
                    <a:prstClr val="white"/>
                  </a:solidFill>
                  <a:latin typeface="+mn-ea"/>
                  <a:ea typeface="+mn-ea"/>
                </a:rPr>
                <a:t>맨투맨교육</a:t>
              </a:r>
            </a:p>
          </p:txBody>
        </p:sp>
        <p:sp>
          <p:nvSpPr>
            <p:cNvPr id="107" name="Rectangle 145"/>
            <p:cNvSpPr>
              <a:spLocks noChangeArrowheads="1"/>
            </p:cNvSpPr>
            <p:nvPr/>
          </p:nvSpPr>
          <p:spPr bwMode="auto">
            <a:xfrm>
              <a:off x="1564" y="2327"/>
              <a:ext cx="2309" cy="13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54000" tIns="18000" rIns="18000" bIns="18000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ctr" hangingPunct="1">
                <a:spcBef>
                  <a:spcPts val="0"/>
                </a:spcBef>
                <a:spcAft>
                  <a:spcPct val="10000"/>
                </a:spcAft>
                <a:buClr>
                  <a:srgbClr val="969696"/>
                </a:buClr>
                <a:buSzPct val="75000"/>
                <a:buFont typeface="Wingdings" pitchFamily="2" charset="2"/>
                <a:buNone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이해도 증대를 위한 현장 실습위주의 교육방법</a:t>
              </a:r>
            </a:p>
          </p:txBody>
        </p:sp>
        <p:sp>
          <p:nvSpPr>
            <p:cNvPr id="108" name="Rectangle 146"/>
            <p:cNvSpPr>
              <a:spLocks noChangeArrowheads="1"/>
            </p:cNvSpPr>
            <p:nvPr/>
          </p:nvSpPr>
          <p:spPr bwMode="auto">
            <a:xfrm>
              <a:off x="969" y="2461"/>
              <a:ext cx="607" cy="243"/>
            </a:xfrm>
            <a:prstGeom prst="rect">
              <a:avLst/>
            </a:prstGeom>
            <a:solidFill>
              <a:srgbClr val="5189C7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90000" rIns="0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kern="0" dirty="0" smtClean="0">
                  <a:solidFill>
                    <a:prstClr val="white"/>
                  </a:solidFill>
                  <a:latin typeface="+mn-ea"/>
                  <a:ea typeface="+mn-ea"/>
                </a:rPr>
                <a:t>온라인 교육</a:t>
              </a:r>
            </a:p>
          </p:txBody>
        </p:sp>
        <p:sp>
          <p:nvSpPr>
            <p:cNvPr id="109" name="Rectangle 147"/>
            <p:cNvSpPr>
              <a:spLocks noChangeArrowheads="1"/>
            </p:cNvSpPr>
            <p:nvPr/>
          </p:nvSpPr>
          <p:spPr bwMode="auto">
            <a:xfrm>
              <a:off x="1564" y="2461"/>
              <a:ext cx="2309" cy="24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54000" tIns="18000" rIns="18000" bIns="18000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ctr" hangingPunct="1">
                <a:spcBef>
                  <a:spcPts val="0"/>
                </a:spcBef>
                <a:spcAft>
                  <a:spcPct val="10000"/>
                </a:spcAft>
                <a:buClr>
                  <a:srgbClr val="969696"/>
                </a:buClr>
                <a:buSzPct val="75000"/>
                <a:buFont typeface="Wingdings" pitchFamily="2" charset="2"/>
                <a:buNone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다수의 교육참여가 어려운 사용자를 온라인 교육 및 홍보자료를 배포함으로써 자기학습이 가능한 교육방법</a:t>
              </a:r>
            </a:p>
          </p:txBody>
        </p:sp>
        <p:sp>
          <p:nvSpPr>
            <p:cNvPr id="110" name="Rectangle 148"/>
            <p:cNvSpPr>
              <a:spLocks noChangeArrowheads="1"/>
            </p:cNvSpPr>
            <p:nvPr/>
          </p:nvSpPr>
          <p:spPr bwMode="auto">
            <a:xfrm>
              <a:off x="969" y="2700"/>
              <a:ext cx="607" cy="224"/>
            </a:xfrm>
            <a:prstGeom prst="rect">
              <a:avLst/>
            </a:prstGeom>
            <a:solidFill>
              <a:srgbClr val="5189C7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90000" rIns="0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kern="0" dirty="0" smtClean="0">
                  <a:solidFill>
                    <a:prstClr val="white"/>
                  </a:solidFill>
                  <a:latin typeface="+mn-ea"/>
                  <a:ea typeface="+mn-ea"/>
                </a:rPr>
                <a:t>기술세미나</a:t>
              </a:r>
            </a:p>
          </p:txBody>
        </p:sp>
        <p:sp>
          <p:nvSpPr>
            <p:cNvPr id="111" name="Rectangle 149"/>
            <p:cNvSpPr>
              <a:spLocks noChangeArrowheads="1"/>
            </p:cNvSpPr>
            <p:nvPr/>
          </p:nvSpPr>
          <p:spPr bwMode="auto">
            <a:xfrm>
              <a:off x="1564" y="2700"/>
              <a:ext cx="2309" cy="224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54000" tIns="18000" rIns="18000" bIns="18000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ctr" hangingPunct="1">
                <a:spcBef>
                  <a:spcPts val="0"/>
                </a:spcBef>
                <a:spcAft>
                  <a:spcPct val="10000"/>
                </a:spcAft>
                <a:buClr>
                  <a:srgbClr val="969696"/>
                </a:buClr>
                <a:buSzPct val="75000"/>
                <a:buFont typeface="Wingdings" pitchFamily="2" charset="2"/>
                <a:buNone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프로젝트의 개발과 관련하여 필요한 기술세미나를 실시 한 후 보고회의</a:t>
              </a:r>
              <a:r>
                <a:rPr lang="en-US" altLang="ko-KR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검토회의를 통해 이해 증진을 위한 교육방법</a:t>
              </a:r>
            </a:p>
          </p:txBody>
        </p:sp>
      </p:grpSp>
      <p:sp>
        <p:nvSpPr>
          <p:cNvPr id="112" name="AutoShape 150"/>
          <p:cNvSpPr>
            <a:spLocks noChangeArrowheads="1"/>
          </p:cNvSpPr>
          <p:nvPr/>
        </p:nvSpPr>
        <p:spPr bwMode="auto">
          <a:xfrm>
            <a:off x="765175" y="3854788"/>
            <a:ext cx="881063" cy="314325"/>
          </a:xfrm>
          <a:prstGeom prst="rightArrow">
            <a:avLst>
              <a:gd name="adj1" fmla="val 59370"/>
              <a:gd name="adj2" fmla="val 37319"/>
            </a:avLst>
          </a:prstGeom>
          <a:solidFill>
            <a:sysClr val="window" lastClr="FFFFFF"/>
          </a:solidFill>
          <a:ln w="3175">
            <a:solidFill>
              <a:srgbClr val="0099CC"/>
            </a:solidFill>
            <a:miter lim="800000"/>
            <a:headEnd/>
            <a:tailEnd type="none" w="sm" len="med"/>
          </a:ln>
        </p:spPr>
        <p:txBody>
          <a:bodyPr wrap="none" tIns="46800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 dirty="0" smtClean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3" name="AutoShape 151"/>
          <p:cNvSpPr>
            <a:spLocks noChangeArrowheads="1"/>
          </p:cNvSpPr>
          <p:nvPr/>
        </p:nvSpPr>
        <p:spPr bwMode="auto">
          <a:xfrm>
            <a:off x="752475" y="3530938"/>
            <a:ext cx="692150" cy="1001712"/>
          </a:xfrm>
          <a:prstGeom prst="roundRect">
            <a:avLst>
              <a:gd name="adj" fmla="val 16667"/>
            </a:avLst>
          </a:prstGeom>
          <a:solidFill>
            <a:srgbClr val="0099CC"/>
          </a:solidFill>
          <a:ln w="9525">
            <a:solidFill>
              <a:sysClr val="window" lastClr="FFFFFF"/>
            </a:solidFill>
            <a:round/>
            <a:headEnd/>
            <a:tailEnd/>
          </a:ln>
          <a:effectLst>
            <a:outerShdw dist="53882" dir="8100000" algn="ctr" rotWithShape="0">
              <a:srgbClr val="0099CC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교육방법에 따라 효과적인 교육지원</a:t>
            </a:r>
          </a:p>
        </p:txBody>
      </p:sp>
      <p:sp>
        <p:nvSpPr>
          <p:cNvPr id="114" name="AutoShape 152"/>
          <p:cNvSpPr>
            <a:spLocks noChangeArrowheads="1"/>
          </p:cNvSpPr>
          <p:nvPr/>
        </p:nvSpPr>
        <p:spPr bwMode="auto">
          <a:xfrm>
            <a:off x="765175" y="5058113"/>
            <a:ext cx="881063" cy="314325"/>
          </a:xfrm>
          <a:prstGeom prst="rightArrow">
            <a:avLst>
              <a:gd name="adj1" fmla="val 59370"/>
              <a:gd name="adj2" fmla="val 37319"/>
            </a:avLst>
          </a:prstGeom>
          <a:solidFill>
            <a:sysClr val="window" lastClr="FFFFFF"/>
          </a:solidFill>
          <a:ln w="3175">
            <a:solidFill>
              <a:srgbClr val="0099CC"/>
            </a:solidFill>
            <a:miter lim="800000"/>
            <a:headEnd/>
            <a:tailEnd type="none" w="sm" len="med"/>
          </a:ln>
        </p:spPr>
        <p:txBody>
          <a:bodyPr wrap="none" tIns="46800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 dirty="0" smtClean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5" name="AutoShape 153"/>
          <p:cNvSpPr>
            <a:spLocks noChangeArrowheads="1"/>
          </p:cNvSpPr>
          <p:nvPr/>
        </p:nvSpPr>
        <p:spPr bwMode="auto">
          <a:xfrm>
            <a:off x="752475" y="4839038"/>
            <a:ext cx="692150" cy="1001712"/>
          </a:xfrm>
          <a:prstGeom prst="roundRect">
            <a:avLst>
              <a:gd name="adj" fmla="val 16667"/>
            </a:avLst>
          </a:prstGeom>
          <a:solidFill>
            <a:srgbClr val="0099CC"/>
          </a:solidFill>
          <a:ln w="9525">
            <a:solidFill>
              <a:sysClr val="window" lastClr="FFFFFF"/>
            </a:solidFill>
            <a:round/>
            <a:headEnd/>
            <a:tailEnd/>
          </a:ln>
          <a:effectLst>
            <a:outerShdw dist="53882" dir="8100000" algn="ctr" rotWithShape="0">
              <a:srgbClr val="0099CC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대상자별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차별화된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교육</a:t>
            </a:r>
          </a:p>
        </p:txBody>
      </p:sp>
      <p:grpSp>
        <p:nvGrpSpPr>
          <p:cNvPr id="116" name="Group 154"/>
          <p:cNvGrpSpPr>
            <a:grpSpLocks/>
          </p:cNvGrpSpPr>
          <p:nvPr/>
        </p:nvGrpSpPr>
        <p:grpSpPr bwMode="auto">
          <a:xfrm>
            <a:off x="1746250" y="5058113"/>
            <a:ext cx="4324350" cy="1282700"/>
            <a:chOff x="922" y="3273"/>
            <a:chExt cx="2009" cy="733"/>
          </a:xfrm>
        </p:grpSpPr>
        <p:sp>
          <p:nvSpPr>
            <p:cNvPr id="117" name="Text Box 155"/>
            <p:cNvSpPr txBox="1">
              <a:spLocks noChangeAspect="1" noChangeArrowheads="1"/>
            </p:cNvSpPr>
            <p:nvPr/>
          </p:nvSpPr>
          <p:spPr bwMode="auto">
            <a:xfrm>
              <a:off x="1876" y="3523"/>
              <a:ext cx="1055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90500" indent="-1905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buClr>
                  <a:srgbClr val="CC6600"/>
                </a:buClr>
                <a:buFont typeface="Wingdings" panose="05000000000000000000" pitchFamily="2" charset="2"/>
                <a:buChar char="à"/>
              </a:pPr>
              <a:r>
                <a:rPr lang="ko-KR" altLang="en-US" sz="1000" dirty="0">
                  <a:solidFill>
                    <a:srgbClr val="292929"/>
                  </a:solidFill>
                  <a:latin typeface="+mn-ea"/>
                  <a:ea typeface="+mn-ea"/>
                </a:rPr>
                <a:t>시스템 개요</a:t>
              </a:r>
            </a:p>
            <a:p>
              <a:pPr eaLnBrk="1" hangingPunct="1">
                <a:buClr>
                  <a:srgbClr val="CC6600"/>
                </a:buClr>
                <a:buFont typeface="Wingdings" panose="05000000000000000000" pitchFamily="2" charset="2"/>
                <a:buChar char="à"/>
              </a:pPr>
              <a:r>
                <a:rPr lang="ko-KR" altLang="en-US" sz="1000" dirty="0">
                  <a:solidFill>
                    <a:srgbClr val="292929"/>
                  </a:solidFill>
                  <a:latin typeface="+mn-ea"/>
                  <a:ea typeface="+mn-ea"/>
                </a:rPr>
                <a:t>시스템운영교육</a:t>
              </a:r>
            </a:p>
            <a:p>
              <a:pPr eaLnBrk="1" hangingPunct="1">
                <a:buClr>
                  <a:srgbClr val="CC6600"/>
                </a:buClr>
                <a:buFont typeface="Wingdings" panose="05000000000000000000" pitchFamily="2" charset="2"/>
                <a:buChar char="à"/>
              </a:pPr>
              <a:r>
                <a:rPr lang="ko-KR" altLang="en-US" sz="1000" dirty="0">
                  <a:solidFill>
                    <a:srgbClr val="292929"/>
                  </a:solidFill>
                  <a:latin typeface="+mn-ea"/>
                  <a:ea typeface="+mn-ea"/>
                </a:rPr>
                <a:t>문제발생시 신속히 조치할 수 있는</a:t>
              </a:r>
              <a:r>
                <a:rPr lang="en-US" altLang="ko-KR" sz="1000" dirty="0">
                  <a:solidFill>
                    <a:srgbClr val="292929"/>
                  </a:solidFill>
                  <a:latin typeface="+mn-ea"/>
                  <a:ea typeface="+mn-ea"/>
                </a:rPr>
                <a:t/>
              </a:r>
              <a:br>
                <a:rPr lang="en-US" altLang="ko-KR" sz="1000" dirty="0">
                  <a:solidFill>
                    <a:srgbClr val="292929"/>
                  </a:solidFill>
                  <a:latin typeface="+mn-ea"/>
                  <a:ea typeface="+mn-ea"/>
                </a:rPr>
              </a:br>
              <a:r>
                <a:rPr lang="ko-KR" altLang="en-US" sz="1000" dirty="0">
                  <a:solidFill>
                    <a:srgbClr val="292929"/>
                  </a:solidFill>
                  <a:latin typeface="+mn-ea"/>
                  <a:ea typeface="+mn-ea"/>
                </a:rPr>
                <a:t>능력배양</a:t>
              </a:r>
            </a:p>
          </p:txBody>
        </p:sp>
        <p:sp>
          <p:nvSpPr>
            <p:cNvPr id="163" name="Text Box 156"/>
            <p:cNvSpPr txBox="1">
              <a:spLocks noChangeArrowheads="1"/>
            </p:cNvSpPr>
            <p:nvPr/>
          </p:nvSpPr>
          <p:spPr bwMode="auto">
            <a:xfrm>
              <a:off x="987" y="3523"/>
              <a:ext cx="1105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90500" indent="-1905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buClr>
                  <a:srgbClr val="CC6600"/>
                </a:buClr>
                <a:buFont typeface="Wingdings" panose="05000000000000000000" pitchFamily="2" charset="2"/>
                <a:buChar char="à"/>
              </a:pPr>
              <a:r>
                <a:rPr lang="ko-KR" altLang="en-US" sz="1000" dirty="0">
                  <a:solidFill>
                    <a:srgbClr val="292929"/>
                  </a:solidFill>
                  <a:latin typeface="+mn-ea"/>
                  <a:ea typeface="+mn-ea"/>
                </a:rPr>
                <a:t>시스템 개요</a:t>
              </a:r>
            </a:p>
            <a:p>
              <a:pPr eaLnBrk="1" hangingPunct="1">
                <a:buClr>
                  <a:srgbClr val="CC6600"/>
                </a:buClr>
                <a:buFont typeface="Wingdings" panose="05000000000000000000" pitchFamily="2" charset="2"/>
                <a:buChar char="à"/>
              </a:pPr>
              <a:r>
                <a:rPr lang="ko-KR" altLang="en-US" sz="1000" dirty="0">
                  <a:solidFill>
                    <a:srgbClr val="292929"/>
                  </a:solidFill>
                  <a:latin typeface="+mn-ea"/>
                  <a:ea typeface="+mn-ea"/>
                </a:rPr>
                <a:t>기반환경 관리교육</a:t>
              </a:r>
            </a:p>
            <a:p>
              <a:pPr eaLnBrk="1" hangingPunct="1">
                <a:buClr>
                  <a:srgbClr val="CC6600"/>
                </a:buClr>
                <a:buFont typeface="Wingdings" panose="05000000000000000000" pitchFamily="2" charset="2"/>
                <a:buChar char="à"/>
              </a:pPr>
              <a:r>
                <a:rPr lang="ko-KR" altLang="en-US" sz="1000" dirty="0">
                  <a:solidFill>
                    <a:srgbClr val="292929"/>
                  </a:solidFill>
                  <a:latin typeface="+mn-ea"/>
                  <a:ea typeface="+mn-ea"/>
                </a:rPr>
                <a:t>시스템 관리교육</a:t>
              </a:r>
            </a:p>
          </p:txBody>
        </p:sp>
        <p:grpSp>
          <p:nvGrpSpPr>
            <p:cNvPr id="164" name="Group 157"/>
            <p:cNvGrpSpPr>
              <a:grpSpLocks/>
            </p:cNvGrpSpPr>
            <p:nvPr/>
          </p:nvGrpSpPr>
          <p:grpSpPr bwMode="auto">
            <a:xfrm flipH="1">
              <a:off x="922" y="3273"/>
              <a:ext cx="966" cy="190"/>
              <a:chOff x="1453" y="5513"/>
              <a:chExt cx="810" cy="239"/>
            </a:xfrm>
          </p:grpSpPr>
          <p:sp>
            <p:nvSpPr>
              <p:cNvPr id="168" name="AutoShape 158"/>
              <p:cNvSpPr>
                <a:spLocks noChangeArrowheads="1"/>
              </p:cNvSpPr>
              <p:nvPr/>
            </p:nvSpPr>
            <p:spPr bwMode="auto">
              <a:xfrm>
                <a:off x="1453" y="5513"/>
                <a:ext cx="809" cy="239"/>
              </a:xfrm>
              <a:prstGeom prst="homePlate">
                <a:avLst>
                  <a:gd name="adj" fmla="val 32188"/>
                </a:avLst>
              </a:prstGeom>
              <a:gradFill rotWithShape="1">
                <a:gsLst>
                  <a:gs pos="0">
                    <a:srgbClr val="80A7D2"/>
                  </a:gs>
                  <a:gs pos="50000">
                    <a:srgbClr val="F0F4FA"/>
                  </a:gs>
                  <a:gs pos="100000">
                    <a:srgbClr val="80A7D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>
                  <a:lnSpc>
                    <a:spcPct val="130000"/>
                  </a:lnSpc>
                  <a:buFont typeface="나눔바른고딕"/>
                  <a:buNone/>
                </a:pPr>
                <a:endParaRPr lang="ko-KR" altLang="ko-KR" sz="9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9" name="AutoShape 159"/>
              <p:cNvSpPr>
                <a:spLocks noChangeArrowheads="1"/>
              </p:cNvSpPr>
              <p:nvPr/>
            </p:nvSpPr>
            <p:spPr bwMode="auto">
              <a:xfrm>
                <a:off x="1453" y="5538"/>
                <a:ext cx="810" cy="190"/>
              </a:xfrm>
              <a:prstGeom prst="homePlate">
                <a:avLst>
                  <a:gd name="adj" fmla="val 62625"/>
                </a:avLst>
              </a:prstGeom>
              <a:gradFill rotWithShape="1">
                <a:gsLst>
                  <a:gs pos="0">
                    <a:srgbClr val="D4E9F8"/>
                  </a:gs>
                  <a:gs pos="50000">
                    <a:srgbClr val="FFFFFF"/>
                  </a:gs>
                  <a:gs pos="100000">
                    <a:srgbClr val="D4E9F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나눔바른고딕"/>
                  <a:buNone/>
                </a:pPr>
                <a:r>
                  <a:rPr lang="ko-KR" altLang="en-US" sz="1000" dirty="0">
                    <a:solidFill>
                      <a:srgbClr val="000000"/>
                    </a:solidFill>
                    <a:latin typeface="+mn-ea"/>
                    <a:ea typeface="+mn-ea"/>
                  </a:rPr>
                  <a:t>시스템 관리자</a:t>
                </a:r>
              </a:p>
            </p:txBody>
          </p:sp>
        </p:grpSp>
        <p:grpSp>
          <p:nvGrpSpPr>
            <p:cNvPr id="165" name="Group 160"/>
            <p:cNvGrpSpPr>
              <a:grpSpLocks/>
            </p:cNvGrpSpPr>
            <p:nvPr/>
          </p:nvGrpSpPr>
          <p:grpSpPr bwMode="auto">
            <a:xfrm flipH="1">
              <a:off x="1870" y="3273"/>
              <a:ext cx="1061" cy="190"/>
              <a:chOff x="1453" y="5513"/>
              <a:chExt cx="810" cy="239"/>
            </a:xfrm>
          </p:grpSpPr>
          <p:sp>
            <p:nvSpPr>
              <p:cNvPr id="166" name="AutoShape 161"/>
              <p:cNvSpPr>
                <a:spLocks noChangeArrowheads="1"/>
              </p:cNvSpPr>
              <p:nvPr/>
            </p:nvSpPr>
            <p:spPr bwMode="auto">
              <a:xfrm>
                <a:off x="1453" y="5513"/>
                <a:ext cx="809" cy="239"/>
              </a:xfrm>
              <a:prstGeom prst="homePlate">
                <a:avLst>
                  <a:gd name="adj" fmla="val 32188"/>
                </a:avLst>
              </a:prstGeom>
              <a:gradFill rotWithShape="1">
                <a:gsLst>
                  <a:gs pos="0">
                    <a:srgbClr val="80A7D2"/>
                  </a:gs>
                  <a:gs pos="50000">
                    <a:srgbClr val="F0F4FA"/>
                  </a:gs>
                  <a:gs pos="100000">
                    <a:srgbClr val="80A7D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>
                  <a:lnSpc>
                    <a:spcPct val="130000"/>
                  </a:lnSpc>
                  <a:buFont typeface="나눔바른고딕"/>
                  <a:buNone/>
                </a:pPr>
                <a:endParaRPr lang="ko-KR" altLang="ko-KR" sz="9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7" name="AutoShape 162"/>
              <p:cNvSpPr>
                <a:spLocks noChangeArrowheads="1"/>
              </p:cNvSpPr>
              <p:nvPr/>
            </p:nvSpPr>
            <p:spPr bwMode="auto">
              <a:xfrm>
                <a:off x="1453" y="5538"/>
                <a:ext cx="810" cy="190"/>
              </a:xfrm>
              <a:prstGeom prst="homePlate">
                <a:avLst>
                  <a:gd name="adj" fmla="val 62625"/>
                </a:avLst>
              </a:prstGeom>
              <a:gradFill rotWithShape="1">
                <a:gsLst>
                  <a:gs pos="0">
                    <a:srgbClr val="D4E9F8"/>
                  </a:gs>
                  <a:gs pos="50000">
                    <a:srgbClr val="FFFFFF"/>
                  </a:gs>
                  <a:gs pos="100000">
                    <a:srgbClr val="D4E9F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r>
                  <a:rPr lang="ko-KR" altLang="en-US" sz="1000" dirty="0">
                    <a:solidFill>
                      <a:srgbClr val="000000"/>
                    </a:solidFill>
                    <a:latin typeface="+mn-ea"/>
                    <a:ea typeface="+mn-ea"/>
                  </a:rPr>
                  <a:t>시스템 운영자</a:t>
                </a:r>
              </a:p>
            </p:txBody>
          </p:sp>
        </p:grpSp>
      </p:grpSp>
      <p:sp>
        <p:nvSpPr>
          <p:cNvPr id="170" name="Rectangle 163"/>
          <p:cNvSpPr>
            <a:spLocks noChangeArrowheads="1"/>
          </p:cNvSpPr>
          <p:nvPr/>
        </p:nvSpPr>
        <p:spPr bwMode="auto">
          <a:xfrm>
            <a:off x="754063" y="2856250"/>
            <a:ext cx="2211387" cy="249238"/>
          </a:xfrm>
          <a:prstGeom prst="rect">
            <a:avLst/>
          </a:prstGeom>
          <a:solidFill>
            <a:sysClr val="window" lastClr="FFFFFF"/>
          </a:solidFill>
          <a:ln w="12700" algn="ctr">
            <a:solidFill>
              <a:srgbClr val="588D9A"/>
            </a:solidFill>
            <a:miter lim="800000"/>
            <a:headEnd/>
            <a:tailEnd/>
          </a:ln>
        </p:spPr>
        <p:txBody>
          <a:bodyPr lIns="0" rIns="0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교육훈련 방안</a:t>
            </a:r>
          </a:p>
        </p:txBody>
      </p:sp>
      <p:sp>
        <p:nvSpPr>
          <p:cNvPr id="171" name="Text Box 164"/>
          <p:cNvSpPr txBox="1">
            <a:spLocks noChangeArrowheads="1"/>
          </p:cNvSpPr>
          <p:nvPr/>
        </p:nvSpPr>
        <p:spPr bwMode="auto">
          <a:xfrm>
            <a:off x="3297238" y="7409200"/>
            <a:ext cx="1239837" cy="142347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시스템 관리교육</a:t>
            </a:r>
          </a:p>
        </p:txBody>
      </p:sp>
      <p:sp>
        <p:nvSpPr>
          <p:cNvPr id="172" name="Text Box 165"/>
          <p:cNvSpPr txBox="1">
            <a:spLocks noChangeArrowheads="1"/>
          </p:cNvSpPr>
          <p:nvPr/>
        </p:nvSpPr>
        <p:spPr bwMode="auto">
          <a:xfrm>
            <a:off x="3732213" y="7110750"/>
            <a:ext cx="822325" cy="142347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시스템 소개</a:t>
            </a:r>
          </a:p>
        </p:txBody>
      </p:sp>
      <p:grpSp>
        <p:nvGrpSpPr>
          <p:cNvPr id="173" name="그룹 54"/>
          <p:cNvGrpSpPr>
            <a:grpSpLocks/>
          </p:cNvGrpSpPr>
          <p:nvPr/>
        </p:nvGrpSpPr>
        <p:grpSpPr bwMode="auto">
          <a:xfrm>
            <a:off x="4749800" y="7433013"/>
            <a:ext cx="255588" cy="92075"/>
            <a:chOff x="4600575" y="8091488"/>
            <a:chExt cx="261938" cy="92075"/>
          </a:xfrm>
        </p:grpSpPr>
        <p:sp>
          <p:nvSpPr>
            <p:cNvPr id="174" name="Line 166"/>
            <p:cNvSpPr>
              <a:spLocks noChangeShapeType="1"/>
            </p:cNvSpPr>
            <p:nvPr/>
          </p:nvSpPr>
          <p:spPr bwMode="auto">
            <a:xfrm>
              <a:off x="4686803" y="8137525"/>
              <a:ext cx="91109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prstClr val="black"/>
                </a:solidFill>
                <a:latin typeface="+mn-ea"/>
              </a:endParaRPr>
            </a:p>
          </p:txBody>
        </p:sp>
        <p:pic>
          <p:nvPicPr>
            <p:cNvPr id="175" name="Picture 167" descr="투명구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3" t="58919" r="72762" b="28645"/>
            <a:stretch>
              <a:fillRect/>
            </a:stretch>
          </p:blipFill>
          <p:spPr bwMode="auto">
            <a:xfrm>
              <a:off x="4600575" y="8091488"/>
              <a:ext cx="93663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6" name="Picture 168" descr="투명구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3" t="58919" r="72762" b="28645"/>
            <a:stretch>
              <a:fillRect/>
            </a:stretch>
          </p:blipFill>
          <p:spPr bwMode="auto">
            <a:xfrm>
              <a:off x="4768850" y="8091488"/>
              <a:ext cx="93663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7" name="Picture 169" descr="투명구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t="58919" r="72762" b="28645"/>
          <a:stretch>
            <a:fillRect/>
          </a:stretch>
        </p:blipFill>
        <p:spPr bwMode="auto">
          <a:xfrm>
            <a:off x="4629150" y="7125038"/>
            <a:ext cx="9207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" name="Text Box 170"/>
          <p:cNvSpPr txBox="1">
            <a:spLocks noChangeArrowheads="1"/>
          </p:cNvSpPr>
          <p:nvPr/>
        </p:nvSpPr>
        <p:spPr bwMode="auto">
          <a:xfrm>
            <a:off x="3062288" y="8061663"/>
            <a:ext cx="1430337" cy="142347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시스템 활용 및 운영교육</a:t>
            </a:r>
          </a:p>
        </p:txBody>
      </p:sp>
      <p:sp>
        <p:nvSpPr>
          <p:cNvPr id="179" name="Text Box 171"/>
          <p:cNvSpPr txBox="1">
            <a:spLocks noChangeArrowheads="1"/>
          </p:cNvSpPr>
          <p:nvPr/>
        </p:nvSpPr>
        <p:spPr bwMode="auto">
          <a:xfrm>
            <a:off x="3467100" y="7745750"/>
            <a:ext cx="1069975" cy="142347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구축시스템 소개</a:t>
            </a:r>
          </a:p>
        </p:txBody>
      </p:sp>
      <p:sp>
        <p:nvSpPr>
          <p:cNvPr id="180" name="Text Box 172"/>
          <p:cNvSpPr txBox="1">
            <a:spLocks noChangeArrowheads="1"/>
          </p:cNvSpPr>
          <p:nvPr/>
        </p:nvSpPr>
        <p:spPr bwMode="auto">
          <a:xfrm>
            <a:off x="3467100" y="8444250"/>
            <a:ext cx="1079500" cy="142347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위험대처 교육</a:t>
            </a:r>
          </a:p>
        </p:txBody>
      </p:sp>
      <p:pic>
        <p:nvPicPr>
          <p:cNvPr id="181" name="Picture 174" descr="투명구슬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t="58919" r="72762" b="28645"/>
          <a:stretch>
            <a:fillRect/>
          </a:stretch>
        </p:blipFill>
        <p:spPr bwMode="auto">
          <a:xfrm>
            <a:off x="4746625" y="8452188"/>
            <a:ext cx="92075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2" name="그룹 53"/>
          <p:cNvGrpSpPr>
            <a:grpSpLocks/>
          </p:cNvGrpSpPr>
          <p:nvPr/>
        </p:nvGrpSpPr>
        <p:grpSpPr bwMode="auto">
          <a:xfrm>
            <a:off x="4835525" y="8452188"/>
            <a:ext cx="171450" cy="90487"/>
            <a:chOff x="4694238" y="9110663"/>
            <a:chExt cx="176212" cy="90487"/>
          </a:xfrm>
        </p:grpSpPr>
        <p:sp>
          <p:nvSpPr>
            <p:cNvPr id="183" name="Line 173"/>
            <p:cNvSpPr>
              <a:spLocks noChangeShapeType="1"/>
            </p:cNvSpPr>
            <p:nvPr/>
          </p:nvSpPr>
          <p:spPr bwMode="auto">
            <a:xfrm>
              <a:off x="4694238" y="9155113"/>
              <a:ext cx="91369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prstClr val="black"/>
                </a:solidFill>
                <a:latin typeface="+mn-ea"/>
              </a:endParaRPr>
            </a:p>
          </p:txBody>
        </p:sp>
        <p:pic>
          <p:nvPicPr>
            <p:cNvPr id="184" name="Picture 175" descr="투명구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3" t="58919" r="72762" b="28645"/>
            <a:stretch>
              <a:fillRect/>
            </a:stretch>
          </p:blipFill>
          <p:spPr bwMode="auto">
            <a:xfrm>
              <a:off x="4776788" y="9110663"/>
              <a:ext cx="93662" cy="90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5" name="Group 176"/>
          <p:cNvGrpSpPr>
            <a:grpSpLocks/>
          </p:cNvGrpSpPr>
          <p:nvPr/>
        </p:nvGrpSpPr>
        <p:grpSpPr bwMode="auto">
          <a:xfrm>
            <a:off x="4749800" y="8085475"/>
            <a:ext cx="255588" cy="92075"/>
            <a:chOff x="3318" y="5008"/>
            <a:chExt cx="165" cy="52"/>
          </a:xfrm>
        </p:grpSpPr>
        <p:sp>
          <p:nvSpPr>
            <p:cNvPr id="186" name="Line 177"/>
            <p:cNvSpPr>
              <a:spLocks noChangeShapeType="1"/>
            </p:cNvSpPr>
            <p:nvPr/>
          </p:nvSpPr>
          <p:spPr bwMode="auto">
            <a:xfrm>
              <a:off x="3372" y="5034"/>
              <a:ext cx="54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prstClr val="black"/>
                </a:solidFill>
                <a:latin typeface="+mn-ea"/>
              </a:endParaRPr>
            </a:p>
          </p:txBody>
        </p:sp>
        <p:pic>
          <p:nvPicPr>
            <p:cNvPr id="187" name="Picture 178" descr="투명구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3" t="58919" r="72762" b="28645"/>
            <a:stretch>
              <a:fillRect/>
            </a:stretch>
          </p:blipFill>
          <p:spPr bwMode="auto">
            <a:xfrm>
              <a:off x="3318" y="5008"/>
              <a:ext cx="59" cy="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179" descr="투명구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3" t="58919" r="72762" b="28645"/>
            <a:stretch>
              <a:fillRect/>
            </a:stretch>
          </p:blipFill>
          <p:spPr bwMode="auto">
            <a:xfrm>
              <a:off x="3424" y="5008"/>
              <a:ext cx="59" cy="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9" name="Picture 180" descr="투명구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t="58919" r="72762" b="28645"/>
          <a:stretch>
            <a:fillRect/>
          </a:stretch>
        </p:blipFill>
        <p:spPr bwMode="auto">
          <a:xfrm>
            <a:off x="4648200" y="7761625"/>
            <a:ext cx="92075" cy="10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 Box 172"/>
          <p:cNvSpPr txBox="1">
            <a:spLocks noChangeArrowheads="1"/>
          </p:cNvSpPr>
          <p:nvPr/>
        </p:nvSpPr>
        <p:spPr bwMode="auto">
          <a:xfrm>
            <a:off x="3175686" y="8780801"/>
            <a:ext cx="1370914" cy="138499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각종 평가 관련 도구 교육</a:t>
            </a:r>
          </a:p>
        </p:txBody>
      </p:sp>
      <p:pic>
        <p:nvPicPr>
          <p:cNvPr id="64" name="Picture 174" descr="투명구슬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t="58919" r="72762" b="28645"/>
          <a:stretch>
            <a:fillRect/>
          </a:stretch>
        </p:blipFill>
        <p:spPr bwMode="auto">
          <a:xfrm>
            <a:off x="4746625" y="8810987"/>
            <a:ext cx="92075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그룹 53"/>
          <p:cNvGrpSpPr>
            <a:grpSpLocks/>
          </p:cNvGrpSpPr>
          <p:nvPr/>
        </p:nvGrpSpPr>
        <p:grpSpPr bwMode="auto">
          <a:xfrm>
            <a:off x="4835525" y="8810987"/>
            <a:ext cx="171450" cy="90487"/>
            <a:chOff x="4694238" y="9110663"/>
            <a:chExt cx="176212" cy="90487"/>
          </a:xfrm>
        </p:grpSpPr>
        <p:sp>
          <p:nvSpPr>
            <p:cNvPr id="66" name="Line 173"/>
            <p:cNvSpPr>
              <a:spLocks noChangeShapeType="1"/>
            </p:cNvSpPr>
            <p:nvPr/>
          </p:nvSpPr>
          <p:spPr bwMode="auto">
            <a:xfrm>
              <a:off x="4694238" y="9155113"/>
              <a:ext cx="91369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prstClr val="black"/>
                </a:solidFill>
                <a:latin typeface="+mn-ea"/>
              </a:endParaRPr>
            </a:p>
          </p:txBody>
        </p:sp>
        <p:pic>
          <p:nvPicPr>
            <p:cNvPr id="67" name="Picture 175" descr="투명구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3" t="58919" r="72762" b="28645"/>
            <a:stretch>
              <a:fillRect/>
            </a:stretch>
          </p:blipFill>
          <p:spPr bwMode="auto">
            <a:xfrm>
              <a:off x="4776788" y="9110663"/>
              <a:ext cx="93662" cy="90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583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교육훈련계획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77996" y="466868"/>
            <a:ext cx="86189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교육훈련계획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336181" y="694469"/>
            <a:ext cx="1403714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3.3. </a:t>
            </a:r>
            <a:r>
              <a:rPr lang="ko-KR" altLang="en-US" dirty="0">
                <a:latin typeface="+mn-ea"/>
                <a:ea typeface="+mn-ea"/>
              </a:rPr>
              <a:t>교육훈련 조직 및 절차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3.3. </a:t>
            </a:r>
            <a:r>
              <a:rPr lang="ko-KR" altLang="en-US" sz="1600" dirty="0" smtClean="0">
                <a:latin typeface="+mn-ea"/>
                <a:ea typeface="+mn-ea"/>
              </a:rPr>
              <a:t>교육훈련 조직 및 절차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제안사는 효과적인 교육훈련 실시를 위하여 교육 담당자를 선정하고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교육과정 개발과 교육 계획을 수립하여 본 사업에 적합한 교육을 적기에 실시하도록 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또한 주관 기관의 프로젝트 추진팀 및 사업수행팀과 공급 업체간 상시적인 협조 관계를 유지하여 계획된 교육이 원활이 이루어질 수 있도록 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endParaRPr lang="en-US" altLang="ko-KR" sz="1200" dirty="0">
              <a:solidFill>
                <a:srgbClr val="8B8B8B"/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62128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교육훈련 </a:t>
              </a:r>
              <a:r>
                <a:rPr lang="ko-KR" altLang="en-US" sz="1100" dirty="0" smtClean="0">
                  <a:latin typeface="+mn-ea"/>
                </a:rPr>
                <a:t>조직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18" name="직사각형 58"/>
          <p:cNvSpPr>
            <a:spLocks noChangeArrowheads="1"/>
          </p:cNvSpPr>
          <p:nvPr/>
        </p:nvSpPr>
        <p:spPr bwMode="auto">
          <a:xfrm>
            <a:off x="404813" y="2634411"/>
            <a:ext cx="6048375" cy="26026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63" name="AutoShape 10"/>
          <p:cNvSpPr>
            <a:spLocks noChangeArrowheads="1"/>
          </p:cNvSpPr>
          <p:nvPr/>
        </p:nvSpPr>
        <p:spPr bwMode="auto">
          <a:xfrm>
            <a:off x="4149725" y="2776877"/>
            <a:ext cx="2155825" cy="2667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EAEAEA"/>
            </a:solidFill>
            <a:round/>
            <a:headEnd/>
            <a:tailEnd/>
          </a:ln>
        </p:spPr>
        <p:txBody>
          <a:bodyPr wrap="none" lIns="72000" tIns="45715" rIns="0" bIns="45715" anchor="ctr"/>
          <a:lstStyle>
            <a:lvl1pPr marL="85725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§"/>
            </a:pP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교육훈련계획의 조정 및 감독</a:t>
            </a:r>
          </a:p>
        </p:txBody>
      </p:sp>
      <p:sp>
        <p:nvSpPr>
          <p:cNvPr id="64" name="AutoShape 11"/>
          <p:cNvSpPr>
            <a:spLocks noChangeArrowheads="1"/>
          </p:cNvSpPr>
          <p:nvPr/>
        </p:nvSpPr>
        <p:spPr bwMode="auto">
          <a:xfrm>
            <a:off x="4149725" y="3178515"/>
            <a:ext cx="2155825" cy="3937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EAEAEA"/>
            </a:solidFill>
            <a:round/>
            <a:headEnd/>
            <a:tailEnd/>
          </a:ln>
        </p:spPr>
        <p:txBody>
          <a:bodyPr wrap="none" lIns="72000" tIns="45715" rIns="0" bIns="45715" anchor="ctr"/>
          <a:lstStyle>
            <a:lvl1pPr marL="85725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§"/>
            </a:pP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교육계획 수립 및 교육 집행</a:t>
            </a:r>
            <a:r>
              <a:rPr kumimoji="0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관리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교육 전반에 걸친 지원 활동</a:t>
            </a: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3346450" y="2957852"/>
            <a:ext cx="1588" cy="73977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45715" rIns="0" bIns="45715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66" name="Rectangle 13" descr="안산ITS_Q"/>
          <p:cNvSpPr>
            <a:spLocks noChangeArrowheads="1"/>
          </p:cNvSpPr>
          <p:nvPr/>
        </p:nvSpPr>
        <p:spPr bwMode="auto">
          <a:xfrm>
            <a:off x="2557463" y="2754652"/>
            <a:ext cx="1555750" cy="304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54000" rIns="90000" b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200" dirty="0">
                <a:solidFill>
                  <a:srgbClr val="FFFFFF"/>
                </a:solidFill>
                <a:latin typeface="+mn-ea"/>
                <a:ea typeface="+mn-ea"/>
              </a:rPr>
              <a:t>사업책임자</a:t>
            </a:r>
            <a:r>
              <a:rPr lang="en-US" altLang="ko-KR" sz="1200" dirty="0">
                <a:solidFill>
                  <a:srgbClr val="FFFFFF"/>
                </a:solidFill>
                <a:latin typeface="+mn-ea"/>
                <a:ea typeface="+mn-ea"/>
              </a:rPr>
              <a:t>(PM)</a:t>
            </a:r>
          </a:p>
        </p:txBody>
      </p:sp>
      <p:sp>
        <p:nvSpPr>
          <p:cNvPr id="67" name="Rectangle 14" descr="안산ITS_Q"/>
          <p:cNvSpPr>
            <a:spLocks noChangeArrowheads="1"/>
          </p:cNvSpPr>
          <p:nvPr/>
        </p:nvSpPr>
        <p:spPr bwMode="auto">
          <a:xfrm>
            <a:off x="2557463" y="3222965"/>
            <a:ext cx="1555750" cy="3032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54000" rIns="90000" b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200" dirty="0">
                <a:solidFill>
                  <a:srgbClr val="FFFFFF"/>
                </a:solidFill>
                <a:latin typeface="+mn-ea"/>
                <a:ea typeface="+mn-ea"/>
              </a:rPr>
              <a:t>교육훈련 지원팀</a:t>
            </a:r>
          </a:p>
        </p:txBody>
      </p:sp>
      <p:sp>
        <p:nvSpPr>
          <p:cNvPr id="68" name="Freeform 15"/>
          <p:cNvSpPr>
            <a:spLocks/>
          </p:cNvSpPr>
          <p:nvPr/>
        </p:nvSpPr>
        <p:spPr bwMode="auto">
          <a:xfrm>
            <a:off x="1243013" y="3696040"/>
            <a:ext cx="4206875" cy="184150"/>
          </a:xfrm>
          <a:custGeom>
            <a:avLst/>
            <a:gdLst>
              <a:gd name="T0" fmla="*/ 0 w 2812"/>
              <a:gd name="T1" fmla="*/ 2147483646 h 136"/>
              <a:gd name="T2" fmla="*/ 0 w 2812"/>
              <a:gd name="T3" fmla="*/ 0 h 136"/>
              <a:gd name="T4" fmla="*/ 2147483646 w 2812"/>
              <a:gd name="T5" fmla="*/ 0 h 136"/>
              <a:gd name="T6" fmla="*/ 2147483646 w 2812"/>
              <a:gd name="T7" fmla="*/ 2147483646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2812"/>
              <a:gd name="T13" fmla="*/ 0 h 136"/>
              <a:gd name="T14" fmla="*/ 2812 w 2812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12" h="136">
                <a:moveTo>
                  <a:pt x="0" y="91"/>
                </a:moveTo>
                <a:lnTo>
                  <a:pt x="0" y="0"/>
                </a:lnTo>
                <a:lnTo>
                  <a:pt x="2812" y="0"/>
                </a:lnTo>
                <a:lnTo>
                  <a:pt x="2812" y="136"/>
                </a:lnTo>
              </a:path>
            </a:pathLst>
          </a:cu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5715" rIns="0" bIns="45715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69" name="Freeform 16"/>
          <p:cNvSpPr>
            <a:spLocks/>
          </p:cNvSpPr>
          <p:nvPr/>
        </p:nvSpPr>
        <p:spPr bwMode="auto">
          <a:xfrm>
            <a:off x="2628900" y="3696040"/>
            <a:ext cx="1455738" cy="184150"/>
          </a:xfrm>
          <a:custGeom>
            <a:avLst/>
            <a:gdLst>
              <a:gd name="T0" fmla="*/ 0 w 2812"/>
              <a:gd name="T1" fmla="*/ 2147483646 h 136"/>
              <a:gd name="T2" fmla="*/ 0 w 2812"/>
              <a:gd name="T3" fmla="*/ 0 h 136"/>
              <a:gd name="T4" fmla="*/ 0 w 2812"/>
              <a:gd name="T5" fmla="*/ 0 h 136"/>
              <a:gd name="T6" fmla="*/ 0 w 2812"/>
              <a:gd name="T7" fmla="*/ 2147483646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2812"/>
              <a:gd name="T13" fmla="*/ 0 h 136"/>
              <a:gd name="T14" fmla="*/ 2812 w 2812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12" h="136">
                <a:moveTo>
                  <a:pt x="0" y="91"/>
                </a:moveTo>
                <a:lnTo>
                  <a:pt x="0" y="0"/>
                </a:lnTo>
                <a:lnTo>
                  <a:pt x="2812" y="0"/>
                </a:lnTo>
                <a:lnTo>
                  <a:pt x="2812" y="136"/>
                </a:lnTo>
              </a:path>
            </a:pathLst>
          </a:cu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5715" rIns="0" bIns="45715"/>
          <a:lstStyle/>
          <a:p>
            <a:endParaRPr lang="ko-KR" altLang="en-US" dirty="0">
              <a:latin typeface="+mn-ea"/>
            </a:endParaRPr>
          </a:p>
        </p:txBody>
      </p:sp>
      <p:grpSp>
        <p:nvGrpSpPr>
          <p:cNvPr id="70" name="Group 17"/>
          <p:cNvGrpSpPr>
            <a:grpSpLocks/>
          </p:cNvGrpSpPr>
          <p:nvPr/>
        </p:nvGrpSpPr>
        <p:grpSpPr bwMode="auto">
          <a:xfrm>
            <a:off x="596900" y="3777002"/>
            <a:ext cx="5481638" cy="1314450"/>
            <a:chOff x="322" y="2685"/>
            <a:chExt cx="3664" cy="929"/>
          </a:xfrm>
        </p:grpSpPr>
        <p:grpSp>
          <p:nvGrpSpPr>
            <p:cNvPr id="71" name="Group 18"/>
            <p:cNvGrpSpPr>
              <a:grpSpLocks/>
            </p:cNvGrpSpPr>
            <p:nvPr/>
          </p:nvGrpSpPr>
          <p:grpSpPr bwMode="auto">
            <a:xfrm>
              <a:off x="322" y="2685"/>
              <a:ext cx="3664" cy="214"/>
              <a:chOff x="334" y="2629"/>
              <a:chExt cx="3784" cy="270"/>
            </a:xfrm>
          </p:grpSpPr>
          <p:sp>
            <p:nvSpPr>
              <p:cNvPr id="76" name="Rectangle 19" descr="안산ITS_b"/>
              <p:cNvSpPr>
                <a:spLocks noChangeArrowheads="1"/>
              </p:cNvSpPr>
              <p:nvPr/>
            </p:nvSpPr>
            <p:spPr bwMode="auto">
              <a:xfrm>
                <a:off x="334" y="2629"/>
                <a:ext cx="896" cy="270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54000" rIns="90000" bIns="540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2" name="Rectangle 20" descr="안산ITS_b"/>
              <p:cNvSpPr>
                <a:spLocks noChangeArrowheads="1"/>
              </p:cNvSpPr>
              <p:nvPr/>
            </p:nvSpPr>
            <p:spPr bwMode="auto">
              <a:xfrm>
                <a:off x="1296" y="2629"/>
                <a:ext cx="896" cy="270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54000" rIns="90000" bIns="540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3" name="Rectangle 21" descr="안산ITS_b"/>
              <p:cNvSpPr>
                <a:spLocks noChangeArrowheads="1"/>
              </p:cNvSpPr>
              <p:nvPr/>
            </p:nvSpPr>
            <p:spPr bwMode="auto">
              <a:xfrm>
                <a:off x="2259" y="2629"/>
                <a:ext cx="896" cy="270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54000" rIns="90000" bIns="540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4" name="Rectangle 22" descr="안산ITS_b"/>
              <p:cNvSpPr>
                <a:spLocks noChangeArrowheads="1"/>
              </p:cNvSpPr>
              <p:nvPr/>
            </p:nvSpPr>
            <p:spPr bwMode="auto">
              <a:xfrm>
                <a:off x="3222" y="2629"/>
                <a:ext cx="896" cy="270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54000" rIns="90000" bIns="540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72" name="Rectangle 23"/>
            <p:cNvSpPr>
              <a:spLocks noChangeArrowheads="1"/>
            </p:cNvSpPr>
            <p:nvPr/>
          </p:nvSpPr>
          <p:spPr bwMode="auto">
            <a:xfrm>
              <a:off x="330" y="2925"/>
              <a:ext cx="854" cy="6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lIns="0" tIns="45715" rIns="0" bIns="45715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73" name="Rectangle 24"/>
            <p:cNvSpPr>
              <a:spLocks noChangeArrowheads="1"/>
            </p:cNvSpPr>
            <p:nvPr/>
          </p:nvSpPr>
          <p:spPr bwMode="auto">
            <a:xfrm>
              <a:off x="1260" y="2926"/>
              <a:ext cx="854" cy="6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lIns="0" tIns="45715" rIns="0" bIns="45715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74" name="Rectangle 25"/>
            <p:cNvSpPr>
              <a:spLocks noChangeArrowheads="1"/>
            </p:cNvSpPr>
            <p:nvPr/>
          </p:nvSpPr>
          <p:spPr bwMode="auto">
            <a:xfrm>
              <a:off x="2190" y="2926"/>
              <a:ext cx="854" cy="6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lIns="0" tIns="45715" rIns="0" bIns="45715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75" name="Rectangle 26"/>
            <p:cNvSpPr>
              <a:spLocks noChangeArrowheads="1"/>
            </p:cNvSpPr>
            <p:nvPr/>
          </p:nvSpPr>
          <p:spPr bwMode="auto">
            <a:xfrm>
              <a:off x="3126" y="2926"/>
              <a:ext cx="854" cy="6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lIns="0" tIns="45715" rIns="0" bIns="45715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85" name="AutoShape 27"/>
          <p:cNvSpPr>
            <a:spLocks noChangeArrowheads="1"/>
          </p:cNvSpPr>
          <p:nvPr/>
        </p:nvSpPr>
        <p:spPr bwMode="auto">
          <a:xfrm>
            <a:off x="731838" y="3754777"/>
            <a:ext cx="1017587" cy="3079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45715" rIns="0" bIns="45715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30000"/>
              </a:lnSpc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시스템 개발부문</a:t>
            </a:r>
          </a:p>
        </p:txBody>
      </p:sp>
      <p:sp>
        <p:nvSpPr>
          <p:cNvPr id="86" name="AutoShape 28"/>
          <p:cNvSpPr>
            <a:spLocks noChangeArrowheads="1"/>
          </p:cNvSpPr>
          <p:nvPr/>
        </p:nvSpPr>
        <p:spPr bwMode="auto">
          <a:xfrm>
            <a:off x="2135188" y="3754777"/>
            <a:ext cx="1017587" cy="3079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45715" rIns="0" bIns="45715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30000"/>
              </a:lnSpc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전문교육 조직</a:t>
            </a:r>
          </a:p>
        </p:txBody>
      </p:sp>
      <p:sp>
        <p:nvSpPr>
          <p:cNvPr id="87" name="AutoShape 29"/>
          <p:cNvSpPr>
            <a:spLocks noChangeArrowheads="1"/>
          </p:cNvSpPr>
          <p:nvPr/>
        </p:nvSpPr>
        <p:spPr bwMode="auto">
          <a:xfrm>
            <a:off x="3521075" y="3762715"/>
            <a:ext cx="1019175" cy="3079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45715" rIns="0" bIns="45715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공급업체</a:t>
            </a:r>
          </a:p>
        </p:txBody>
      </p:sp>
      <p:sp>
        <p:nvSpPr>
          <p:cNvPr id="88" name="AutoShape 30"/>
          <p:cNvSpPr>
            <a:spLocks noChangeArrowheads="1"/>
          </p:cNvSpPr>
          <p:nvPr/>
        </p:nvSpPr>
        <p:spPr bwMode="auto">
          <a:xfrm>
            <a:off x="4933950" y="3754777"/>
            <a:ext cx="1000125" cy="3079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45715" rIns="0" bIns="45715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기술지원 부문</a:t>
            </a:r>
          </a:p>
        </p:txBody>
      </p: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623888" y="4127840"/>
            <a:ext cx="1252537" cy="76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15" rIns="0" bIns="45715">
            <a:spAutoFit/>
          </a:bodyPr>
          <a:lstStyle>
            <a:lvl1pPr marL="173038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시스템 개발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운영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지침서 작성 및 교육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사용자 매뉴얼 작성 및 교육</a:t>
            </a:r>
          </a:p>
        </p:txBody>
      </p:sp>
      <p:sp>
        <p:nvSpPr>
          <p:cNvPr id="90" name="Text Box 32"/>
          <p:cNvSpPr txBox="1">
            <a:spLocks noChangeArrowheads="1"/>
          </p:cNvSpPr>
          <p:nvPr/>
        </p:nvSpPr>
        <p:spPr bwMode="auto">
          <a:xfrm>
            <a:off x="2014538" y="4118315"/>
            <a:ext cx="126682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15" rIns="0" bIns="45715">
            <a:spAutoFit/>
          </a:bodyPr>
          <a:lstStyle>
            <a:lvl1pPr marL="173038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전반적 교육 체계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 에 대한 지원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사용자 별 다양한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 프로그램 준비</a:t>
            </a:r>
          </a:p>
        </p:txBody>
      </p:sp>
      <p:sp>
        <p:nvSpPr>
          <p:cNvPr id="91" name="Text Box 33"/>
          <p:cNvSpPr txBox="1">
            <a:spLocks noChangeArrowheads="1"/>
          </p:cNvSpPr>
          <p:nvPr/>
        </p:nvSpPr>
        <p:spPr bwMode="auto">
          <a:xfrm>
            <a:off x="3405188" y="4113552"/>
            <a:ext cx="121602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15" rIns="0" bIns="45715">
            <a:spAutoFit/>
          </a:bodyPr>
          <a:lstStyle>
            <a:lvl1pPr marL="173038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공급 제품에 대한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 교육교재 제공 및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 교육</a:t>
            </a:r>
          </a:p>
        </p:txBody>
      </p:sp>
      <p:sp>
        <p:nvSpPr>
          <p:cNvPr id="92" name="Text Box 34"/>
          <p:cNvSpPr txBox="1">
            <a:spLocks noChangeArrowheads="1"/>
          </p:cNvSpPr>
          <p:nvPr/>
        </p:nvSpPr>
        <p:spPr bwMode="auto">
          <a:xfrm>
            <a:off x="4806950" y="4113552"/>
            <a:ext cx="1262063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15" rIns="0" bIns="45715">
            <a:spAutoFit/>
          </a:bodyPr>
          <a:lstStyle>
            <a:lvl1pPr marL="173038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최신 정보기술에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 대한 자료 제공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 및 교육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404812" y="5375041"/>
            <a:ext cx="6048375" cy="228610"/>
            <a:chOff x="404813" y="1878221"/>
            <a:chExt cx="6048375" cy="228610"/>
          </a:xfrm>
        </p:grpSpPr>
        <p:grpSp>
          <p:nvGrpSpPr>
            <p:cNvPr id="94" name="그룹 93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96" name="그룹 95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20" name="오각형 119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121" name="오각형 120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97" name="직사각형 96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119" name="직사각형 118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95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교육훈련 </a:t>
              </a:r>
              <a:r>
                <a:rPr lang="ko-KR" altLang="en-US" sz="1100" dirty="0" smtClean="0">
                  <a:latin typeface="+mn-ea"/>
                </a:rPr>
                <a:t>절차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202" name="Group 324"/>
          <p:cNvGraphicFramePr>
            <a:graphicFrameLocks noGrp="1"/>
          </p:cNvGraphicFramePr>
          <p:nvPr>
            <p:extLst/>
          </p:nvPr>
        </p:nvGraphicFramePr>
        <p:xfrm>
          <a:off x="404812" y="5749925"/>
          <a:ext cx="6048375" cy="3640138"/>
        </p:xfrm>
        <a:graphic>
          <a:graphicData uri="http://schemas.openxmlformats.org/drawingml/2006/table">
            <a:tbl>
              <a:tblPr/>
              <a:tblGrid>
                <a:gridCol w="686062"/>
                <a:gridCol w="1984653"/>
                <a:gridCol w="1607832"/>
                <a:gridCol w="1769828"/>
              </a:tblGrid>
              <a:tr h="3050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절차</a:t>
                      </a:r>
                    </a:p>
                  </a:txBody>
                  <a:tcPr marL="0" marR="0" marT="51271" marB="5127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제안사</a:t>
                      </a:r>
                    </a:p>
                  </a:txBody>
                  <a:tcPr marL="0" marR="0" marT="51271" marB="5127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</a:p>
                  </a:txBody>
                  <a:tcPr marL="0" marR="0" marT="51271" marB="5127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방법</a:t>
                      </a:r>
                    </a:p>
                  </a:txBody>
                  <a:tcPr marL="0" marR="0" marT="51271" marB="5127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7097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</a:t>
                      </a:r>
                    </a:p>
                  </a:txBody>
                  <a:tcPr marL="0" marR="0" marT="40285" marB="43948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21974" marB="36623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21974" marB="36623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교육대상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일정 등을 한국저작권위원회와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협의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교육훈련계획서 작성</a:t>
                      </a:r>
                    </a:p>
                  </a:txBody>
                  <a:tcPr marL="46800" marR="18000" marT="21974" marB="36623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9579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준비</a:t>
                      </a:r>
                    </a:p>
                  </a:txBody>
                  <a:tcPr marL="0" marR="0" marT="40285" marB="43948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교재작성 및 적절한 장소를 선정하여 교육환경 준비 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교육교재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CD)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제작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 대상요원에게 교육    참석요청 공문 발송</a:t>
                      </a:r>
                    </a:p>
                  </a:txBody>
                  <a:tcPr marL="46800" marR="18000" marT="21974" marB="36623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5471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실행</a:t>
                      </a:r>
                    </a:p>
                  </a:txBody>
                  <a:tcPr marL="0" marR="0" marT="40285" marB="43948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교육실시 전에 대상자 확인 및 교재 배포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강의 및 실습으로 교육 실시</a:t>
                      </a:r>
                    </a:p>
                  </a:txBody>
                  <a:tcPr marL="46800" marR="18000" marT="21974" marB="36623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17485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평가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</a:t>
                      </a:r>
                    </a:p>
                  </a:txBody>
                  <a:tcPr marL="0" marR="0" marT="40285" marB="43948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교육과목별로 교육평가 자료를 한국저작권위원회와 협의하여 작성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교육에 대한 이해도를 평가 및 분석하여 수준 미달자는  한국저작권위원회와 협의하여 재교육 실시</a:t>
                      </a:r>
                    </a:p>
                  </a:txBody>
                  <a:tcPr marL="46800" marR="18000" marT="21974" marB="36623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03" name="Group 264"/>
          <p:cNvGrpSpPr>
            <a:grpSpLocks/>
          </p:cNvGrpSpPr>
          <p:nvPr/>
        </p:nvGrpSpPr>
        <p:grpSpPr bwMode="auto">
          <a:xfrm>
            <a:off x="1519238" y="6126163"/>
            <a:ext cx="2974975" cy="2870200"/>
            <a:chOff x="937" y="3724"/>
            <a:chExt cx="1874" cy="1955"/>
          </a:xfrm>
        </p:grpSpPr>
        <p:sp>
          <p:nvSpPr>
            <p:cNvPr id="204" name="Rectangle 265"/>
            <p:cNvSpPr>
              <a:spLocks noChangeArrowheads="1"/>
            </p:cNvSpPr>
            <p:nvPr/>
          </p:nvSpPr>
          <p:spPr bwMode="auto">
            <a:xfrm>
              <a:off x="959" y="3724"/>
              <a:ext cx="749" cy="237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교육훈련 </a:t>
              </a:r>
            </a:p>
            <a:p>
              <a:pPr algn="ctr" eaLnBrk="1" hangingPunct="1"/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계획수립</a:t>
              </a:r>
            </a:p>
          </p:txBody>
        </p:sp>
        <p:sp>
          <p:nvSpPr>
            <p:cNvPr id="205" name="Rectangle 266"/>
            <p:cNvSpPr>
              <a:spLocks noChangeArrowheads="1"/>
            </p:cNvSpPr>
            <p:nvPr/>
          </p:nvSpPr>
          <p:spPr bwMode="auto">
            <a:xfrm>
              <a:off x="959" y="4776"/>
              <a:ext cx="749" cy="129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교육실시</a:t>
              </a:r>
            </a:p>
          </p:txBody>
        </p:sp>
        <p:sp>
          <p:nvSpPr>
            <p:cNvPr id="206" name="Rectangle 267"/>
            <p:cNvSpPr>
              <a:spLocks noChangeArrowheads="1"/>
            </p:cNvSpPr>
            <p:nvPr/>
          </p:nvSpPr>
          <p:spPr bwMode="auto">
            <a:xfrm>
              <a:off x="959" y="4344"/>
              <a:ext cx="749" cy="13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교육환경 점검</a:t>
              </a:r>
            </a:p>
          </p:txBody>
        </p:sp>
        <p:sp>
          <p:nvSpPr>
            <p:cNvPr id="207" name="Rectangle 268"/>
            <p:cNvSpPr>
              <a:spLocks noChangeArrowheads="1"/>
            </p:cNvSpPr>
            <p:nvPr/>
          </p:nvSpPr>
          <p:spPr bwMode="auto">
            <a:xfrm>
              <a:off x="959" y="5261"/>
              <a:ext cx="749" cy="13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평가 및 분석 </a:t>
              </a:r>
            </a:p>
          </p:txBody>
        </p:sp>
        <p:sp>
          <p:nvSpPr>
            <p:cNvPr id="208" name="Text Box 269"/>
            <p:cNvSpPr txBox="1">
              <a:spLocks noChangeArrowheads="1"/>
            </p:cNvSpPr>
            <p:nvPr/>
          </p:nvSpPr>
          <p:spPr bwMode="auto">
            <a:xfrm>
              <a:off x="1142" y="4071"/>
              <a:ext cx="395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/>
              <a:r>
                <a:rPr lang="ko-KR" altLang="en-US" sz="1000" dirty="0">
                  <a:solidFill>
                    <a:srgbClr val="0000FF"/>
                  </a:solidFill>
                  <a:latin typeface="+mn-ea"/>
                  <a:ea typeface="+mn-ea"/>
                </a:rPr>
                <a:t>보고 및 협의</a:t>
              </a:r>
            </a:p>
          </p:txBody>
        </p:sp>
        <p:sp>
          <p:nvSpPr>
            <p:cNvPr id="209" name="Rectangle 270"/>
            <p:cNvSpPr>
              <a:spLocks noChangeArrowheads="1"/>
            </p:cNvSpPr>
            <p:nvPr/>
          </p:nvSpPr>
          <p:spPr bwMode="auto">
            <a:xfrm>
              <a:off x="2063" y="5551"/>
              <a:ext cx="748" cy="128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종 료 </a:t>
              </a:r>
            </a:p>
          </p:txBody>
        </p:sp>
        <p:sp>
          <p:nvSpPr>
            <p:cNvPr id="210" name="Text Box 271"/>
            <p:cNvSpPr txBox="1">
              <a:spLocks noChangeArrowheads="1"/>
            </p:cNvSpPr>
            <p:nvPr/>
          </p:nvSpPr>
          <p:spPr bwMode="auto">
            <a:xfrm>
              <a:off x="1785" y="5182"/>
              <a:ext cx="287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/>
              <a:r>
                <a:rPr lang="ko-KR" altLang="en-US" sz="1000" dirty="0">
                  <a:solidFill>
                    <a:srgbClr val="0000FF"/>
                  </a:solidFill>
                  <a:latin typeface="+mn-ea"/>
                  <a:ea typeface="+mn-ea"/>
                </a:rPr>
                <a:t>결과보고</a:t>
              </a:r>
            </a:p>
          </p:txBody>
        </p:sp>
        <p:sp>
          <p:nvSpPr>
            <p:cNvPr id="211" name="Rectangle 272"/>
            <p:cNvSpPr>
              <a:spLocks noChangeArrowheads="1"/>
            </p:cNvSpPr>
            <p:nvPr/>
          </p:nvSpPr>
          <p:spPr bwMode="auto">
            <a:xfrm>
              <a:off x="2062" y="4344"/>
              <a:ext cx="747" cy="13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교육소집</a:t>
              </a:r>
            </a:p>
          </p:txBody>
        </p:sp>
        <p:sp>
          <p:nvSpPr>
            <p:cNvPr id="212" name="Rectangle 273"/>
            <p:cNvSpPr>
              <a:spLocks noChangeArrowheads="1"/>
            </p:cNvSpPr>
            <p:nvPr/>
          </p:nvSpPr>
          <p:spPr bwMode="auto">
            <a:xfrm>
              <a:off x="2062" y="4776"/>
              <a:ext cx="747" cy="129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교육수강</a:t>
              </a:r>
            </a:p>
          </p:txBody>
        </p:sp>
        <p:sp>
          <p:nvSpPr>
            <p:cNvPr id="213" name="Text Box 274"/>
            <p:cNvSpPr txBox="1">
              <a:spLocks noChangeArrowheads="1"/>
            </p:cNvSpPr>
            <p:nvPr/>
          </p:nvSpPr>
          <p:spPr bwMode="auto">
            <a:xfrm>
              <a:off x="2480" y="4200"/>
              <a:ext cx="287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/>
              <a:r>
                <a:rPr lang="ko-KR" altLang="en-US" sz="1000" dirty="0">
                  <a:solidFill>
                    <a:srgbClr val="0000FF"/>
                  </a:solidFill>
                  <a:latin typeface="+mn-ea"/>
                  <a:ea typeface="+mn-ea"/>
                </a:rPr>
                <a:t>참석요청</a:t>
              </a:r>
            </a:p>
          </p:txBody>
        </p:sp>
        <p:cxnSp>
          <p:nvCxnSpPr>
            <p:cNvPr id="214" name="AutoShape 275"/>
            <p:cNvCxnSpPr>
              <a:cxnSpLocks noChangeShapeType="1"/>
              <a:stCxn id="204" idx="2"/>
            </p:cNvCxnSpPr>
            <p:nvPr/>
          </p:nvCxnSpPr>
          <p:spPr bwMode="auto">
            <a:xfrm rot="16200000" flipH="1">
              <a:off x="1789" y="3505"/>
              <a:ext cx="78" cy="987"/>
            </a:xfrm>
            <a:prstGeom prst="bentConnector2">
              <a:avLst/>
            </a:prstGeom>
            <a:noFill/>
            <a:ln w="3175">
              <a:solidFill>
                <a:srgbClr val="4D4D4D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" name="AutoShape 276"/>
            <p:cNvCxnSpPr>
              <a:cxnSpLocks noChangeShapeType="1"/>
            </p:cNvCxnSpPr>
            <p:nvPr/>
          </p:nvCxnSpPr>
          <p:spPr bwMode="auto">
            <a:xfrm rot="10800000" flipH="1">
              <a:off x="937" y="3842"/>
              <a:ext cx="1" cy="1485"/>
            </a:xfrm>
            <a:prstGeom prst="bentConnector3">
              <a:avLst>
                <a:gd name="adj1" fmla="val -14400005"/>
              </a:avLst>
            </a:prstGeom>
            <a:noFill/>
            <a:ln w="3175">
              <a:solidFill>
                <a:srgbClr val="4D4D4D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" name="AutoShape 277"/>
            <p:cNvCxnSpPr>
              <a:cxnSpLocks noChangeShapeType="1"/>
              <a:endCxn id="211" idx="0"/>
            </p:cNvCxnSpPr>
            <p:nvPr/>
          </p:nvCxnSpPr>
          <p:spPr bwMode="auto">
            <a:xfrm rot="5400000">
              <a:off x="2343" y="4252"/>
              <a:ext cx="185" cy="0"/>
            </a:xfrm>
            <a:prstGeom prst="straightConnector1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7" name="AutoShape 278"/>
            <p:cNvCxnSpPr>
              <a:cxnSpLocks noChangeShapeType="1"/>
            </p:cNvCxnSpPr>
            <p:nvPr/>
          </p:nvCxnSpPr>
          <p:spPr bwMode="auto">
            <a:xfrm rot="10800000" flipV="1">
              <a:off x="1278" y="4212"/>
              <a:ext cx="1157" cy="132"/>
            </a:xfrm>
            <a:prstGeom prst="bentConnector2">
              <a:avLst/>
            </a:prstGeom>
            <a:noFill/>
            <a:ln w="3175">
              <a:solidFill>
                <a:srgbClr val="4D4D4D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8" name="AutoShape 279"/>
            <p:cNvCxnSpPr>
              <a:cxnSpLocks noChangeShapeType="1"/>
              <a:stCxn id="206" idx="2"/>
              <a:endCxn id="205" idx="0"/>
            </p:cNvCxnSpPr>
            <p:nvPr/>
          </p:nvCxnSpPr>
          <p:spPr bwMode="auto">
            <a:xfrm>
              <a:off x="1334" y="4476"/>
              <a:ext cx="0" cy="300"/>
            </a:xfrm>
            <a:prstGeom prst="straightConnector1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9" name="AutoShape 280"/>
            <p:cNvCxnSpPr>
              <a:cxnSpLocks noChangeShapeType="1"/>
              <a:stCxn id="211" idx="2"/>
              <a:endCxn id="212" idx="0"/>
            </p:cNvCxnSpPr>
            <p:nvPr/>
          </p:nvCxnSpPr>
          <p:spPr bwMode="auto">
            <a:xfrm rot="5400000">
              <a:off x="2285" y="4626"/>
              <a:ext cx="301" cy="0"/>
            </a:xfrm>
            <a:prstGeom prst="straightConnector1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0" name="AutoShape 281"/>
            <p:cNvCxnSpPr>
              <a:cxnSpLocks noChangeShapeType="1"/>
              <a:stCxn id="207" idx="3"/>
            </p:cNvCxnSpPr>
            <p:nvPr/>
          </p:nvCxnSpPr>
          <p:spPr bwMode="auto">
            <a:xfrm>
              <a:off x="1708" y="5327"/>
              <a:ext cx="613" cy="2"/>
            </a:xfrm>
            <a:prstGeom prst="bentConnector3">
              <a:avLst>
                <a:gd name="adj1" fmla="val 49917"/>
              </a:avLst>
            </a:prstGeom>
            <a:noFill/>
            <a:ln w="3175">
              <a:solidFill>
                <a:srgbClr val="4D4D4D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1" name="AutoShape 282"/>
            <p:cNvCxnSpPr>
              <a:cxnSpLocks noChangeShapeType="1"/>
              <a:endCxn id="209" idx="0"/>
            </p:cNvCxnSpPr>
            <p:nvPr/>
          </p:nvCxnSpPr>
          <p:spPr bwMode="auto">
            <a:xfrm rot="16200000" flipH="1">
              <a:off x="2386" y="5500"/>
              <a:ext cx="101" cy="1"/>
            </a:xfrm>
            <a:prstGeom prst="bentConnector3">
              <a:avLst>
                <a:gd name="adj1" fmla="val 49505"/>
              </a:avLst>
            </a:prstGeom>
            <a:noFill/>
            <a:ln w="3175">
              <a:solidFill>
                <a:srgbClr val="4D4D4D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2" name="Text Box 283"/>
            <p:cNvSpPr txBox="1">
              <a:spLocks noChangeArrowheads="1"/>
            </p:cNvSpPr>
            <p:nvPr/>
          </p:nvSpPr>
          <p:spPr bwMode="auto">
            <a:xfrm>
              <a:off x="1084" y="5406"/>
              <a:ext cx="43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/>
              <a:r>
                <a:rPr lang="ko-KR" altLang="en-US" sz="1000" dirty="0">
                  <a:solidFill>
                    <a:srgbClr val="0000FF"/>
                  </a:solidFill>
                  <a:latin typeface="+mn-ea"/>
                  <a:ea typeface="+mn-ea"/>
                </a:rPr>
                <a:t>차기교육훈련</a:t>
              </a:r>
            </a:p>
            <a:p>
              <a:pPr algn="ctr" eaLnBrk="1" fontAlgn="ctr" hangingPunct="1"/>
              <a:r>
                <a:rPr lang="ko-KR" altLang="en-US" sz="1000" dirty="0">
                  <a:solidFill>
                    <a:srgbClr val="0000FF"/>
                  </a:solidFill>
                  <a:latin typeface="+mn-ea"/>
                  <a:ea typeface="+mn-ea"/>
                </a:rPr>
                <a:t>계획에  반영</a:t>
              </a:r>
            </a:p>
          </p:txBody>
        </p:sp>
        <p:cxnSp>
          <p:nvCxnSpPr>
            <p:cNvPr id="223" name="AutoShape 284"/>
            <p:cNvCxnSpPr>
              <a:cxnSpLocks noChangeShapeType="1"/>
              <a:stCxn id="212" idx="2"/>
              <a:endCxn id="207" idx="0"/>
            </p:cNvCxnSpPr>
            <p:nvPr/>
          </p:nvCxnSpPr>
          <p:spPr bwMode="auto">
            <a:xfrm rot="5400000">
              <a:off x="1707" y="4532"/>
              <a:ext cx="356" cy="1102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rgbClr val="4D4D4D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24" name="Group 285"/>
            <p:cNvGrpSpPr>
              <a:grpSpLocks/>
            </p:cNvGrpSpPr>
            <p:nvPr/>
          </p:nvGrpSpPr>
          <p:grpSpPr bwMode="auto">
            <a:xfrm>
              <a:off x="2137" y="3915"/>
              <a:ext cx="598" cy="243"/>
              <a:chOff x="2842" y="5136"/>
              <a:chExt cx="912" cy="336"/>
            </a:xfrm>
          </p:grpSpPr>
          <p:pic>
            <p:nvPicPr>
              <p:cNvPr id="228" name="Picture 286" descr="마름모"/>
              <p:cNvPicPr>
                <a:picLocks noChangeAspect="1" noChangeArrowheads="1"/>
              </p:cNvPicPr>
              <p:nvPr/>
            </p:nvPicPr>
            <p:blipFill>
              <a:blip r:embed="rId4">
                <a:lum bright="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2" y="5136"/>
                <a:ext cx="912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9" name="Rectangle 287"/>
              <p:cNvSpPr>
                <a:spLocks noChangeArrowheads="1"/>
              </p:cNvSpPr>
              <p:nvPr/>
            </p:nvSpPr>
            <p:spPr bwMode="auto">
              <a:xfrm>
                <a:off x="3007" y="5142"/>
                <a:ext cx="60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/>
                <a:r>
                  <a:rPr lang="ko-KR" altLang="en-US" sz="1000" dirty="0">
                    <a:solidFill>
                      <a:srgbClr val="4D4D4D"/>
                    </a:solidFill>
                    <a:latin typeface="+mn-ea"/>
                    <a:ea typeface="+mn-ea"/>
                  </a:rPr>
                  <a:t>조정 및 승인</a:t>
                </a:r>
              </a:p>
            </p:txBody>
          </p:sp>
        </p:grpSp>
        <p:grpSp>
          <p:nvGrpSpPr>
            <p:cNvPr id="225" name="Group 288"/>
            <p:cNvGrpSpPr>
              <a:grpSpLocks/>
            </p:cNvGrpSpPr>
            <p:nvPr/>
          </p:nvGrpSpPr>
          <p:grpSpPr bwMode="auto">
            <a:xfrm>
              <a:off x="2137" y="5207"/>
              <a:ext cx="598" cy="243"/>
              <a:chOff x="2842" y="5136"/>
              <a:chExt cx="912" cy="336"/>
            </a:xfrm>
          </p:grpSpPr>
          <p:pic>
            <p:nvPicPr>
              <p:cNvPr id="226" name="Picture 289" descr="마름모"/>
              <p:cNvPicPr>
                <a:picLocks noChangeAspect="1" noChangeArrowheads="1"/>
              </p:cNvPicPr>
              <p:nvPr/>
            </p:nvPicPr>
            <p:blipFill>
              <a:blip r:embed="rId4">
                <a:lum bright="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2" y="5136"/>
                <a:ext cx="912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7" name="Rectangle 290"/>
              <p:cNvSpPr>
                <a:spLocks noChangeArrowheads="1"/>
              </p:cNvSpPr>
              <p:nvPr/>
            </p:nvSpPr>
            <p:spPr bwMode="auto">
              <a:xfrm>
                <a:off x="3007" y="5165"/>
                <a:ext cx="60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/>
                <a:r>
                  <a:rPr lang="ko-KR" altLang="en-US" sz="1000" dirty="0">
                    <a:solidFill>
                      <a:srgbClr val="4D4D4D"/>
                    </a:solidFill>
                    <a:latin typeface="+mn-ea"/>
                    <a:ea typeface="+mn-ea"/>
                  </a:rPr>
                  <a:t>평가 및 승인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138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교육훈련계획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77996" y="466868"/>
            <a:ext cx="86189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교육훈련계획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35330" y="694469"/>
            <a:ext cx="100456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3.4. </a:t>
            </a:r>
            <a:r>
              <a:rPr lang="ko-KR" altLang="en-US" dirty="0">
                <a:latin typeface="+mn-ea"/>
                <a:ea typeface="+mn-ea"/>
              </a:rPr>
              <a:t>교육훈련 내용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3.4. </a:t>
            </a:r>
            <a:r>
              <a:rPr lang="ko-KR" altLang="en-US" sz="1600" dirty="0" smtClean="0">
                <a:latin typeface="+mn-ea"/>
                <a:ea typeface="+mn-ea"/>
              </a:rPr>
              <a:t>교육훈련 내용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본 제안사는 관리자를 위한 교육을 한국저작권위원회와 협의하여 결정하며 기본적으로 사업 소개를 비롯하여 구축시스템에 대한 관리 등을 실시합니다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6285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교육훈련 </a:t>
              </a:r>
              <a:r>
                <a:rPr lang="ko-KR" altLang="en-US" sz="1100" dirty="0" smtClean="0">
                  <a:latin typeface="+mn-ea"/>
                </a:rPr>
                <a:t>내용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98" name="Group 1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38792"/>
              </p:ext>
            </p:extLst>
          </p:nvPr>
        </p:nvGraphicFramePr>
        <p:xfrm>
          <a:off x="404813" y="2556567"/>
          <a:ext cx="6048375" cy="6563370"/>
        </p:xfrm>
        <a:graphic>
          <a:graphicData uri="http://schemas.openxmlformats.org/drawingml/2006/table">
            <a:tbl>
              <a:tblPr/>
              <a:tblGrid>
                <a:gridCol w="503907"/>
                <a:gridCol w="936105"/>
                <a:gridCol w="2522638"/>
                <a:gridCol w="645713"/>
                <a:gridCol w="713856"/>
                <a:gridCol w="726156"/>
              </a:tblGrid>
              <a:tr h="29129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교육과목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교육내용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대상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5014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소개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소개</a:t>
                      </a:r>
                    </a:p>
                  </a:txBody>
                  <a:tcPr marL="57150" marR="57150" marT="45729" marB="4572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운영자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요청 시 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추가교육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49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활용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활용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솔루션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소프트웨어별 커스터마이징 방법 및 운영 교육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응용 어플리케이션 운영 및 개발 방법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 개선 사항에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대한 교육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7150" marR="57150" marT="45729" marB="4572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운영자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6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운영교육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운영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각종 솔루션을 포함한 소프트웨어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하드웨어별 운영 교육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어플리케이션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 관리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데이터베이스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 관리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응용프로그램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사용법 교육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 결과 보고서 작성 방안 교육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7150" marR="57150" marT="45729" marB="4572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운영자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694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위험관리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위험상황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응급조치법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일반적 응급상황 조치법</a:t>
                      </a:r>
                    </a:p>
                  </a:txBody>
                  <a:tcPr marL="57150" marR="57150" marT="45729" marB="4572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운영자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69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상황별 응급조치법</a:t>
                      </a:r>
                    </a:p>
                  </a:txBody>
                  <a:tcPr marL="57150" marR="57150" marT="45729" marB="4572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운영자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5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각종 도구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필터링 기술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 도구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모바일웹하드 필터링 기술 성능평가 도구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포렌식마크 기술 성능평가 도구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전자책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DRM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상호운용성 평가 도구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데이타셋 생성 도구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윈도우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특징정보 추출기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7150" marR="57150" marT="45729" marB="4572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운영자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23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유지보수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49142" y="466868"/>
            <a:ext cx="89075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유지보수 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820288" y="694469"/>
            <a:ext cx="91960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4.1. </a:t>
            </a:r>
            <a:r>
              <a:rPr lang="ko-KR" altLang="en-US" dirty="0">
                <a:latin typeface="+mn-ea"/>
                <a:ea typeface="+mn-ea"/>
              </a:rPr>
              <a:t>목표 및 전략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 </a:t>
            </a:r>
            <a:r>
              <a:rPr lang="ko-KR" altLang="en-US" sz="1600" dirty="0" smtClean="0">
                <a:latin typeface="+mn-ea"/>
                <a:ea typeface="+mn-ea"/>
              </a:rPr>
              <a:t>유지보수 계획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4.1. </a:t>
            </a:r>
            <a:r>
              <a:rPr lang="ko-KR" altLang="en-US" sz="1600" dirty="0" smtClean="0">
                <a:latin typeface="+mn-ea"/>
                <a:ea typeface="+mn-ea"/>
              </a:rPr>
              <a:t>목표 및 전략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유지보수는 운영 중에 발생하는 시스템 결함 수정 또는 개선을 수행하는 지원업무로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제안사는 시스템장애 시 신속한 대처를 위하여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년간 무상하자보수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를 지원합니다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  <a:endParaRPr lang="en-US" altLang="ko-KR" sz="1200" dirty="0" smtClean="0">
              <a:solidFill>
                <a:srgbClr val="8B8B8B"/>
              </a:solidFill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또한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무상하자보수기간 종료 후 한국저작권위원회와 별도의 유상유지보수 계약으로 안정적인 시스템 운영을 지원할 수 있도록 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681617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유지보수 목표 및 전략</a:t>
              </a:r>
            </a:p>
          </p:txBody>
        </p:sp>
      </p:grpSp>
      <p:grpSp>
        <p:nvGrpSpPr>
          <p:cNvPr id="16" name="Group 236"/>
          <p:cNvGrpSpPr>
            <a:grpSpLocks/>
          </p:cNvGrpSpPr>
          <p:nvPr/>
        </p:nvGrpSpPr>
        <p:grpSpPr bwMode="auto">
          <a:xfrm>
            <a:off x="488950" y="3576159"/>
            <a:ext cx="5880100" cy="536575"/>
            <a:chOff x="1557" y="1458"/>
            <a:chExt cx="4283" cy="64"/>
          </a:xfrm>
        </p:grpSpPr>
        <p:sp>
          <p:nvSpPr>
            <p:cNvPr id="17" name="Arc 237"/>
            <p:cNvSpPr>
              <a:spLocks/>
            </p:cNvSpPr>
            <p:nvPr/>
          </p:nvSpPr>
          <p:spPr bwMode="auto">
            <a:xfrm flipH="1">
              <a:off x="1557" y="1458"/>
              <a:ext cx="4283" cy="44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 b="1" dirty="0">
                <a:latin typeface="+mn-ea"/>
              </a:endParaRPr>
            </a:p>
          </p:txBody>
        </p:sp>
        <p:sp>
          <p:nvSpPr>
            <p:cNvPr id="18" name="Arc 238"/>
            <p:cNvSpPr>
              <a:spLocks/>
            </p:cNvSpPr>
            <p:nvPr/>
          </p:nvSpPr>
          <p:spPr bwMode="auto">
            <a:xfrm flipH="1">
              <a:off x="1743" y="1478"/>
              <a:ext cx="3911" cy="44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 b="1" dirty="0">
                <a:latin typeface="+mn-ea"/>
              </a:endParaRPr>
            </a:p>
          </p:txBody>
        </p:sp>
        <p:sp>
          <p:nvSpPr>
            <p:cNvPr id="19" name="Arc 239"/>
            <p:cNvSpPr>
              <a:spLocks/>
            </p:cNvSpPr>
            <p:nvPr/>
          </p:nvSpPr>
          <p:spPr bwMode="auto">
            <a:xfrm flipH="1">
              <a:off x="2000" y="1463"/>
              <a:ext cx="3397" cy="44"/>
            </a:xfrm>
            <a:custGeom>
              <a:avLst/>
              <a:gdLst>
                <a:gd name="T0" fmla="*/ 0 w 42782"/>
                <a:gd name="T1" fmla="*/ 0 h 21600"/>
                <a:gd name="T2" fmla="*/ 0 w 42782"/>
                <a:gd name="T3" fmla="*/ 0 h 21600"/>
                <a:gd name="T4" fmla="*/ 0 w 42782"/>
                <a:gd name="T5" fmla="*/ 0 h 21600"/>
                <a:gd name="T6" fmla="*/ 0 60000 65536"/>
                <a:gd name="T7" fmla="*/ 0 60000 65536"/>
                <a:gd name="T8" fmla="*/ 0 60000 65536"/>
                <a:gd name="T9" fmla="*/ 0 w 42782"/>
                <a:gd name="T10" fmla="*/ 0 h 21600"/>
                <a:gd name="T11" fmla="*/ 42782 w 4278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82" h="21600" fill="none" extrusionOk="0">
                  <a:moveTo>
                    <a:pt x="0" y="18644"/>
                  </a:moveTo>
                  <a:cubicBezTo>
                    <a:pt x="1476" y="7958"/>
                    <a:pt x="10609" y="-1"/>
                    <a:pt x="21397" y="0"/>
                  </a:cubicBezTo>
                  <a:cubicBezTo>
                    <a:pt x="32152" y="0"/>
                    <a:pt x="41268" y="7912"/>
                    <a:pt x="42782" y="18560"/>
                  </a:cubicBezTo>
                </a:path>
                <a:path w="42782" h="21600" stroke="0" extrusionOk="0">
                  <a:moveTo>
                    <a:pt x="0" y="18644"/>
                  </a:moveTo>
                  <a:cubicBezTo>
                    <a:pt x="1476" y="7958"/>
                    <a:pt x="10609" y="-1"/>
                    <a:pt x="21397" y="0"/>
                  </a:cubicBezTo>
                  <a:cubicBezTo>
                    <a:pt x="32152" y="0"/>
                    <a:pt x="41268" y="7912"/>
                    <a:pt x="42782" y="18560"/>
                  </a:cubicBezTo>
                  <a:lnTo>
                    <a:pt x="21397" y="21600"/>
                  </a:lnTo>
                  <a:lnTo>
                    <a:pt x="0" y="18644"/>
                  </a:lnTo>
                  <a:close/>
                </a:path>
              </a:pathLst>
            </a:custGeom>
            <a:gradFill rotWithShape="1">
              <a:gsLst>
                <a:gs pos="0">
                  <a:srgbClr val="F5F5F5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 b="1" dirty="0">
                <a:latin typeface="+mn-ea"/>
              </a:endParaRPr>
            </a:p>
          </p:txBody>
        </p:sp>
      </p:grpSp>
      <p:grpSp>
        <p:nvGrpSpPr>
          <p:cNvPr id="28" name="Group 243"/>
          <p:cNvGrpSpPr>
            <a:grpSpLocks/>
          </p:cNvGrpSpPr>
          <p:nvPr/>
        </p:nvGrpSpPr>
        <p:grpSpPr bwMode="auto">
          <a:xfrm>
            <a:off x="831850" y="4111146"/>
            <a:ext cx="5194300" cy="1008063"/>
            <a:chOff x="358" y="2984"/>
            <a:chExt cx="3596" cy="488"/>
          </a:xfrm>
        </p:grpSpPr>
        <p:grpSp>
          <p:nvGrpSpPr>
            <p:cNvPr id="29" name="Group 244"/>
            <p:cNvGrpSpPr>
              <a:grpSpLocks/>
            </p:cNvGrpSpPr>
            <p:nvPr/>
          </p:nvGrpSpPr>
          <p:grpSpPr bwMode="auto">
            <a:xfrm>
              <a:off x="358" y="2984"/>
              <a:ext cx="3596" cy="488"/>
              <a:chOff x="925" y="2495"/>
              <a:chExt cx="2476" cy="336"/>
            </a:xfrm>
          </p:grpSpPr>
          <p:sp>
            <p:nvSpPr>
              <p:cNvPr id="31" name="Freeform 245"/>
              <p:cNvSpPr>
                <a:spLocks/>
              </p:cNvSpPr>
              <p:nvPr/>
            </p:nvSpPr>
            <p:spPr bwMode="auto">
              <a:xfrm>
                <a:off x="925" y="2553"/>
                <a:ext cx="2476" cy="271"/>
              </a:xfrm>
              <a:custGeom>
                <a:avLst/>
                <a:gdLst>
                  <a:gd name="T0" fmla="*/ 0 w 3840"/>
                  <a:gd name="T1" fmla="*/ 0 h 672"/>
                  <a:gd name="T2" fmla="*/ 1 w 3840"/>
                  <a:gd name="T3" fmla="*/ 0 h 672"/>
                  <a:gd name="T4" fmla="*/ 1 w 3840"/>
                  <a:gd name="T5" fmla="*/ 0 h 672"/>
                  <a:gd name="T6" fmla="*/ 1 w 3840"/>
                  <a:gd name="T7" fmla="*/ 0 h 672"/>
                  <a:gd name="T8" fmla="*/ 1 w 3840"/>
                  <a:gd name="T9" fmla="*/ 0 h 672"/>
                  <a:gd name="T10" fmla="*/ 1 w 3840"/>
                  <a:gd name="T11" fmla="*/ 0 h 672"/>
                  <a:gd name="T12" fmla="*/ 1 w 3840"/>
                  <a:gd name="T13" fmla="*/ 0 h 672"/>
                  <a:gd name="T14" fmla="*/ 1 w 3840"/>
                  <a:gd name="T15" fmla="*/ 0 h 672"/>
                  <a:gd name="T16" fmla="*/ 1 w 3840"/>
                  <a:gd name="T17" fmla="*/ 0 h 6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0"/>
                  <a:gd name="T28" fmla="*/ 0 h 672"/>
                  <a:gd name="T29" fmla="*/ 3840 w 3840"/>
                  <a:gd name="T30" fmla="*/ 672 h 6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0" h="672">
                    <a:moveTo>
                      <a:pt x="0" y="672"/>
                    </a:moveTo>
                    <a:cubicBezTo>
                      <a:pt x="158" y="634"/>
                      <a:pt x="700" y="524"/>
                      <a:pt x="948" y="444"/>
                    </a:cubicBezTo>
                    <a:cubicBezTo>
                      <a:pt x="1196" y="364"/>
                      <a:pt x="1470" y="234"/>
                      <a:pt x="1488" y="192"/>
                    </a:cubicBezTo>
                    <a:lnTo>
                      <a:pt x="1056" y="192"/>
                    </a:lnTo>
                    <a:lnTo>
                      <a:pt x="1920" y="0"/>
                    </a:lnTo>
                    <a:lnTo>
                      <a:pt x="2736" y="192"/>
                    </a:lnTo>
                    <a:lnTo>
                      <a:pt x="2352" y="192"/>
                    </a:lnTo>
                    <a:cubicBezTo>
                      <a:pt x="2361" y="230"/>
                      <a:pt x="2542" y="340"/>
                      <a:pt x="2790" y="420"/>
                    </a:cubicBezTo>
                    <a:cubicBezTo>
                      <a:pt x="3038" y="500"/>
                      <a:pt x="3621" y="619"/>
                      <a:pt x="3840" y="672"/>
                    </a:cubicBezTo>
                  </a:path>
                </a:pathLst>
              </a:custGeom>
              <a:gradFill rotWithShape="0"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32" name="Freeform 246"/>
              <p:cNvSpPr>
                <a:spLocks/>
              </p:cNvSpPr>
              <p:nvPr/>
            </p:nvSpPr>
            <p:spPr bwMode="auto">
              <a:xfrm>
                <a:off x="973" y="2495"/>
                <a:ext cx="2380" cy="336"/>
              </a:xfrm>
              <a:custGeom>
                <a:avLst/>
                <a:gdLst>
                  <a:gd name="T0" fmla="*/ 0 w 2382"/>
                  <a:gd name="T1" fmla="*/ 2 h 408"/>
                  <a:gd name="T2" fmla="*/ 588 w 2382"/>
                  <a:gd name="T3" fmla="*/ 2 h 408"/>
                  <a:gd name="T4" fmla="*/ 865 w 2382"/>
                  <a:gd name="T5" fmla="*/ 2 h 408"/>
                  <a:gd name="T6" fmla="*/ 597 w 2382"/>
                  <a:gd name="T7" fmla="*/ 2 h 408"/>
                  <a:gd name="T8" fmla="*/ 1139 w 2382"/>
                  <a:gd name="T9" fmla="*/ 0 h 408"/>
                  <a:gd name="T10" fmla="*/ 1639 w 2382"/>
                  <a:gd name="T11" fmla="*/ 2 h 408"/>
                  <a:gd name="T12" fmla="*/ 1401 w 2382"/>
                  <a:gd name="T13" fmla="*/ 2 h 408"/>
                  <a:gd name="T14" fmla="*/ 1673 w 2382"/>
                  <a:gd name="T15" fmla="*/ 2 h 408"/>
                  <a:gd name="T16" fmla="*/ 2266 w 2382"/>
                  <a:gd name="T17" fmla="*/ 2 h 4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382"/>
                  <a:gd name="T28" fmla="*/ 0 h 408"/>
                  <a:gd name="T29" fmla="*/ 2382 w 2382"/>
                  <a:gd name="T30" fmla="*/ 408 h 40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382" h="408">
                    <a:moveTo>
                      <a:pt x="0" y="408"/>
                    </a:moveTo>
                    <a:cubicBezTo>
                      <a:pt x="98" y="388"/>
                      <a:pt x="434" y="328"/>
                      <a:pt x="588" y="286"/>
                    </a:cubicBezTo>
                    <a:cubicBezTo>
                      <a:pt x="742" y="243"/>
                      <a:pt x="912" y="173"/>
                      <a:pt x="923" y="150"/>
                    </a:cubicBezTo>
                    <a:lnTo>
                      <a:pt x="655" y="150"/>
                    </a:lnTo>
                    <a:lnTo>
                      <a:pt x="1197" y="0"/>
                    </a:lnTo>
                    <a:lnTo>
                      <a:pt x="1697" y="150"/>
                    </a:lnTo>
                    <a:lnTo>
                      <a:pt x="1459" y="150"/>
                    </a:lnTo>
                    <a:cubicBezTo>
                      <a:pt x="1465" y="171"/>
                      <a:pt x="1577" y="230"/>
                      <a:pt x="1731" y="273"/>
                    </a:cubicBezTo>
                    <a:cubicBezTo>
                      <a:pt x="1885" y="316"/>
                      <a:pt x="2246" y="380"/>
                      <a:pt x="2382" y="408"/>
                    </a:cubicBezTo>
                  </a:path>
                </a:pathLst>
              </a:custGeom>
              <a:gradFill rotWithShape="0"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sp>
          <p:nvSpPr>
            <p:cNvPr id="30" name="Text Box 247"/>
            <p:cNvSpPr txBox="1">
              <a:spLocks noChangeArrowheads="1"/>
            </p:cNvSpPr>
            <p:nvPr/>
          </p:nvSpPr>
          <p:spPr bwMode="auto">
            <a:xfrm>
              <a:off x="1171" y="3179"/>
              <a:ext cx="1907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468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buSzPct val="80000"/>
              </a:pPr>
              <a:r>
                <a:rPr lang="ko-KR" altLang="en-US" sz="1200" i="1" dirty="0">
                  <a:solidFill>
                    <a:srgbClr val="CC6600"/>
                  </a:solidFill>
                  <a:latin typeface="+mn-ea"/>
                  <a:ea typeface="+mn-ea"/>
                </a:rPr>
                <a:t>유지보수 전략</a:t>
              </a:r>
            </a:p>
          </p:txBody>
        </p:sp>
      </p:grpSp>
      <p:grpSp>
        <p:nvGrpSpPr>
          <p:cNvPr id="33" name="그룹 45"/>
          <p:cNvGrpSpPr>
            <a:grpSpLocks/>
          </p:cNvGrpSpPr>
          <p:nvPr/>
        </p:nvGrpSpPr>
        <p:grpSpPr bwMode="auto">
          <a:xfrm>
            <a:off x="549275" y="4877910"/>
            <a:ext cx="1919288" cy="3862911"/>
            <a:chOff x="406788" y="5465763"/>
            <a:chExt cx="1919637" cy="3859212"/>
          </a:xfrm>
        </p:grpSpPr>
        <p:grpSp>
          <p:nvGrpSpPr>
            <p:cNvPr id="34" name="Group 299"/>
            <p:cNvGrpSpPr>
              <a:grpSpLocks/>
            </p:cNvGrpSpPr>
            <p:nvPr/>
          </p:nvGrpSpPr>
          <p:grpSpPr bwMode="auto">
            <a:xfrm>
              <a:off x="406788" y="5465763"/>
              <a:ext cx="1919637" cy="3859212"/>
              <a:chOff x="256" y="3443"/>
              <a:chExt cx="972" cy="2431"/>
            </a:xfrm>
          </p:grpSpPr>
          <p:sp>
            <p:nvSpPr>
              <p:cNvPr id="36" name="Rectangle 300"/>
              <p:cNvSpPr>
                <a:spLocks noChangeArrowheads="1"/>
              </p:cNvSpPr>
              <p:nvPr/>
            </p:nvSpPr>
            <p:spPr bwMode="auto">
              <a:xfrm>
                <a:off x="261" y="3443"/>
                <a:ext cx="967" cy="267"/>
              </a:xfrm>
              <a:prstGeom prst="rect">
                <a:avLst/>
              </a:prstGeom>
              <a:solidFill>
                <a:srgbClr val="7A98B8"/>
              </a:solidFill>
              <a:ln>
                <a:noFill/>
              </a:ln>
              <a:effectLst>
                <a:outerShdw dist="12700" dir="16200000" algn="ctr" rotWithShape="0">
                  <a:srgbClr val="4D6D91"/>
                </a:outerShdw>
              </a:effectLst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kern="0" dirty="0" smtClean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7" name="Rectangle 301"/>
              <p:cNvSpPr>
                <a:spLocks noChangeArrowheads="1"/>
              </p:cNvSpPr>
              <p:nvPr/>
            </p:nvSpPr>
            <p:spPr bwMode="auto">
              <a:xfrm>
                <a:off x="256" y="3703"/>
                <a:ext cx="965" cy="2171"/>
              </a:xfrm>
              <a:prstGeom prst="rect">
                <a:avLst/>
              </a:prstGeom>
              <a:solidFill>
                <a:sysClr val="window" lastClr="FFFFFF"/>
              </a:solidFill>
              <a:ln w="9525" algn="ctr">
                <a:solidFill>
                  <a:srgbClr val="C0C0C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kern="0" dirty="0" smtClean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8" name="Rectangle 302"/>
              <p:cNvSpPr>
                <a:spLocks noChangeArrowheads="1"/>
              </p:cNvSpPr>
              <p:nvPr/>
            </p:nvSpPr>
            <p:spPr bwMode="auto">
              <a:xfrm>
                <a:off x="411" y="3506"/>
                <a:ext cx="66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ko-KR" sz="1200" b="1" kern="0" dirty="0" smtClean="0">
                    <a:solidFill>
                      <a:prstClr val="white"/>
                    </a:solidFill>
                    <a:latin typeface="+mn-ea"/>
                    <a:ea typeface="+mn-ea"/>
                  </a:rPr>
                  <a:t>신속한 지원체계 운영</a:t>
                </a:r>
              </a:p>
            </p:txBody>
          </p:sp>
        </p:grpSp>
        <p:sp>
          <p:nvSpPr>
            <p:cNvPr id="35" name="Text Box 303"/>
            <p:cNvSpPr txBox="1">
              <a:spLocks noChangeArrowheads="1"/>
            </p:cNvSpPr>
            <p:nvPr/>
          </p:nvSpPr>
          <p:spPr bwMode="gray">
            <a:xfrm>
              <a:off x="478239" y="5965346"/>
              <a:ext cx="1708461" cy="2951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>
              <a:spAutoFit/>
            </a:bodyPr>
            <a:lstStyle>
              <a:lvl1pPr marL="95250" indent="-952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안정화 기간 이후 한국저작권위원회 전담지원조직 제안사 내 운영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제안사의 지식관리시스템을 통한 솔루션 담당자의 지속적인 지원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en-US" altLang="ko-KR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H/W, S/W </a:t>
              </a: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공급업체와 신속한 비상연락 지원체계 구축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한국저작권위원회 정보시스템 유지보수 조직과의 유기적인 연계</a:t>
              </a:r>
            </a:p>
          </p:txBody>
        </p:sp>
      </p:grpSp>
      <p:grpSp>
        <p:nvGrpSpPr>
          <p:cNvPr id="39" name="Group 304"/>
          <p:cNvGrpSpPr>
            <a:grpSpLocks/>
          </p:cNvGrpSpPr>
          <p:nvPr/>
        </p:nvGrpSpPr>
        <p:grpSpPr bwMode="auto">
          <a:xfrm>
            <a:off x="2493963" y="4877909"/>
            <a:ext cx="1919287" cy="3862910"/>
            <a:chOff x="256" y="3443"/>
            <a:chExt cx="972" cy="2431"/>
          </a:xfrm>
        </p:grpSpPr>
        <p:grpSp>
          <p:nvGrpSpPr>
            <p:cNvPr id="40" name="Group 305"/>
            <p:cNvGrpSpPr>
              <a:grpSpLocks/>
            </p:cNvGrpSpPr>
            <p:nvPr/>
          </p:nvGrpSpPr>
          <p:grpSpPr bwMode="auto">
            <a:xfrm>
              <a:off x="256" y="3443"/>
              <a:ext cx="972" cy="2431"/>
              <a:chOff x="256" y="3443"/>
              <a:chExt cx="972" cy="2431"/>
            </a:xfrm>
          </p:grpSpPr>
          <p:sp>
            <p:nvSpPr>
              <p:cNvPr id="42" name="Rectangle 306"/>
              <p:cNvSpPr>
                <a:spLocks noChangeArrowheads="1"/>
              </p:cNvSpPr>
              <p:nvPr/>
            </p:nvSpPr>
            <p:spPr bwMode="auto">
              <a:xfrm>
                <a:off x="261" y="3443"/>
                <a:ext cx="967" cy="267"/>
              </a:xfrm>
              <a:prstGeom prst="rect">
                <a:avLst/>
              </a:prstGeom>
              <a:solidFill>
                <a:srgbClr val="7A98B8"/>
              </a:solidFill>
              <a:ln>
                <a:noFill/>
              </a:ln>
              <a:effectLst>
                <a:outerShdw dist="12700" dir="16200000" algn="ctr" rotWithShape="0">
                  <a:srgbClr val="4D6D91"/>
                </a:outerShdw>
              </a:effectLst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kern="0" dirty="0" smtClean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3" name="Rectangle 307"/>
              <p:cNvSpPr>
                <a:spLocks noChangeArrowheads="1"/>
              </p:cNvSpPr>
              <p:nvPr/>
            </p:nvSpPr>
            <p:spPr bwMode="auto">
              <a:xfrm>
                <a:off x="256" y="3703"/>
                <a:ext cx="965" cy="2171"/>
              </a:xfrm>
              <a:prstGeom prst="rect">
                <a:avLst/>
              </a:prstGeom>
              <a:solidFill>
                <a:sysClr val="window" lastClr="FFFFFF"/>
              </a:solidFill>
              <a:ln w="9525" algn="ctr">
                <a:solidFill>
                  <a:srgbClr val="C0C0C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kern="0" dirty="0" smtClean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4" name="Rectangle 308"/>
              <p:cNvSpPr>
                <a:spLocks noChangeArrowheads="1"/>
              </p:cNvSpPr>
              <p:nvPr/>
            </p:nvSpPr>
            <p:spPr bwMode="auto">
              <a:xfrm>
                <a:off x="593" y="3472"/>
                <a:ext cx="29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auto" hangingPunct="1">
                  <a:lnSpc>
                    <a:spcPct val="150000"/>
                  </a:lnSpc>
                  <a:spcBef>
                    <a:spcPct val="70000"/>
                  </a:spcBef>
                  <a:spcAft>
                    <a:spcPts val="0"/>
                  </a:spcAft>
                  <a:defRPr/>
                </a:pPr>
                <a:r>
                  <a:rPr lang="ko-KR" altLang="ko-KR" sz="1200" b="1" kern="0" dirty="0" smtClean="0">
                    <a:solidFill>
                      <a:prstClr val="white"/>
                    </a:solidFill>
                    <a:latin typeface="+mn-ea"/>
                    <a:ea typeface="+mn-ea"/>
                  </a:rPr>
                  <a:t>기술 지원</a:t>
                </a:r>
              </a:p>
            </p:txBody>
          </p:sp>
        </p:grpSp>
        <p:sp>
          <p:nvSpPr>
            <p:cNvPr id="41" name="Text Box 309"/>
            <p:cNvSpPr txBox="1">
              <a:spLocks noChangeArrowheads="1"/>
            </p:cNvSpPr>
            <p:nvPr/>
          </p:nvSpPr>
          <p:spPr bwMode="gray">
            <a:xfrm>
              <a:off x="292" y="3758"/>
              <a:ext cx="865" cy="1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>
              <a:spAutoFit/>
            </a:bodyPr>
            <a:lstStyle>
              <a:lvl1pPr marL="95250" indent="-952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구축 시 도입되는 </a:t>
              </a:r>
              <a:r>
                <a:rPr lang="en-US" altLang="ko-KR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H/W, S/W </a:t>
              </a: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설치 시 공급업체의 </a:t>
              </a:r>
              <a:r>
                <a:rPr lang="en-US" altLang="ko-KR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Man To Man </a:t>
              </a: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기술지원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제품별 전문 교육 실시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소프트웨어의 업그레이드 시 공급업체의 기술자료 제공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신기술 관련 자료 요청 시 상시 제공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관심 분야의 세미나 정보 제공 및 필요 시 공동참여 유도</a:t>
              </a:r>
            </a:p>
          </p:txBody>
        </p:sp>
      </p:grpSp>
      <p:grpSp>
        <p:nvGrpSpPr>
          <p:cNvPr id="45" name="Group 310"/>
          <p:cNvGrpSpPr>
            <a:grpSpLocks/>
          </p:cNvGrpSpPr>
          <p:nvPr/>
        </p:nvGrpSpPr>
        <p:grpSpPr bwMode="auto">
          <a:xfrm>
            <a:off x="4437063" y="4877910"/>
            <a:ext cx="1909762" cy="3862911"/>
            <a:chOff x="255" y="3443"/>
            <a:chExt cx="967" cy="2431"/>
          </a:xfrm>
        </p:grpSpPr>
        <p:grpSp>
          <p:nvGrpSpPr>
            <p:cNvPr id="46" name="Group 311"/>
            <p:cNvGrpSpPr>
              <a:grpSpLocks/>
            </p:cNvGrpSpPr>
            <p:nvPr/>
          </p:nvGrpSpPr>
          <p:grpSpPr bwMode="auto">
            <a:xfrm>
              <a:off x="255" y="3443"/>
              <a:ext cx="967" cy="2431"/>
              <a:chOff x="255" y="3443"/>
              <a:chExt cx="967" cy="2431"/>
            </a:xfrm>
          </p:grpSpPr>
          <p:sp>
            <p:nvSpPr>
              <p:cNvPr id="48" name="Rectangle 312"/>
              <p:cNvSpPr>
                <a:spLocks noChangeArrowheads="1"/>
              </p:cNvSpPr>
              <p:nvPr/>
            </p:nvSpPr>
            <p:spPr bwMode="auto">
              <a:xfrm>
                <a:off x="255" y="3443"/>
                <a:ext cx="967" cy="267"/>
              </a:xfrm>
              <a:prstGeom prst="rect">
                <a:avLst/>
              </a:prstGeom>
              <a:solidFill>
                <a:srgbClr val="7A98B8"/>
              </a:solidFill>
              <a:ln>
                <a:noFill/>
              </a:ln>
              <a:effectLst>
                <a:outerShdw dist="12700" dir="16200000" algn="ctr" rotWithShape="0">
                  <a:srgbClr val="4D6D91"/>
                </a:outerShdw>
              </a:effectLst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kern="0" dirty="0" smtClean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9" name="Rectangle 313"/>
              <p:cNvSpPr>
                <a:spLocks noChangeArrowheads="1"/>
              </p:cNvSpPr>
              <p:nvPr/>
            </p:nvSpPr>
            <p:spPr bwMode="auto">
              <a:xfrm>
                <a:off x="256" y="3703"/>
                <a:ext cx="965" cy="2171"/>
              </a:xfrm>
              <a:prstGeom prst="rect">
                <a:avLst/>
              </a:prstGeom>
              <a:solidFill>
                <a:sysClr val="window" lastClr="FFFFFF"/>
              </a:solidFill>
              <a:ln w="9525" algn="ctr">
                <a:solidFill>
                  <a:srgbClr val="C0C0C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kern="0" dirty="0" smtClean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0" name="Rectangle 314"/>
              <p:cNvSpPr>
                <a:spLocks noChangeArrowheads="1"/>
              </p:cNvSpPr>
              <p:nvPr/>
            </p:nvSpPr>
            <p:spPr bwMode="auto">
              <a:xfrm>
                <a:off x="473" y="3472"/>
                <a:ext cx="54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ko-KR" sz="1200" b="1" kern="0" dirty="0" smtClean="0">
                    <a:solidFill>
                      <a:prstClr val="white"/>
                    </a:solidFill>
                    <a:latin typeface="+mn-ea"/>
                    <a:ea typeface="+mn-ea"/>
                  </a:rPr>
                  <a:t>정기·비정기 방문</a:t>
                </a:r>
              </a:p>
            </p:txBody>
          </p:sp>
        </p:grpSp>
        <p:sp>
          <p:nvSpPr>
            <p:cNvPr id="47" name="Text Box 315"/>
            <p:cNvSpPr txBox="1">
              <a:spLocks noChangeArrowheads="1"/>
            </p:cNvSpPr>
            <p:nvPr/>
          </p:nvSpPr>
          <p:spPr bwMode="gray">
            <a:xfrm>
              <a:off x="292" y="3758"/>
              <a:ext cx="865" cy="1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>
              <a:spAutoFit/>
            </a:bodyPr>
            <a:lstStyle>
              <a:lvl1pPr marL="95250" indent="-952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190500" indent="-93663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제안사와 공급업체의 정기방문</a:t>
              </a:r>
            </a:p>
            <a:p>
              <a:pPr lvl="1" eaLnBrk="1" fontAlgn="auto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장애발생 방지</a:t>
              </a:r>
            </a:p>
            <a:p>
              <a:pPr lvl="1" eaLnBrk="1" fontAlgn="auto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주기적인 시스템 상태 파악</a:t>
              </a:r>
            </a:p>
            <a:p>
              <a:pPr lvl="1" eaLnBrk="1" fontAlgn="auto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무상유지보수 기간 중 업그레이드 및 복구상황 파악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긴급 장애 시 비상연락 체계를 통한 신속한 장애처리 및 복구지원</a:t>
              </a:r>
            </a:p>
            <a:p>
              <a:pPr lvl="1" eaLnBrk="1" fontAlgn="auto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예비부품 확보로 주요부품문제 발생시 즉각 대처</a:t>
              </a:r>
            </a:p>
          </p:txBody>
        </p:sp>
      </p:grpSp>
      <p:sp>
        <p:nvSpPr>
          <p:cNvPr id="51" name="Text Box 271"/>
          <p:cNvSpPr txBox="1">
            <a:spLocks noChangeArrowheads="1"/>
          </p:cNvSpPr>
          <p:nvPr/>
        </p:nvSpPr>
        <p:spPr bwMode="auto">
          <a:xfrm>
            <a:off x="1468438" y="3325939"/>
            <a:ext cx="39211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47" tIns="0" rIns="91047" bIns="0" anchor="ctr">
            <a:spAutoFit/>
          </a:bodyPr>
          <a:lstStyle>
            <a:lvl1pPr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</a:pPr>
            <a:r>
              <a:rPr lang="ko-KR" altLang="en-US" sz="1600" b="1" dirty="0" smtClean="0">
                <a:solidFill>
                  <a:srgbClr val="663300"/>
                </a:solidFill>
                <a:latin typeface="+mn-ea"/>
                <a:ea typeface="+mn-ea"/>
              </a:rPr>
              <a:t> </a:t>
            </a:r>
            <a:endParaRPr lang="ko-KR" altLang="en-US" sz="1600" b="1" dirty="0">
              <a:solidFill>
                <a:srgbClr val="663300"/>
              </a:solidFill>
              <a:latin typeface="+mn-ea"/>
              <a:ea typeface="+mn-ea"/>
            </a:endParaRP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</a:pPr>
            <a:r>
              <a:rPr lang="ko-KR" altLang="en-US" sz="1600" b="1" dirty="0">
                <a:solidFill>
                  <a:srgbClr val="663300"/>
                </a:solidFill>
                <a:latin typeface="+mn-ea"/>
                <a:ea typeface="+mn-ea"/>
              </a:rPr>
              <a:t>체계적이고 안정적인 운영 보장</a:t>
            </a:r>
          </a:p>
        </p:txBody>
      </p:sp>
      <p:sp>
        <p:nvSpPr>
          <p:cNvPr id="52" name="직사각형 58"/>
          <p:cNvSpPr>
            <a:spLocks noChangeArrowheads="1"/>
          </p:cNvSpPr>
          <p:nvPr/>
        </p:nvSpPr>
        <p:spPr bwMode="auto">
          <a:xfrm>
            <a:off x="404813" y="3184111"/>
            <a:ext cx="6048375" cy="581738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795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유지보수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49142" y="466868"/>
            <a:ext cx="89075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유지보수 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336182" y="694469"/>
            <a:ext cx="140371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4.2. </a:t>
            </a:r>
            <a:r>
              <a:rPr lang="ko-KR" altLang="en-US" dirty="0">
                <a:latin typeface="+mn-ea"/>
                <a:ea typeface="+mn-ea"/>
              </a:rPr>
              <a:t>유지보수 대상 및 범위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4.2. </a:t>
            </a:r>
            <a:r>
              <a:rPr lang="ko-KR" altLang="en-US" sz="1600" dirty="0" smtClean="0">
                <a:latin typeface="+mn-ea"/>
                <a:ea typeface="+mn-ea"/>
              </a:rPr>
              <a:t>유지보수 대상 및 범위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4.2.1. </a:t>
            </a:r>
            <a:r>
              <a:rPr lang="ko-KR" altLang="en-US" sz="1600" dirty="0" smtClean="0">
                <a:latin typeface="+mn-ea"/>
                <a:ea typeface="+mn-ea"/>
              </a:rPr>
              <a:t>유지보수 대상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제안사는 유지보수대상을 구축시스템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솔루션 및 기반시스템 분야로 구분하여 시스템 인도 후 무상하자보수 기간 내에 발생하는 결함과 장비에 대한 하자보수를 지원하며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추가 요구사항에 따른 유상유지보수 활동도 적극 수행합니다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389857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유지보수 정의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04812" y="6274587"/>
            <a:ext cx="6048375" cy="228610"/>
            <a:chOff x="404813" y="1878221"/>
            <a:chExt cx="6048375" cy="228610"/>
          </a:xfrm>
        </p:grpSpPr>
        <p:grpSp>
          <p:nvGrpSpPr>
            <p:cNvPr id="54" name="그룹 53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6" name="그룹 55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59" name="오각형 58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60" name="오각형 59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57" name="직사각형 56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58" name="직사각형 57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55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유지보수 </a:t>
              </a:r>
              <a:r>
                <a:rPr lang="ko-KR" altLang="en-US" sz="1100" dirty="0" smtClean="0">
                  <a:latin typeface="+mn-ea"/>
                </a:rPr>
                <a:t>대상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61" name="Group 127"/>
          <p:cNvGrpSpPr>
            <a:grpSpLocks/>
          </p:cNvGrpSpPr>
          <p:nvPr/>
        </p:nvGrpSpPr>
        <p:grpSpPr bwMode="auto">
          <a:xfrm>
            <a:off x="399986" y="2723251"/>
            <a:ext cx="6065394" cy="1863725"/>
            <a:chOff x="255" y="2034"/>
            <a:chExt cx="3813" cy="901"/>
          </a:xfrm>
        </p:grpSpPr>
        <p:sp>
          <p:nvSpPr>
            <p:cNvPr id="62" name="AutoShape 106"/>
            <p:cNvSpPr>
              <a:spLocks noChangeArrowheads="1"/>
            </p:cNvSpPr>
            <p:nvPr/>
          </p:nvSpPr>
          <p:spPr bwMode="auto">
            <a:xfrm>
              <a:off x="255" y="2034"/>
              <a:ext cx="777" cy="901"/>
            </a:xfrm>
            <a:prstGeom prst="roundRect">
              <a:avLst>
                <a:gd name="adj" fmla="val 3125"/>
              </a:avLst>
            </a:prstGeom>
            <a:gradFill rotWithShape="1">
              <a:gsLst>
                <a:gs pos="0">
                  <a:srgbClr val="A7CFE3"/>
                </a:gs>
                <a:gs pos="100000">
                  <a:srgbClr val="D9EDF7"/>
                </a:gs>
              </a:gsLst>
              <a:lin ang="0" scaled="1"/>
            </a:gradFill>
            <a:ln w="12700" algn="ctr">
              <a:solidFill>
                <a:srgbClr val="3D94B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 dirty="0" smtClean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AutoShape 107"/>
            <p:cNvSpPr>
              <a:spLocks noChangeArrowheads="1"/>
            </p:cNvSpPr>
            <p:nvPr/>
          </p:nvSpPr>
          <p:spPr bwMode="auto">
            <a:xfrm rot="-5400000">
              <a:off x="-153" y="2462"/>
              <a:ext cx="881" cy="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AF5FA"/>
                </a:gs>
                <a:gs pos="100000">
                  <a:srgbClr val="AAD1E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 dirty="0" smtClean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Rectangle 108"/>
            <p:cNvSpPr>
              <a:spLocks noChangeArrowheads="1"/>
            </p:cNvSpPr>
            <p:nvPr/>
          </p:nvSpPr>
          <p:spPr bwMode="auto">
            <a:xfrm>
              <a:off x="335" y="2585"/>
              <a:ext cx="47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auto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ko-KR" altLang="en-US" sz="12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무상</a:t>
              </a:r>
              <a:br>
                <a:rPr lang="ko-KR" altLang="en-US" sz="1200" kern="0" dirty="0" smtClean="0">
                  <a:solidFill>
                    <a:prstClr val="black"/>
                  </a:solidFill>
                  <a:latin typeface="+mn-ea"/>
                  <a:ea typeface="+mn-ea"/>
                </a:rPr>
              </a:br>
              <a:r>
                <a:rPr lang="ko-KR" altLang="en-US" sz="12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하자보수</a:t>
              </a:r>
            </a:p>
          </p:txBody>
        </p:sp>
        <p:sp>
          <p:nvSpPr>
            <p:cNvPr id="65" name="AutoShape 109"/>
            <p:cNvSpPr>
              <a:spLocks noChangeArrowheads="1"/>
            </p:cNvSpPr>
            <p:nvPr/>
          </p:nvSpPr>
          <p:spPr bwMode="auto">
            <a:xfrm>
              <a:off x="888" y="2034"/>
              <a:ext cx="3180" cy="901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2700" algn="ctr">
              <a:solidFill>
                <a:srgbClr val="3D94B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 dirty="0" smtClean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auto">
            <a:xfrm>
              <a:off x="932" y="2092"/>
              <a:ext cx="3136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rIns="36000" anchor="ctr">
              <a:spAutoFit/>
            </a:bodyPr>
            <a:lstStyle>
              <a:lvl1pPr marL="93663" indent="-93663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인도 후 무상하자보수 기간 내에 발생하는 시스템 결함 하자보수 </a:t>
              </a:r>
              <a:b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</a:b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- 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검수 후 </a:t>
              </a: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12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개월 이내에 발생하는 </a:t>
              </a: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H/W 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및 시스템의 결함 하자보수</a:t>
              </a:r>
              <a:b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</a:b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- 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검수 후 </a:t>
              </a: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12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개월 이내에 발생하는 솔루션의 결함에 대한 하자보수</a:t>
              </a:r>
              <a:b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</a:b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- 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검수 후 </a:t>
              </a: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12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개월 이내에 발생하는 구축시스템의 결함 하자보수</a:t>
              </a:r>
            </a:p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운용자가 시스템 운용 및 하자보수를 수행할 수 있도록 기술전수 및 요구사항 응대</a:t>
              </a:r>
            </a:p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프로젝트 추진도중 주관기관의 사정에 의한 설치장비의 이전 등이 필요할 경우 제안업체는 기술지원 및 설치 등을 무상 지원</a:t>
              </a:r>
            </a:p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사용자의 고의</a:t>
              </a: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/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과실 및 천재지변에 의한 시스템 오류는 하자보수 대상 제외</a:t>
              </a:r>
            </a:p>
          </p:txBody>
        </p:sp>
        <p:pic>
          <p:nvPicPr>
            <p:cNvPr id="67" name="Picture 118" descr="사람-공구_1-[Converted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" y="2157"/>
              <a:ext cx="27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Line 120"/>
            <p:cNvSpPr>
              <a:spLocks noChangeShapeType="1"/>
            </p:cNvSpPr>
            <p:nvPr/>
          </p:nvSpPr>
          <p:spPr bwMode="auto">
            <a:xfrm>
              <a:off x="341" y="2525"/>
              <a:ext cx="499" cy="0"/>
            </a:xfrm>
            <a:prstGeom prst="line">
              <a:avLst/>
            </a:prstGeom>
            <a:noFill/>
            <a:ln w="9525">
              <a:solidFill>
                <a:srgbClr val="F3F9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 kern="0" dirty="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69" name="Group 126"/>
          <p:cNvGrpSpPr>
            <a:grpSpLocks/>
          </p:cNvGrpSpPr>
          <p:nvPr/>
        </p:nvGrpSpPr>
        <p:grpSpPr bwMode="auto">
          <a:xfrm>
            <a:off x="399986" y="4623490"/>
            <a:ext cx="6065394" cy="1457326"/>
            <a:chOff x="255" y="2985"/>
            <a:chExt cx="3813" cy="965"/>
          </a:xfrm>
        </p:grpSpPr>
        <p:sp>
          <p:nvSpPr>
            <p:cNvPr id="70" name="AutoShape 113"/>
            <p:cNvSpPr>
              <a:spLocks noChangeArrowheads="1"/>
            </p:cNvSpPr>
            <p:nvPr/>
          </p:nvSpPr>
          <p:spPr bwMode="auto">
            <a:xfrm>
              <a:off x="255" y="2985"/>
              <a:ext cx="777" cy="965"/>
            </a:xfrm>
            <a:prstGeom prst="roundRect">
              <a:avLst>
                <a:gd name="adj" fmla="val 3125"/>
              </a:avLst>
            </a:prstGeom>
            <a:gradFill rotWithShape="1">
              <a:gsLst>
                <a:gs pos="0">
                  <a:srgbClr val="A7CFE3"/>
                </a:gs>
                <a:gs pos="100000">
                  <a:srgbClr val="D9EDF7"/>
                </a:gs>
              </a:gsLst>
              <a:lin ang="0" scaled="1"/>
            </a:gradFill>
            <a:ln w="12700" algn="ctr">
              <a:solidFill>
                <a:srgbClr val="3D94B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 dirty="0" smtClean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71" name="AutoShape 114"/>
            <p:cNvSpPr>
              <a:spLocks noChangeArrowheads="1"/>
            </p:cNvSpPr>
            <p:nvPr/>
          </p:nvSpPr>
          <p:spPr bwMode="auto">
            <a:xfrm rot="-5400000">
              <a:off x="-186" y="3446"/>
              <a:ext cx="944" cy="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AF5FA"/>
                </a:gs>
                <a:gs pos="100000">
                  <a:srgbClr val="AAD1E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 dirty="0" smtClean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72" name="Rectangle 115"/>
            <p:cNvSpPr>
              <a:spLocks noChangeArrowheads="1"/>
            </p:cNvSpPr>
            <p:nvPr/>
          </p:nvSpPr>
          <p:spPr bwMode="auto">
            <a:xfrm>
              <a:off x="335" y="3561"/>
              <a:ext cx="4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auto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ko-KR" altLang="en-US" sz="12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유상</a:t>
              </a:r>
              <a:br>
                <a:rPr lang="ko-KR" altLang="en-US" sz="1200" kern="0" dirty="0" smtClean="0">
                  <a:solidFill>
                    <a:prstClr val="black"/>
                  </a:solidFill>
                  <a:latin typeface="+mn-ea"/>
                  <a:ea typeface="+mn-ea"/>
                </a:rPr>
              </a:br>
              <a:r>
                <a:rPr lang="ko-KR" altLang="en-US" sz="12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유지보수</a:t>
              </a:r>
            </a:p>
          </p:txBody>
        </p:sp>
        <p:sp>
          <p:nvSpPr>
            <p:cNvPr id="73" name="AutoShape 116"/>
            <p:cNvSpPr>
              <a:spLocks noChangeArrowheads="1"/>
            </p:cNvSpPr>
            <p:nvPr/>
          </p:nvSpPr>
          <p:spPr bwMode="auto">
            <a:xfrm>
              <a:off x="888" y="2985"/>
              <a:ext cx="3180" cy="965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2700" algn="ctr">
              <a:solidFill>
                <a:srgbClr val="3D94B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 dirty="0" smtClean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74" name="Rectangle 117"/>
            <p:cNvSpPr>
              <a:spLocks noChangeArrowheads="1"/>
            </p:cNvSpPr>
            <p:nvPr/>
          </p:nvSpPr>
          <p:spPr bwMode="auto">
            <a:xfrm>
              <a:off x="932" y="3006"/>
              <a:ext cx="3132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rIns="36000" anchor="ctr">
              <a:spAutoFit/>
            </a:bodyPr>
            <a:lstStyle>
              <a:lvl1pPr marL="93663" indent="-93663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무상하자보수기간 종료 후의 시스템 유지보수</a:t>
              </a:r>
            </a:p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신기술 적용 및 시스템 고도화 등에 따른 시스템 버전 갱신</a:t>
              </a:r>
            </a:p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인도 후의 추가 요구사항 반영 및 장비 증설</a:t>
              </a:r>
            </a:p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유지보수 비용은 ‘정보통신부 소프트웨어 고시 사업대가 기준’ 용역유지보수 </a:t>
              </a:r>
              <a:b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</a:b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대가 산정에 의해 결정</a:t>
              </a:r>
            </a:p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운영을 위한 필요인원 및 업무량을 고려</a:t>
              </a: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담당부서와 협의 상주 지원 </a:t>
              </a:r>
            </a:p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장비 운용에 필요한 소모품 교체 시 운영</a:t>
              </a: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/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유지보수 담당부서와 협의 실비 처리</a:t>
              </a:r>
            </a:p>
          </p:txBody>
        </p:sp>
        <p:pic>
          <p:nvPicPr>
            <p:cNvPr id="75" name="Picture 119" descr="상승-돈_1-[Converted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" y="3079"/>
              <a:ext cx="400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Line 121"/>
            <p:cNvSpPr>
              <a:spLocks noChangeShapeType="1"/>
            </p:cNvSpPr>
            <p:nvPr/>
          </p:nvSpPr>
          <p:spPr bwMode="auto">
            <a:xfrm>
              <a:off x="341" y="3521"/>
              <a:ext cx="499" cy="0"/>
            </a:xfrm>
            <a:prstGeom prst="line">
              <a:avLst/>
            </a:prstGeom>
            <a:noFill/>
            <a:ln w="9525">
              <a:solidFill>
                <a:srgbClr val="F3F9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 kern="0" dirty="0">
                <a:solidFill>
                  <a:prstClr val="black"/>
                </a:solidFill>
                <a:latin typeface="+mn-ea"/>
              </a:endParaRPr>
            </a:p>
          </p:txBody>
        </p:sp>
      </p:grpSp>
      <p:graphicFrame>
        <p:nvGraphicFramePr>
          <p:cNvPr id="82" name="Group 82"/>
          <p:cNvGraphicFramePr>
            <a:graphicFrameLocks noGrp="1"/>
          </p:cNvGraphicFramePr>
          <p:nvPr>
            <p:extLst/>
          </p:nvPr>
        </p:nvGraphicFramePr>
        <p:xfrm>
          <a:off x="419327" y="6657907"/>
          <a:ext cx="6033860" cy="2549526"/>
        </p:xfrm>
        <a:graphic>
          <a:graphicData uri="http://schemas.openxmlformats.org/drawingml/2006/table">
            <a:tbl>
              <a:tblPr/>
              <a:tblGrid>
                <a:gridCol w="1472832"/>
                <a:gridCol w="4561028"/>
              </a:tblGrid>
              <a:tr h="2880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대상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유지보수 내용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635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응용 소프트웨어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상용 패키지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하자 발생 시 문제 유형 파악 후 즉시 조치</a:t>
                      </a:r>
                    </a:p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운영 중 발생한 고장 및 장애복구 기술지원</a:t>
                      </a:r>
                    </a:p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운영상의 문제점 해결 및 개선 지원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31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상용 소프트웨어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 지원 센터를 통한 원격 응대</a:t>
                      </a:r>
                    </a:p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On-Site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 처리 지원</a:t>
                      </a:r>
                    </a:p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장애상황의 진단 및 분석</a:t>
                      </a:r>
                    </a:p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Version Upgrade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작업 지원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31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기반시스템</a:t>
                      </a: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(H/W,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S/W)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장비 공급업체의 책임 지원 보증</a:t>
                      </a:r>
                    </a:p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도입 장비 주요 부품에 대한 지속적인 업그레이드 지원</a:t>
                      </a:r>
                    </a:p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장비 및 부품 생산 중단 시는 최소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개월 전에 서면통보 및 대책강구 지원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79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유지보수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49142" y="466868"/>
            <a:ext cx="89075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유지보수 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336182" y="694469"/>
            <a:ext cx="140371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4.2. </a:t>
            </a:r>
            <a:r>
              <a:rPr lang="ko-KR" altLang="en-US" dirty="0">
                <a:latin typeface="+mn-ea"/>
                <a:ea typeface="+mn-ea"/>
              </a:rPr>
              <a:t>유지보수 대상 및 범위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4.2.2. </a:t>
            </a:r>
            <a:r>
              <a:rPr lang="ko-KR" altLang="en-US" sz="1600" dirty="0" smtClean="0">
                <a:latin typeface="+mn-ea"/>
                <a:ea typeface="+mn-ea"/>
              </a:rPr>
              <a:t>유지보수 범위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제안사는 구축 시스템의 응용 소프트웨어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상용 패키지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상용 소프트웨어 및 기반시스템에    대한 무상유지보수를 수행하고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특히 상용 패키지의 커스터마이징 된 패키지 솔루션부분에     대해서는 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S/W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공급업체와 유지보수 확약서를 통해 기능개선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재개발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유지보수 할 수 있도록 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2349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유지보수 </a:t>
              </a:r>
              <a:r>
                <a:rPr lang="ko-KR" altLang="en-US" sz="1100" dirty="0" smtClean="0">
                  <a:latin typeface="+mn-ea"/>
                </a:rPr>
                <a:t>범위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40" name="Group 161"/>
          <p:cNvGraphicFramePr>
            <a:graphicFrameLocks noGrp="1"/>
          </p:cNvGraphicFramePr>
          <p:nvPr>
            <p:extLst/>
          </p:nvPr>
        </p:nvGraphicFramePr>
        <p:xfrm>
          <a:off x="404812" y="2672664"/>
          <a:ext cx="6048375" cy="6660381"/>
        </p:xfrm>
        <a:graphic>
          <a:graphicData uri="http://schemas.openxmlformats.org/drawingml/2006/table">
            <a:tbl>
              <a:tblPr/>
              <a:tblGrid>
                <a:gridCol w="792162"/>
                <a:gridCol w="3900735"/>
                <a:gridCol w="1355478"/>
              </a:tblGrid>
              <a:tr h="2984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 분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지원방법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 고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8925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운영지원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유상유지보수기간 중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CS(Customer Support)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요원을 활용한 적극적 운영지원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전문엔지니어를 활용한 비상지원체계 구축 및 상시 운용 지원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 무상유지보수 내역 포함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07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예방정비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현지 전담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A/S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요원 정기점검 및 요청 시 방문</a:t>
                      </a:r>
                    </a:p>
                    <a:p>
                      <a:pPr marL="358775" marR="0" lvl="1" indent="-176213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 시스템의 장애접수 처리</a:t>
                      </a:r>
                    </a:p>
                    <a:p>
                      <a:pPr marL="358775" marR="0" lvl="1" indent="-176213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기술지원센터를 활용한 효과적인 지원</a:t>
                      </a:r>
                    </a:p>
                    <a:p>
                      <a:pPr marL="358775" marR="0" lvl="1" indent="-176213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정기점검 시 보고서 작성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교육지원</a:t>
                      </a:r>
                    </a:p>
                    <a:p>
                      <a:pPr marL="358775" marR="0" lvl="1" indent="-176213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>
                          <a:tab pos="266700" algn="l"/>
                        </a:tabLst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시스템의 효율적인 운영을 위한 이론과 실습을 병행한 교육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85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긴급정비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신속 정확한 장애 조치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전담 요원의 정확한 장애 원인 파악 및 조치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85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기술지원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제품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Upgrade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관련 최신 기술정보 제공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성능 향상을 위한 기술 자문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기술지원센터 활용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25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</a:t>
                      </a:r>
                      <a:b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버전관리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버전은 기존 공급된 버전의 상태유지를 기본으로 함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버전의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Upgrade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필요 시 제품 공급업체 및 고객과 비용 조건을 협의하여 추진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83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</a:t>
                      </a:r>
                      <a:b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성능관리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시스템의 성능은 시스템 설치 후 최적의 운영상태로 관리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시스템의 설치 후 신기술에 의한 성능 향상 방안이 있을 경우에 고객과 협의하여 추진하되 상세내용 </a:t>
                      </a:r>
                      <a:b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가격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투입인력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지원사항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일정 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은 별도 협의하여 진행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성능관리는 현지 유지보수 직원이 방문 시 시스템의 가동상태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현황 등을 파악하여 원인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대책 등에 대해 운영자와 협의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시스템의 설치 후 신기술에 의한 성능 향상 방안이 있을 경우에 주관사업자와 협의하여 추진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59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유지보수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49142" y="466868"/>
            <a:ext cx="89075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유지보수 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35330" y="694469"/>
            <a:ext cx="100456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4.3. </a:t>
            </a:r>
            <a:r>
              <a:rPr lang="ko-KR" altLang="en-US" dirty="0">
                <a:latin typeface="+mn-ea"/>
                <a:ea typeface="+mn-ea"/>
              </a:rPr>
              <a:t>유지보수 조직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4.3. </a:t>
            </a:r>
            <a:r>
              <a:rPr lang="ko-KR" altLang="en-US" sz="1600" dirty="0" smtClean="0">
                <a:latin typeface="+mn-ea"/>
                <a:ea typeface="+mn-ea"/>
              </a:rPr>
              <a:t>유지보수 조직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제안사는 구축 시스템의 응용 소프트웨어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상용 패키지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상용 소프트웨어 및 기반시스템에    대한 무상유지보수를 수행하고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solidFill>
                  <a:srgbClr val="8B8B8B"/>
                </a:solidFill>
                <a:latin typeface="+mn-ea"/>
                <a:ea typeface="+mn-ea"/>
              </a:rPr>
              <a:t>특히 </a:t>
            </a:r>
            <a:r>
              <a:rPr lang="ko-KR" altLang="en-US" sz="1200" smtClean="0">
                <a:solidFill>
                  <a:srgbClr val="8B8B8B"/>
                </a:solidFill>
                <a:latin typeface="+mn-ea"/>
                <a:ea typeface="+mn-ea"/>
              </a:rPr>
              <a:t>성능평가 수행 중 발생하는 장애에 대해서는 즉시 지원이 가능하도록 조직 체계를 구성합니다</a:t>
            </a:r>
            <a:r>
              <a:rPr lang="en-US" altLang="ko-KR" sz="1200" smtClean="0">
                <a:solidFill>
                  <a:srgbClr val="8B8B8B"/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rgbClr val="8B8B8B"/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2349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유지보수 </a:t>
              </a:r>
              <a:r>
                <a:rPr lang="ko-KR" altLang="en-US" sz="1100" dirty="0" smtClean="0">
                  <a:latin typeface="+mn-ea"/>
                </a:rPr>
                <a:t>조직 구성</a:t>
              </a:r>
              <a:endParaRPr lang="ko-KR" altLang="en-US" sz="1100" dirty="0">
                <a:latin typeface="+mn-ea"/>
              </a:endParaRPr>
            </a:p>
          </p:txBody>
        </p:sp>
      </p:grpSp>
      <p:pic>
        <p:nvPicPr>
          <p:cNvPr id="16" name="Picture 10" descr="안산ITS_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88" y="8591317"/>
            <a:ext cx="31623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utoShape 11" descr="밝은 수평선"/>
          <p:cNvSpPr>
            <a:spLocks noChangeArrowheads="1"/>
          </p:cNvSpPr>
          <p:nvPr/>
        </p:nvSpPr>
        <p:spPr bwMode="auto">
          <a:xfrm>
            <a:off x="747713" y="4379679"/>
            <a:ext cx="5302250" cy="2311400"/>
          </a:xfrm>
          <a:prstGeom prst="roundRect">
            <a:avLst>
              <a:gd name="adj" fmla="val 6407"/>
            </a:avLst>
          </a:prstGeom>
          <a:pattFill prst="ltHorz">
            <a:fgClr>
              <a:srgbClr val="CCECFF"/>
            </a:fgClr>
            <a:bgClr>
              <a:srgbClr val="FFFFFF"/>
            </a:bgClr>
          </a:pattFill>
          <a:ln w="19050">
            <a:solidFill>
              <a:srgbClr val="0099CC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854075" y="4498742"/>
            <a:ext cx="1212850" cy="2073275"/>
            <a:chOff x="1776" y="3408"/>
            <a:chExt cx="846" cy="1059"/>
          </a:xfrm>
        </p:grpSpPr>
        <p:pic>
          <p:nvPicPr>
            <p:cNvPr id="19" name="Picture 13" descr="BMS-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3408"/>
              <a:ext cx="846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4" descr="BMS-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80"/>
            <a:stretch>
              <a:fillRect/>
            </a:stretch>
          </p:blipFill>
          <p:spPr bwMode="auto">
            <a:xfrm>
              <a:off x="1776" y="3968"/>
              <a:ext cx="846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" name="Group 15"/>
          <p:cNvGrpSpPr>
            <a:grpSpLocks/>
          </p:cNvGrpSpPr>
          <p:nvPr/>
        </p:nvGrpSpPr>
        <p:grpSpPr bwMode="auto">
          <a:xfrm>
            <a:off x="2135188" y="4498742"/>
            <a:ext cx="1211262" cy="2073275"/>
            <a:chOff x="1776" y="3408"/>
            <a:chExt cx="846" cy="1059"/>
          </a:xfrm>
        </p:grpSpPr>
        <p:pic>
          <p:nvPicPr>
            <p:cNvPr id="30" name="Picture 16" descr="BMS-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3408"/>
              <a:ext cx="846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17" descr="BMS-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80"/>
            <a:stretch>
              <a:fillRect/>
            </a:stretch>
          </p:blipFill>
          <p:spPr bwMode="auto">
            <a:xfrm>
              <a:off x="1776" y="3968"/>
              <a:ext cx="846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Group 18"/>
          <p:cNvGrpSpPr>
            <a:grpSpLocks/>
          </p:cNvGrpSpPr>
          <p:nvPr/>
        </p:nvGrpSpPr>
        <p:grpSpPr bwMode="auto">
          <a:xfrm>
            <a:off x="3416300" y="4498742"/>
            <a:ext cx="1211263" cy="2073275"/>
            <a:chOff x="1776" y="3408"/>
            <a:chExt cx="846" cy="1059"/>
          </a:xfrm>
        </p:grpSpPr>
        <p:pic>
          <p:nvPicPr>
            <p:cNvPr id="33" name="Picture 19" descr="BMS-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3408"/>
              <a:ext cx="846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0" descr="BMS-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80"/>
            <a:stretch>
              <a:fillRect/>
            </a:stretch>
          </p:blipFill>
          <p:spPr bwMode="auto">
            <a:xfrm>
              <a:off x="1776" y="3968"/>
              <a:ext cx="846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" name="Group 21"/>
          <p:cNvGrpSpPr>
            <a:grpSpLocks/>
          </p:cNvGrpSpPr>
          <p:nvPr/>
        </p:nvGrpSpPr>
        <p:grpSpPr bwMode="auto">
          <a:xfrm>
            <a:off x="4697413" y="4498742"/>
            <a:ext cx="1211262" cy="2073275"/>
            <a:chOff x="1776" y="3408"/>
            <a:chExt cx="846" cy="1059"/>
          </a:xfrm>
        </p:grpSpPr>
        <p:pic>
          <p:nvPicPr>
            <p:cNvPr id="36" name="Picture 22" descr="BMS-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3408"/>
              <a:ext cx="846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23" descr="BMS-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80"/>
            <a:stretch>
              <a:fillRect/>
            </a:stretch>
          </p:blipFill>
          <p:spPr bwMode="auto">
            <a:xfrm>
              <a:off x="1776" y="3968"/>
              <a:ext cx="846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8" name="Group 24"/>
          <p:cNvGrpSpPr>
            <a:grpSpLocks/>
          </p:cNvGrpSpPr>
          <p:nvPr/>
        </p:nvGrpSpPr>
        <p:grpSpPr bwMode="auto">
          <a:xfrm>
            <a:off x="2020888" y="2835042"/>
            <a:ext cx="2668587" cy="1233487"/>
            <a:chOff x="-1105" y="2148"/>
            <a:chExt cx="1005" cy="758"/>
          </a:xfrm>
        </p:grpSpPr>
        <p:pic>
          <p:nvPicPr>
            <p:cNvPr id="39" name="Picture 25" descr="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040"/>
            <a:stretch>
              <a:fillRect/>
            </a:stretch>
          </p:blipFill>
          <p:spPr bwMode="auto">
            <a:xfrm>
              <a:off x="-1105" y="2148"/>
              <a:ext cx="1005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26" descr="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366"/>
            <a:stretch>
              <a:fillRect/>
            </a:stretch>
          </p:blipFill>
          <p:spPr bwMode="auto">
            <a:xfrm>
              <a:off x="-1105" y="2797"/>
              <a:ext cx="1005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27" descr="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170" b="4585"/>
            <a:stretch>
              <a:fillRect/>
            </a:stretch>
          </p:blipFill>
          <p:spPr bwMode="auto">
            <a:xfrm>
              <a:off x="-1105" y="2447"/>
              <a:ext cx="1005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AutoShape 28"/>
            <p:cNvSpPr>
              <a:spLocks noChangeArrowheads="1"/>
            </p:cNvSpPr>
            <p:nvPr/>
          </p:nvSpPr>
          <p:spPr bwMode="auto">
            <a:xfrm>
              <a:off x="-1063" y="2385"/>
              <a:ext cx="921" cy="465"/>
            </a:xfrm>
            <a:prstGeom prst="roundRect">
              <a:avLst>
                <a:gd name="adj" fmla="val 1755"/>
              </a:avLst>
            </a:prstGeom>
            <a:solidFill>
              <a:srgbClr val="EB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4" name="AutoShape 29"/>
          <p:cNvSpPr>
            <a:spLocks noChangeArrowheads="1"/>
          </p:cNvSpPr>
          <p:nvPr/>
        </p:nvSpPr>
        <p:spPr bwMode="auto">
          <a:xfrm>
            <a:off x="3109913" y="8134117"/>
            <a:ext cx="676275" cy="401637"/>
          </a:xfrm>
          <a:prstGeom prst="upDownArrow">
            <a:avLst>
              <a:gd name="adj1" fmla="val 51685"/>
              <a:gd name="adj2" fmla="val 34560"/>
            </a:avLst>
          </a:prstGeom>
          <a:solidFill>
            <a:srgbClr val="3399FF"/>
          </a:solidFill>
          <a:ln w="19050" algn="ctr">
            <a:solidFill>
              <a:srgbClr val="0099CC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5" name="Rectangle 30"/>
          <p:cNvSpPr>
            <a:spLocks noChangeArrowheads="1"/>
          </p:cNvSpPr>
          <p:nvPr/>
        </p:nvSpPr>
        <p:spPr bwMode="auto">
          <a:xfrm>
            <a:off x="1131888" y="7784867"/>
            <a:ext cx="1531937" cy="3143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기술지원 콜 센터</a:t>
            </a:r>
          </a:p>
        </p:txBody>
      </p:sp>
      <p:cxnSp>
        <p:nvCxnSpPr>
          <p:cNvPr id="46" name="AutoShape 31"/>
          <p:cNvCxnSpPr>
            <a:cxnSpLocks noChangeShapeType="1"/>
          </p:cNvCxnSpPr>
          <p:nvPr/>
        </p:nvCxnSpPr>
        <p:spPr bwMode="auto">
          <a:xfrm flipH="1">
            <a:off x="3376613" y="4079642"/>
            <a:ext cx="3175" cy="2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7" name="Group 33"/>
          <p:cNvGrpSpPr>
            <a:grpSpLocks/>
          </p:cNvGrpSpPr>
          <p:nvPr/>
        </p:nvGrpSpPr>
        <p:grpSpPr bwMode="auto">
          <a:xfrm>
            <a:off x="1692275" y="6921267"/>
            <a:ext cx="376238" cy="820737"/>
            <a:chOff x="932" y="4465"/>
            <a:chExt cx="262" cy="504"/>
          </a:xfrm>
        </p:grpSpPr>
        <p:pic>
          <p:nvPicPr>
            <p:cNvPr id="48" name="Picture 34" descr="ma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" y="4465"/>
              <a:ext cx="262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Rectangle 35"/>
            <p:cNvSpPr>
              <a:spLocks noChangeArrowheads="1"/>
            </p:cNvSpPr>
            <p:nvPr/>
          </p:nvSpPr>
          <p:spPr bwMode="auto">
            <a:xfrm>
              <a:off x="1038" y="4697"/>
              <a:ext cx="146" cy="96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rgbClr val="3366FF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0" name="Rectangle 36"/>
          <p:cNvSpPr>
            <a:spLocks noChangeArrowheads="1"/>
          </p:cNvSpPr>
          <p:nvPr/>
        </p:nvSpPr>
        <p:spPr bwMode="auto">
          <a:xfrm>
            <a:off x="2585400" y="2830012"/>
            <a:ext cx="1545914" cy="37042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5000"/>
              </a:spcBef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프로젝트 관리자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(PM)</a:t>
            </a:r>
          </a:p>
        </p:txBody>
      </p:sp>
      <p:sp>
        <p:nvSpPr>
          <p:cNvPr id="51" name="Rectangle 37"/>
          <p:cNvSpPr>
            <a:spLocks noChangeArrowheads="1"/>
          </p:cNvSpPr>
          <p:nvPr/>
        </p:nvSpPr>
        <p:spPr bwMode="auto">
          <a:xfrm>
            <a:off x="2147888" y="3289067"/>
            <a:ext cx="24304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3350" indent="-1333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80808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유지보수 조직 운영</a:t>
            </a:r>
          </a:p>
          <a:p>
            <a:pPr eaLnBrk="1" hangingPunct="1">
              <a:lnSpc>
                <a:spcPct val="130000"/>
              </a:lnSpc>
              <a:buClr>
                <a:srgbClr val="80808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 요구 분석 및 반영 총괄</a:t>
            </a:r>
          </a:p>
        </p:txBody>
      </p:sp>
      <p:sp>
        <p:nvSpPr>
          <p:cNvPr id="52" name="Rectangle 38"/>
          <p:cNvSpPr>
            <a:spLocks noChangeArrowheads="1"/>
          </p:cNvSpPr>
          <p:nvPr/>
        </p:nvSpPr>
        <p:spPr bwMode="auto">
          <a:xfrm>
            <a:off x="3582438" y="4522554"/>
            <a:ext cx="871049" cy="37042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5000"/>
              </a:spcBef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FFFFFF"/>
                </a:solidFill>
                <a:latin typeface="+mn-ea"/>
                <a:ea typeface="+mn-ea"/>
              </a:rPr>
              <a:t>기술지원팀</a:t>
            </a:r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4783339" y="4522554"/>
            <a:ext cx="1044173" cy="37042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5000"/>
              </a:spcBef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FFFFFF"/>
                </a:solidFill>
                <a:latin typeface="+mn-ea"/>
                <a:ea typeface="+mn-ea"/>
              </a:rPr>
              <a:t>사용자 지원팀</a:t>
            </a:r>
          </a:p>
        </p:txBody>
      </p:sp>
      <p:sp>
        <p:nvSpPr>
          <p:cNvPr id="54" name="Rectangle 40"/>
          <p:cNvSpPr>
            <a:spLocks noChangeArrowheads="1"/>
          </p:cNvSpPr>
          <p:nvPr/>
        </p:nvSpPr>
        <p:spPr bwMode="auto">
          <a:xfrm>
            <a:off x="2307675" y="4522554"/>
            <a:ext cx="871049" cy="37042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5000"/>
              </a:spcBef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FFFFFF"/>
                </a:solidFill>
                <a:latin typeface="+mn-ea"/>
                <a:ea typeface="+mn-ea"/>
              </a:rPr>
              <a:t>유지보수팀</a:t>
            </a:r>
          </a:p>
        </p:txBody>
      </p:sp>
      <p:sp>
        <p:nvSpPr>
          <p:cNvPr id="55" name="Rectangle 41"/>
          <p:cNvSpPr>
            <a:spLocks noChangeArrowheads="1"/>
          </p:cNvSpPr>
          <p:nvPr/>
        </p:nvSpPr>
        <p:spPr bwMode="auto">
          <a:xfrm>
            <a:off x="925714" y="4522554"/>
            <a:ext cx="1044173" cy="37042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5000"/>
              </a:spcBef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FFFFFF"/>
                </a:solidFill>
                <a:latin typeface="+mn-ea"/>
                <a:ea typeface="+mn-ea"/>
              </a:rPr>
              <a:t>시스템 관리팀</a:t>
            </a:r>
          </a:p>
        </p:txBody>
      </p:sp>
      <p:sp>
        <p:nvSpPr>
          <p:cNvPr id="56" name="Rectangle 42"/>
          <p:cNvSpPr>
            <a:spLocks noChangeArrowheads="1"/>
          </p:cNvSpPr>
          <p:nvPr/>
        </p:nvSpPr>
        <p:spPr bwMode="auto">
          <a:xfrm>
            <a:off x="868363" y="5773504"/>
            <a:ext cx="1143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서버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, S/W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등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사용자 계정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데이터베이스</a:t>
            </a:r>
          </a:p>
        </p:txBody>
      </p:sp>
      <p:sp>
        <p:nvSpPr>
          <p:cNvPr id="57" name="Rectangle 43"/>
          <p:cNvSpPr>
            <a:spLocks noChangeArrowheads="1"/>
          </p:cNvSpPr>
          <p:nvPr/>
        </p:nvSpPr>
        <p:spPr bwMode="auto">
          <a:xfrm>
            <a:off x="2135188" y="5773504"/>
            <a:ext cx="12128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협력 업체관리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정보서비스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업그레이드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서비스 관리</a:t>
            </a:r>
          </a:p>
        </p:txBody>
      </p:sp>
      <p:sp>
        <p:nvSpPr>
          <p:cNvPr id="58" name="Rectangle 44"/>
          <p:cNvSpPr>
            <a:spLocks noChangeArrowheads="1"/>
          </p:cNvSpPr>
          <p:nvPr/>
        </p:nvSpPr>
        <p:spPr bwMode="auto">
          <a:xfrm>
            <a:off x="3476625" y="5773504"/>
            <a:ext cx="1133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기술지원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장애복구 지원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기술이전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성능향상 방안</a:t>
            </a:r>
          </a:p>
        </p:txBody>
      </p:sp>
      <p:sp>
        <p:nvSpPr>
          <p:cNvPr id="59" name="Rectangle 45"/>
          <p:cNvSpPr>
            <a:spLocks noChangeArrowheads="1"/>
          </p:cNvSpPr>
          <p:nvPr/>
        </p:nvSpPr>
        <p:spPr bwMode="auto">
          <a:xfrm>
            <a:off x="4748213" y="5773504"/>
            <a:ext cx="11572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원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-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콜 처리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Help Desk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교육훈련지원</a:t>
            </a:r>
          </a:p>
        </p:txBody>
      </p:sp>
      <p:pic>
        <p:nvPicPr>
          <p:cNvPr id="60" name="Picture 46" descr="BD07073_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25" y="5078179"/>
            <a:ext cx="630238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47" descr="BD06630_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50" y="5068654"/>
            <a:ext cx="688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48" descr="PE01844_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5117867"/>
            <a:ext cx="69215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49" descr="BD05068_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5127392"/>
            <a:ext cx="6604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" name="Group 50"/>
          <p:cNvGrpSpPr>
            <a:grpSpLocks/>
          </p:cNvGrpSpPr>
          <p:nvPr/>
        </p:nvGrpSpPr>
        <p:grpSpPr bwMode="auto">
          <a:xfrm>
            <a:off x="2676525" y="6930792"/>
            <a:ext cx="1546225" cy="1044575"/>
            <a:chOff x="1555" y="4549"/>
            <a:chExt cx="1079" cy="641"/>
          </a:xfrm>
        </p:grpSpPr>
        <p:pic>
          <p:nvPicPr>
            <p:cNvPr id="65" name="Picture 51" descr="BMS-1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" y="4549"/>
              <a:ext cx="1079" cy="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52" descr="BMS-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4" y="4580"/>
              <a:ext cx="96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7" name="Rectangle 53"/>
          <p:cNvSpPr>
            <a:spLocks noChangeArrowheads="1"/>
          </p:cNvSpPr>
          <p:nvPr/>
        </p:nvSpPr>
        <p:spPr bwMode="auto">
          <a:xfrm>
            <a:off x="2961555" y="6916504"/>
            <a:ext cx="906315" cy="37042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5000"/>
              </a:spcBef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비상 지원팀</a:t>
            </a:r>
          </a:p>
        </p:txBody>
      </p:sp>
      <p:sp>
        <p:nvSpPr>
          <p:cNvPr id="68" name="Rectangle 54"/>
          <p:cNvSpPr>
            <a:spLocks noChangeArrowheads="1"/>
          </p:cNvSpPr>
          <p:nvPr/>
        </p:nvSpPr>
        <p:spPr bwMode="auto">
          <a:xfrm>
            <a:off x="2709863" y="7232417"/>
            <a:ext cx="15128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80808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원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-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콜 주담당</a:t>
            </a:r>
          </a:p>
          <a:p>
            <a:pPr eaLnBrk="1" hangingPunct="1">
              <a:lnSpc>
                <a:spcPct val="130000"/>
              </a:lnSpc>
              <a:buClr>
                <a:srgbClr val="80808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신속한 유지보수 및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차적 운영지원</a:t>
            </a:r>
          </a:p>
        </p:txBody>
      </p:sp>
      <p:sp>
        <p:nvSpPr>
          <p:cNvPr id="69" name="Rectangle 55"/>
          <p:cNvSpPr>
            <a:spLocks noChangeArrowheads="1"/>
          </p:cNvSpPr>
          <p:nvPr/>
        </p:nvSpPr>
        <p:spPr bwMode="auto">
          <a:xfrm>
            <a:off x="1893888" y="8635767"/>
            <a:ext cx="3113087" cy="37042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5000"/>
              </a:spcBef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FFFFFF"/>
                </a:solidFill>
                <a:latin typeface="+mn-ea"/>
                <a:ea typeface="+mn-ea"/>
              </a:rPr>
              <a:t>시스템 운영 담당자</a:t>
            </a:r>
          </a:p>
        </p:txBody>
      </p:sp>
      <p:sp>
        <p:nvSpPr>
          <p:cNvPr id="70" name="AutoShape 56"/>
          <p:cNvSpPr>
            <a:spLocks noChangeArrowheads="1"/>
          </p:cNvSpPr>
          <p:nvPr/>
        </p:nvSpPr>
        <p:spPr bwMode="auto">
          <a:xfrm rot="16200000">
            <a:off x="3965575" y="7222892"/>
            <a:ext cx="738188" cy="461962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9050" algn="ctr">
            <a:solidFill>
              <a:srgbClr val="0099CC"/>
            </a:solidFill>
            <a:prstDash val="sysDot"/>
            <a:miter lim="800000"/>
            <a:headEnd/>
            <a:tailEnd/>
          </a:ln>
        </p:spPr>
        <p:txBody>
          <a:bodyPr rot="10800000"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71" name="Picture 57" descr="BMS-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6930792"/>
            <a:ext cx="1544638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58" descr="BMS-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5" y="6951429"/>
            <a:ext cx="1428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59" descr="BS02091_[1]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7484829"/>
            <a:ext cx="719137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60"/>
          <p:cNvSpPr>
            <a:spLocks noChangeArrowheads="1"/>
          </p:cNvSpPr>
          <p:nvPr/>
        </p:nvSpPr>
        <p:spPr bwMode="auto">
          <a:xfrm>
            <a:off x="4784926" y="6972067"/>
            <a:ext cx="1044173" cy="46275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협력업체 지원</a:t>
            </a:r>
          </a:p>
          <a:p>
            <a:pPr algn="ctr" eaLnBrk="1" hangingPunct="1"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전문인력</a:t>
            </a:r>
          </a:p>
        </p:txBody>
      </p:sp>
      <p:cxnSp>
        <p:nvCxnSpPr>
          <p:cNvPr id="75" name="AutoShape 31"/>
          <p:cNvCxnSpPr>
            <a:cxnSpLocks noChangeShapeType="1"/>
          </p:cNvCxnSpPr>
          <p:nvPr/>
        </p:nvCxnSpPr>
        <p:spPr bwMode="auto">
          <a:xfrm flipH="1">
            <a:off x="3387725" y="6691079"/>
            <a:ext cx="3175" cy="255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직사각형 58"/>
          <p:cNvSpPr>
            <a:spLocks noChangeArrowheads="1"/>
          </p:cNvSpPr>
          <p:nvPr/>
        </p:nvSpPr>
        <p:spPr bwMode="auto">
          <a:xfrm>
            <a:off x="404813" y="2631567"/>
            <a:ext cx="6048375" cy="66046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49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품질보증계획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77997" y="466868"/>
            <a:ext cx="86189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품질보증계획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1</a:t>
            </a:r>
            <a:r>
              <a:rPr lang="en-US" altLang="ko-KR" sz="1600">
                <a:latin typeface="+mn-ea"/>
                <a:ea typeface="+mn-ea"/>
              </a:rPr>
              <a:t>. </a:t>
            </a:r>
            <a:r>
              <a:rPr lang="ko-KR" altLang="en-US" sz="1600" smtClean="0">
                <a:latin typeface="+mn-ea"/>
                <a:ea typeface="+mn-ea"/>
              </a:rPr>
              <a:t>품질보증계획 </a:t>
            </a:r>
            <a:r>
              <a:rPr lang="en-US" altLang="ko-KR" sz="1600" smtClean="0">
                <a:latin typeface="+mn-ea"/>
                <a:ea typeface="+mn-ea"/>
              </a:rPr>
              <a:t>(</a:t>
            </a:r>
            <a:r>
              <a:rPr lang="ko-KR" altLang="en-US" sz="1600" smtClean="0">
                <a:latin typeface="+mn-ea"/>
                <a:ea typeface="+mn-ea"/>
              </a:rPr>
              <a:t>계속</a:t>
            </a:r>
            <a:r>
              <a:rPr lang="en-US" altLang="ko-KR" sz="1600" smtClean="0">
                <a:latin typeface="+mn-ea"/>
                <a:ea typeface="+mn-ea"/>
              </a:rPr>
              <a:t>)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497467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latin typeface="+mn-ea"/>
                </a:rPr>
                <a:t>SP(Software </a:t>
              </a:r>
              <a:r>
                <a:rPr lang="en-US" altLang="ko-KR" sz="1100" dirty="0">
                  <a:latin typeface="+mn-ea"/>
                </a:rPr>
                <a:t>Process</a:t>
              </a:r>
              <a:r>
                <a:rPr lang="en-US" altLang="ko-KR" sz="1100">
                  <a:latin typeface="+mn-ea"/>
                </a:rPr>
                <a:t>)</a:t>
              </a:r>
              <a:r>
                <a:rPr lang="ko-KR" altLang="en-US" sz="1100" smtClean="0">
                  <a:latin typeface="+mn-ea"/>
                </a:rPr>
                <a:t>인증서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10" name="직사각형 58"/>
          <p:cNvSpPr>
            <a:spLocks noChangeArrowheads="1"/>
          </p:cNvSpPr>
          <p:nvPr/>
        </p:nvSpPr>
        <p:spPr bwMode="auto">
          <a:xfrm>
            <a:off x="404813" y="1768862"/>
            <a:ext cx="6048375" cy="765555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56" y="1812452"/>
            <a:ext cx="5454901" cy="751776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00989" y="5402179"/>
            <a:ext cx="3272590" cy="409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유지보수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49142" y="466868"/>
            <a:ext cx="89075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유지보수 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108555" y="694469"/>
            <a:ext cx="16313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4.4. </a:t>
            </a:r>
            <a:r>
              <a:rPr lang="ko-KR" altLang="en-US" dirty="0">
                <a:latin typeface="+mn-ea"/>
                <a:ea typeface="+mn-ea"/>
              </a:rPr>
              <a:t>유지보수 및 장애처리 절차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4.4. </a:t>
            </a:r>
            <a:r>
              <a:rPr lang="ko-KR" altLang="en-US" sz="1600" dirty="0" smtClean="0">
                <a:latin typeface="+mn-ea"/>
                <a:ea typeface="+mn-ea"/>
              </a:rPr>
              <a:t>유지보수 및 장애처리 절차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제안사는 하자보수 및 장애 발생 시 신속히 대응하고 시스템을 효율적으로 운영하기 위한 유지보수절차를 마련합니다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절차에 따라 비상연락망을 구축하여 사용자 지원창구를 통해 장애를 접수한 후 유지보수 전담인원에게 이관 함으로써 일관성 있는 항시 지원체계를 유지하겠습니다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2349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유지보수 절차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83" name="Rectangle 280"/>
          <p:cNvSpPr>
            <a:spLocks noChangeArrowheads="1"/>
          </p:cNvSpPr>
          <p:nvPr/>
        </p:nvSpPr>
        <p:spPr bwMode="auto">
          <a:xfrm>
            <a:off x="320634" y="8962839"/>
            <a:ext cx="5780218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7600" tIns="46038" rIns="57600" bIns="46038"/>
          <a:lstStyle>
            <a:lvl1pPr marL="95250" indent="-9525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문제발생접수유형 </a:t>
            </a:r>
            <a:r>
              <a:rPr lang="en-US" altLang="ko-KR" sz="900" kern="0" dirty="0" smtClean="0">
                <a:solidFill>
                  <a:prstClr val="black"/>
                </a:solidFill>
                <a:latin typeface="+mn-ea"/>
                <a:ea typeface="+mn-ea"/>
              </a:rPr>
              <a:t>: </a:t>
            </a: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정보처리요청서 </a:t>
            </a:r>
            <a:r>
              <a:rPr lang="en-US" altLang="ko-KR" sz="900" kern="0" dirty="0" smtClean="0">
                <a:solidFill>
                  <a:prstClr val="black"/>
                </a:solidFill>
                <a:latin typeface="+mn-ea"/>
                <a:ea typeface="+mn-ea"/>
              </a:rPr>
              <a:t>(CSR), </a:t>
            </a: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고객 </a:t>
            </a:r>
            <a:r>
              <a:rPr lang="en-US" altLang="ko-KR" sz="900" kern="0" dirty="0" smtClean="0">
                <a:solidFill>
                  <a:prstClr val="black"/>
                </a:solidFill>
                <a:latin typeface="+mn-ea"/>
                <a:ea typeface="+mn-ea"/>
              </a:rPr>
              <a:t>Claim, </a:t>
            </a: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전화 </a:t>
            </a:r>
            <a:r>
              <a:rPr lang="en-US" altLang="ko-KR" sz="900" kern="0" dirty="0" smtClean="0">
                <a:solidFill>
                  <a:prstClr val="black"/>
                </a:solidFill>
                <a:latin typeface="+mn-ea"/>
                <a:ea typeface="+mn-ea"/>
              </a:rPr>
              <a:t>/ Fax / Mail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산출물 </a:t>
            </a:r>
            <a:r>
              <a:rPr lang="en-US" altLang="ko-KR" sz="900" kern="0" dirty="0" smtClean="0">
                <a:solidFill>
                  <a:prstClr val="black"/>
                </a:solidFill>
                <a:latin typeface="+mn-ea"/>
                <a:ea typeface="+mn-ea"/>
              </a:rPr>
              <a:t>: </a:t>
            </a: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회의록</a:t>
            </a:r>
            <a:r>
              <a:rPr lang="en-US" altLang="ko-KR" sz="900" kern="0" dirty="0" smtClean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유지보수 이력관리</a:t>
            </a:r>
          </a:p>
        </p:txBody>
      </p:sp>
      <p:sp>
        <p:nvSpPr>
          <p:cNvPr id="164" name="Rectangle 129"/>
          <p:cNvSpPr>
            <a:spLocks noChangeArrowheads="1"/>
          </p:cNvSpPr>
          <p:nvPr/>
        </p:nvSpPr>
        <p:spPr bwMode="auto">
          <a:xfrm>
            <a:off x="1596684" y="4151069"/>
            <a:ext cx="1566491" cy="917831"/>
          </a:xfrm>
          <a:prstGeom prst="rect">
            <a:avLst/>
          </a:prstGeom>
          <a:solidFill>
            <a:srgbClr val="EFEED1"/>
          </a:solidFill>
          <a:ln w="19050" algn="ctr">
            <a:pattFill prst="dkUpDiag">
              <a:fgClr>
                <a:sysClr val="window" lastClr="FFFFFF"/>
              </a:fgClr>
              <a:bgClr>
                <a:srgbClr val="BAA762"/>
              </a:bgClr>
            </a:pattFill>
            <a:miter lim="800000"/>
            <a:headEnd/>
            <a:tailEnd/>
          </a:ln>
        </p:spPr>
        <p:txBody>
          <a:bodyPr lIns="0" tIns="35995" rIns="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 dirty="0" smtClean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65" name="Rectangle 138"/>
          <p:cNvSpPr>
            <a:spLocks noChangeArrowheads="1"/>
          </p:cNvSpPr>
          <p:nvPr/>
        </p:nvSpPr>
        <p:spPr bwMode="auto">
          <a:xfrm>
            <a:off x="1535222" y="3020314"/>
            <a:ext cx="1689415" cy="209698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운영 및 예방정비 계획 수립</a:t>
            </a:r>
          </a:p>
        </p:txBody>
      </p:sp>
      <p:sp>
        <p:nvSpPr>
          <p:cNvPr id="166" name="Rectangle 139"/>
          <p:cNvSpPr>
            <a:spLocks noChangeArrowheads="1"/>
          </p:cNvSpPr>
          <p:nvPr/>
        </p:nvSpPr>
        <p:spPr bwMode="auto">
          <a:xfrm>
            <a:off x="3442918" y="3302600"/>
            <a:ext cx="1382106" cy="211311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운영지원계획 수립</a:t>
            </a:r>
          </a:p>
        </p:txBody>
      </p:sp>
      <p:sp>
        <p:nvSpPr>
          <p:cNvPr id="167" name="AutoShape 140"/>
          <p:cNvSpPr>
            <a:spLocks noChangeArrowheads="1"/>
          </p:cNvSpPr>
          <p:nvPr/>
        </p:nvSpPr>
        <p:spPr bwMode="auto">
          <a:xfrm>
            <a:off x="2457151" y="3444549"/>
            <a:ext cx="538974" cy="354873"/>
          </a:xfrm>
          <a:prstGeom prst="diamond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승인</a:t>
            </a:r>
          </a:p>
        </p:txBody>
      </p:sp>
      <p:sp>
        <p:nvSpPr>
          <p:cNvPr id="168" name="Rectangle 141"/>
          <p:cNvSpPr>
            <a:spLocks noChangeArrowheads="1"/>
          </p:cNvSpPr>
          <p:nvPr/>
        </p:nvSpPr>
        <p:spPr bwMode="auto">
          <a:xfrm>
            <a:off x="3442918" y="4007506"/>
            <a:ext cx="1382106" cy="214537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운영지원</a:t>
            </a:r>
          </a:p>
        </p:txBody>
      </p:sp>
      <p:sp>
        <p:nvSpPr>
          <p:cNvPr id="169" name="Rectangle 142"/>
          <p:cNvSpPr>
            <a:spLocks noChangeArrowheads="1"/>
          </p:cNvSpPr>
          <p:nvPr/>
        </p:nvSpPr>
        <p:spPr bwMode="auto">
          <a:xfrm>
            <a:off x="1691241" y="4222043"/>
            <a:ext cx="1382106" cy="209698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시스템 감시</a:t>
            </a:r>
            <a:r>
              <a:rPr lang="en-US" altLang="ko-KR" sz="900" kern="0" dirty="0" smtClean="0">
                <a:solidFill>
                  <a:srgbClr val="003366"/>
                </a:solidFill>
                <a:latin typeface="+mn-ea"/>
                <a:ea typeface="+mn-ea"/>
              </a:rPr>
              <a:t>/</a:t>
            </a: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관리</a:t>
            </a:r>
          </a:p>
        </p:txBody>
      </p:sp>
      <p:sp>
        <p:nvSpPr>
          <p:cNvPr id="170" name="Rectangle 143"/>
          <p:cNvSpPr>
            <a:spLocks noChangeArrowheads="1"/>
          </p:cNvSpPr>
          <p:nvPr/>
        </p:nvSpPr>
        <p:spPr bwMode="auto">
          <a:xfrm>
            <a:off x="1691241" y="4504329"/>
            <a:ext cx="1382106" cy="206472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장비관리</a:t>
            </a:r>
            <a:r>
              <a:rPr lang="en-US" altLang="ko-KR" sz="900" kern="0" dirty="0" smtClean="0">
                <a:solidFill>
                  <a:srgbClr val="003366"/>
                </a:solidFill>
                <a:latin typeface="+mn-ea"/>
                <a:ea typeface="+mn-ea"/>
              </a:rPr>
              <a:t>/</a:t>
            </a: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보안관리</a:t>
            </a:r>
          </a:p>
        </p:txBody>
      </p:sp>
      <p:sp>
        <p:nvSpPr>
          <p:cNvPr id="171" name="Rectangle 144"/>
          <p:cNvSpPr>
            <a:spLocks noChangeArrowheads="1"/>
          </p:cNvSpPr>
          <p:nvPr/>
        </p:nvSpPr>
        <p:spPr bwMode="auto">
          <a:xfrm>
            <a:off x="1691241" y="4785001"/>
            <a:ext cx="1382106" cy="216150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예방 정비</a:t>
            </a:r>
          </a:p>
        </p:txBody>
      </p:sp>
      <p:cxnSp>
        <p:nvCxnSpPr>
          <p:cNvPr id="172" name="AutoShape 146"/>
          <p:cNvCxnSpPr>
            <a:cxnSpLocks noChangeShapeType="1"/>
            <a:endCxn id="166" idx="0"/>
          </p:cNvCxnSpPr>
          <p:nvPr/>
        </p:nvCxnSpPr>
        <p:spPr bwMode="auto">
          <a:xfrm>
            <a:off x="3058387" y="3125163"/>
            <a:ext cx="1076372" cy="177436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AutoShape 147"/>
          <p:cNvCxnSpPr>
            <a:cxnSpLocks noChangeShapeType="1"/>
            <a:stCxn id="166" idx="2"/>
            <a:endCxn id="167" idx="3"/>
          </p:cNvCxnSpPr>
          <p:nvPr/>
        </p:nvCxnSpPr>
        <p:spPr bwMode="auto">
          <a:xfrm rot="5400000">
            <a:off x="3511011" y="2999025"/>
            <a:ext cx="108075" cy="1137846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AutoShape 148"/>
          <p:cNvCxnSpPr>
            <a:cxnSpLocks noChangeShapeType="1"/>
            <a:stCxn id="167" idx="0"/>
            <a:endCxn id="166" idx="1"/>
          </p:cNvCxnSpPr>
          <p:nvPr/>
        </p:nvCxnSpPr>
        <p:spPr bwMode="auto">
          <a:xfrm rot="5400000" flipH="1" flipV="1">
            <a:off x="3066632" y="3068263"/>
            <a:ext cx="36293" cy="716280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" name="Text Box 149"/>
          <p:cNvSpPr txBox="1">
            <a:spLocks noChangeArrowheads="1"/>
          </p:cNvSpPr>
          <p:nvPr/>
        </p:nvSpPr>
        <p:spPr bwMode="auto">
          <a:xfrm>
            <a:off x="2814891" y="3370348"/>
            <a:ext cx="341981" cy="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NO</a:t>
            </a:r>
          </a:p>
        </p:txBody>
      </p:sp>
      <p:sp>
        <p:nvSpPr>
          <p:cNvPr id="176" name="Text Box 150"/>
          <p:cNvSpPr txBox="1">
            <a:spLocks noChangeArrowheads="1"/>
          </p:cNvSpPr>
          <p:nvPr/>
        </p:nvSpPr>
        <p:spPr bwMode="auto">
          <a:xfrm>
            <a:off x="2758824" y="3720735"/>
            <a:ext cx="3690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YES</a:t>
            </a:r>
          </a:p>
        </p:txBody>
      </p:sp>
      <p:cxnSp>
        <p:nvCxnSpPr>
          <p:cNvPr id="177" name="AutoShape 151"/>
          <p:cNvCxnSpPr>
            <a:cxnSpLocks noChangeShapeType="1"/>
            <a:stCxn id="167" idx="2"/>
            <a:endCxn id="168" idx="0"/>
          </p:cNvCxnSpPr>
          <p:nvPr/>
        </p:nvCxnSpPr>
        <p:spPr bwMode="auto">
          <a:xfrm rot="16200000" flipH="1">
            <a:off x="3326262" y="3199797"/>
            <a:ext cx="208084" cy="140733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AutoShape 153"/>
          <p:cNvCxnSpPr>
            <a:cxnSpLocks noChangeShapeType="1"/>
            <a:stCxn id="165" idx="2"/>
            <a:endCxn id="164" idx="0"/>
          </p:cNvCxnSpPr>
          <p:nvPr/>
        </p:nvCxnSpPr>
        <p:spPr bwMode="auto">
          <a:xfrm flipH="1">
            <a:off x="2379929" y="3230012"/>
            <a:ext cx="1576" cy="911378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AutoShape 154"/>
          <p:cNvCxnSpPr>
            <a:cxnSpLocks noChangeShapeType="1"/>
            <a:stCxn id="168" idx="2"/>
            <a:endCxn id="169" idx="3"/>
          </p:cNvCxnSpPr>
          <p:nvPr/>
        </p:nvCxnSpPr>
        <p:spPr bwMode="auto">
          <a:xfrm rot="5400000">
            <a:off x="3551235" y="3744155"/>
            <a:ext cx="104849" cy="1060624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AutoShape 155"/>
          <p:cNvCxnSpPr>
            <a:cxnSpLocks noChangeShapeType="1"/>
            <a:stCxn id="168" idx="2"/>
            <a:endCxn id="170" idx="3"/>
          </p:cNvCxnSpPr>
          <p:nvPr/>
        </p:nvCxnSpPr>
        <p:spPr bwMode="auto">
          <a:xfrm rot="5400000">
            <a:off x="3410898" y="3884492"/>
            <a:ext cx="385522" cy="1060624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AutoShape 156"/>
          <p:cNvCxnSpPr>
            <a:cxnSpLocks noChangeShapeType="1"/>
            <a:stCxn id="168" idx="2"/>
            <a:endCxn id="171" idx="3"/>
          </p:cNvCxnSpPr>
          <p:nvPr/>
        </p:nvCxnSpPr>
        <p:spPr bwMode="auto">
          <a:xfrm rot="5400000">
            <a:off x="3268143" y="4027247"/>
            <a:ext cx="671033" cy="1060624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2" name="AutoShape 157"/>
          <p:cNvSpPr>
            <a:spLocks noChangeArrowheads="1"/>
          </p:cNvSpPr>
          <p:nvPr/>
        </p:nvSpPr>
        <p:spPr bwMode="auto">
          <a:xfrm>
            <a:off x="1781070" y="5564108"/>
            <a:ext cx="1215055" cy="495209"/>
          </a:xfrm>
          <a:prstGeom prst="diamond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자체처리</a:t>
            </a:r>
          </a:p>
        </p:txBody>
      </p:sp>
      <p:sp>
        <p:nvSpPr>
          <p:cNvPr id="183" name="Rectangle 158"/>
          <p:cNvSpPr>
            <a:spLocks noChangeArrowheads="1"/>
          </p:cNvSpPr>
          <p:nvPr/>
        </p:nvSpPr>
        <p:spPr bwMode="auto">
          <a:xfrm>
            <a:off x="3442918" y="5696379"/>
            <a:ext cx="1382106" cy="222602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문제해결 조치 요청</a:t>
            </a:r>
          </a:p>
        </p:txBody>
      </p:sp>
      <p:sp>
        <p:nvSpPr>
          <p:cNvPr id="184" name="Rectangle 159"/>
          <p:cNvSpPr>
            <a:spLocks noChangeArrowheads="1"/>
          </p:cNvSpPr>
          <p:nvPr/>
        </p:nvSpPr>
        <p:spPr bwMode="auto">
          <a:xfrm>
            <a:off x="1691241" y="6194814"/>
            <a:ext cx="1382106" cy="351647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자체 해결을 위한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필요 조치 시행</a:t>
            </a:r>
          </a:p>
        </p:txBody>
      </p:sp>
      <p:cxnSp>
        <p:nvCxnSpPr>
          <p:cNvPr id="185" name="AutoShape 160"/>
          <p:cNvCxnSpPr>
            <a:cxnSpLocks noChangeShapeType="1"/>
            <a:stCxn id="164" idx="2"/>
            <a:endCxn id="226" idx="0"/>
          </p:cNvCxnSpPr>
          <p:nvPr/>
        </p:nvCxnSpPr>
        <p:spPr bwMode="auto">
          <a:xfrm>
            <a:off x="2379929" y="5078578"/>
            <a:ext cx="3152" cy="130658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" name="AutoShape 161"/>
          <p:cNvCxnSpPr>
            <a:cxnSpLocks noChangeShapeType="1"/>
            <a:stCxn id="226" idx="2"/>
            <a:endCxn id="182" idx="0"/>
          </p:cNvCxnSpPr>
          <p:nvPr/>
        </p:nvCxnSpPr>
        <p:spPr bwMode="auto">
          <a:xfrm rot="16200000" flipH="1">
            <a:off x="2315277" y="5491595"/>
            <a:ext cx="140336" cy="6304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7" name="AutoShape 162"/>
          <p:cNvCxnSpPr>
            <a:cxnSpLocks noChangeShapeType="1"/>
            <a:stCxn id="182" idx="2"/>
            <a:endCxn id="184" idx="0"/>
          </p:cNvCxnSpPr>
          <p:nvPr/>
        </p:nvCxnSpPr>
        <p:spPr bwMode="auto">
          <a:xfrm rot="5400000">
            <a:off x="2313664" y="6128753"/>
            <a:ext cx="143562" cy="6304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8" name="AutoShape 163"/>
          <p:cNvCxnSpPr>
            <a:cxnSpLocks noChangeShapeType="1"/>
            <a:stCxn id="182" idx="3"/>
            <a:endCxn id="183" idx="1"/>
          </p:cNvCxnSpPr>
          <p:nvPr/>
        </p:nvCxnSpPr>
        <p:spPr bwMode="auto">
          <a:xfrm flipV="1">
            <a:off x="2996125" y="5807680"/>
            <a:ext cx="446793" cy="4033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9" name="AutoShape 164"/>
          <p:cNvSpPr>
            <a:spLocks noChangeArrowheads="1"/>
          </p:cNvSpPr>
          <p:nvPr/>
        </p:nvSpPr>
        <p:spPr bwMode="auto">
          <a:xfrm>
            <a:off x="3523291" y="6059317"/>
            <a:ext cx="1215055" cy="495209"/>
          </a:xfrm>
          <a:prstGeom prst="diamond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하자</a:t>
            </a:r>
            <a:r>
              <a:rPr lang="en-US" altLang="ko-KR" sz="900" kern="0" dirty="0" smtClean="0">
                <a:solidFill>
                  <a:srgbClr val="FFFFFF"/>
                </a:solidFill>
                <a:latin typeface="+mn-ea"/>
                <a:ea typeface="+mn-ea"/>
              </a:rPr>
              <a:t>/</a:t>
            </a: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유지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보수 판단</a:t>
            </a:r>
          </a:p>
        </p:txBody>
      </p:sp>
      <p:cxnSp>
        <p:nvCxnSpPr>
          <p:cNvPr id="190" name="AutoShape 165"/>
          <p:cNvCxnSpPr>
            <a:cxnSpLocks noChangeShapeType="1"/>
            <a:stCxn id="183" idx="2"/>
            <a:endCxn id="189" idx="0"/>
          </p:cNvCxnSpPr>
          <p:nvPr/>
        </p:nvCxnSpPr>
        <p:spPr bwMode="auto">
          <a:xfrm rot="5400000">
            <a:off x="4062227" y="5988380"/>
            <a:ext cx="140336" cy="3152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1" name="Rectangle 166"/>
          <p:cNvSpPr>
            <a:spLocks noChangeArrowheads="1"/>
          </p:cNvSpPr>
          <p:nvPr/>
        </p:nvSpPr>
        <p:spPr bwMode="auto">
          <a:xfrm>
            <a:off x="3442918" y="6765837"/>
            <a:ext cx="1382106" cy="211311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하자보수 실시</a:t>
            </a:r>
          </a:p>
        </p:txBody>
      </p:sp>
      <p:sp>
        <p:nvSpPr>
          <p:cNvPr id="192" name="AutoShape 167"/>
          <p:cNvSpPr>
            <a:spLocks noChangeArrowheads="1"/>
          </p:cNvSpPr>
          <p:nvPr/>
        </p:nvSpPr>
        <p:spPr bwMode="auto">
          <a:xfrm>
            <a:off x="1790525" y="6623888"/>
            <a:ext cx="1215055" cy="488757"/>
          </a:xfrm>
          <a:prstGeom prst="diamond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조치결과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승인</a:t>
            </a:r>
          </a:p>
        </p:txBody>
      </p:sp>
      <p:sp>
        <p:nvSpPr>
          <p:cNvPr id="193" name="AutoShape 168"/>
          <p:cNvSpPr>
            <a:spLocks noChangeArrowheads="1"/>
          </p:cNvSpPr>
          <p:nvPr/>
        </p:nvSpPr>
        <p:spPr bwMode="auto">
          <a:xfrm>
            <a:off x="1777918" y="7817552"/>
            <a:ext cx="1215055" cy="495209"/>
          </a:xfrm>
          <a:prstGeom prst="diamond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조치결과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승인</a:t>
            </a:r>
          </a:p>
        </p:txBody>
      </p:sp>
      <p:sp>
        <p:nvSpPr>
          <p:cNvPr id="194" name="Rectangle 169"/>
          <p:cNvSpPr>
            <a:spLocks noChangeArrowheads="1"/>
          </p:cNvSpPr>
          <p:nvPr/>
        </p:nvSpPr>
        <p:spPr bwMode="auto">
          <a:xfrm>
            <a:off x="1691241" y="7188459"/>
            <a:ext cx="1382106" cy="214537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유상지원 범위협의</a:t>
            </a:r>
          </a:p>
        </p:txBody>
      </p:sp>
      <p:sp>
        <p:nvSpPr>
          <p:cNvPr id="195" name="AutoShape 170"/>
          <p:cNvSpPr>
            <a:spLocks noChangeArrowheads="1"/>
          </p:cNvSpPr>
          <p:nvPr/>
        </p:nvSpPr>
        <p:spPr bwMode="auto">
          <a:xfrm>
            <a:off x="3531171" y="7048123"/>
            <a:ext cx="1215055" cy="495209"/>
          </a:xfrm>
          <a:prstGeom prst="diamond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무상지원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가능</a:t>
            </a:r>
          </a:p>
        </p:txBody>
      </p:sp>
      <p:sp>
        <p:nvSpPr>
          <p:cNvPr id="196" name="Rectangle 171"/>
          <p:cNvSpPr>
            <a:spLocks noChangeArrowheads="1"/>
          </p:cNvSpPr>
          <p:nvPr/>
        </p:nvSpPr>
        <p:spPr bwMode="auto">
          <a:xfrm>
            <a:off x="3442918" y="7685281"/>
            <a:ext cx="1382106" cy="216150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유지보수 실시</a:t>
            </a:r>
          </a:p>
        </p:txBody>
      </p:sp>
      <p:sp>
        <p:nvSpPr>
          <p:cNvPr id="197" name="Rectangle 172"/>
          <p:cNvSpPr>
            <a:spLocks noChangeArrowheads="1"/>
          </p:cNvSpPr>
          <p:nvPr/>
        </p:nvSpPr>
        <p:spPr bwMode="auto">
          <a:xfrm>
            <a:off x="3442918" y="8525685"/>
            <a:ext cx="1382106" cy="219376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장애발생</a:t>
            </a:r>
            <a:r>
              <a:rPr lang="en-US" altLang="ko-KR" sz="900" kern="0" dirty="0" smtClean="0">
                <a:solidFill>
                  <a:srgbClr val="003366"/>
                </a:solidFill>
                <a:latin typeface="+mn-ea"/>
                <a:ea typeface="+mn-ea"/>
              </a:rPr>
              <a:t>/</a:t>
            </a: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조치사항 기록</a:t>
            </a:r>
          </a:p>
        </p:txBody>
      </p:sp>
      <p:sp>
        <p:nvSpPr>
          <p:cNvPr id="198" name="Text Box 173"/>
          <p:cNvSpPr txBox="1">
            <a:spLocks noChangeArrowheads="1"/>
          </p:cNvSpPr>
          <p:nvPr/>
        </p:nvSpPr>
        <p:spPr bwMode="auto">
          <a:xfrm>
            <a:off x="4475163" y="6077061"/>
            <a:ext cx="562613" cy="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kern="0" dirty="0" smtClean="0">
                <a:solidFill>
                  <a:prstClr val="black"/>
                </a:solidFill>
                <a:latin typeface="+mn-ea"/>
                <a:ea typeface="+mn-ea"/>
              </a:rPr>
              <a:t>유지보수</a:t>
            </a:r>
          </a:p>
        </p:txBody>
      </p:sp>
      <p:cxnSp>
        <p:nvCxnSpPr>
          <p:cNvPr id="199" name="AutoShape 174"/>
          <p:cNvCxnSpPr>
            <a:cxnSpLocks noChangeShapeType="1"/>
            <a:stCxn id="189" idx="3"/>
            <a:endCxn id="195" idx="3"/>
          </p:cNvCxnSpPr>
          <p:nvPr/>
        </p:nvCxnSpPr>
        <p:spPr bwMode="auto">
          <a:xfrm>
            <a:off x="4738347" y="6307729"/>
            <a:ext cx="7880" cy="988805"/>
          </a:xfrm>
          <a:prstGeom prst="bentConnector3">
            <a:avLst>
              <a:gd name="adj1" fmla="val 3013588"/>
            </a:avLst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0" name="AutoShape 175"/>
          <p:cNvCxnSpPr>
            <a:cxnSpLocks noChangeShapeType="1"/>
            <a:stCxn id="189" idx="2"/>
            <a:endCxn id="191" idx="0"/>
          </p:cNvCxnSpPr>
          <p:nvPr/>
        </p:nvCxnSpPr>
        <p:spPr bwMode="auto">
          <a:xfrm rot="16200000" flipH="1">
            <a:off x="4026740" y="6659413"/>
            <a:ext cx="211311" cy="3152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1" name="AutoShape 176"/>
          <p:cNvCxnSpPr>
            <a:cxnSpLocks noChangeShapeType="1"/>
            <a:stCxn id="195" idx="1"/>
            <a:endCxn id="194" idx="3"/>
          </p:cNvCxnSpPr>
          <p:nvPr/>
        </p:nvCxnSpPr>
        <p:spPr bwMode="auto">
          <a:xfrm flipH="1">
            <a:off x="3073347" y="7295728"/>
            <a:ext cx="457824" cy="0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2" name="AutoShape 177"/>
          <p:cNvCxnSpPr>
            <a:cxnSpLocks noChangeShapeType="1"/>
            <a:stCxn id="191" idx="1"/>
            <a:endCxn id="192" idx="3"/>
          </p:cNvCxnSpPr>
          <p:nvPr/>
        </p:nvCxnSpPr>
        <p:spPr bwMode="auto">
          <a:xfrm flipH="1" flipV="1">
            <a:off x="3005580" y="6868267"/>
            <a:ext cx="437338" cy="3226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3" name="Text Box 178"/>
          <p:cNvSpPr txBox="1">
            <a:spLocks noChangeArrowheads="1"/>
          </p:cNvSpPr>
          <p:nvPr/>
        </p:nvSpPr>
        <p:spPr bwMode="auto">
          <a:xfrm>
            <a:off x="4139487" y="6488391"/>
            <a:ext cx="376651" cy="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kern="0" dirty="0" smtClean="0">
                <a:solidFill>
                  <a:prstClr val="black"/>
                </a:solidFill>
                <a:latin typeface="+mn-ea"/>
                <a:ea typeface="+mn-ea"/>
              </a:rPr>
              <a:t>하자</a:t>
            </a:r>
          </a:p>
        </p:txBody>
      </p:sp>
      <p:cxnSp>
        <p:nvCxnSpPr>
          <p:cNvPr id="204" name="AutoShape 179"/>
          <p:cNvCxnSpPr>
            <a:cxnSpLocks noChangeShapeType="1"/>
            <a:stCxn id="192" idx="0"/>
            <a:endCxn id="203" idx="1"/>
          </p:cNvCxnSpPr>
          <p:nvPr/>
        </p:nvCxnSpPr>
        <p:spPr bwMode="auto">
          <a:xfrm rot="5400000" flipH="1" flipV="1">
            <a:off x="3255059" y="5739460"/>
            <a:ext cx="27422" cy="1741434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" name="Text Box 180"/>
          <p:cNvSpPr txBox="1">
            <a:spLocks noChangeArrowheads="1"/>
          </p:cNvSpPr>
          <p:nvPr/>
        </p:nvSpPr>
        <p:spPr bwMode="auto">
          <a:xfrm>
            <a:off x="2534372" y="6559366"/>
            <a:ext cx="341981" cy="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NO</a:t>
            </a:r>
          </a:p>
        </p:txBody>
      </p:sp>
      <p:sp>
        <p:nvSpPr>
          <p:cNvPr id="206" name="Text Box 181"/>
          <p:cNvSpPr txBox="1">
            <a:spLocks noChangeArrowheads="1"/>
          </p:cNvSpPr>
          <p:nvPr/>
        </p:nvSpPr>
        <p:spPr bwMode="auto">
          <a:xfrm>
            <a:off x="1553225" y="6845230"/>
            <a:ext cx="3690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YES</a:t>
            </a:r>
          </a:p>
        </p:txBody>
      </p:sp>
      <p:cxnSp>
        <p:nvCxnSpPr>
          <p:cNvPr id="207" name="AutoShape 182"/>
          <p:cNvCxnSpPr>
            <a:cxnSpLocks noChangeShapeType="1"/>
            <a:stCxn id="192" idx="1"/>
            <a:endCxn id="197" idx="1"/>
          </p:cNvCxnSpPr>
          <p:nvPr/>
        </p:nvCxnSpPr>
        <p:spPr bwMode="auto">
          <a:xfrm rot="10800000" flipH="1" flipV="1">
            <a:off x="1790524" y="6868267"/>
            <a:ext cx="1652393" cy="1767106"/>
          </a:xfrm>
          <a:prstGeom prst="bentConnector3">
            <a:avLst>
              <a:gd name="adj1" fmla="val -13834"/>
            </a:avLst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" name="AutoShape 183"/>
          <p:cNvCxnSpPr>
            <a:cxnSpLocks noChangeShapeType="1"/>
            <a:stCxn id="195" idx="2"/>
            <a:endCxn id="196" idx="0"/>
          </p:cNvCxnSpPr>
          <p:nvPr/>
        </p:nvCxnSpPr>
        <p:spPr bwMode="auto">
          <a:xfrm rot="5400000">
            <a:off x="4065360" y="7611136"/>
            <a:ext cx="141949" cy="4728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9" name="Text Box 184"/>
          <p:cNvSpPr txBox="1">
            <a:spLocks noChangeArrowheads="1"/>
          </p:cNvSpPr>
          <p:nvPr/>
        </p:nvSpPr>
        <p:spPr bwMode="auto">
          <a:xfrm>
            <a:off x="3279020" y="7265886"/>
            <a:ext cx="341981" cy="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NO</a:t>
            </a:r>
          </a:p>
        </p:txBody>
      </p:sp>
      <p:sp>
        <p:nvSpPr>
          <p:cNvPr id="210" name="Text Box 185"/>
          <p:cNvSpPr txBox="1">
            <a:spLocks noChangeArrowheads="1"/>
          </p:cNvSpPr>
          <p:nvPr/>
        </p:nvSpPr>
        <p:spPr bwMode="auto">
          <a:xfrm>
            <a:off x="4143306" y="7469484"/>
            <a:ext cx="3690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YES</a:t>
            </a:r>
          </a:p>
        </p:txBody>
      </p:sp>
      <p:cxnSp>
        <p:nvCxnSpPr>
          <p:cNvPr id="211" name="AutoShape 186"/>
          <p:cNvCxnSpPr>
            <a:cxnSpLocks noChangeShapeType="1"/>
            <a:stCxn id="196" idx="2"/>
            <a:endCxn id="193" idx="3"/>
          </p:cNvCxnSpPr>
          <p:nvPr/>
        </p:nvCxnSpPr>
        <p:spPr bwMode="auto">
          <a:xfrm rot="5400000">
            <a:off x="3481609" y="7412795"/>
            <a:ext cx="163726" cy="1140998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2" name="AutoShape 187"/>
          <p:cNvCxnSpPr>
            <a:cxnSpLocks noChangeShapeType="1"/>
            <a:stCxn id="193" idx="0"/>
            <a:endCxn id="196" idx="1"/>
          </p:cNvCxnSpPr>
          <p:nvPr/>
        </p:nvCxnSpPr>
        <p:spPr bwMode="auto">
          <a:xfrm rot="5400000" flipH="1" flipV="1">
            <a:off x="2902084" y="7276718"/>
            <a:ext cx="24196" cy="1057472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AutoShape 188"/>
          <p:cNvCxnSpPr>
            <a:cxnSpLocks noChangeShapeType="1"/>
            <a:stCxn id="194" idx="2"/>
            <a:endCxn id="210" idx="1"/>
          </p:cNvCxnSpPr>
          <p:nvPr/>
        </p:nvCxnSpPr>
        <p:spPr bwMode="auto">
          <a:xfrm rot="16200000" flipH="1">
            <a:off x="3175695" y="6609595"/>
            <a:ext cx="174210" cy="1761012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4" name="AutoShape 189"/>
          <p:cNvCxnSpPr>
            <a:cxnSpLocks noChangeShapeType="1"/>
            <a:stCxn id="193" idx="2"/>
            <a:endCxn id="197" idx="0"/>
          </p:cNvCxnSpPr>
          <p:nvPr/>
        </p:nvCxnSpPr>
        <p:spPr bwMode="auto">
          <a:xfrm rot="16200000" flipH="1">
            <a:off x="3153246" y="7544960"/>
            <a:ext cx="212924" cy="17485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" name="AutoShape 190"/>
          <p:cNvCxnSpPr>
            <a:cxnSpLocks noChangeShapeType="1"/>
            <a:stCxn id="197" idx="3"/>
            <a:endCxn id="168" idx="3"/>
          </p:cNvCxnSpPr>
          <p:nvPr/>
        </p:nvCxnSpPr>
        <p:spPr bwMode="auto">
          <a:xfrm flipV="1">
            <a:off x="4825024" y="4115581"/>
            <a:ext cx="1576" cy="4524631"/>
          </a:xfrm>
          <a:prstGeom prst="bentConnector3">
            <a:avLst>
              <a:gd name="adj1" fmla="val 14300005"/>
            </a:avLst>
          </a:prstGeom>
          <a:noFill/>
          <a:ln w="9525">
            <a:solidFill>
              <a:srgbClr val="777777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6" name="Text Box 191"/>
          <p:cNvSpPr txBox="1">
            <a:spLocks noChangeArrowheads="1"/>
          </p:cNvSpPr>
          <p:nvPr/>
        </p:nvSpPr>
        <p:spPr bwMode="auto">
          <a:xfrm>
            <a:off x="2485518" y="7746577"/>
            <a:ext cx="341981" cy="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NO</a:t>
            </a:r>
          </a:p>
        </p:txBody>
      </p:sp>
      <p:sp>
        <p:nvSpPr>
          <p:cNvPr id="217" name="Text Box 192"/>
          <p:cNvSpPr txBox="1">
            <a:spLocks noChangeArrowheads="1"/>
          </p:cNvSpPr>
          <p:nvPr/>
        </p:nvSpPr>
        <p:spPr bwMode="auto">
          <a:xfrm>
            <a:off x="2435755" y="8221170"/>
            <a:ext cx="3690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YES</a:t>
            </a:r>
          </a:p>
        </p:txBody>
      </p:sp>
      <p:sp>
        <p:nvSpPr>
          <p:cNvPr id="218" name="Rectangle 193"/>
          <p:cNvSpPr>
            <a:spLocks noChangeArrowheads="1"/>
          </p:cNvSpPr>
          <p:nvPr/>
        </p:nvSpPr>
        <p:spPr bwMode="auto">
          <a:xfrm>
            <a:off x="5335298" y="6681958"/>
            <a:ext cx="843132" cy="366164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하자보수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기술지원</a:t>
            </a:r>
          </a:p>
        </p:txBody>
      </p:sp>
      <p:sp>
        <p:nvSpPr>
          <p:cNvPr id="219" name="Rectangle 194"/>
          <p:cNvSpPr>
            <a:spLocks noChangeArrowheads="1"/>
          </p:cNvSpPr>
          <p:nvPr/>
        </p:nvSpPr>
        <p:spPr bwMode="auto">
          <a:xfrm>
            <a:off x="5335298" y="7607854"/>
            <a:ext cx="843132" cy="351647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유지보수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기술지원</a:t>
            </a:r>
          </a:p>
        </p:txBody>
      </p:sp>
      <p:cxnSp>
        <p:nvCxnSpPr>
          <p:cNvPr id="220" name="AutoShape 195"/>
          <p:cNvCxnSpPr>
            <a:cxnSpLocks noChangeShapeType="1"/>
            <a:stCxn id="218" idx="1"/>
            <a:endCxn id="191" idx="3"/>
          </p:cNvCxnSpPr>
          <p:nvPr/>
        </p:nvCxnSpPr>
        <p:spPr bwMode="auto">
          <a:xfrm flipH="1">
            <a:off x="4825024" y="6865040"/>
            <a:ext cx="510274" cy="6453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1" name="AutoShape 196"/>
          <p:cNvCxnSpPr>
            <a:cxnSpLocks noChangeShapeType="1"/>
            <a:stCxn id="219" idx="1"/>
            <a:endCxn id="196" idx="3"/>
          </p:cNvCxnSpPr>
          <p:nvPr/>
        </p:nvCxnSpPr>
        <p:spPr bwMode="auto">
          <a:xfrm flipH="1">
            <a:off x="4825024" y="7783678"/>
            <a:ext cx="510274" cy="9678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2" name="Text Box 197"/>
          <p:cNvSpPr txBox="1">
            <a:spLocks noChangeArrowheads="1"/>
          </p:cNvSpPr>
          <p:nvPr/>
        </p:nvSpPr>
        <p:spPr bwMode="auto">
          <a:xfrm>
            <a:off x="2016553" y="5987083"/>
            <a:ext cx="3690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YES</a:t>
            </a:r>
          </a:p>
        </p:txBody>
      </p:sp>
      <p:sp>
        <p:nvSpPr>
          <p:cNvPr id="223" name="Text Box 198"/>
          <p:cNvSpPr txBox="1">
            <a:spLocks noChangeArrowheads="1"/>
          </p:cNvSpPr>
          <p:nvPr/>
        </p:nvSpPr>
        <p:spPr bwMode="auto">
          <a:xfrm>
            <a:off x="2963030" y="5610887"/>
            <a:ext cx="341981" cy="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NO</a:t>
            </a:r>
          </a:p>
        </p:txBody>
      </p:sp>
      <p:sp>
        <p:nvSpPr>
          <p:cNvPr id="224" name="Rectangle 199"/>
          <p:cNvSpPr>
            <a:spLocks noChangeArrowheads="1"/>
          </p:cNvSpPr>
          <p:nvPr/>
        </p:nvSpPr>
        <p:spPr bwMode="auto">
          <a:xfrm>
            <a:off x="5261229" y="3933306"/>
            <a:ext cx="992847" cy="366164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납품업체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외부지원</a:t>
            </a:r>
          </a:p>
        </p:txBody>
      </p:sp>
      <p:cxnSp>
        <p:nvCxnSpPr>
          <p:cNvPr id="225" name="AutoShape 200"/>
          <p:cNvCxnSpPr>
            <a:cxnSpLocks noChangeShapeType="1"/>
            <a:stCxn id="224" idx="1"/>
            <a:endCxn id="168" idx="3"/>
          </p:cNvCxnSpPr>
          <p:nvPr/>
        </p:nvCxnSpPr>
        <p:spPr bwMode="auto">
          <a:xfrm rot="10800000">
            <a:off x="4825025" y="4114776"/>
            <a:ext cx="436205" cy="16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6" name="Rectangle 145"/>
          <p:cNvSpPr>
            <a:spLocks noChangeArrowheads="1"/>
          </p:cNvSpPr>
          <p:nvPr/>
        </p:nvSpPr>
        <p:spPr bwMode="auto">
          <a:xfrm>
            <a:off x="1691241" y="5209235"/>
            <a:ext cx="1382106" cy="214537"/>
          </a:xfrm>
          <a:prstGeom prst="rect">
            <a:avLst/>
          </a:prstGeom>
          <a:solidFill>
            <a:srgbClr val="4B82AF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문제 발생</a:t>
            </a:r>
          </a:p>
        </p:txBody>
      </p:sp>
      <p:graphicFrame>
        <p:nvGraphicFramePr>
          <p:cNvPr id="227" name="Group 82"/>
          <p:cNvGraphicFramePr>
            <a:graphicFrameLocks noGrp="1"/>
          </p:cNvGraphicFramePr>
          <p:nvPr>
            <p:extLst/>
          </p:nvPr>
        </p:nvGraphicFramePr>
        <p:xfrm>
          <a:off x="419327" y="2588822"/>
          <a:ext cx="6033860" cy="6355145"/>
        </p:xfrm>
        <a:graphic>
          <a:graphicData uri="http://schemas.openxmlformats.org/drawingml/2006/table">
            <a:tbl>
              <a:tblPr/>
              <a:tblGrid>
                <a:gridCol w="506948"/>
                <a:gridCol w="451263"/>
                <a:gridCol w="2042557"/>
                <a:gridCol w="1436914"/>
                <a:gridCol w="1596178"/>
              </a:tblGrid>
              <a:tr h="334485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조직구분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유지보수조직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제안사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장비공급업체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93871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운영지원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계획수립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1865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보수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활동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8213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해결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조치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활동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863">
                <a:tc gridSpan="2">
                  <a:txBody>
                    <a:bodyPr/>
                    <a:lstStyle/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조치결과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기록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2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유지보수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49142" y="466868"/>
            <a:ext cx="89075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유지보수 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108555" y="694469"/>
            <a:ext cx="16313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4.4. </a:t>
            </a:r>
            <a:r>
              <a:rPr lang="ko-KR" altLang="en-US" dirty="0">
                <a:latin typeface="+mn-ea"/>
                <a:ea typeface="+mn-ea"/>
              </a:rPr>
              <a:t>유지보수 및 장애처리 절차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4.4. </a:t>
            </a:r>
            <a:r>
              <a:rPr lang="ko-KR" altLang="en-US" sz="1600" dirty="0" smtClean="0">
                <a:latin typeface="+mn-ea"/>
                <a:ea typeface="+mn-ea"/>
              </a:rPr>
              <a:t>유지보수 및 장애처리 절차 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계속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endParaRPr lang="en-US" altLang="ko-KR" sz="1200" dirty="0">
              <a:solidFill>
                <a:srgbClr val="8B8B8B"/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463860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장애 처리 절차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227" name="Group 82"/>
          <p:cNvGraphicFramePr>
            <a:graphicFrameLocks noGrp="1"/>
          </p:cNvGraphicFramePr>
          <p:nvPr>
            <p:extLst/>
          </p:nvPr>
        </p:nvGraphicFramePr>
        <p:xfrm>
          <a:off x="419327" y="1835623"/>
          <a:ext cx="6033860" cy="4310741"/>
        </p:xfrm>
        <a:graphic>
          <a:graphicData uri="http://schemas.openxmlformats.org/drawingml/2006/table">
            <a:tbl>
              <a:tblPr/>
              <a:tblGrid>
                <a:gridCol w="1231343"/>
                <a:gridCol w="1306286"/>
                <a:gridCol w="2280062"/>
                <a:gridCol w="1216169"/>
              </a:tblGrid>
              <a:tr h="3344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시스템사용자</a:t>
                      </a:r>
                    </a:p>
                  </a:txBody>
                  <a:tcPr marL="90004" marR="90004" marT="47620" marB="476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장애처리지원센터</a:t>
                      </a:r>
                    </a:p>
                  </a:txBody>
                  <a:tcPr marL="90004" marR="90004" marT="47620" marB="476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유지보수팀</a:t>
                      </a:r>
                    </a:p>
                  </a:txBody>
                  <a:tcPr marL="90004" marR="90004" marT="47620" marB="476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장비공급업체</a:t>
                      </a:r>
                    </a:p>
                  </a:txBody>
                  <a:tcPr marL="90004" marR="90004" marT="47620" marB="476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39762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" name="Line 299"/>
          <p:cNvSpPr>
            <a:spLocks noChangeShapeType="1"/>
          </p:cNvSpPr>
          <p:nvPr/>
        </p:nvSpPr>
        <p:spPr bwMode="auto">
          <a:xfrm>
            <a:off x="4641850" y="5382406"/>
            <a:ext cx="0" cy="319087"/>
          </a:xfrm>
          <a:prstGeom prst="line">
            <a:avLst/>
          </a:prstGeom>
          <a:noFill/>
          <a:ln w="9525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92" name="Line 300"/>
          <p:cNvSpPr>
            <a:spLocks noChangeShapeType="1"/>
          </p:cNvSpPr>
          <p:nvPr/>
        </p:nvSpPr>
        <p:spPr bwMode="auto">
          <a:xfrm flipH="1">
            <a:off x="3867150" y="5725306"/>
            <a:ext cx="774700" cy="0"/>
          </a:xfrm>
          <a:prstGeom prst="line">
            <a:avLst/>
          </a:prstGeom>
          <a:noFill/>
          <a:ln w="9525">
            <a:solidFill>
              <a:srgbClr val="777777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93" name="AutoShape 301"/>
          <p:cNvSpPr>
            <a:spLocks noChangeArrowheads="1"/>
          </p:cNvSpPr>
          <p:nvPr/>
        </p:nvSpPr>
        <p:spPr bwMode="auto">
          <a:xfrm>
            <a:off x="1868488" y="3615518"/>
            <a:ext cx="885825" cy="228600"/>
          </a:xfrm>
          <a:prstGeom prst="diamond">
            <a:avLst/>
          </a:prstGeom>
          <a:solidFill>
            <a:srgbClr val="B5D1E9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18000" tIns="35995" rIns="18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3366"/>
                </a:solidFill>
                <a:latin typeface="+mn-ea"/>
                <a:ea typeface="+mn-ea"/>
              </a:rPr>
              <a:t>장비불량</a:t>
            </a:r>
            <a:r>
              <a:rPr lang="en-US" altLang="ko-KR" sz="800" dirty="0">
                <a:solidFill>
                  <a:srgbClr val="003366"/>
                </a:solidFill>
                <a:latin typeface="+mn-ea"/>
                <a:ea typeface="+mn-ea"/>
              </a:rPr>
              <a:t>?</a:t>
            </a:r>
          </a:p>
        </p:txBody>
      </p:sp>
      <p:sp>
        <p:nvSpPr>
          <p:cNvPr id="94" name="AutoShape 302"/>
          <p:cNvSpPr>
            <a:spLocks noChangeArrowheads="1"/>
          </p:cNvSpPr>
          <p:nvPr/>
        </p:nvSpPr>
        <p:spPr bwMode="auto">
          <a:xfrm>
            <a:off x="3027363" y="3993343"/>
            <a:ext cx="885825" cy="290513"/>
          </a:xfrm>
          <a:prstGeom prst="diamond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18000" tIns="35995" rIns="18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FFFFFF"/>
                </a:solidFill>
                <a:latin typeface="+mn-ea"/>
                <a:ea typeface="+mn-ea"/>
              </a:rPr>
              <a:t>현장처리가능</a:t>
            </a:r>
          </a:p>
        </p:txBody>
      </p:sp>
      <p:sp>
        <p:nvSpPr>
          <p:cNvPr id="95" name="Line 307"/>
          <p:cNvSpPr>
            <a:spLocks noChangeShapeType="1"/>
          </p:cNvSpPr>
          <p:nvPr/>
        </p:nvSpPr>
        <p:spPr bwMode="auto">
          <a:xfrm>
            <a:off x="2301875" y="2561418"/>
            <a:ext cx="0" cy="206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96" name="Line 308"/>
          <p:cNvSpPr>
            <a:spLocks noChangeShapeType="1"/>
          </p:cNvSpPr>
          <p:nvPr/>
        </p:nvSpPr>
        <p:spPr bwMode="auto">
          <a:xfrm>
            <a:off x="2301875" y="2996393"/>
            <a:ext cx="0" cy="206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97" name="Line 309"/>
          <p:cNvSpPr>
            <a:spLocks noChangeShapeType="1"/>
          </p:cNvSpPr>
          <p:nvPr/>
        </p:nvSpPr>
        <p:spPr bwMode="auto">
          <a:xfrm>
            <a:off x="2301875" y="3369456"/>
            <a:ext cx="0" cy="206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98" name="Line 310"/>
          <p:cNvSpPr>
            <a:spLocks noChangeShapeType="1"/>
          </p:cNvSpPr>
          <p:nvPr/>
        </p:nvSpPr>
        <p:spPr bwMode="auto">
          <a:xfrm>
            <a:off x="2311400" y="3837768"/>
            <a:ext cx="0" cy="206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99" name="Line 311"/>
          <p:cNvSpPr>
            <a:spLocks noChangeShapeType="1"/>
          </p:cNvSpPr>
          <p:nvPr/>
        </p:nvSpPr>
        <p:spPr bwMode="auto">
          <a:xfrm flipH="1">
            <a:off x="3865563" y="5847543"/>
            <a:ext cx="1900237" cy="0"/>
          </a:xfrm>
          <a:prstGeom prst="line">
            <a:avLst/>
          </a:prstGeom>
          <a:noFill/>
          <a:ln w="9525">
            <a:solidFill>
              <a:srgbClr val="777777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00" name="Line 312"/>
          <p:cNvSpPr>
            <a:spLocks noChangeShapeType="1"/>
          </p:cNvSpPr>
          <p:nvPr/>
        </p:nvSpPr>
        <p:spPr bwMode="auto">
          <a:xfrm>
            <a:off x="2722563" y="3729818"/>
            <a:ext cx="2482850" cy="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01" name="AutoShape 313"/>
          <p:cNvSpPr>
            <a:spLocks noChangeArrowheads="1"/>
          </p:cNvSpPr>
          <p:nvPr/>
        </p:nvSpPr>
        <p:spPr bwMode="auto">
          <a:xfrm>
            <a:off x="4189413" y="4563256"/>
            <a:ext cx="885825" cy="228600"/>
          </a:xfrm>
          <a:prstGeom prst="diamond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18000" tIns="35995" rIns="18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FFFFFF"/>
                </a:solidFill>
                <a:latin typeface="+mn-ea"/>
                <a:ea typeface="+mn-ea"/>
              </a:rPr>
              <a:t>처리가능</a:t>
            </a:r>
            <a:r>
              <a:rPr lang="en-US" altLang="ko-KR" sz="800" dirty="0">
                <a:solidFill>
                  <a:srgbClr val="FFFFFF"/>
                </a:solidFill>
                <a:latin typeface="+mn-ea"/>
                <a:ea typeface="+mn-ea"/>
              </a:rPr>
              <a:t>?</a:t>
            </a:r>
          </a:p>
        </p:txBody>
      </p:sp>
      <p:sp>
        <p:nvSpPr>
          <p:cNvPr id="102" name="Line 314"/>
          <p:cNvSpPr>
            <a:spLocks noChangeShapeType="1"/>
          </p:cNvSpPr>
          <p:nvPr/>
        </p:nvSpPr>
        <p:spPr bwMode="auto">
          <a:xfrm>
            <a:off x="3471863" y="4274331"/>
            <a:ext cx="0" cy="206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grpSp>
        <p:nvGrpSpPr>
          <p:cNvPr id="103" name="Group 353"/>
          <p:cNvGrpSpPr>
            <a:grpSpLocks/>
          </p:cNvGrpSpPr>
          <p:nvPr/>
        </p:nvGrpSpPr>
        <p:grpSpPr bwMode="auto">
          <a:xfrm>
            <a:off x="3903663" y="4134631"/>
            <a:ext cx="738187" cy="406400"/>
            <a:chOff x="2463" y="2468"/>
            <a:chExt cx="484" cy="173"/>
          </a:xfrm>
        </p:grpSpPr>
        <p:sp>
          <p:nvSpPr>
            <p:cNvPr id="104" name="Line 315"/>
            <p:cNvSpPr>
              <a:spLocks noChangeShapeType="1"/>
            </p:cNvSpPr>
            <p:nvPr/>
          </p:nvSpPr>
          <p:spPr bwMode="auto">
            <a:xfrm>
              <a:off x="2463" y="2468"/>
              <a:ext cx="484" cy="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05" name="Line 316"/>
            <p:cNvSpPr>
              <a:spLocks noChangeShapeType="1"/>
            </p:cNvSpPr>
            <p:nvPr/>
          </p:nvSpPr>
          <p:spPr bwMode="auto">
            <a:xfrm>
              <a:off x="2947" y="2471"/>
              <a:ext cx="0" cy="17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</p:grpSp>
      <p:sp>
        <p:nvSpPr>
          <p:cNvPr id="106" name="Line 317"/>
          <p:cNvSpPr>
            <a:spLocks noChangeShapeType="1"/>
          </p:cNvSpPr>
          <p:nvPr/>
        </p:nvSpPr>
        <p:spPr bwMode="auto">
          <a:xfrm>
            <a:off x="4632325" y="4793443"/>
            <a:ext cx="0" cy="206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07" name="Line 318"/>
          <p:cNvSpPr>
            <a:spLocks noChangeShapeType="1"/>
          </p:cNvSpPr>
          <p:nvPr/>
        </p:nvSpPr>
        <p:spPr bwMode="auto">
          <a:xfrm>
            <a:off x="2760663" y="4150506"/>
            <a:ext cx="212725" cy="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grpSp>
        <p:nvGrpSpPr>
          <p:cNvPr id="108" name="Group 319"/>
          <p:cNvGrpSpPr>
            <a:grpSpLocks/>
          </p:cNvGrpSpPr>
          <p:nvPr/>
        </p:nvGrpSpPr>
        <p:grpSpPr bwMode="auto">
          <a:xfrm>
            <a:off x="5097463" y="4682318"/>
            <a:ext cx="890587" cy="796925"/>
            <a:chOff x="3284" y="3302"/>
            <a:chExt cx="468" cy="474"/>
          </a:xfrm>
        </p:grpSpPr>
        <p:sp>
          <p:nvSpPr>
            <p:cNvPr id="109" name="Line 320"/>
            <p:cNvSpPr>
              <a:spLocks noChangeShapeType="1"/>
            </p:cNvSpPr>
            <p:nvPr/>
          </p:nvSpPr>
          <p:spPr bwMode="auto">
            <a:xfrm>
              <a:off x="3284" y="3302"/>
              <a:ext cx="462" cy="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10" name="Line 321"/>
            <p:cNvSpPr>
              <a:spLocks noChangeShapeType="1"/>
            </p:cNvSpPr>
            <p:nvPr/>
          </p:nvSpPr>
          <p:spPr bwMode="auto">
            <a:xfrm>
              <a:off x="3752" y="3302"/>
              <a:ext cx="0" cy="47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</p:grpSp>
      <p:sp>
        <p:nvSpPr>
          <p:cNvPr id="111" name="Rectangle 322"/>
          <p:cNvSpPr>
            <a:spLocks noChangeArrowheads="1"/>
          </p:cNvSpPr>
          <p:nvPr/>
        </p:nvSpPr>
        <p:spPr bwMode="auto">
          <a:xfrm>
            <a:off x="1741488" y="5593543"/>
            <a:ext cx="2079625" cy="357188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3366"/>
                </a:solidFill>
                <a:latin typeface="+mn-ea"/>
                <a:ea typeface="+mn-ea"/>
              </a:rPr>
              <a:t>장애처리 보고서 작성 및 보고</a:t>
            </a:r>
          </a:p>
        </p:txBody>
      </p:sp>
      <p:sp>
        <p:nvSpPr>
          <p:cNvPr id="112" name="Line 323"/>
          <p:cNvSpPr>
            <a:spLocks noChangeShapeType="1"/>
          </p:cNvSpPr>
          <p:nvPr/>
        </p:nvSpPr>
        <p:spPr bwMode="auto">
          <a:xfrm>
            <a:off x="3460750" y="5114118"/>
            <a:ext cx="0" cy="434975"/>
          </a:xfrm>
          <a:prstGeom prst="line">
            <a:avLst/>
          </a:prstGeom>
          <a:noFill/>
          <a:ln w="9525">
            <a:solidFill>
              <a:srgbClr val="777777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13" name="Text Box 324"/>
          <p:cNvSpPr txBox="1">
            <a:spLocks noChangeArrowheads="1"/>
          </p:cNvSpPr>
          <p:nvPr/>
        </p:nvSpPr>
        <p:spPr bwMode="auto">
          <a:xfrm>
            <a:off x="2489200" y="3502806"/>
            <a:ext cx="4333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Yes</a:t>
            </a:r>
          </a:p>
        </p:txBody>
      </p:sp>
      <p:sp>
        <p:nvSpPr>
          <p:cNvPr id="114" name="Text Box 325"/>
          <p:cNvSpPr txBox="1">
            <a:spLocks noChangeArrowheads="1"/>
          </p:cNvSpPr>
          <p:nvPr/>
        </p:nvSpPr>
        <p:spPr bwMode="auto">
          <a:xfrm>
            <a:off x="2266950" y="3818718"/>
            <a:ext cx="433388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No</a:t>
            </a:r>
          </a:p>
        </p:txBody>
      </p:sp>
      <p:sp>
        <p:nvSpPr>
          <p:cNvPr id="115" name="Text Box 326"/>
          <p:cNvSpPr txBox="1">
            <a:spLocks noChangeArrowheads="1"/>
          </p:cNvSpPr>
          <p:nvPr/>
        </p:nvSpPr>
        <p:spPr bwMode="auto">
          <a:xfrm>
            <a:off x="3414713" y="4260043"/>
            <a:ext cx="433387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Yes</a:t>
            </a:r>
          </a:p>
        </p:txBody>
      </p:sp>
      <p:sp>
        <p:nvSpPr>
          <p:cNvPr id="116" name="Text Box 327"/>
          <p:cNvSpPr txBox="1">
            <a:spLocks noChangeArrowheads="1"/>
          </p:cNvSpPr>
          <p:nvPr/>
        </p:nvSpPr>
        <p:spPr bwMode="auto">
          <a:xfrm>
            <a:off x="3968750" y="3879043"/>
            <a:ext cx="4333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No</a:t>
            </a:r>
          </a:p>
        </p:txBody>
      </p:sp>
      <p:sp>
        <p:nvSpPr>
          <p:cNvPr id="117" name="Text Box 328"/>
          <p:cNvSpPr txBox="1">
            <a:spLocks noChangeArrowheads="1"/>
          </p:cNvSpPr>
          <p:nvPr/>
        </p:nvSpPr>
        <p:spPr bwMode="auto">
          <a:xfrm>
            <a:off x="4624388" y="4756931"/>
            <a:ext cx="433387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Yes</a:t>
            </a:r>
          </a:p>
        </p:txBody>
      </p:sp>
      <p:sp>
        <p:nvSpPr>
          <p:cNvPr id="118" name="Text Box 329"/>
          <p:cNvSpPr txBox="1">
            <a:spLocks noChangeArrowheads="1"/>
          </p:cNvSpPr>
          <p:nvPr/>
        </p:nvSpPr>
        <p:spPr bwMode="auto">
          <a:xfrm>
            <a:off x="4873625" y="4412443"/>
            <a:ext cx="433388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No</a:t>
            </a:r>
          </a:p>
        </p:txBody>
      </p:sp>
      <p:sp>
        <p:nvSpPr>
          <p:cNvPr id="119" name="Text Box 330"/>
          <p:cNvSpPr txBox="1">
            <a:spLocks noChangeArrowheads="1"/>
          </p:cNvSpPr>
          <p:nvPr/>
        </p:nvSpPr>
        <p:spPr bwMode="auto">
          <a:xfrm>
            <a:off x="5105400" y="4688668"/>
            <a:ext cx="9794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제품공급업체에 </a:t>
            </a:r>
          </a:p>
          <a:p>
            <a:pPr algn="ctr" eaLnBrk="1" hangingPunct="1"/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연락</a:t>
            </a:r>
          </a:p>
        </p:txBody>
      </p:sp>
      <p:sp>
        <p:nvSpPr>
          <p:cNvPr id="120" name="Rectangle 331"/>
          <p:cNvSpPr>
            <a:spLocks noChangeArrowheads="1"/>
          </p:cNvSpPr>
          <p:nvPr/>
        </p:nvSpPr>
        <p:spPr bwMode="auto">
          <a:xfrm>
            <a:off x="1817688" y="2374093"/>
            <a:ext cx="973137" cy="192088"/>
          </a:xfrm>
          <a:prstGeom prst="rect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FFFFFF"/>
                </a:solidFill>
                <a:latin typeface="+mn-ea"/>
                <a:ea typeface="+mn-ea"/>
              </a:rPr>
              <a:t>장애접수</a:t>
            </a:r>
          </a:p>
        </p:txBody>
      </p:sp>
      <p:sp>
        <p:nvSpPr>
          <p:cNvPr id="121" name="Rectangle 332"/>
          <p:cNvSpPr>
            <a:spLocks noChangeArrowheads="1"/>
          </p:cNvSpPr>
          <p:nvPr/>
        </p:nvSpPr>
        <p:spPr bwMode="auto">
          <a:xfrm>
            <a:off x="1800225" y="2761443"/>
            <a:ext cx="971550" cy="288925"/>
          </a:xfrm>
          <a:prstGeom prst="rect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FFFFFF"/>
                </a:solidFill>
                <a:latin typeface="+mn-ea"/>
                <a:ea typeface="+mn-ea"/>
              </a:rPr>
              <a:t>장애발생위치 추적</a:t>
            </a:r>
          </a:p>
        </p:txBody>
      </p:sp>
      <p:sp>
        <p:nvSpPr>
          <p:cNvPr id="122" name="Rectangle 333"/>
          <p:cNvSpPr>
            <a:spLocks noChangeArrowheads="1"/>
          </p:cNvSpPr>
          <p:nvPr/>
        </p:nvSpPr>
        <p:spPr bwMode="auto">
          <a:xfrm>
            <a:off x="1817688" y="3210706"/>
            <a:ext cx="973137" cy="192087"/>
          </a:xfrm>
          <a:prstGeom prst="rect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FFFFFF"/>
                </a:solidFill>
                <a:latin typeface="+mn-ea"/>
                <a:ea typeface="+mn-ea"/>
              </a:rPr>
              <a:t>장애요소 식별</a:t>
            </a:r>
          </a:p>
        </p:txBody>
      </p:sp>
      <p:sp>
        <p:nvSpPr>
          <p:cNvPr id="123" name="Rectangle 334"/>
          <p:cNvSpPr>
            <a:spLocks noChangeArrowheads="1"/>
          </p:cNvSpPr>
          <p:nvPr/>
        </p:nvSpPr>
        <p:spPr bwMode="auto">
          <a:xfrm>
            <a:off x="1827213" y="4061606"/>
            <a:ext cx="971550" cy="334962"/>
          </a:xfrm>
          <a:prstGeom prst="rect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FFFFFF"/>
                </a:solidFill>
                <a:latin typeface="+mn-ea"/>
                <a:ea typeface="+mn-ea"/>
              </a:rPr>
              <a:t>시스템 이상  </a:t>
            </a:r>
            <a:br>
              <a:rPr lang="ko-KR" altLang="en-US" sz="800" dirty="0">
                <a:solidFill>
                  <a:srgbClr val="FFFFFF"/>
                </a:solidFill>
                <a:latin typeface="+mn-ea"/>
                <a:ea typeface="+mn-ea"/>
              </a:rPr>
            </a:br>
            <a:r>
              <a:rPr lang="ko-KR" altLang="en-US" sz="800" dirty="0">
                <a:solidFill>
                  <a:srgbClr val="FFFFFF"/>
                </a:solidFill>
                <a:latin typeface="+mn-ea"/>
                <a:ea typeface="+mn-ea"/>
              </a:rPr>
              <a:t>접수</a:t>
            </a:r>
          </a:p>
        </p:txBody>
      </p:sp>
      <p:sp>
        <p:nvSpPr>
          <p:cNvPr id="124" name="Rectangle 339"/>
          <p:cNvSpPr>
            <a:spLocks noChangeArrowheads="1"/>
          </p:cNvSpPr>
          <p:nvPr/>
        </p:nvSpPr>
        <p:spPr bwMode="auto">
          <a:xfrm>
            <a:off x="4067175" y="5009343"/>
            <a:ext cx="1111250" cy="192088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3366"/>
                </a:solidFill>
                <a:latin typeface="+mn-ea"/>
                <a:ea typeface="+mn-ea"/>
              </a:rPr>
              <a:t>투입 후 장애처리</a:t>
            </a:r>
          </a:p>
        </p:txBody>
      </p:sp>
      <p:sp>
        <p:nvSpPr>
          <p:cNvPr id="125" name="Rectangle 340"/>
          <p:cNvSpPr>
            <a:spLocks noChangeArrowheads="1"/>
          </p:cNvSpPr>
          <p:nvPr/>
        </p:nvSpPr>
        <p:spPr bwMode="auto">
          <a:xfrm>
            <a:off x="4067175" y="5201431"/>
            <a:ext cx="1111250" cy="43815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3366"/>
                </a:solidFill>
                <a:latin typeface="+mn-ea"/>
                <a:ea typeface="+mn-ea"/>
              </a:rPr>
              <a:t>조치완료 보고</a:t>
            </a:r>
          </a:p>
        </p:txBody>
      </p:sp>
      <p:sp>
        <p:nvSpPr>
          <p:cNvPr id="126" name="Rectangle 342"/>
          <p:cNvSpPr>
            <a:spLocks noChangeArrowheads="1"/>
          </p:cNvSpPr>
          <p:nvPr/>
        </p:nvSpPr>
        <p:spPr bwMode="auto">
          <a:xfrm>
            <a:off x="5294313" y="3496456"/>
            <a:ext cx="981075" cy="193675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3366"/>
                </a:solidFill>
                <a:latin typeface="+mn-ea"/>
                <a:ea typeface="+mn-ea"/>
              </a:rPr>
              <a:t>장비조달</a:t>
            </a:r>
          </a:p>
        </p:txBody>
      </p:sp>
      <p:sp>
        <p:nvSpPr>
          <p:cNvPr id="127" name="Rectangle 343"/>
          <p:cNvSpPr>
            <a:spLocks noChangeArrowheads="1"/>
          </p:cNvSpPr>
          <p:nvPr/>
        </p:nvSpPr>
        <p:spPr bwMode="auto">
          <a:xfrm>
            <a:off x="5294313" y="3688543"/>
            <a:ext cx="981075" cy="436563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3366"/>
                </a:solidFill>
                <a:latin typeface="+mn-ea"/>
                <a:ea typeface="+mn-ea"/>
              </a:rPr>
              <a:t>조치완료 보고</a:t>
            </a:r>
          </a:p>
        </p:txBody>
      </p:sp>
      <p:sp>
        <p:nvSpPr>
          <p:cNvPr id="128" name="Rectangle 345"/>
          <p:cNvSpPr>
            <a:spLocks noChangeArrowheads="1"/>
          </p:cNvSpPr>
          <p:nvPr/>
        </p:nvSpPr>
        <p:spPr bwMode="auto">
          <a:xfrm>
            <a:off x="5294313" y="5334781"/>
            <a:ext cx="981075" cy="192087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3366"/>
                </a:solidFill>
                <a:latin typeface="+mn-ea"/>
                <a:ea typeface="+mn-ea"/>
              </a:rPr>
              <a:t>장애처리 </a:t>
            </a:r>
          </a:p>
        </p:txBody>
      </p:sp>
      <p:sp>
        <p:nvSpPr>
          <p:cNvPr id="129" name="Rectangle 346"/>
          <p:cNvSpPr>
            <a:spLocks noChangeArrowheads="1"/>
          </p:cNvSpPr>
          <p:nvPr/>
        </p:nvSpPr>
        <p:spPr bwMode="auto">
          <a:xfrm>
            <a:off x="5294313" y="5525281"/>
            <a:ext cx="981075" cy="43815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3366"/>
                </a:solidFill>
                <a:latin typeface="+mn-ea"/>
                <a:ea typeface="+mn-ea"/>
              </a:rPr>
              <a:t>조치완료 보고</a:t>
            </a:r>
          </a:p>
        </p:txBody>
      </p:sp>
      <p:sp>
        <p:nvSpPr>
          <p:cNvPr id="130" name="Line 306"/>
          <p:cNvSpPr>
            <a:spLocks noChangeShapeType="1"/>
          </p:cNvSpPr>
          <p:nvPr/>
        </p:nvSpPr>
        <p:spPr bwMode="auto">
          <a:xfrm>
            <a:off x="1606550" y="2464581"/>
            <a:ext cx="203200" cy="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grpSp>
        <p:nvGrpSpPr>
          <p:cNvPr id="131" name="Group 303"/>
          <p:cNvGrpSpPr>
            <a:grpSpLocks/>
          </p:cNvGrpSpPr>
          <p:nvPr/>
        </p:nvGrpSpPr>
        <p:grpSpPr bwMode="auto">
          <a:xfrm>
            <a:off x="611188" y="2374093"/>
            <a:ext cx="982662" cy="1358900"/>
            <a:chOff x="322" y="2001"/>
            <a:chExt cx="638" cy="777"/>
          </a:xfrm>
        </p:grpSpPr>
        <p:sp>
          <p:nvSpPr>
            <p:cNvPr id="132" name="Rectangle 304"/>
            <p:cNvSpPr>
              <a:spLocks noChangeArrowheads="1"/>
            </p:cNvSpPr>
            <p:nvPr/>
          </p:nvSpPr>
          <p:spPr bwMode="auto">
            <a:xfrm>
              <a:off x="322" y="2001"/>
              <a:ext cx="638" cy="110"/>
            </a:xfrm>
            <a:prstGeom prst="rect">
              <a:avLst/>
            </a:prstGeom>
            <a:solidFill>
              <a:srgbClr val="7FA9CB"/>
            </a:solidFill>
            <a:ln w="6350" algn="ctr">
              <a:solidFill>
                <a:srgbClr val="29618F"/>
              </a:solidFill>
              <a:miter lim="800000"/>
              <a:headEnd/>
              <a:tailEnd/>
            </a:ln>
          </p:spPr>
          <p:txBody>
            <a:bodyPr lIns="54000" tIns="35995" rIns="54000" bIns="45714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800" dirty="0">
                  <a:solidFill>
                    <a:srgbClr val="FFFFFF"/>
                  </a:solidFill>
                  <a:latin typeface="+mn-ea"/>
                  <a:ea typeface="+mn-ea"/>
                </a:rPr>
                <a:t>장애발견</a:t>
              </a:r>
            </a:p>
          </p:txBody>
        </p:sp>
        <p:sp>
          <p:nvSpPr>
            <p:cNvPr id="133" name="Rectangle 305"/>
            <p:cNvSpPr>
              <a:spLocks noChangeArrowheads="1"/>
            </p:cNvSpPr>
            <p:nvPr/>
          </p:nvSpPr>
          <p:spPr bwMode="auto">
            <a:xfrm>
              <a:off x="322" y="2114"/>
              <a:ext cx="638" cy="664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29618F"/>
              </a:solidFill>
              <a:miter lim="800000"/>
              <a:headEnd/>
              <a:tailEnd/>
            </a:ln>
          </p:spPr>
          <p:txBody>
            <a:bodyPr lIns="54000" tIns="35995" rIns="54000" bIns="45714" anchor="ctr"/>
            <a:lstStyle>
              <a:lvl1pPr marL="95250" indent="-95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FontTx/>
                <a:buChar char="•"/>
              </a:pPr>
              <a:r>
                <a:rPr lang="ko-KR" altLang="en-US" sz="800" dirty="0">
                  <a:solidFill>
                    <a:srgbClr val="003366"/>
                  </a:solidFill>
                  <a:latin typeface="+mn-ea"/>
                  <a:ea typeface="+mn-ea"/>
                </a:rPr>
                <a:t>사용자 실수에 의한 장애</a:t>
              </a:r>
            </a:p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FontTx/>
                <a:buChar char="•"/>
              </a:pPr>
              <a:r>
                <a:rPr lang="ko-KR" altLang="en-US" sz="800" dirty="0">
                  <a:solidFill>
                    <a:srgbClr val="003366"/>
                  </a:solidFill>
                  <a:latin typeface="+mn-ea"/>
                  <a:ea typeface="+mn-ea"/>
                </a:rPr>
                <a:t>시스템 이상에 의한 장애</a:t>
              </a:r>
            </a:p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FontTx/>
                <a:buChar char="•"/>
              </a:pPr>
              <a:r>
                <a:rPr lang="ko-KR" altLang="en-US" sz="800" dirty="0">
                  <a:solidFill>
                    <a:srgbClr val="003366"/>
                  </a:solidFill>
                  <a:latin typeface="+mn-ea"/>
                  <a:ea typeface="+mn-ea"/>
                </a:rPr>
                <a:t>각종 재해에 의한 장애</a:t>
              </a:r>
            </a:p>
          </p:txBody>
        </p:sp>
      </p:grpSp>
      <p:grpSp>
        <p:nvGrpSpPr>
          <p:cNvPr id="134" name="Group 354"/>
          <p:cNvGrpSpPr>
            <a:grpSpLocks/>
          </p:cNvGrpSpPr>
          <p:nvPr/>
        </p:nvGrpSpPr>
        <p:grpSpPr bwMode="auto">
          <a:xfrm>
            <a:off x="2968625" y="4494993"/>
            <a:ext cx="981075" cy="630238"/>
            <a:chOff x="1851" y="2656"/>
            <a:chExt cx="643" cy="360"/>
          </a:xfrm>
        </p:grpSpPr>
        <p:sp>
          <p:nvSpPr>
            <p:cNvPr id="135" name="Rectangle 336"/>
            <p:cNvSpPr>
              <a:spLocks noChangeArrowheads="1"/>
            </p:cNvSpPr>
            <p:nvPr/>
          </p:nvSpPr>
          <p:spPr bwMode="auto">
            <a:xfrm>
              <a:off x="1851" y="2656"/>
              <a:ext cx="643" cy="110"/>
            </a:xfrm>
            <a:prstGeom prst="rect">
              <a:avLst/>
            </a:prstGeom>
            <a:solidFill>
              <a:srgbClr val="DBE9F5"/>
            </a:solidFill>
            <a:ln w="6350" algn="ctr">
              <a:solidFill>
                <a:srgbClr val="29618F"/>
              </a:solidFill>
              <a:miter lim="800000"/>
              <a:headEnd/>
              <a:tailEnd/>
            </a:ln>
          </p:spPr>
          <p:txBody>
            <a:bodyPr lIns="54000" tIns="35995" rIns="54000" bIns="45714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800" dirty="0">
                  <a:solidFill>
                    <a:srgbClr val="003366"/>
                  </a:solidFill>
                  <a:latin typeface="+mn-ea"/>
                  <a:ea typeface="+mn-ea"/>
                </a:rPr>
                <a:t>현장처리</a:t>
              </a:r>
            </a:p>
          </p:txBody>
        </p:sp>
        <p:sp>
          <p:nvSpPr>
            <p:cNvPr id="136" name="Rectangle 337"/>
            <p:cNvSpPr>
              <a:spLocks noChangeArrowheads="1"/>
            </p:cNvSpPr>
            <p:nvPr/>
          </p:nvSpPr>
          <p:spPr bwMode="auto">
            <a:xfrm>
              <a:off x="1851" y="2766"/>
              <a:ext cx="643" cy="25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29618F"/>
              </a:solidFill>
              <a:miter lim="800000"/>
              <a:headEnd/>
              <a:tailEnd/>
            </a:ln>
          </p:spPr>
          <p:txBody>
            <a:bodyPr lIns="54000" tIns="35995" rIns="54000" bIns="45714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800" dirty="0">
                  <a:solidFill>
                    <a:srgbClr val="003366"/>
                  </a:solidFill>
                  <a:latin typeface="+mn-ea"/>
                  <a:ea typeface="+mn-ea"/>
                </a:rPr>
                <a:t>조치완료 보고</a:t>
              </a:r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404812" y="6402678"/>
            <a:ext cx="6048375" cy="228610"/>
            <a:chOff x="404813" y="1878221"/>
            <a:chExt cx="6048375" cy="228610"/>
          </a:xfrm>
        </p:grpSpPr>
        <p:grpSp>
          <p:nvGrpSpPr>
            <p:cNvPr id="138" name="그룹 13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40" name="그룹 13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43" name="오각형 14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144" name="오각형 14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41" name="직사각형 14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142" name="직사각형 14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139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장애 구분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45" name="Group 194"/>
          <p:cNvGraphicFramePr>
            <a:graphicFrameLocks noGrp="1"/>
          </p:cNvGraphicFramePr>
          <p:nvPr>
            <p:extLst/>
          </p:nvPr>
        </p:nvGraphicFramePr>
        <p:xfrm>
          <a:off x="404812" y="6795443"/>
          <a:ext cx="6048375" cy="2408172"/>
        </p:xfrm>
        <a:graphic>
          <a:graphicData uri="http://schemas.openxmlformats.org/drawingml/2006/table">
            <a:tbl>
              <a:tblPr/>
              <a:tblGrid>
                <a:gridCol w="956510"/>
                <a:gridCol w="927956"/>
                <a:gridCol w="4163909"/>
              </a:tblGrid>
              <a:tr h="2530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장애구분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장애처리방법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34837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응용시스템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중요장애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접수 후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 이내 장애처리 전문인력을 투입하여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 이내 복구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단순장애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유지보수 인력 투입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37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하드웨어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중요장애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접수 후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 이내 장애처리 전문인력을 투입하여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 이내 복구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단순장애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유지보수 인력 투입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80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소프트웨어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중요장애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접수 후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 이내 장애처리 전문인력을 투입하여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 이내  복구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소프트웨어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Install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 기록 유지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단순장애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장애처리 인력 투입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소프트웨어 재설치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 기록 유지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54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유지보수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49142" y="466868"/>
            <a:ext cx="89075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유지보수 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108555" y="694469"/>
            <a:ext cx="16313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4.4. </a:t>
            </a:r>
            <a:r>
              <a:rPr lang="ko-KR" altLang="en-US" dirty="0">
                <a:latin typeface="+mn-ea"/>
                <a:ea typeface="+mn-ea"/>
              </a:rPr>
              <a:t>유지보수 및 장애처리 절차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4.4. </a:t>
            </a:r>
            <a:r>
              <a:rPr lang="ko-KR" altLang="en-US" sz="1600" dirty="0" smtClean="0">
                <a:latin typeface="+mn-ea"/>
                <a:ea typeface="+mn-ea"/>
              </a:rPr>
              <a:t>유지보수 및 장애처리 절차 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계속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endParaRPr lang="en-US" altLang="ko-KR" sz="1200" dirty="0">
              <a:solidFill>
                <a:srgbClr val="8B8B8B"/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463860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유형별 장애처리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71" name="그룹 1"/>
          <p:cNvGrpSpPr>
            <a:grpSpLocks/>
          </p:cNvGrpSpPr>
          <p:nvPr/>
        </p:nvGrpSpPr>
        <p:grpSpPr bwMode="auto">
          <a:xfrm>
            <a:off x="476250" y="1942833"/>
            <a:ext cx="5905500" cy="1362075"/>
            <a:chOff x="476673" y="2144688"/>
            <a:chExt cx="5905078" cy="1361749"/>
          </a:xfrm>
        </p:grpSpPr>
        <p:grpSp>
          <p:nvGrpSpPr>
            <p:cNvPr id="72" name="Group 123"/>
            <p:cNvGrpSpPr>
              <a:grpSpLocks/>
            </p:cNvGrpSpPr>
            <p:nvPr/>
          </p:nvGrpSpPr>
          <p:grpSpPr bwMode="auto">
            <a:xfrm>
              <a:off x="476673" y="2144688"/>
              <a:ext cx="5905078" cy="1361749"/>
              <a:chOff x="279" y="2094"/>
              <a:chExt cx="3759" cy="826"/>
            </a:xfrm>
          </p:grpSpPr>
          <p:grpSp>
            <p:nvGrpSpPr>
              <p:cNvPr id="75" name="Group 124"/>
              <p:cNvGrpSpPr>
                <a:grpSpLocks/>
              </p:cNvGrpSpPr>
              <p:nvPr/>
            </p:nvGrpSpPr>
            <p:grpSpPr bwMode="auto">
              <a:xfrm>
                <a:off x="888" y="2099"/>
                <a:ext cx="3150" cy="821"/>
                <a:chOff x="888" y="1702"/>
                <a:chExt cx="3150" cy="660"/>
              </a:xfrm>
            </p:grpSpPr>
            <p:sp>
              <p:nvSpPr>
                <p:cNvPr id="83" name="Rectangle 125"/>
                <p:cNvSpPr>
                  <a:spLocks noChangeArrowheads="1"/>
                </p:cNvSpPr>
                <p:nvPr/>
              </p:nvSpPr>
              <p:spPr bwMode="auto">
                <a:xfrm>
                  <a:off x="912" y="1702"/>
                  <a:ext cx="3126" cy="660"/>
                </a:xfrm>
                <a:prstGeom prst="rect">
                  <a:avLst/>
                </a:prstGeom>
                <a:solidFill>
                  <a:srgbClr val="D1E3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84" name="Rectangle 126"/>
                <p:cNvSpPr>
                  <a:spLocks noChangeArrowheads="1"/>
                </p:cNvSpPr>
                <p:nvPr/>
              </p:nvSpPr>
              <p:spPr bwMode="auto">
                <a:xfrm>
                  <a:off x="888" y="1717"/>
                  <a:ext cx="3126" cy="6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85" name="Rectangle 127"/>
                <p:cNvSpPr>
                  <a:spLocks noChangeArrowheads="1"/>
                </p:cNvSpPr>
                <p:nvPr/>
              </p:nvSpPr>
              <p:spPr bwMode="auto">
                <a:xfrm>
                  <a:off x="3966" y="1717"/>
                  <a:ext cx="48" cy="63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D7E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</p:grpSp>
          <p:pic>
            <p:nvPicPr>
              <p:cNvPr id="76" name="Picture 128" descr="박스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279" y="2094"/>
                <a:ext cx="859" cy="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AutoShape 129"/>
              <p:cNvSpPr>
                <a:spLocks noChangeArrowheads="1"/>
              </p:cNvSpPr>
              <p:nvPr/>
            </p:nvSpPr>
            <p:spPr bwMode="auto">
              <a:xfrm>
                <a:off x="327" y="2133"/>
                <a:ext cx="773" cy="761"/>
              </a:xfrm>
              <a:prstGeom prst="roundRect">
                <a:avLst>
                  <a:gd name="adj" fmla="val 8250"/>
                </a:avLst>
              </a:prstGeom>
              <a:solidFill>
                <a:srgbClr val="D6EFF4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73" name="Text Box 130"/>
            <p:cNvSpPr txBox="1">
              <a:spLocks noChangeArrowheads="1"/>
            </p:cNvSpPr>
            <p:nvPr/>
          </p:nvSpPr>
          <p:spPr bwMode="auto">
            <a:xfrm>
              <a:off x="625910" y="2643529"/>
              <a:ext cx="1047802" cy="435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응용프로그램 장애</a:t>
              </a:r>
            </a:p>
          </p:txBody>
        </p:sp>
        <p:sp>
          <p:nvSpPr>
            <p:cNvPr id="74" name="Text Box 131"/>
            <p:cNvSpPr txBox="1">
              <a:spLocks noChangeArrowheads="1"/>
            </p:cNvSpPr>
            <p:nvPr/>
          </p:nvSpPr>
          <p:spPr bwMode="auto">
            <a:xfrm>
              <a:off x="1940768" y="2228703"/>
              <a:ext cx="4327877" cy="1069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1600" indent="-101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374650" indent="-8255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30000"/>
                </a:spcBef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▣ 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프로그램 손상 및 바이러스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응용시스템 장애대책 시나리오 작성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정확한 프로그램 변경관리 및 버전관리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주기적인 예방점검을 통한 장애 사전예방</a:t>
              </a:r>
            </a:p>
          </p:txBody>
        </p:sp>
      </p:grpSp>
      <p:grpSp>
        <p:nvGrpSpPr>
          <p:cNvPr id="86" name="그룹 2"/>
          <p:cNvGrpSpPr>
            <a:grpSpLocks/>
          </p:cNvGrpSpPr>
          <p:nvPr/>
        </p:nvGrpSpPr>
        <p:grpSpPr bwMode="auto">
          <a:xfrm>
            <a:off x="476250" y="3749408"/>
            <a:ext cx="5905500" cy="1535112"/>
            <a:chOff x="476673" y="4016896"/>
            <a:chExt cx="5905078" cy="1535031"/>
          </a:xfrm>
        </p:grpSpPr>
        <p:grpSp>
          <p:nvGrpSpPr>
            <p:cNvPr id="87" name="Group 132"/>
            <p:cNvGrpSpPr>
              <a:grpSpLocks/>
            </p:cNvGrpSpPr>
            <p:nvPr/>
          </p:nvGrpSpPr>
          <p:grpSpPr bwMode="auto">
            <a:xfrm>
              <a:off x="476673" y="4016896"/>
              <a:ext cx="5905078" cy="1535031"/>
              <a:chOff x="279" y="2094"/>
              <a:chExt cx="3759" cy="826"/>
            </a:xfrm>
          </p:grpSpPr>
          <p:grpSp>
            <p:nvGrpSpPr>
              <p:cNvPr id="90" name="Group 133"/>
              <p:cNvGrpSpPr>
                <a:grpSpLocks/>
              </p:cNvGrpSpPr>
              <p:nvPr/>
            </p:nvGrpSpPr>
            <p:grpSpPr bwMode="auto">
              <a:xfrm>
                <a:off x="888" y="2099"/>
                <a:ext cx="3150" cy="821"/>
                <a:chOff x="888" y="1702"/>
                <a:chExt cx="3150" cy="660"/>
              </a:xfrm>
            </p:grpSpPr>
            <p:sp>
              <p:nvSpPr>
                <p:cNvPr id="148" name="Rectangle 134"/>
                <p:cNvSpPr>
                  <a:spLocks noChangeArrowheads="1"/>
                </p:cNvSpPr>
                <p:nvPr/>
              </p:nvSpPr>
              <p:spPr bwMode="auto">
                <a:xfrm>
                  <a:off x="912" y="1702"/>
                  <a:ext cx="3126" cy="660"/>
                </a:xfrm>
                <a:prstGeom prst="rect">
                  <a:avLst/>
                </a:prstGeom>
                <a:solidFill>
                  <a:srgbClr val="D1E3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49" name="Rectangle 135"/>
                <p:cNvSpPr>
                  <a:spLocks noChangeArrowheads="1"/>
                </p:cNvSpPr>
                <p:nvPr/>
              </p:nvSpPr>
              <p:spPr bwMode="auto">
                <a:xfrm>
                  <a:off x="888" y="1717"/>
                  <a:ext cx="3126" cy="6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50" name="Rectangle 136"/>
                <p:cNvSpPr>
                  <a:spLocks noChangeArrowheads="1"/>
                </p:cNvSpPr>
                <p:nvPr/>
              </p:nvSpPr>
              <p:spPr bwMode="auto">
                <a:xfrm>
                  <a:off x="3966" y="1717"/>
                  <a:ext cx="48" cy="63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D7E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</p:grpSp>
          <p:pic>
            <p:nvPicPr>
              <p:cNvPr id="146" name="Picture 137" descr="박스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279" y="2094"/>
                <a:ext cx="859" cy="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7" name="AutoShape 138"/>
              <p:cNvSpPr>
                <a:spLocks noChangeArrowheads="1"/>
              </p:cNvSpPr>
              <p:nvPr/>
            </p:nvSpPr>
            <p:spPr bwMode="auto">
              <a:xfrm>
                <a:off x="327" y="2133"/>
                <a:ext cx="773" cy="761"/>
              </a:xfrm>
              <a:prstGeom prst="roundRect">
                <a:avLst>
                  <a:gd name="adj" fmla="val 8250"/>
                </a:avLst>
              </a:prstGeom>
              <a:solidFill>
                <a:srgbClr val="D6EFF4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88" name="Text Box 139"/>
            <p:cNvSpPr txBox="1">
              <a:spLocks noChangeArrowheads="1"/>
            </p:cNvSpPr>
            <p:nvPr/>
          </p:nvSpPr>
          <p:spPr bwMode="auto">
            <a:xfrm>
              <a:off x="625910" y="4605003"/>
              <a:ext cx="1047802" cy="435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데이터베이스 장애</a:t>
              </a:r>
            </a:p>
          </p:txBody>
        </p:sp>
        <p:sp>
          <p:nvSpPr>
            <p:cNvPr id="89" name="Text Box 140"/>
            <p:cNvSpPr txBox="1">
              <a:spLocks noChangeArrowheads="1"/>
            </p:cNvSpPr>
            <p:nvPr/>
          </p:nvSpPr>
          <p:spPr bwMode="auto">
            <a:xfrm>
              <a:off x="1940768" y="4100911"/>
              <a:ext cx="4327877" cy="1254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1600" indent="-101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374650" indent="-8255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▣ DBMS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장애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로그파일 이상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테이블 등 객체의 손상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정기적으로 로그파일의 용량초과 여부 점검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위험 수준 체크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데이터베이스 유지보수 담당자와 상시 연락체계 확립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온라인 방식의 완벽한 자동복구 및 백업 시나리오</a:t>
              </a:r>
            </a:p>
          </p:txBody>
        </p:sp>
      </p:grpSp>
      <p:grpSp>
        <p:nvGrpSpPr>
          <p:cNvPr id="151" name="그룹 3"/>
          <p:cNvGrpSpPr>
            <a:grpSpLocks/>
          </p:cNvGrpSpPr>
          <p:nvPr/>
        </p:nvGrpSpPr>
        <p:grpSpPr bwMode="auto">
          <a:xfrm>
            <a:off x="476250" y="5729020"/>
            <a:ext cx="5905500" cy="1535113"/>
            <a:chOff x="476673" y="5974253"/>
            <a:chExt cx="5905078" cy="1535031"/>
          </a:xfrm>
        </p:grpSpPr>
        <p:grpSp>
          <p:nvGrpSpPr>
            <p:cNvPr id="152" name="Group 141"/>
            <p:cNvGrpSpPr>
              <a:grpSpLocks/>
            </p:cNvGrpSpPr>
            <p:nvPr/>
          </p:nvGrpSpPr>
          <p:grpSpPr bwMode="auto">
            <a:xfrm>
              <a:off x="476673" y="5974253"/>
              <a:ext cx="5905078" cy="1535031"/>
              <a:chOff x="279" y="2094"/>
              <a:chExt cx="3759" cy="826"/>
            </a:xfrm>
          </p:grpSpPr>
          <p:grpSp>
            <p:nvGrpSpPr>
              <p:cNvPr id="155" name="Group 142"/>
              <p:cNvGrpSpPr>
                <a:grpSpLocks/>
              </p:cNvGrpSpPr>
              <p:nvPr/>
            </p:nvGrpSpPr>
            <p:grpSpPr bwMode="auto">
              <a:xfrm>
                <a:off x="888" y="2099"/>
                <a:ext cx="3150" cy="821"/>
                <a:chOff x="888" y="1702"/>
                <a:chExt cx="3150" cy="660"/>
              </a:xfrm>
            </p:grpSpPr>
            <p:sp>
              <p:nvSpPr>
                <p:cNvPr id="158" name="Rectangle 143"/>
                <p:cNvSpPr>
                  <a:spLocks noChangeArrowheads="1"/>
                </p:cNvSpPr>
                <p:nvPr/>
              </p:nvSpPr>
              <p:spPr bwMode="auto">
                <a:xfrm>
                  <a:off x="912" y="1702"/>
                  <a:ext cx="3126" cy="660"/>
                </a:xfrm>
                <a:prstGeom prst="rect">
                  <a:avLst/>
                </a:prstGeom>
                <a:solidFill>
                  <a:srgbClr val="D1E3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59" name="Rectangle 144"/>
                <p:cNvSpPr>
                  <a:spLocks noChangeArrowheads="1"/>
                </p:cNvSpPr>
                <p:nvPr/>
              </p:nvSpPr>
              <p:spPr bwMode="auto">
                <a:xfrm>
                  <a:off x="888" y="1717"/>
                  <a:ext cx="3126" cy="6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60" name="Rectangle 145"/>
                <p:cNvSpPr>
                  <a:spLocks noChangeArrowheads="1"/>
                </p:cNvSpPr>
                <p:nvPr/>
              </p:nvSpPr>
              <p:spPr bwMode="auto">
                <a:xfrm>
                  <a:off x="3966" y="1717"/>
                  <a:ext cx="48" cy="63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D7E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</p:grpSp>
          <p:pic>
            <p:nvPicPr>
              <p:cNvPr id="156" name="Picture 146" descr="박스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279" y="2094"/>
                <a:ext cx="859" cy="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7" name="AutoShape 147"/>
              <p:cNvSpPr>
                <a:spLocks noChangeArrowheads="1"/>
              </p:cNvSpPr>
              <p:nvPr/>
            </p:nvSpPr>
            <p:spPr bwMode="auto">
              <a:xfrm>
                <a:off x="327" y="2133"/>
                <a:ext cx="773" cy="761"/>
              </a:xfrm>
              <a:prstGeom prst="roundRect">
                <a:avLst>
                  <a:gd name="adj" fmla="val 8250"/>
                </a:avLst>
              </a:prstGeom>
              <a:solidFill>
                <a:srgbClr val="D6EFF4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53" name="Text Box 148"/>
            <p:cNvSpPr txBox="1">
              <a:spLocks noChangeArrowheads="1"/>
            </p:cNvSpPr>
            <p:nvPr/>
          </p:nvSpPr>
          <p:spPr bwMode="auto">
            <a:xfrm>
              <a:off x="629052" y="6515102"/>
              <a:ext cx="1047802" cy="261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하드웨어 장애</a:t>
              </a:r>
            </a:p>
          </p:txBody>
        </p:sp>
        <p:sp>
          <p:nvSpPr>
            <p:cNvPr id="154" name="Text Box 149"/>
            <p:cNvSpPr txBox="1">
              <a:spLocks noChangeArrowheads="1"/>
            </p:cNvSpPr>
            <p:nvPr/>
          </p:nvSpPr>
          <p:spPr bwMode="auto">
            <a:xfrm>
              <a:off x="1940768" y="6058268"/>
              <a:ext cx="4327877" cy="1254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1600" indent="-101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374650" indent="-8255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▣ 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하드디스크 물리적 결함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, CPU 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및 메모리 결함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주기적인 하드디스크 점검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이상부품 발견 시 교체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장애조치 절차서 및 비상연락망 확립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정기적인 시스템 성능 점검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예방점검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서버 등 하드웨어 운영팀과 긴밀한 협조체제 확립</a:t>
              </a:r>
            </a:p>
          </p:txBody>
        </p:sp>
      </p:grpSp>
      <p:grpSp>
        <p:nvGrpSpPr>
          <p:cNvPr id="161" name="그룹 4"/>
          <p:cNvGrpSpPr>
            <a:grpSpLocks/>
          </p:cNvGrpSpPr>
          <p:nvPr/>
        </p:nvGrpSpPr>
        <p:grpSpPr bwMode="auto">
          <a:xfrm>
            <a:off x="476250" y="7710220"/>
            <a:ext cx="5905500" cy="1362075"/>
            <a:chOff x="476673" y="7911731"/>
            <a:chExt cx="5905078" cy="1361749"/>
          </a:xfrm>
        </p:grpSpPr>
        <p:grpSp>
          <p:nvGrpSpPr>
            <p:cNvPr id="162" name="Group 150"/>
            <p:cNvGrpSpPr>
              <a:grpSpLocks/>
            </p:cNvGrpSpPr>
            <p:nvPr/>
          </p:nvGrpSpPr>
          <p:grpSpPr bwMode="auto">
            <a:xfrm>
              <a:off x="476673" y="7911731"/>
              <a:ext cx="5905078" cy="1361749"/>
              <a:chOff x="279" y="2094"/>
              <a:chExt cx="3759" cy="826"/>
            </a:xfrm>
          </p:grpSpPr>
          <p:grpSp>
            <p:nvGrpSpPr>
              <p:cNvPr id="165" name="Group 151"/>
              <p:cNvGrpSpPr>
                <a:grpSpLocks/>
              </p:cNvGrpSpPr>
              <p:nvPr/>
            </p:nvGrpSpPr>
            <p:grpSpPr bwMode="auto">
              <a:xfrm>
                <a:off x="888" y="2099"/>
                <a:ext cx="3150" cy="821"/>
                <a:chOff x="888" y="1702"/>
                <a:chExt cx="3150" cy="660"/>
              </a:xfrm>
            </p:grpSpPr>
            <p:sp>
              <p:nvSpPr>
                <p:cNvPr id="168" name="Rectangle 152"/>
                <p:cNvSpPr>
                  <a:spLocks noChangeArrowheads="1"/>
                </p:cNvSpPr>
                <p:nvPr/>
              </p:nvSpPr>
              <p:spPr bwMode="auto">
                <a:xfrm>
                  <a:off x="912" y="1702"/>
                  <a:ext cx="3126" cy="660"/>
                </a:xfrm>
                <a:prstGeom prst="rect">
                  <a:avLst/>
                </a:prstGeom>
                <a:solidFill>
                  <a:srgbClr val="D1E3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69" name="Rectangle 153"/>
                <p:cNvSpPr>
                  <a:spLocks noChangeArrowheads="1"/>
                </p:cNvSpPr>
                <p:nvPr/>
              </p:nvSpPr>
              <p:spPr bwMode="auto">
                <a:xfrm>
                  <a:off x="888" y="1717"/>
                  <a:ext cx="3126" cy="6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70" name="Rectangle 154"/>
                <p:cNvSpPr>
                  <a:spLocks noChangeArrowheads="1"/>
                </p:cNvSpPr>
                <p:nvPr/>
              </p:nvSpPr>
              <p:spPr bwMode="auto">
                <a:xfrm>
                  <a:off x="3966" y="1717"/>
                  <a:ext cx="48" cy="63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D7E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</p:grpSp>
          <p:pic>
            <p:nvPicPr>
              <p:cNvPr id="166" name="Picture 155" descr="박스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279" y="2094"/>
                <a:ext cx="859" cy="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7" name="AutoShape 156"/>
              <p:cNvSpPr>
                <a:spLocks noChangeArrowheads="1"/>
              </p:cNvSpPr>
              <p:nvPr/>
            </p:nvSpPr>
            <p:spPr bwMode="auto">
              <a:xfrm>
                <a:off x="327" y="2133"/>
                <a:ext cx="773" cy="761"/>
              </a:xfrm>
              <a:prstGeom prst="roundRect">
                <a:avLst>
                  <a:gd name="adj" fmla="val 8250"/>
                </a:avLst>
              </a:prstGeom>
              <a:solidFill>
                <a:srgbClr val="D6EFF4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63" name="Text Box 157"/>
            <p:cNvSpPr txBox="1">
              <a:spLocks noChangeArrowheads="1"/>
            </p:cNvSpPr>
            <p:nvPr/>
          </p:nvSpPr>
          <p:spPr bwMode="auto">
            <a:xfrm>
              <a:off x="539511" y="8461008"/>
              <a:ext cx="1226886" cy="261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소프트웨어 장애</a:t>
              </a:r>
            </a:p>
          </p:txBody>
        </p:sp>
        <p:sp>
          <p:nvSpPr>
            <p:cNvPr id="164" name="Text Box 158"/>
            <p:cNvSpPr txBox="1">
              <a:spLocks noChangeArrowheads="1"/>
            </p:cNvSpPr>
            <p:nvPr/>
          </p:nvSpPr>
          <p:spPr bwMode="auto">
            <a:xfrm>
              <a:off x="1940768" y="7995746"/>
              <a:ext cx="4327877" cy="1069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1600" indent="-101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374650" indent="-8255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30000"/>
                </a:spcBef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▣ 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프로그램 이상 종료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소프트웨어 재설치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장애 기록 관리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버전 업 지원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94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기밀 보안 대책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20288" y="466868"/>
            <a:ext cx="91960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 </a:t>
            </a:r>
            <a:r>
              <a:rPr lang="ko-KR" altLang="en-US" dirty="0">
                <a:latin typeface="+mn-ea"/>
                <a:ea typeface="+mn-ea"/>
              </a:rPr>
              <a:t>기밀 보안 대책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06476" y="694469"/>
            <a:ext cx="103341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5.1. </a:t>
            </a:r>
            <a:r>
              <a:rPr lang="ko-KR" altLang="en-US" dirty="0">
                <a:latin typeface="+mn-ea"/>
                <a:ea typeface="+mn-ea"/>
              </a:rPr>
              <a:t>기밀 보안 방안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55272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보안 관리 단계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55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97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5. </a:t>
            </a:r>
            <a:r>
              <a:rPr lang="ko-KR" altLang="en-US" sz="1600" dirty="0" smtClean="0">
                <a:latin typeface="+mn-ea"/>
                <a:ea typeface="+mn-ea"/>
              </a:rPr>
              <a:t>기밀 보안 대책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5.1. </a:t>
            </a:r>
            <a:r>
              <a:rPr lang="ko-KR" altLang="en-US" sz="1600" dirty="0" smtClean="0">
                <a:latin typeface="+mn-ea"/>
                <a:ea typeface="+mn-ea"/>
              </a:rPr>
              <a:t>기밀보안 방안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본 사업 수행을 통해 획득하게 되는 각종 자료 및 정보 자산에 대한 훼손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유출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오용 및 불법적 접근 등의 사전 방지를 위하여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철저한 보안관리 체계를 구축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하도록 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56" name="그룹 1"/>
          <p:cNvGrpSpPr>
            <a:grpSpLocks/>
          </p:cNvGrpSpPr>
          <p:nvPr/>
        </p:nvGrpSpPr>
        <p:grpSpPr bwMode="auto">
          <a:xfrm>
            <a:off x="419327" y="2615889"/>
            <a:ext cx="6033860" cy="3686175"/>
            <a:chOff x="419327" y="2901126"/>
            <a:chExt cx="6033860" cy="3685410"/>
          </a:xfrm>
        </p:grpSpPr>
        <p:sp>
          <p:nvSpPr>
            <p:cNvPr id="57" name="Rectangle 39"/>
            <p:cNvSpPr>
              <a:spLocks noChangeArrowheads="1"/>
            </p:cNvSpPr>
            <p:nvPr/>
          </p:nvSpPr>
          <p:spPr bwMode="auto">
            <a:xfrm>
              <a:off x="419327" y="2933258"/>
              <a:ext cx="6033860" cy="3653278"/>
            </a:xfrm>
            <a:prstGeom prst="rect">
              <a:avLst/>
            </a:prstGeom>
            <a:noFill/>
            <a:ln w="12700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grpSp>
          <p:nvGrpSpPr>
            <p:cNvPr id="58" name="Group 40"/>
            <p:cNvGrpSpPr>
              <a:grpSpLocks/>
            </p:cNvGrpSpPr>
            <p:nvPr/>
          </p:nvGrpSpPr>
          <p:grpSpPr bwMode="auto">
            <a:xfrm>
              <a:off x="1136502" y="3324431"/>
              <a:ext cx="4773613" cy="233307"/>
              <a:chOff x="708" y="2434"/>
              <a:chExt cx="3007" cy="166"/>
            </a:xfrm>
          </p:grpSpPr>
          <p:sp>
            <p:nvSpPr>
              <p:cNvPr id="134" name="Rectangle 41"/>
              <p:cNvSpPr>
                <a:spLocks noChangeArrowheads="1"/>
              </p:cNvSpPr>
              <p:nvPr/>
            </p:nvSpPr>
            <p:spPr bwMode="auto">
              <a:xfrm>
                <a:off x="708" y="2434"/>
                <a:ext cx="3007" cy="16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5" name="Rectangle 42"/>
              <p:cNvSpPr>
                <a:spLocks noChangeArrowheads="1"/>
              </p:cNvSpPr>
              <p:nvPr/>
            </p:nvSpPr>
            <p:spPr bwMode="auto">
              <a:xfrm>
                <a:off x="723" y="2434"/>
                <a:ext cx="2325" cy="1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59" name="Group 43"/>
            <p:cNvGrpSpPr>
              <a:grpSpLocks/>
            </p:cNvGrpSpPr>
            <p:nvPr/>
          </p:nvGrpSpPr>
          <p:grpSpPr bwMode="auto">
            <a:xfrm>
              <a:off x="1136502" y="4689346"/>
              <a:ext cx="4773613" cy="243086"/>
              <a:chOff x="708" y="3400"/>
              <a:chExt cx="3007" cy="173"/>
            </a:xfrm>
          </p:grpSpPr>
          <p:sp>
            <p:nvSpPr>
              <p:cNvPr id="132" name="Rectangle 44"/>
              <p:cNvSpPr>
                <a:spLocks noChangeArrowheads="1"/>
              </p:cNvSpPr>
              <p:nvPr/>
            </p:nvSpPr>
            <p:spPr bwMode="auto">
              <a:xfrm>
                <a:off x="708" y="3400"/>
                <a:ext cx="3007" cy="16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3" name="Rectangle 45"/>
              <p:cNvSpPr>
                <a:spLocks noChangeArrowheads="1"/>
              </p:cNvSpPr>
              <p:nvPr/>
            </p:nvSpPr>
            <p:spPr bwMode="auto">
              <a:xfrm>
                <a:off x="723" y="3407"/>
                <a:ext cx="2325" cy="1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60" name="Group 46"/>
            <p:cNvGrpSpPr>
              <a:grpSpLocks/>
            </p:cNvGrpSpPr>
            <p:nvPr/>
          </p:nvGrpSpPr>
          <p:grpSpPr bwMode="auto">
            <a:xfrm>
              <a:off x="1136502" y="6022129"/>
              <a:ext cx="4773613" cy="234704"/>
              <a:chOff x="708" y="4343"/>
              <a:chExt cx="3007" cy="165"/>
            </a:xfrm>
          </p:grpSpPr>
          <p:sp>
            <p:nvSpPr>
              <p:cNvPr id="130" name="Rectangle 47"/>
              <p:cNvSpPr>
                <a:spLocks noChangeArrowheads="1"/>
              </p:cNvSpPr>
              <p:nvPr/>
            </p:nvSpPr>
            <p:spPr bwMode="auto">
              <a:xfrm>
                <a:off x="708" y="4344"/>
                <a:ext cx="3007" cy="16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1" name="Rectangle 48"/>
              <p:cNvSpPr>
                <a:spLocks noChangeArrowheads="1"/>
              </p:cNvSpPr>
              <p:nvPr/>
            </p:nvSpPr>
            <p:spPr bwMode="auto">
              <a:xfrm>
                <a:off x="723" y="4343"/>
                <a:ext cx="232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1" name="Text Box 49"/>
            <p:cNvSpPr txBox="1">
              <a:spLocks noChangeArrowheads="1"/>
            </p:cNvSpPr>
            <p:nvPr/>
          </p:nvSpPr>
          <p:spPr bwMode="auto">
            <a:xfrm>
              <a:off x="609452" y="4552436"/>
              <a:ext cx="298480" cy="1061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buSzPct val="80000"/>
              </a:pPr>
              <a:r>
                <a:rPr kumimoji="0" lang="ko-KR" altLang="en-US" sz="1000" dirty="0">
                  <a:solidFill>
                    <a:srgbClr val="FFFFFF"/>
                  </a:solidFill>
                  <a:latin typeface="+mn-ea"/>
                  <a:ea typeface="+mn-ea"/>
                </a:rPr>
                <a:t>프</a:t>
              </a:r>
            </a:p>
            <a:p>
              <a:pPr eaLnBrk="1" hangingPunct="1">
                <a:buSzPct val="80000"/>
              </a:pPr>
              <a:r>
                <a:rPr kumimoji="0" lang="ko-KR" altLang="en-US" sz="1000" dirty="0">
                  <a:solidFill>
                    <a:srgbClr val="FFFFFF"/>
                  </a:solidFill>
                  <a:latin typeface="+mn-ea"/>
                  <a:ea typeface="+mn-ea"/>
                </a:rPr>
                <a:t>로</a:t>
              </a:r>
            </a:p>
            <a:p>
              <a:pPr eaLnBrk="1" hangingPunct="1">
                <a:buSzPct val="80000"/>
              </a:pPr>
              <a:r>
                <a:rPr kumimoji="0" lang="ko-KR" altLang="en-US" sz="1000" dirty="0">
                  <a:solidFill>
                    <a:srgbClr val="FFFFFF"/>
                  </a:solidFill>
                  <a:latin typeface="+mn-ea"/>
                  <a:ea typeface="+mn-ea"/>
                </a:rPr>
                <a:t>젝</a:t>
              </a:r>
            </a:p>
            <a:p>
              <a:pPr eaLnBrk="1" hangingPunct="1">
                <a:buSzPct val="80000"/>
              </a:pPr>
              <a:r>
                <a:rPr kumimoji="0" lang="ko-KR" altLang="en-US" sz="1000" dirty="0">
                  <a:solidFill>
                    <a:srgbClr val="FFFFFF"/>
                  </a:solidFill>
                  <a:latin typeface="+mn-ea"/>
                  <a:ea typeface="+mn-ea"/>
                </a:rPr>
                <a:t>트</a:t>
              </a:r>
            </a:p>
            <a:p>
              <a:pPr eaLnBrk="1" hangingPunct="1">
                <a:lnSpc>
                  <a:spcPct val="30000"/>
                </a:lnSpc>
                <a:buSzPct val="80000"/>
              </a:pPr>
              <a:endParaRPr kumimoji="0" lang="ko-KR" altLang="en-US" sz="1000" dirty="0">
                <a:solidFill>
                  <a:srgbClr val="FFFFFF"/>
                </a:solidFill>
                <a:latin typeface="+mn-ea"/>
                <a:ea typeface="+mn-ea"/>
              </a:endParaRPr>
            </a:p>
            <a:p>
              <a:pPr eaLnBrk="1" hangingPunct="1">
                <a:buSzPct val="80000"/>
              </a:pPr>
              <a:r>
                <a:rPr kumimoji="0" lang="ko-KR" altLang="en-US" sz="1000" dirty="0">
                  <a:solidFill>
                    <a:srgbClr val="FFFFFF"/>
                  </a:solidFill>
                  <a:latin typeface="+mn-ea"/>
                  <a:ea typeface="+mn-ea"/>
                </a:rPr>
                <a:t>진</a:t>
              </a:r>
            </a:p>
            <a:p>
              <a:pPr eaLnBrk="1" hangingPunct="1">
                <a:buSzPct val="80000"/>
              </a:pPr>
              <a:r>
                <a:rPr kumimoji="0" lang="ko-KR" altLang="en-US" sz="1000" dirty="0">
                  <a:solidFill>
                    <a:srgbClr val="FFFFFF"/>
                  </a:solidFill>
                  <a:latin typeface="+mn-ea"/>
                  <a:ea typeface="+mn-ea"/>
                </a:rPr>
                <a:t>행</a:t>
              </a:r>
            </a:p>
          </p:txBody>
        </p:sp>
        <p:pic>
          <p:nvPicPr>
            <p:cNvPr id="62" name="Picture 50" descr="관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23" b="13580"/>
            <a:stretch>
              <a:fillRect/>
            </a:stretch>
          </p:blipFill>
          <p:spPr bwMode="auto">
            <a:xfrm>
              <a:off x="5011589" y="3070169"/>
              <a:ext cx="663575" cy="368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51" descr="관찰사람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1277" y="4458833"/>
              <a:ext cx="584200" cy="442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52" descr="파일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2552" y="5808381"/>
              <a:ext cx="501650" cy="375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ext Box 53"/>
            <p:cNvSpPr txBox="1">
              <a:spLocks noChangeArrowheads="1"/>
            </p:cNvSpPr>
            <p:nvPr/>
          </p:nvSpPr>
          <p:spPr bwMode="auto">
            <a:xfrm>
              <a:off x="4981368" y="3423622"/>
              <a:ext cx="800219" cy="507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kumimoji="0"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제안사 사내</a:t>
              </a:r>
            </a:p>
            <a:p>
              <a:pPr algn="ctr" eaLnBrk="1" hangingPunct="1">
                <a:buSzPct val="80000"/>
              </a:pPr>
              <a:r>
                <a:rPr kumimoji="0"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정보보안팀</a:t>
              </a:r>
            </a:p>
            <a:p>
              <a:pPr algn="ctr" eaLnBrk="1" hangingPunct="1">
                <a:buSzPct val="80000"/>
              </a:pPr>
              <a:r>
                <a:rPr kumimoji="0"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보안착수지원</a:t>
              </a:r>
            </a:p>
          </p:txBody>
        </p:sp>
        <p:sp>
          <p:nvSpPr>
            <p:cNvPr id="66" name="Text Box 54"/>
            <p:cNvSpPr txBox="1">
              <a:spLocks noChangeArrowheads="1"/>
            </p:cNvSpPr>
            <p:nvPr/>
          </p:nvSpPr>
          <p:spPr bwMode="auto">
            <a:xfrm>
              <a:off x="4993770" y="4940815"/>
              <a:ext cx="697627" cy="369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kumimoji="0"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정보보안팀</a:t>
              </a:r>
            </a:p>
            <a:p>
              <a:pPr algn="ctr" eaLnBrk="1" hangingPunct="1">
                <a:buSzPct val="80000"/>
              </a:pPr>
              <a:r>
                <a:rPr kumimoji="0"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보안점검</a:t>
              </a:r>
            </a:p>
          </p:txBody>
        </p:sp>
        <p:sp>
          <p:nvSpPr>
            <p:cNvPr id="67" name="Text Box 55"/>
            <p:cNvSpPr txBox="1">
              <a:spLocks noChangeArrowheads="1"/>
            </p:cNvSpPr>
            <p:nvPr/>
          </p:nvSpPr>
          <p:spPr bwMode="auto">
            <a:xfrm>
              <a:off x="4935206" y="6166025"/>
              <a:ext cx="825867" cy="369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kumimoji="0"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보안관리자</a:t>
              </a:r>
            </a:p>
            <a:p>
              <a:pPr algn="ctr" eaLnBrk="1" hangingPunct="1">
                <a:buSzPct val="80000"/>
              </a:pPr>
              <a:r>
                <a:rPr kumimoji="0"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보안점검 확인</a:t>
              </a:r>
            </a:p>
          </p:txBody>
        </p:sp>
        <p:sp>
          <p:nvSpPr>
            <p:cNvPr id="68" name="AutoShape 56"/>
            <p:cNvSpPr>
              <a:spLocks noChangeArrowheads="1"/>
            </p:cNvSpPr>
            <p:nvPr/>
          </p:nvSpPr>
          <p:spPr bwMode="auto">
            <a:xfrm>
              <a:off x="560239" y="5691029"/>
              <a:ext cx="503238" cy="864772"/>
            </a:xfrm>
            <a:prstGeom prst="downArrow">
              <a:avLst>
                <a:gd name="adj1" fmla="val 71611"/>
                <a:gd name="adj2" fmla="val 32228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69" name="AutoShape 57"/>
            <p:cNvSpPr>
              <a:spLocks noChangeArrowheads="1"/>
            </p:cNvSpPr>
            <p:nvPr/>
          </p:nvSpPr>
          <p:spPr bwMode="auto">
            <a:xfrm>
              <a:off x="561827" y="3927956"/>
              <a:ext cx="503238" cy="1791014"/>
            </a:xfrm>
            <a:prstGeom prst="downArrow">
              <a:avLst>
                <a:gd name="adj1" fmla="val 71694"/>
                <a:gd name="adj2" fmla="val 4455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70" name="AutoShape 58"/>
            <p:cNvSpPr>
              <a:spLocks noChangeArrowheads="1"/>
            </p:cNvSpPr>
            <p:nvPr/>
          </p:nvSpPr>
          <p:spPr bwMode="auto">
            <a:xfrm>
              <a:off x="560239" y="3272741"/>
              <a:ext cx="503238" cy="864772"/>
            </a:xfrm>
            <a:prstGeom prst="downArrow">
              <a:avLst>
                <a:gd name="adj1" fmla="val 71611"/>
                <a:gd name="adj2" fmla="val 32228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91" name="Text Box 59"/>
            <p:cNvSpPr txBox="1">
              <a:spLocks noChangeArrowheads="1"/>
            </p:cNvSpPr>
            <p:nvPr/>
          </p:nvSpPr>
          <p:spPr bwMode="auto">
            <a:xfrm>
              <a:off x="646034" y="4431989"/>
              <a:ext cx="353943" cy="1095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 eaLnBrk="1" hangingPunct="1">
                <a:buSzPct val="80000"/>
              </a:pPr>
              <a:r>
                <a:rPr lang="ko-KR" altLang="en-US" sz="1100" dirty="0">
                  <a:solidFill>
                    <a:srgbClr val="003366"/>
                  </a:solidFill>
                  <a:latin typeface="+mn-ea"/>
                  <a:ea typeface="+mn-ea"/>
                </a:rPr>
                <a:t>프로젝트 진행</a:t>
              </a:r>
            </a:p>
          </p:txBody>
        </p:sp>
        <p:sp>
          <p:nvSpPr>
            <p:cNvPr id="92" name="Text Box 60"/>
            <p:cNvSpPr txBox="1">
              <a:spLocks noChangeArrowheads="1"/>
            </p:cNvSpPr>
            <p:nvPr/>
          </p:nvSpPr>
          <p:spPr bwMode="auto">
            <a:xfrm>
              <a:off x="646034" y="6026586"/>
              <a:ext cx="353943" cy="416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 eaLnBrk="1" hangingPunct="1">
                <a:buSzPct val="80000"/>
              </a:pPr>
              <a:r>
                <a:rPr lang="ko-KR" altLang="en-US" sz="1100" dirty="0">
                  <a:solidFill>
                    <a:srgbClr val="003366"/>
                  </a:solidFill>
                  <a:latin typeface="+mn-ea"/>
                  <a:ea typeface="+mn-ea"/>
                </a:rPr>
                <a:t>종료</a:t>
              </a:r>
            </a:p>
          </p:txBody>
        </p:sp>
        <p:sp>
          <p:nvSpPr>
            <p:cNvPr id="93" name="Text Box 61"/>
            <p:cNvSpPr txBox="1">
              <a:spLocks noChangeArrowheads="1"/>
            </p:cNvSpPr>
            <p:nvPr/>
          </p:nvSpPr>
          <p:spPr bwMode="auto">
            <a:xfrm>
              <a:off x="646034" y="2901126"/>
              <a:ext cx="353943" cy="117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 eaLnBrk="1" hangingPunct="1">
                <a:buSzPct val="80000"/>
              </a:pPr>
              <a:r>
                <a:rPr lang="ko-KR" altLang="en-US" sz="1100" dirty="0">
                  <a:solidFill>
                    <a:srgbClr val="003366"/>
                  </a:solidFill>
                  <a:latin typeface="+mn-ea"/>
                  <a:ea typeface="+mn-ea"/>
                </a:rPr>
                <a:t>프로젝트 착수</a:t>
              </a:r>
            </a:p>
          </p:txBody>
        </p:sp>
        <p:sp>
          <p:nvSpPr>
            <p:cNvPr id="94" name="AutoShape 62"/>
            <p:cNvSpPr>
              <a:spLocks noChangeArrowheads="1"/>
            </p:cNvSpPr>
            <p:nvPr/>
          </p:nvSpPr>
          <p:spPr bwMode="auto">
            <a:xfrm>
              <a:off x="1117452" y="3112080"/>
              <a:ext cx="1711325" cy="264042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95" name="Text Box 63"/>
            <p:cNvSpPr txBox="1">
              <a:spLocks noChangeArrowheads="1"/>
            </p:cNvSpPr>
            <p:nvPr/>
          </p:nvSpPr>
          <p:spPr bwMode="auto">
            <a:xfrm>
              <a:off x="1230164" y="3253182"/>
              <a:ext cx="1189038" cy="233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보안서약서 작성</a:t>
              </a:r>
            </a:p>
          </p:txBody>
        </p:sp>
        <p:sp>
          <p:nvSpPr>
            <p:cNvPr id="96" name="Text Box 64"/>
            <p:cNvSpPr txBox="1">
              <a:spLocks noChangeArrowheads="1"/>
            </p:cNvSpPr>
            <p:nvPr/>
          </p:nvSpPr>
          <p:spPr bwMode="auto">
            <a:xfrm>
              <a:off x="1230164" y="4799713"/>
              <a:ext cx="1408113" cy="593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환경관리</a:t>
              </a:r>
            </a:p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 출입통제</a:t>
              </a:r>
            </a:p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 전산장비 관리</a:t>
              </a:r>
            </a:p>
          </p:txBody>
        </p:sp>
        <p:sp>
          <p:nvSpPr>
            <p:cNvPr id="97" name="Text Box 65"/>
            <p:cNvSpPr txBox="1">
              <a:spLocks noChangeArrowheads="1"/>
            </p:cNvSpPr>
            <p:nvPr/>
          </p:nvSpPr>
          <p:spPr bwMode="auto">
            <a:xfrm>
              <a:off x="3552677" y="4857135"/>
              <a:ext cx="1163638" cy="590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92075" indent="-92075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PC</a:t>
              </a:r>
            </a:p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서버</a:t>
              </a:r>
            </a:p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네트워크 보안관리 </a:t>
              </a:r>
            </a:p>
          </p:txBody>
        </p:sp>
        <p:sp>
          <p:nvSpPr>
            <p:cNvPr id="98" name="Text Box 66"/>
            <p:cNvSpPr txBox="1">
              <a:spLocks noChangeArrowheads="1"/>
            </p:cNvSpPr>
            <p:nvPr/>
          </p:nvSpPr>
          <p:spPr bwMode="auto">
            <a:xfrm>
              <a:off x="3552677" y="4008984"/>
              <a:ext cx="1328738" cy="595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인원보안</a:t>
              </a:r>
            </a:p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 보안교육</a:t>
              </a: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/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점검활동</a:t>
              </a:r>
            </a:p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 중요문서 관리</a:t>
              </a:r>
            </a:p>
          </p:txBody>
        </p:sp>
        <p:sp>
          <p:nvSpPr>
            <p:cNvPr id="99" name="AutoShape 67"/>
            <p:cNvSpPr>
              <a:spLocks noChangeArrowheads="1"/>
            </p:cNvSpPr>
            <p:nvPr/>
          </p:nvSpPr>
          <p:spPr bwMode="auto">
            <a:xfrm>
              <a:off x="2925614" y="3116271"/>
              <a:ext cx="1711325" cy="2570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00" name="Text Box 68"/>
            <p:cNvSpPr txBox="1">
              <a:spLocks noChangeArrowheads="1"/>
            </p:cNvSpPr>
            <p:nvPr/>
          </p:nvSpPr>
          <p:spPr bwMode="auto">
            <a:xfrm>
              <a:off x="2944664" y="3253182"/>
              <a:ext cx="1187450" cy="233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보안교육 실시</a:t>
              </a:r>
            </a:p>
          </p:txBody>
        </p:sp>
        <p:sp>
          <p:nvSpPr>
            <p:cNvPr id="101" name="AutoShape 69"/>
            <p:cNvSpPr>
              <a:spLocks noChangeArrowheads="1"/>
            </p:cNvSpPr>
            <p:nvPr/>
          </p:nvSpPr>
          <p:spPr bwMode="auto">
            <a:xfrm>
              <a:off x="1130152" y="3412445"/>
              <a:ext cx="1711325" cy="3646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02" name="AutoShape 70"/>
            <p:cNvSpPr>
              <a:spLocks noChangeArrowheads="1"/>
            </p:cNvSpPr>
            <p:nvPr/>
          </p:nvSpPr>
          <p:spPr bwMode="auto">
            <a:xfrm>
              <a:off x="2925614" y="3416636"/>
              <a:ext cx="1711325" cy="36183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03" name="Text Box 71"/>
            <p:cNvSpPr txBox="1">
              <a:spLocks noChangeArrowheads="1"/>
            </p:cNvSpPr>
            <p:nvPr/>
          </p:nvSpPr>
          <p:spPr bwMode="auto">
            <a:xfrm>
              <a:off x="1230164" y="3445974"/>
              <a:ext cx="1504950" cy="410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프로젝트 </a:t>
              </a: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PC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보안설정 </a:t>
              </a:r>
            </a:p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 네트워크연결 설정 점검</a:t>
              </a:r>
            </a:p>
          </p:txBody>
        </p:sp>
        <p:sp>
          <p:nvSpPr>
            <p:cNvPr id="104" name="Text Box 72"/>
            <p:cNvSpPr txBox="1">
              <a:spLocks noChangeArrowheads="1"/>
            </p:cNvSpPr>
            <p:nvPr/>
          </p:nvSpPr>
          <p:spPr bwMode="auto">
            <a:xfrm>
              <a:off x="2944664" y="3445974"/>
              <a:ext cx="1784350" cy="231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보안관리자 임명</a:t>
              </a:r>
            </a:p>
          </p:txBody>
        </p:sp>
        <p:sp>
          <p:nvSpPr>
            <p:cNvPr id="105" name="AutoShape 73"/>
            <p:cNvSpPr>
              <a:spLocks noChangeArrowheads="1"/>
            </p:cNvSpPr>
            <p:nvPr/>
          </p:nvSpPr>
          <p:spPr bwMode="auto">
            <a:xfrm>
              <a:off x="1479402" y="5447943"/>
              <a:ext cx="2952750" cy="21933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07" name="Text Box 75"/>
            <p:cNvSpPr txBox="1">
              <a:spLocks noChangeArrowheads="1"/>
            </p:cNvSpPr>
            <p:nvPr/>
          </p:nvSpPr>
          <p:spPr bwMode="auto">
            <a:xfrm>
              <a:off x="1230164" y="5839116"/>
              <a:ext cx="1587500" cy="220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PC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내 중요 정보 삭제</a:t>
              </a:r>
            </a:p>
          </p:txBody>
        </p:sp>
        <p:sp>
          <p:nvSpPr>
            <p:cNvPr id="108" name="Text Box 76"/>
            <p:cNvSpPr txBox="1">
              <a:spLocks noChangeArrowheads="1"/>
            </p:cNvSpPr>
            <p:nvPr/>
          </p:nvSpPr>
          <p:spPr bwMode="auto">
            <a:xfrm>
              <a:off x="3046264" y="5839116"/>
              <a:ext cx="1366838" cy="220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개발 서버 계정 삭제</a:t>
              </a:r>
            </a:p>
          </p:txBody>
        </p:sp>
        <p:sp>
          <p:nvSpPr>
            <p:cNvPr id="109" name="Text Box 77"/>
            <p:cNvSpPr txBox="1">
              <a:spLocks noChangeArrowheads="1"/>
            </p:cNvSpPr>
            <p:nvPr/>
          </p:nvSpPr>
          <p:spPr bwMode="auto">
            <a:xfrm>
              <a:off x="1230164" y="6038894"/>
              <a:ext cx="3392488" cy="220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 점검 확인서를 작성하여 정보보호 담당자에게 제출</a:t>
              </a:r>
            </a:p>
          </p:txBody>
        </p:sp>
        <p:sp>
          <p:nvSpPr>
            <p:cNvPr id="110" name="Text Box 78"/>
            <p:cNvSpPr txBox="1">
              <a:spLocks noChangeArrowheads="1"/>
            </p:cNvSpPr>
            <p:nvPr/>
          </p:nvSpPr>
          <p:spPr bwMode="auto">
            <a:xfrm>
              <a:off x="1230164" y="3045022"/>
              <a:ext cx="3452813" cy="220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정보보안관리지침서 수립 및 감리조직 심의요청</a:t>
              </a:r>
            </a:p>
          </p:txBody>
        </p:sp>
        <p:sp>
          <p:nvSpPr>
            <p:cNvPr id="111" name="Text Box 79"/>
            <p:cNvSpPr txBox="1">
              <a:spLocks noChangeArrowheads="1"/>
            </p:cNvSpPr>
            <p:nvPr/>
          </p:nvSpPr>
          <p:spPr bwMode="auto">
            <a:xfrm>
              <a:off x="1230164" y="6242862"/>
              <a:ext cx="3579813" cy="220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운영을 위한 정보보안 관리지침서 제출</a:t>
              </a:r>
            </a:p>
          </p:txBody>
        </p:sp>
        <p:grpSp>
          <p:nvGrpSpPr>
            <p:cNvPr id="112" name="Group 80"/>
            <p:cNvGrpSpPr>
              <a:grpSpLocks/>
            </p:cNvGrpSpPr>
            <p:nvPr/>
          </p:nvGrpSpPr>
          <p:grpSpPr bwMode="auto">
            <a:xfrm>
              <a:off x="5913276" y="3011493"/>
              <a:ext cx="396875" cy="3526147"/>
              <a:chOff x="3749" y="2215"/>
              <a:chExt cx="250" cy="2469"/>
            </a:xfrm>
          </p:grpSpPr>
          <p:grpSp>
            <p:nvGrpSpPr>
              <p:cNvPr id="124" name="Group 81"/>
              <p:cNvGrpSpPr>
                <a:grpSpLocks/>
              </p:cNvGrpSpPr>
              <p:nvPr/>
            </p:nvGrpSpPr>
            <p:grpSpPr bwMode="auto">
              <a:xfrm rot="5400000">
                <a:off x="2639" y="3325"/>
                <a:ext cx="2469" cy="250"/>
                <a:chOff x="2159" y="3886"/>
                <a:chExt cx="3128" cy="169"/>
              </a:xfrm>
            </p:grpSpPr>
            <p:sp>
              <p:nvSpPr>
                <p:cNvPr id="126" name="AutoShape 82"/>
                <p:cNvSpPr>
                  <a:spLocks noChangeArrowheads="1"/>
                </p:cNvSpPr>
                <p:nvPr/>
              </p:nvSpPr>
              <p:spPr bwMode="auto">
                <a:xfrm>
                  <a:off x="2159" y="3886"/>
                  <a:ext cx="3128" cy="169"/>
                </a:xfrm>
                <a:prstGeom prst="roundRect">
                  <a:avLst>
                    <a:gd name="adj" fmla="val 10060"/>
                  </a:avLst>
                </a:prstGeom>
                <a:solidFill>
                  <a:srgbClr val="95DAE3"/>
                </a:solidFill>
                <a:ln w="9525" algn="ctr">
                  <a:solidFill>
                    <a:srgbClr val="6DB6FF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27" name="Group 83"/>
                <p:cNvGrpSpPr>
                  <a:grpSpLocks/>
                </p:cNvGrpSpPr>
                <p:nvPr/>
              </p:nvGrpSpPr>
              <p:grpSpPr bwMode="auto">
                <a:xfrm>
                  <a:off x="2171" y="3892"/>
                  <a:ext cx="3104" cy="91"/>
                  <a:chOff x="2205" y="3892"/>
                  <a:chExt cx="3040" cy="91"/>
                </a:xfrm>
              </p:grpSpPr>
              <p:sp>
                <p:nvSpPr>
                  <p:cNvPr id="128" name="AutoShape 84"/>
                  <p:cNvSpPr>
                    <a:spLocks noChangeArrowheads="1"/>
                  </p:cNvSpPr>
                  <p:nvPr/>
                </p:nvSpPr>
                <p:spPr bwMode="auto">
                  <a:xfrm>
                    <a:off x="2205" y="3892"/>
                    <a:ext cx="3040" cy="91"/>
                  </a:xfrm>
                  <a:prstGeom prst="roundRect">
                    <a:avLst>
                      <a:gd name="adj" fmla="val 25806"/>
                    </a:avLst>
                  </a:prstGeom>
                  <a:solidFill>
                    <a:srgbClr val="ADE2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rot="10800000" vert="eaVert"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rgbClr val="FFFFFF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29" name="AutoShape 85"/>
                  <p:cNvSpPr>
                    <a:spLocks noChangeArrowheads="1"/>
                  </p:cNvSpPr>
                  <p:nvPr/>
                </p:nvSpPr>
                <p:spPr bwMode="auto">
                  <a:xfrm>
                    <a:off x="2205" y="3892"/>
                    <a:ext cx="3040" cy="38"/>
                  </a:xfrm>
                  <a:prstGeom prst="roundRect">
                    <a:avLst>
                      <a:gd name="adj" fmla="val 25806"/>
                    </a:avLst>
                  </a:prstGeom>
                  <a:solidFill>
                    <a:srgbClr val="DBF2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rot="10800000" vert="eaVert"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rgbClr val="FFFFFF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  <p:sp>
            <p:nvSpPr>
              <p:cNvPr id="125" name="Text Box 86"/>
              <p:cNvSpPr txBox="1">
                <a:spLocks noChangeArrowheads="1"/>
              </p:cNvSpPr>
              <p:nvPr/>
            </p:nvSpPr>
            <p:spPr bwMode="auto">
              <a:xfrm>
                <a:off x="3768" y="2912"/>
                <a:ext cx="211" cy="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>
                  <a:buSzPct val="80000"/>
                </a:pPr>
                <a:r>
                  <a:rPr kumimoji="0" lang="ko-KR" altLang="en-US" sz="1200" b="1" dirty="0">
                    <a:solidFill>
                      <a:srgbClr val="003366"/>
                    </a:solidFill>
                    <a:latin typeface="+mn-ea"/>
                    <a:ea typeface="+mn-ea"/>
                  </a:rPr>
                  <a:t>보</a:t>
                </a:r>
              </a:p>
              <a:p>
                <a:pPr eaLnBrk="1" hangingPunct="1">
                  <a:buSzPct val="80000"/>
                </a:pPr>
                <a:r>
                  <a:rPr kumimoji="0" lang="ko-KR" altLang="en-US" sz="1200" b="1" dirty="0">
                    <a:solidFill>
                      <a:srgbClr val="003366"/>
                    </a:solidFill>
                    <a:latin typeface="+mn-ea"/>
                    <a:ea typeface="+mn-ea"/>
                  </a:rPr>
                  <a:t>안</a:t>
                </a:r>
              </a:p>
              <a:p>
                <a:pPr eaLnBrk="1" hangingPunct="1">
                  <a:buSzPct val="80000"/>
                </a:pPr>
                <a:r>
                  <a:rPr kumimoji="0" lang="ko-KR" altLang="en-US" sz="1200" b="1" dirty="0">
                    <a:solidFill>
                      <a:srgbClr val="003366"/>
                    </a:solidFill>
                    <a:latin typeface="+mn-ea"/>
                    <a:ea typeface="+mn-ea"/>
                  </a:rPr>
                  <a:t>관</a:t>
                </a:r>
              </a:p>
              <a:p>
                <a:pPr eaLnBrk="1" hangingPunct="1">
                  <a:buSzPct val="80000"/>
                </a:pPr>
                <a:r>
                  <a:rPr kumimoji="0" lang="ko-KR" altLang="en-US" sz="1200" b="1" dirty="0">
                    <a:solidFill>
                      <a:srgbClr val="003366"/>
                    </a:solidFill>
                    <a:latin typeface="+mn-ea"/>
                    <a:ea typeface="+mn-ea"/>
                  </a:rPr>
                  <a:t>리</a:t>
                </a:r>
              </a:p>
              <a:p>
                <a:pPr eaLnBrk="1" hangingPunct="1">
                  <a:buSzPct val="80000"/>
                </a:pPr>
                <a:endParaRPr kumimoji="0" lang="ko-KR" altLang="en-US" sz="1200" b="1" dirty="0">
                  <a:solidFill>
                    <a:srgbClr val="003366"/>
                  </a:solidFill>
                  <a:latin typeface="+mn-ea"/>
                  <a:ea typeface="+mn-ea"/>
                </a:endParaRPr>
              </a:p>
              <a:p>
                <a:pPr eaLnBrk="1" hangingPunct="1">
                  <a:buSzPct val="80000"/>
                </a:pPr>
                <a:r>
                  <a:rPr kumimoji="0" lang="ko-KR" altLang="en-US" sz="1200" b="1" dirty="0">
                    <a:solidFill>
                      <a:srgbClr val="003366"/>
                    </a:solidFill>
                    <a:latin typeface="+mn-ea"/>
                    <a:ea typeface="+mn-ea"/>
                  </a:rPr>
                  <a:t>흐</a:t>
                </a:r>
              </a:p>
              <a:p>
                <a:pPr eaLnBrk="1" hangingPunct="1">
                  <a:buSzPct val="80000"/>
                </a:pPr>
                <a:r>
                  <a:rPr kumimoji="0" lang="ko-KR" altLang="en-US" sz="1200" b="1" dirty="0">
                    <a:solidFill>
                      <a:srgbClr val="003366"/>
                    </a:solidFill>
                    <a:latin typeface="+mn-ea"/>
                    <a:ea typeface="+mn-ea"/>
                  </a:rPr>
                  <a:t>름</a:t>
                </a:r>
              </a:p>
            </p:txBody>
          </p:sp>
        </p:grpSp>
        <p:grpSp>
          <p:nvGrpSpPr>
            <p:cNvPr id="113" name="Group 97"/>
            <p:cNvGrpSpPr>
              <a:grpSpLocks/>
            </p:cNvGrpSpPr>
            <p:nvPr/>
          </p:nvGrpSpPr>
          <p:grpSpPr bwMode="auto">
            <a:xfrm>
              <a:off x="2119164" y="4062072"/>
              <a:ext cx="1427163" cy="1306239"/>
              <a:chOff x="1332" y="3039"/>
              <a:chExt cx="899" cy="863"/>
            </a:xfrm>
          </p:grpSpPr>
          <p:sp>
            <p:nvSpPr>
              <p:cNvPr id="114" name="Oval 98"/>
              <p:cNvSpPr>
                <a:spLocks noChangeArrowheads="1"/>
              </p:cNvSpPr>
              <p:nvPr/>
            </p:nvSpPr>
            <p:spPr bwMode="auto">
              <a:xfrm rot="-1093026">
                <a:off x="1783" y="3704"/>
                <a:ext cx="448" cy="161"/>
              </a:xfrm>
              <a:prstGeom prst="ellipse">
                <a:avLst/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115" name="Group 99"/>
              <p:cNvGrpSpPr>
                <a:grpSpLocks/>
              </p:cNvGrpSpPr>
              <p:nvPr/>
            </p:nvGrpSpPr>
            <p:grpSpPr bwMode="auto">
              <a:xfrm>
                <a:off x="1332" y="3039"/>
                <a:ext cx="851" cy="863"/>
                <a:chOff x="2269" y="4476"/>
                <a:chExt cx="1479" cy="1411"/>
              </a:xfrm>
            </p:grpSpPr>
            <p:grpSp>
              <p:nvGrpSpPr>
                <p:cNvPr id="117" name="Group 100"/>
                <p:cNvGrpSpPr>
                  <a:grpSpLocks/>
                </p:cNvGrpSpPr>
                <p:nvPr/>
              </p:nvGrpSpPr>
              <p:grpSpPr bwMode="auto">
                <a:xfrm rot="815182" flipH="1">
                  <a:off x="2269" y="4476"/>
                  <a:ext cx="1479" cy="1411"/>
                  <a:chOff x="2265" y="4486"/>
                  <a:chExt cx="1479" cy="1411"/>
                </a:xfrm>
              </p:grpSpPr>
              <p:sp>
                <p:nvSpPr>
                  <p:cNvPr id="121" name="Freeform 101"/>
                  <p:cNvSpPr>
                    <a:spLocks/>
                  </p:cNvSpPr>
                  <p:nvPr/>
                </p:nvSpPr>
                <p:spPr bwMode="auto">
                  <a:xfrm rot="-5806060" flipH="1" flipV="1">
                    <a:off x="2021" y="5023"/>
                    <a:ext cx="1118" cy="630"/>
                  </a:xfrm>
                  <a:custGeom>
                    <a:avLst/>
                    <a:gdLst>
                      <a:gd name="T0" fmla="*/ 1220 w 1091"/>
                      <a:gd name="T1" fmla="*/ 48264 h 570"/>
                      <a:gd name="T2" fmla="*/ 254 w 1091"/>
                      <a:gd name="T3" fmla="*/ 66918 h 570"/>
                      <a:gd name="T4" fmla="*/ 0 w 1091"/>
                      <a:gd name="T5" fmla="*/ 141862 h 570"/>
                      <a:gd name="T6" fmla="*/ 146 w 1091"/>
                      <a:gd name="T7" fmla="*/ 129459 h 570"/>
                      <a:gd name="T8" fmla="*/ 324 w 1091"/>
                      <a:gd name="T9" fmla="*/ 139260 h 570"/>
                      <a:gd name="T10" fmla="*/ 513 w 1091"/>
                      <a:gd name="T11" fmla="*/ 147063 h 570"/>
                      <a:gd name="T12" fmla="*/ 710 w 1091"/>
                      <a:gd name="T13" fmla="*/ 154522 h 570"/>
                      <a:gd name="T14" fmla="*/ 919 w 1091"/>
                      <a:gd name="T15" fmla="*/ 160397 h 570"/>
                      <a:gd name="T16" fmla="*/ 1121 w 1091"/>
                      <a:gd name="T17" fmla="*/ 164941 h 570"/>
                      <a:gd name="T18" fmla="*/ 1340 w 1091"/>
                      <a:gd name="T19" fmla="*/ 168535 h 570"/>
                      <a:gd name="T20" fmla="*/ 1571 w 1091"/>
                      <a:gd name="T21" fmla="*/ 170787 h 570"/>
                      <a:gd name="T22" fmla="*/ 1794 w 1091"/>
                      <a:gd name="T23" fmla="*/ 170816 h 570"/>
                      <a:gd name="T24" fmla="*/ 2017 w 1091"/>
                      <a:gd name="T25" fmla="*/ 170787 h 570"/>
                      <a:gd name="T26" fmla="*/ 2259 w 1091"/>
                      <a:gd name="T27" fmla="*/ 168431 h 570"/>
                      <a:gd name="T28" fmla="*/ 2470 w 1091"/>
                      <a:gd name="T29" fmla="*/ 164892 h 570"/>
                      <a:gd name="T30" fmla="*/ 2689 w 1091"/>
                      <a:gd name="T31" fmla="*/ 160238 h 570"/>
                      <a:gd name="T32" fmla="*/ 2894 w 1091"/>
                      <a:gd name="T33" fmla="*/ 154359 h 570"/>
                      <a:gd name="T34" fmla="*/ 3084 w 1091"/>
                      <a:gd name="T35" fmla="*/ 146780 h 570"/>
                      <a:gd name="T36" fmla="*/ 3272 w 1091"/>
                      <a:gd name="T37" fmla="*/ 137573 h 570"/>
                      <a:gd name="T38" fmla="*/ 3447 w 1091"/>
                      <a:gd name="T39" fmla="*/ 128469 h 570"/>
                      <a:gd name="T40" fmla="*/ 3617 w 1091"/>
                      <a:gd name="T41" fmla="*/ 117728 h 570"/>
                      <a:gd name="T42" fmla="*/ 3776 w 1091"/>
                      <a:gd name="T43" fmla="*/ 105975 h 570"/>
                      <a:gd name="T44" fmla="*/ 3902 w 1091"/>
                      <a:gd name="T45" fmla="*/ 93699 h 570"/>
                      <a:gd name="T46" fmla="*/ 4034 w 1091"/>
                      <a:gd name="T47" fmla="*/ 80344 h 570"/>
                      <a:gd name="T48" fmla="*/ 4158 w 1091"/>
                      <a:gd name="T49" fmla="*/ 66918 h 570"/>
                      <a:gd name="T50" fmla="*/ 4253 w 1091"/>
                      <a:gd name="T51" fmla="*/ 52076 h 570"/>
                      <a:gd name="T52" fmla="*/ 4330 w 1091"/>
                      <a:gd name="T53" fmla="*/ 36707 h 570"/>
                      <a:gd name="T54" fmla="*/ 4386 w 1091"/>
                      <a:gd name="T55" fmla="*/ 20730 h 570"/>
                      <a:gd name="T56" fmla="*/ 3605 w 1091"/>
                      <a:gd name="T57" fmla="*/ 37002 h 570"/>
                      <a:gd name="T58" fmla="*/ 3116 w 1091"/>
                      <a:gd name="T59" fmla="*/ 0 h 570"/>
                      <a:gd name="T60" fmla="*/ 3078 w 1091"/>
                      <a:gd name="T61" fmla="*/ 7666 h 570"/>
                      <a:gd name="T62" fmla="*/ 3039 w 1091"/>
                      <a:gd name="T63" fmla="*/ 15447 h 570"/>
                      <a:gd name="T64" fmla="*/ 2980 w 1091"/>
                      <a:gd name="T65" fmla="*/ 22912 h 570"/>
                      <a:gd name="T66" fmla="*/ 2926 w 1091"/>
                      <a:gd name="T67" fmla="*/ 29351 h 570"/>
                      <a:gd name="T68" fmla="*/ 2857 w 1091"/>
                      <a:gd name="T69" fmla="*/ 35970 h 570"/>
                      <a:gd name="T70" fmla="*/ 2786 w 1091"/>
                      <a:gd name="T71" fmla="*/ 42067 h 570"/>
                      <a:gd name="T72" fmla="*/ 2704 w 1091"/>
                      <a:gd name="T73" fmla="*/ 47221 h 570"/>
                      <a:gd name="T74" fmla="*/ 2626 w 1091"/>
                      <a:gd name="T75" fmla="*/ 53344 h 570"/>
                      <a:gd name="T76" fmla="*/ 2441 w 1091"/>
                      <a:gd name="T77" fmla="*/ 61597 h 570"/>
                      <a:gd name="T78" fmla="*/ 2237 w 1091"/>
                      <a:gd name="T79" fmla="*/ 68081 h 570"/>
                      <a:gd name="T80" fmla="*/ 2017 w 1091"/>
                      <a:gd name="T81" fmla="*/ 72475 h 570"/>
                      <a:gd name="T82" fmla="*/ 1912 w 1091"/>
                      <a:gd name="T83" fmla="*/ 73962 h 570"/>
                      <a:gd name="T84" fmla="*/ 1794 w 1091"/>
                      <a:gd name="T85" fmla="*/ 74042 h 570"/>
                      <a:gd name="T86" fmla="*/ 1607 w 1091"/>
                      <a:gd name="T87" fmla="*/ 72987 h 570"/>
                      <a:gd name="T88" fmla="*/ 1422 w 1091"/>
                      <a:gd name="T89" fmla="*/ 70314 h 570"/>
                      <a:gd name="T90" fmla="*/ 1236 w 1091"/>
                      <a:gd name="T91" fmla="*/ 65261 h 570"/>
                      <a:gd name="T92" fmla="*/ 1075 w 1091"/>
                      <a:gd name="T93" fmla="*/ 58959 h 570"/>
                      <a:gd name="T94" fmla="*/ 1220 w 1091"/>
                      <a:gd name="T95" fmla="*/ 48264 h 57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1091"/>
                      <a:gd name="T145" fmla="*/ 0 h 570"/>
                      <a:gd name="T146" fmla="*/ 1091 w 1091"/>
                      <a:gd name="T147" fmla="*/ 570 h 57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1091" h="570">
                        <a:moveTo>
                          <a:pt x="303" y="159"/>
                        </a:moveTo>
                        <a:lnTo>
                          <a:pt x="62" y="222"/>
                        </a:lnTo>
                        <a:lnTo>
                          <a:pt x="0" y="472"/>
                        </a:lnTo>
                        <a:lnTo>
                          <a:pt x="39" y="432"/>
                        </a:lnTo>
                        <a:lnTo>
                          <a:pt x="82" y="463"/>
                        </a:lnTo>
                        <a:lnTo>
                          <a:pt x="128" y="490"/>
                        </a:lnTo>
                        <a:lnTo>
                          <a:pt x="177" y="514"/>
                        </a:lnTo>
                        <a:lnTo>
                          <a:pt x="227" y="534"/>
                        </a:lnTo>
                        <a:lnTo>
                          <a:pt x="279" y="550"/>
                        </a:lnTo>
                        <a:lnTo>
                          <a:pt x="333" y="562"/>
                        </a:lnTo>
                        <a:lnTo>
                          <a:pt x="389" y="568"/>
                        </a:lnTo>
                        <a:lnTo>
                          <a:pt x="446" y="569"/>
                        </a:lnTo>
                        <a:lnTo>
                          <a:pt x="503" y="568"/>
                        </a:lnTo>
                        <a:lnTo>
                          <a:pt x="559" y="561"/>
                        </a:lnTo>
                        <a:lnTo>
                          <a:pt x="614" y="549"/>
                        </a:lnTo>
                        <a:lnTo>
                          <a:pt x="667" y="533"/>
                        </a:lnTo>
                        <a:lnTo>
                          <a:pt x="718" y="513"/>
                        </a:lnTo>
                        <a:lnTo>
                          <a:pt x="767" y="488"/>
                        </a:lnTo>
                        <a:lnTo>
                          <a:pt x="813" y="459"/>
                        </a:lnTo>
                        <a:lnTo>
                          <a:pt x="856" y="428"/>
                        </a:lnTo>
                        <a:lnTo>
                          <a:pt x="898" y="392"/>
                        </a:lnTo>
                        <a:lnTo>
                          <a:pt x="936" y="354"/>
                        </a:lnTo>
                        <a:lnTo>
                          <a:pt x="970" y="313"/>
                        </a:lnTo>
                        <a:lnTo>
                          <a:pt x="1002" y="268"/>
                        </a:lnTo>
                        <a:lnTo>
                          <a:pt x="1030" y="222"/>
                        </a:lnTo>
                        <a:lnTo>
                          <a:pt x="1054" y="173"/>
                        </a:lnTo>
                        <a:lnTo>
                          <a:pt x="1075" y="122"/>
                        </a:lnTo>
                        <a:lnTo>
                          <a:pt x="1090" y="68"/>
                        </a:lnTo>
                        <a:lnTo>
                          <a:pt x="895" y="124"/>
                        </a:lnTo>
                        <a:lnTo>
                          <a:pt x="774" y="0"/>
                        </a:lnTo>
                        <a:lnTo>
                          <a:pt x="765" y="25"/>
                        </a:lnTo>
                        <a:lnTo>
                          <a:pt x="754" y="51"/>
                        </a:lnTo>
                        <a:lnTo>
                          <a:pt x="741" y="75"/>
                        </a:lnTo>
                        <a:lnTo>
                          <a:pt x="727" y="98"/>
                        </a:lnTo>
                        <a:lnTo>
                          <a:pt x="710" y="120"/>
                        </a:lnTo>
                        <a:lnTo>
                          <a:pt x="692" y="140"/>
                        </a:lnTo>
                        <a:lnTo>
                          <a:pt x="673" y="158"/>
                        </a:lnTo>
                        <a:lnTo>
                          <a:pt x="652" y="176"/>
                        </a:lnTo>
                        <a:lnTo>
                          <a:pt x="606" y="205"/>
                        </a:lnTo>
                        <a:lnTo>
                          <a:pt x="556" y="227"/>
                        </a:lnTo>
                        <a:lnTo>
                          <a:pt x="503" y="242"/>
                        </a:lnTo>
                        <a:lnTo>
                          <a:pt x="474" y="245"/>
                        </a:lnTo>
                        <a:lnTo>
                          <a:pt x="446" y="246"/>
                        </a:lnTo>
                        <a:lnTo>
                          <a:pt x="397" y="243"/>
                        </a:lnTo>
                        <a:lnTo>
                          <a:pt x="351" y="233"/>
                        </a:lnTo>
                        <a:lnTo>
                          <a:pt x="307" y="217"/>
                        </a:lnTo>
                        <a:lnTo>
                          <a:pt x="267" y="195"/>
                        </a:lnTo>
                        <a:lnTo>
                          <a:pt x="303" y="159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FFDD4B"/>
                      </a:gs>
                      <a:gs pos="100000">
                        <a:srgbClr val="FFEEA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 dirty="0">
                      <a:latin typeface="+mn-ea"/>
                    </a:endParaRPr>
                  </a:p>
                </p:txBody>
              </p:sp>
              <p:sp>
                <p:nvSpPr>
                  <p:cNvPr id="122" name="Freeform 102"/>
                  <p:cNvSpPr>
                    <a:spLocks/>
                  </p:cNvSpPr>
                  <p:nvPr/>
                </p:nvSpPr>
                <p:spPr bwMode="auto">
                  <a:xfrm rot="-5806060" flipH="1" flipV="1">
                    <a:off x="2817" y="4946"/>
                    <a:ext cx="921" cy="933"/>
                  </a:xfrm>
                  <a:custGeom>
                    <a:avLst/>
                    <a:gdLst>
                      <a:gd name="T0" fmla="*/ 2014 w 898"/>
                      <a:gd name="T1" fmla="*/ 165609 h 847"/>
                      <a:gd name="T2" fmla="*/ 2751 w 898"/>
                      <a:gd name="T3" fmla="*/ 209708 h 847"/>
                      <a:gd name="T4" fmla="*/ 3790 w 898"/>
                      <a:gd name="T5" fmla="*/ 192130 h 847"/>
                      <a:gd name="T6" fmla="*/ 3573 w 898"/>
                      <a:gd name="T7" fmla="*/ 188317 h 847"/>
                      <a:gd name="T8" fmla="*/ 3582 w 898"/>
                      <a:gd name="T9" fmla="*/ 177064 h 847"/>
                      <a:gd name="T10" fmla="*/ 3586 w 898"/>
                      <a:gd name="T11" fmla="*/ 165263 h 847"/>
                      <a:gd name="T12" fmla="*/ 3585 w 898"/>
                      <a:gd name="T13" fmla="*/ 156642 h 847"/>
                      <a:gd name="T14" fmla="*/ 3581 w 898"/>
                      <a:gd name="T15" fmla="*/ 148009 h 847"/>
                      <a:gd name="T16" fmla="*/ 3563 w 898"/>
                      <a:gd name="T17" fmla="*/ 140199 h 847"/>
                      <a:gd name="T18" fmla="*/ 3535 w 898"/>
                      <a:gd name="T19" fmla="*/ 132124 h 847"/>
                      <a:gd name="T20" fmla="*/ 3496 w 898"/>
                      <a:gd name="T21" fmla="*/ 124215 h 847"/>
                      <a:gd name="T22" fmla="*/ 3468 w 898"/>
                      <a:gd name="T23" fmla="*/ 116118 h 847"/>
                      <a:gd name="T24" fmla="*/ 3419 w 898"/>
                      <a:gd name="T25" fmla="*/ 108307 h 847"/>
                      <a:gd name="T26" fmla="*/ 3362 w 898"/>
                      <a:gd name="T27" fmla="*/ 100880 h 847"/>
                      <a:gd name="T28" fmla="*/ 3320 w 898"/>
                      <a:gd name="T29" fmla="*/ 93355 h 847"/>
                      <a:gd name="T30" fmla="*/ 3251 w 898"/>
                      <a:gd name="T31" fmla="*/ 86249 h 847"/>
                      <a:gd name="T32" fmla="*/ 3176 w 898"/>
                      <a:gd name="T33" fmla="*/ 79732 h 847"/>
                      <a:gd name="T34" fmla="*/ 3106 w 898"/>
                      <a:gd name="T35" fmla="*/ 73108 h 847"/>
                      <a:gd name="T36" fmla="*/ 3025 w 898"/>
                      <a:gd name="T37" fmla="*/ 65953 h 847"/>
                      <a:gd name="T38" fmla="*/ 2944 w 898"/>
                      <a:gd name="T39" fmla="*/ 60251 h 847"/>
                      <a:gd name="T40" fmla="*/ 2775 w 898"/>
                      <a:gd name="T41" fmla="*/ 48624 h 847"/>
                      <a:gd name="T42" fmla="*/ 2575 w 898"/>
                      <a:gd name="T43" fmla="*/ 38073 h 847"/>
                      <a:gd name="T44" fmla="*/ 2454 w 898"/>
                      <a:gd name="T45" fmla="*/ 32636 h 847"/>
                      <a:gd name="T46" fmla="*/ 2344 w 898"/>
                      <a:gd name="T47" fmla="*/ 28486 h 847"/>
                      <a:gd name="T48" fmla="*/ 2229 w 898"/>
                      <a:gd name="T49" fmla="*/ 23752 h 847"/>
                      <a:gd name="T50" fmla="*/ 2117 w 898"/>
                      <a:gd name="T51" fmla="*/ 20096 h 847"/>
                      <a:gd name="T52" fmla="*/ 1999 w 898"/>
                      <a:gd name="T53" fmla="*/ 16374 h 847"/>
                      <a:gd name="T54" fmla="*/ 1867 w 898"/>
                      <a:gd name="T55" fmla="*/ 13160 h 847"/>
                      <a:gd name="T56" fmla="*/ 1741 w 898"/>
                      <a:gd name="T57" fmla="*/ 9846 h 847"/>
                      <a:gd name="T58" fmla="*/ 1610 w 898"/>
                      <a:gd name="T59" fmla="*/ 7366 h 847"/>
                      <a:gd name="T60" fmla="*/ 1477 w 898"/>
                      <a:gd name="T61" fmla="*/ 5196 h 847"/>
                      <a:gd name="T62" fmla="*/ 1337 w 898"/>
                      <a:gd name="T63" fmla="*/ 3529 h 847"/>
                      <a:gd name="T64" fmla="*/ 1203 w 898"/>
                      <a:gd name="T65" fmla="*/ 1794 h 847"/>
                      <a:gd name="T66" fmla="*/ 1060 w 898"/>
                      <a:gd name="T67" fmla="*/ 4 h 847"/>
                      <a:gd name="T68" fmla="*/ 926 w 898"/>
                      <a:gd name="T69" fmla="*/ 1 h 847"/>
                      <a:gd name="T70" fmla="*/ 776 w 898"/>
                      <a:gd name="T71" fmla="*/ 0 h 847"/>
                      <a:gd name="T72" fmla="*/ 574 w 898"/>
                      <a:gd name="T73" fmla="*/ 2 h 847"/>
                      <a:gd name="T74" fmla="*/ 372 w 898"/>
                      <a:gd name="T75" fmla="*/ 1629 h 847"/>
                      <a:gd name="T76" fmla="*/ 174 w 898"/>
                      <a:gd name="T77" fmla="*/ 3887 h 847"/>
                      <a:gd name="T78" fmla="*/ 0 w 898"/>
                      <a:gd name="T79" fmla="*/ 6458 h 847"/>
                      <a:gd name="T80" fmla="*/ 634 w 898"/>
                      <a:gd name="T81" fmla="*/ 42068 h 847"/>
                      <a:gd name="T82" fmla="*/ 445 w 898"/>
                      <a:gd name="T83" fmla="*/ 82529 h 847"/>
                      <a:gd name="T84" fmla="*/ 604 w 898"/>
                      <a:gd name="T85" fmla="*/ 80693 h 847"/>
                      <a:gd name="T86" fmla="*/ 776 w 898"/>
                      <a:gd name="T87" fmla="*/ 80027 h 847"/>
                      <a:gd name="T88" fmla="*/ 926 w 898"/>
                      <a:gd name="T89" fmla="*/ 80693 h 847"/>
                      <a:gd name="T90" fmla="*/ 1065 w 898"/>
                      <a:gd name="T91" fmla="*/ 82149 h 847"/>
                      <a:gd name="T92" fmla="*/ 1203 w 898"/>
                      <a:gd name="T93" fmla="*/ 84158 h 847"/>
                      <a:gd name="T94" fmla="*/ 1336 w 898"/>
                      <a:gd name="T95" fmla="*/ 86877 h 847"/>
                      <a:gd name="T96" fmla="*/ 1463 w 898"/>
                      <a:gd name="T97" fmla="*/ 90490 h 847"/>
                      <a:gd name="T98" fmla="*/ 1590 w 898"/>
                      <a:gd name="T99" fmla="*/ 94802 h 847"/>
                      <a:gd name="T100" fmla="*/ 1693 w 898"/>
                      <a:gd name="T101" fmla="*/ 100017 h 847"/>
                      <a:gd name="T102" fmla="*/ 1789 w 898"/>
                      <a:gd name="T103" fmla="*/ 105399 h 847"/>
                      <a:gd name="T104" fmla="*/ 1883 w 898"/>
                      <a:gd name="T105" fmla="*/ 111123 h 847"/>
                      <a:gd name="T106" fmla="*/ 1970 w 898"/>
                      <a:gd name="T107" fmla="*/ 117481 h 847"/>
                      <a:gd name="T108" fmla="*/ 2050 w 898"/>
                      <a:gd name="T109" fmla="*/ 124520 h 847"/>
                      <a:gd name="T110" fmla="*/ 2108 w 898"/>
                      <a:gd name="T111" fmla="*/ 132377 h 847"/>
                      <a:gd name="T112" fmla="*/ 2161 w 898"/>
                      <a:gd name="T113" fmla="*/ 139876 h 847"/>
                      <a:gd name="T114" fmla="*/ 2187 w 898"/>
                      <a:gd name="T115" fmla="*/ 148009 h 847"/>
                      <a:gd name="T116" fmla="*/ 2215 w 898"/>
                      <a:gd name="T117" fmla="*/ 156642 h 847"/>
                      <a:gd name="T118" fmla="*/ 2217 w 898"/>
                      <a:gd name="T119" fmla="*/ 165263 h 847"/>
                      <a:gd name="T120" fmla="*/ 2217 w 898"/>
                      <a:gd name="T121" fmla="*/ 168540 h 847"/>
                      <a:gd name="T122" fmla="*/ 2014 w 898"/>
                      <a:gd name="T123" fmla="*/ 165609 h 847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w 898"/>
                      <a:gd name="T187" fmla="*/ 0 h 847"/>
                      <a:gd name="T188" fmla="*/ 898 w 898"/>
                      <a:gd name="T189" fmla="*/ 847 h 847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T186" t="T187" r="T188" b="T189"/>
                    <a:pathLst>
                      <a:path w="898" h="847">
                        <a:moveTo>
                          <a:pt x="477" y="668"/>
                        </a:moveTo>
                        <a:lnTo>
                          <a:pt x="651" y="846"/>
                        </a:lnTo>
                        <a:lnTo>
                          <a:pt x="897" y="775"/>
                        </a:lnTo>
                        <a:lnTo>
                          <a:pt x="843" y="761"/>
                        </a:lnTo>
                        <a:lnTo>
                          <a:pt x="847" y="715"/>
                        </a:lnTo>
                        <a:lnTo>
                          <a:pt x="849" y="667"/>
                        </a:lnTo>
                        <a:lnTo>
                          <a:pt x="848" y="632"/>
                        </a:lnTo>
                        <a:lnTo>
                          <a:pt x="846" y="598"/>
                        </a:lnTo>
                        <a:lnTo>
                          <a:pt x="842" y="566"/>
                        </a:lnTo>
                        <a:lnTo>
                          <a:pt x="836" y="533"/>
                        </a:lnTo>
                        <a:lnTo>
                          <a:pt x="828" y="501"/>
                        </a:lnTo>
                        <a:lnTo>
                          <a:pt x="819" y="469"/>
                        </a:lnTo>
                        <a:lnTo>
                          <a:pt x="809" y="438"/>
                        </a:lnTo>
                        <a:lnTo>
                          <a:pt x="796" y="408"/>
                        </a:lnTo>
                        <a:lnTo>
                          <a:pt x="784" y="378"/>
                        </a:lnTo>
                        <a:lnTo>
                          <a:pt x="769" y="349"/>
                        </a:lnTo>
                        <a:lnTo>
                          <a:pt x="753" y="321"/>
                        </a:lnTo>
                        <a:lnTo>
                          <a:pt x="736" y="295"/>
                        </a:lnTo>
                        <a:lnTo>
                          <a:pt x="717" y="267"/>
                        </a:lnTo>
                        <a:lnTo>
                          <a:pt x="697" y="243"/>
                        </a:lnTo>
                        <a:lnTo>
                          <a:pt x="654" y="196"/>
                        </a:lnTo>
                        <a:lnTo>
                          <a:pt x="607" y="153"/>
                        </a:lnTo>
                        <a:lnTo>
                          <a:pt x="581" y="132"/>
                        </a:lnTo>
                        <a:lnTo>
                          <a:pt x="555" y="114"/>
                        </a:lnTo>
                        <a:lnTo>
                          <a:pt x="528" y="96"/>
                        </a:lnTo>
                        <a:lnTo>
                          <a:pt x="501" y="81"/>
                        </a:lnTo>
                        <a:lnTo>
                          <a:pt x="472" y="66"/>
                        </a:lnTo>
                        <a:lnTo>
                          <a:pt x="442" y="53"/>
                        </a:lnTo>
                        <a:lnTo>
                          <a:pt x="412" y="40"/>
                        </a:lnTo>
                        <a:lnTo>
                          <a:pt x="381" y="30"/>
                        </a:lnTo>
                        <a:lnTo>
                          <a:pt x="349" y="21"/>
                        </a:lnTo>
                        <a:lnTo>
                          <a:pt x="317" y="14"/>
                        </a:lnTo>
                        <a:lnTo>
                          <a:pt x="285" y="7"/>
                        </a:lnTo>
                        <a:lnTo>
                          <a:pt x="251" y="4"/>
                        </a:lnTo>
                        <a:lnTo>
                          <a:pt x="218" y="1"/>
                        </a:lnTo>
                        <a:lnTo>
                          <a:pt x="183" y="0"/>
                        </a:lnTo>
                        <a:lnTo>
                          <a:pt x="136" y="2"/>
                        </a:lnTo>
                        <a:lnTo>
                          <a:pt x="89" y="6"/>
                        </a:lnTo>
                        <a:lnTo>
                          <a:pt x="44" y="15"/>
                        </a:lnTo>
                        <a:lnTo>
                          <a:pt x="0" y="26"/>
                        </a:lnTo>
                        <a:lnTo>
                          <a:pt x="150" y="171"/>
                        </a:lnTo>
                        <a:lnTo>
                          <a:pt x="105" y="333"/>
                        </a:lnTo>
                        <a:lnTo>
                          <a:pt x="143" y="326"/>
                        </a:lnTo>
                        <a:lnTo>
                          <a:pt x="183" y="324"/>
                        </a:lnTo>
                        <a:lnTo>
                          <a:pt x="218" y="326"/>
                        </a:lnTo>
                        <a:lnTo>
                          <a:pt x="252" y="331"/>
                        </a:lnTo>
                        <a:lnTo>
                          <a:pt x="285" y="339"/>
                        </a:lnTo>
                        <a:lnTo>
                          <a:pt x="316" y="351"/>
                        </a:lnTo>
                        <a:lnTo>
                          <a:pt x="346" y="365"/>
                        </a:lnTo>
                        <a:lnTo>
                          <a:pt x="375" y="383"/>
                        </a:lnTo>
                        <a:lnTo>
                          <a:pt x="401" y="403"/>
                        </a:lnTo>
                        <a:lnTo>
                          <a:pt x="424" y="425"/>
                        </a:lnTo>
                        <a:lnTo>
                          <a:pt x="447" y="449"/>
                        </a:lnTo>
                        <a:lnTo>
                          <a:pt x="467" y="475"/>
                        </a:lnTo>
                        <a:lnTo>
                          <a:pt x="484" y="503"/>
                        </a:lnTo>
                        <a:lnTo>
                          <a:pt x="499" y="534"/>
                        </a:lnTo>
                        <a:lnTo>
                          <a:pt x="511" y="565"/>
                        </a:lnTo>
                        <a:lnTo>
                          <a:pt x="518" y="598"/>
                        </a:lnTo>
                        <a:lnTo>
                          <a:pt x="523" y="632"/>
                        </a:lnTo>
                        <a:lnTo>
                          <a:pt x="525" y="667"/>
                        </a:lnTo>
                        <a:lnTo>
                          <a:pt x="525" y="680"/>
                        </a:lnTo>
                        <a:lnTo>
                          <a:pt x="477" y="66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FD98B"/>
                      </a:gs>
                      <a:gs pos="100000">
                        <a:srgbClr val="DFECC5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 dirty="0">
                      <a:latin typeface="+mn-ea"/>
                    </a:endParaRPr>
                  </a:p>
                </p:txBody>
              </p:sp>
              <p:sp>
                <p:nvSpPr>
                  <p:cNvPr id="123" name="Freeform 103"/>
                  <p:cNvSpPr>
                    <a:spLocks/>
                  </p:cNvSpPr>
                  <p:nvPr/>
                </p:nvSpPr>
                <p:spPr bwMode="auto">
                  <a:xfrm rot="-5806060" flipH="1" flipV="1">
                    <a:off x="2733" y="4152"/>
                    <a:ext cx="603" cy="1271"/>
                  </a:xfrm>
                  <a:custGeom>
                    <a:avLst/>
                    <a:gdLst>
                      <a:gd name="T0" fmla="*/ 1935 w 589"/>
                      <a:gd name="T1" fmla="*/ 103927 h 1151"/>
                      <a:gd name="T2" fmla="*/ 1857 w 589"/>
                      <a:gd name="T3" fmla="*/ 107323 h 1151"/>
                      <a:gd name="T4" fmla="*/ 1786 w 589"/>
                      <a:gd name="T5" fmla="*/ 111436 h 1151"/>
                      <a:gd name="T6" fmla="*/ 1714 w 589"/>
                      <a:gd name="T7" fmla="*/ 115090 h 1151"/>
                      <a:gd name="T8" fmla="*/ 1648 w 589"/>
                      <a:gd name="T9" fmla="*/ 119605 h 1151"/>
                      <a:gd name="T10" fmla="*/ 1532 w 589"/>
                      <a:gd name="T11" fmla="*/ 129544 h 1151"/>
                      <a:gd name="T12" fmla="*/ 1431 w 589"/>
                      <a:gd name="T13" fmla="*/ 139719 h 1151"/>
                      <a:gd name="T14" fmla="*/ 1346 w 589"/>
                      <a:gd name="T15" fmla="*/ 151248 h 1151"/>
                      <a:gd name="T16" fmla="*/ 1284 w 589"/>
                      <a:gd name="T17" fmla="*/ 163681 h 1151"/>
                      <a:gd name="T18" fmla="*/ 1247 w 589"/>
                      <a:gd name="T19" fmla="*/ 176624 h 1151"/>
                      <a:gd name="T20" fmla="*/ 1238 w 589"/>
                      <a:gd name="T21" fmla="*/ 190383 h 1151"/>
                      <a:gd name="T22" fmla="*/ 1246 w 589"/>
                      <a:gd name="T23" fmla="*/ 200445 h 1151"/>
                      <a:gd name="T24" fmla="*/ 1259 w 589"/>
                      <a:gd name="T25" fmla="*/ 209939 h 1151"/>
                      <a:gd name="T26" fmla="*/ 1289 w 589"/>
                      <a:gd name="T27" fmla="*/ 218822 h 1151"/>
                      <a:gd name="T28" fmla="*/ 1330 w 589"/>
                      <a:gd name="T29" fmla="*/ 228031 h 1151"/>
                      <a:gd name="T30" fmla="*/ 1392 w 589"/>
                      <a:gd name="T31" fmla="*/ 236090 h 1151"/>
                      <a:gd name="T32" fmla="*/ 1450 w 589"/>
                      <a:gd name="T33" fmla="*/ 244420 h 1151"/>
                      <a:gd name="T34" fmla="*/ 1520 w 589"/>
                      <a:gd name="T35" fmla="*/ 251570 h 1151"/>
                      <a:gd name="T36" fmla="*/ 1605 w 589"/>
                      <a:gd name="T37" fmla="*/ 258423 h 1151"/>
                      <a:gd name="T38" fmla="*/ 968 w 589"/>
                      <a:gd name="T39" fmla="*/ 270958 h 1151"/>
                      <a:gd name="T40" fmla="*/ 782 w 589"/>
                      <a:gd name="T41" fmla="*/ 327710 h 1151"/>
                      <a:gd name="T42" fmla="*/ 613 w 589"/>
                      <a:gd name="T43" fmla="*/ 314255 h 1151"/>
                      <a:gd name="T44" fmla="*/ 455 w 589"/>
                      <a:gd name="T45" fmla="*/ 299207 h 1151"/>
                      <a:gd name="T46" fmla="*/ 317 w 589"/>
                      <a:gd name="T47" fmla="*/ 283065 h 1151"/>
                      <a:gd name="T48" fmla="*/ 202 w 589"/>
                      <a:gd name="T49" fmla="*/ 266349 h 1151"/>
                      <a:gd name="T50" fmla="*/ 118 w 589"/>
                      <a:gd name="T51" fmla="*/ 248470 h 1151"/>
                      <a:gd name="T52" fmla="*/ 15 w 589"/>
                      <a:gd name="T53" fmla="*/ 229698 h 1151"/>
                      <a:gd name="T54" fmla="*/ 4 w 589"/>
                      <a:gd name="T55" fmla="*/ 210232 h 1151"/>
                      <a:gd name="T56" fmla="*/ 0 w 589"/>
                      <a:gd name="T57" fmla="*/ 190383 h 1151"/>
                      <a:gd name="T58" fmla="*/ 2 w 589"/>
                      <a:gd name="T59" fmla="*/ 176073 h 1151"/>
                      <a:gd name="T60" fmla="*/ 8 w 589"/>
                      <a:gd name="T61" fmla="*/ 161178 h 1151"/>
                      <a:gd name="T62" fmla="*/ 18 w 589"/>
                      <a:gd name="T63" fmla="*/ 146972 h 1151"/>
                      <a:gd name="T64" fmla="*/ 115 w 589"/>
                      <a:gd name="T65" fmla="*/ 133827 h 1151"/>
                      <a:gd name="T66" fmla="*/ 172 w 589"/>
                      <a:gd name="T67" fmla="*/ 119700 h 1151"/>
                      <a:gd name="T68" fmla="*/ 262 w 589"/>
                      <a:gd name="T69" fmla="*/ 107236 h 1151"/>
                      <a:gd name="T70" fmla="*/ 341 w 589"/>
                      <a:gd name="T71" fmla="*/ 95086 h 1151"/>
                      <a:gd name="T72" fmla="*/ 444 w 589"/>
                      <a:gd name="T73" fmla="*/ 83048 h 1151"/>
                      <a:gd name="T74" fmla="*/ 562 w 589"/>
                      <a:gd name="T75" fmla="*/ 71818 h 1151"/>
                      <a:gd name="T76" fmla="*/ 678 w 589"/>
                      <a:gd name="T77" fmla="*/ 61676 h 1151"/>
                      <a:gd name="T78" fmla="*/ 811 w 589"/>
                      <a:gd name="T79" fmla="*/ 51602 h 1151"/>
                      <a:gd name="T80" fmla="*/ 956 w 589"/>
                      <a:gd name="T81" fmla="*/ 42691 h 1151"/>
                      <a:gd name="T82" fmla="*/ 1103 w 589"/>
                      <a:gd name="T83" fmla="*/ 34525 h 1151"/>
                      <a:gd name="T84" fmla="*/ 1254 w 589"/>
                      <a:gd name="T85" fmla="*/ 27021 h 1151"/>
                      <a:gd name="T86" fmla="*/ 1425 w 589"/>
                      <a:gd name="T87" fmla="*/ 20189 h 1151"/>
                      <a:gd name="T88" fmla="*/ 1592 w 589"/>
                      <a:gd name="T89" fmla="*/ 14631 h 1151"/>
                      <a:gd name="T90" fmla="*/ 1540 w 589"/>
                      <a:gd name="T91" fmla="*/ 0 h 1151"/>
                      <a:gd name="T92" fmla="*/ 2240 w 589"/>
                      <a:gd name="T93" fmla="*/ 51335 h 1151"/>
                      <a:gd name="T94" fmla="*/ 1988 w 589"/>
                      <a:gd name="T95" fmla="*/ 119605 h 1151"/>
                      <a:gd name="T96" fmla="*/ 1935 w 589"/>
                      <a:gd name="T97" fmla="*/ 103927 h 1151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w 589"/>
                      <a:gd name="T148" fmla="*/ 0 h 1151"/>
                      <a:gd name="T149" fmla="*/ 589 w 589"/>
                      <a:gd name="T150" fmla="*/ 1151 h 1151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T147" t="T148" r="T149" b="T150"/>
                    <a:pathLst>
                      <a:path w="589" h="1151">
                        <a:moveTo>
                          <a:pt x="506" y="365"/>
                        </a:moveTo>
                        <a:lnTo>
                          <a:pt x="487" y="377"/>
                        </a:lnTo>
                        <a:lnTo>
                          <a:pt x="468" y="390"/>
                        </a:lnTo>
                        <a:lnTo>
                          <a:pt x="449" y="404"/>
                        </a:lnTo>
                        <a:lnTo>
                          <a:pt x="432" y="419"/>
                        </a:lnTo>
                        <a:lnTo>
                          <a:pt x="401" y="453"/>
                        </a:lnTo>
                        <a:lnTo>
                          <a:pt x="375" y="490"/>
                        </a:lnTo>
                        <a:lnTo>
                          <a:pt x="353" y="531"/>
                        </a:lnTo>
                        <a:lnTo>
                          <a:pt x="337" y="574"/>
                        </a:lnTo>
                        <a:lnTo>
                          <a:pt x="327" y="620"/>
                        </a:lnTo>
                        <a:lnTo>
                          <a:pt x="324" y="668"/>
                        </a:lnTo>
                        <a:lnTo>
                          <a:pt x="326" y="703"/>
                        </a:lnTo>
                        <a:lnTo>
                          <a:pt x="330" y="736"/>
                        </a:lnTo>
                        <a:lnTo>
                          <a:pt x="338" y="768"/>
                        </a:lnTo>
                        <a:lnTo>
                          <a:pt x="349" y="800"/>
                        </a:lnTo>
                        <a:lnTo>
                          <a:pt x="364" y="829"/>
                        </a:lnTo>
                        <a:lnTo>
                          <a:pt x="380" y="857"/>
                        </a:lnTo>
                        <a:lnTo>
                          <a:pt x="399" y="882"/>
                        </a:lnTo>
                        <a:lnTo>
                          <a:pt x="421" y="907"/>
                        </a:lnTo>
                        <a:lnTo>
                          <a:pt x="255" y="950"/>
                        </a:lnTo>
                        <a:lnTo>
                          <a:pt x="206" y="1150"/>
                        </a:lnTo>
                        <a:lnTo>
                          <a:pt x="161" y="1102"/>
                        </a:lnTo>
                        <a:lnTo>
                          <a:pt x="120" y="1049"/>
                        </a:lnTo>
                        <a:lnTo>
                          <a:pt x="85" y="993"/>
                        </a:lnTo>
                        <a:lnTo>
                          <a:pt x="55" y="934"/>
                        </a:lnTo>
                        <a:lnTo>
                          <a:pt x="32" y="872"/>
                        </a:lnTo>
                        <a:lnTo>
                          <a:pt x="15" y="806"/>
                        </a:lnTo>
                        <a:lnTo>
                          <a:pt x="4" y="738"/>
                        </a:lnTo>
                        <a:lnTo>
                          <a:pt x="0" y="668"/>
                        </a:lnTo>
                        <a:lnTo>
                          <a:pt x="2" y="617"/>
                        </a:lnTo>
                        <a:lnTo>
                          <a:pt x="8" y="566"/>
                        </a:lnTo>
                        <a:lnTo>
                          <a:pt x="18" y="516"/>
                        </a:lnTo>
                        <a:lnTo>
                          <a:pt x="31" y="468"/>
                        </a:lnTo>
                        <a:lnTo>
                          <a:pt x="48" y="421"/>
                        </a:lnTo>
                        <a:lnTo>
                          <a:pt x="68" y="376"/>
                        </a:lnTo>
                        <a:lnTo>
                          <a:pt x="91" y="333"/>
                        </a:lnTo>
                        <a:lnTo>
                          <a:pt x="117" y="292"/>
                        </a:lnTo>
                        <a:lnTo>
                          <a:pt x="147" y="253"/>
                        </a:lnTo>
                        <a:lnTo>
                          <a:pt x="178" y="216"/>
                        </a:lnTo>
                        <a:lnTo>
                          <a:pt x="212" y="181"/>
                        </a:lnTo>
                        <a:lnTo>
                          <a:pt x="250" y="150"/>
                        </a:lnTo>
                        <a:lnTo>
                          <a:pt x="289" y="120"/>
                        </a:lnTo>
                        <a:lnTo>
                          <a:pt x="329" y="94"/>
                        </a:lnTo>
                        <a:lnTo>
                          <a:pt x="373" y="71"/>
                        </a:lnTo>
                        <a:lnTo>
                          <a:pt x="417" y="51"/>
                        </a:lnTo>
                        <a:lnTo>
                          <a:pt x="403" y="0"/>
                        </a:lnTo>
                        <a:lnTo>
                          <a:pt x="588" y="179"/>
                        </a:lnTo>
                        <a:lnTo>
                          <a:pt x="522" y="419"/>
                        </a:lnTo>
                        <a:lnTo>
                          <a:pt x="506" y="365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C5EDFA"/>
                      </a:gs>
                      <a:gs pos="100000">
                        <a:srgbClr val="40C2F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 dirty="0">
                      <a:latin typeface="+mn-ea"/>
                    </a:endParaRPr>
                  </a:p>
                </p:txBody>
              </p:sp>
            </p:grpSp>
            <p:sp>
              <p:nvSpPr>
                <p:cNvPr id="118" name="WordArt 104"/>
                <p:cNvSpPr>
                  <a:spLocks noChangeArrowheads="1" noChangeShapeType="1" noTextEdit="1"/>
                </p:cNvSpPr>
                <p:nvPr/>
              </p:nvSpPr>
              <p:spPr bwMode="auto">
                <a:xfrm rot="217977">
                  <a:off x="2756" y="4653"/>
                  <a:ext cx="558" cy="126"/>
                </a:xfrm>
                <a:prstGeom prst="rect">
                  <a:avLst/>
                </a:prstGeom>
              </p:spPr>
              <p:txBody>
                <a:bodyPr spcFirstLastPara="1" wrap="none" fromWordArt="1">
                  <a:prstTxWarp prst="textArchUp">
                    <a:avLst>
                      <a:gd name="adj" fmla="val 10800004"/>
                    </a:avLst>
                  </a:prstTxWarp>
                </a:bodyPr>
                <a:lstStyle/>
                <a:p>
                  <a:pPr algn="ctr"/>
                  <a:r>
                    <a:rPr lang="ko-KR" altLang="en-US" sz="1600" kern="10" dirty="0">
                      <a:ln w="9525">
                        <a:solidFill>
                          <a:srgbClr val="003366"/>
                        </a:solidFill>
                        <a:round/>
                        <a:headEnd/>
                        <a:tailEnd/>
                      </a:ln>
                      <a:solidFill>
                        <a:srgbClr val="003366"/>
                      </a:solidFill>
                      <a:latin typeface="+mn-ea"/>
                    </a:rPr>
                    <a:t>관리적 보안</a:t>
                  </a:r>
                </a:p>
              </p:txBody>
            </p:sp>
            <p:sp>
              <p:nvSpPr>
                <p:cNvPr id="119" name="WordArt 105"/>
                <p:cNvSpPr>
                  <a:spLocks noChangeArrowheads="1" noChangeShapeType="1" noTextEdit="1"/>
                </p:cNvSpPr>
                <p:nvPr/>
              </p:nvSpPr>
              <p:spPr bwMode="auto">
                <a:xfrm rot="3674436">
                  <a:off x="2381" y="5307"/>
                  <a:ext cx="440" cy="136"/>
                </a:xfrm>
                <a:prstGeom prst="rect">
                  <a:avLst/>
                </a:prstGeom>
              </p:spPr>
              <p:txBody>
                <a:bodyPr spcFirstLastPara="1" wrap="none" fromWordArt="1">
                  <a:prstTxWarp prst="textArchDown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ko-KR" altLang="en-US" sz="1400" kern="10" dirty="0">
                      <a:ln w="9525">
                        <a:solidFill>
                          <a:srgbClr val="336600"/>
                        </a:solidFill>
                        <a:round/>
                        <a:headEnd/>
                        <a:tailEnd/>
                      </a:ln>
                      <a:solidFill>
                        <a:srgbClr val="336600"/>
                      </a:solidFill>
                      <a:latin typeface="+mn-ea"/>
                    </a:rPr>
                    <a:t>물리적 보안</a:t>
                  </a:r>
                </a:p>
              </p:txBody>
            </p:sp>
            <p:sp>
              <p:nvSpPr>
                <p:cNvPr id="120" name="WordArt 106"/>
                <p:cNvSpPr>
                  <a:spLocks noChangeArrowheads="1" noChangeShapeType="1" noTextEdit="1"/>
                </p:cNvSpPr>
                <p:nvPr/>
              </p:nvSpPr>
              <p:spPr bwMode="auto">
                <a:xfrm rot="-3152425">
                  <a:off x="3157" y="5299"/>
                  <a:ext cx="486" cy="228"/>
                </a:xfrm>
                <a:prstGeom prst="rect">
                  <a:avLst/>
                </a:prstGeom>
              </p:spPr>
              <p:txBody>
                <a:bodyPr spcFirstLastPara="1" wrap="none" fromWordArt="1">
                  <a:prstTxWarp prst="textArchDown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ko-KR" altLang="en-US" sz="1600" kern="10" dirty="0">
                      <a:ln w="9525">
                        <a:solidFill>
                          <a:srgbClr val="CC6600"/>
                        </a:solidFill>
                        <a:round/>
                        <a:headEnd/>
                        <a:tailEnd/>
                      </a:ln>
                      <a:solidFill>
                        <a:srgbClr val="CC6600"/>
                      </a:solidFill>
                      <a:latin typeface="+mn-ea"/>
                    </a:rPr>
                    <a:t>기술적 보안</a:t>
                  </a:r>
                </a:p>
              </p:txBody>
            </p:sp>
          </p:grpSp>
          <p:pic>
            <p:nvPicPr>
              <p:cNvPr id="116" name="Picture 107" descr="원gra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" y="3244"/>
                <a:ext cx="462" cy="4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36" name="그룹 135"/>
          <p:cNvGrpSpPr/>
          <p:nvPr/>
        </p:nvGrpSpPr>
        <p:grpSpPr>
          <a:xfrm>
            <a:off x="404812" y="6506939"/>
            <a:ext cx="6048375" cy="228610"/>
            <a:chOff x="404813" y="1878221"/>
            <a:chExt cx="6048375" cy="228610"/>
          </a:xfrm>
        </p:grpSpPr>
        <p:grpSp>
          <p:nvGrpSpPr>
            <p:cNvPr id="137" name="그룹 136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39" name="그룹 138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42" name="오각형 141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143" name="오각형 142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40" name="직사각형 139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141" name="직사각형 140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138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정보보호 담당자 업무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44" name="Group 152"/>
          <p:cNvGraphicFramePr>
            <a:graphicFrameLocks noGrp="1"/>
          </p:cNvGraphicFramePr>
          <p:nvPr>
            <p:extLst/>
          </p:nvPr>
        </p:nvGraphicFramePr>
        <p:xfrm>
          <a:off x="404813" y="6936455"/>
          <a:ext cx="6048374" cy="2367360"/>
        </p:xfrm>
        <a:graphic>
          <a:graphicData uri="http://schemas.openxmlformats.org/drawingml/2006/table">
            <a:tbl>
              <a:tblPr/>
              <a:tblGrid>
                <a:gridCol w="1655761"/>
                <a:gridCol w="4392613"/>
              </a:tblGrid>
              <a:tr h="117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       분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역    할    및    책    임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124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관리자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보안 관리자 선정 및 지속적 점검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보안관리자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보안점검 및 각종 시건 상태의 확인 및 감독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요원의 전입 및 전출 시 서약서 접수 및 보안조치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정보보안 관리지침서 작성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수행 요원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보안관리 규정 준수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보안 책임자의 지시에 따라 보안업무를 수행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프로그램 소스 및 관련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S/W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유출 방지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제안사 정보보안팀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프로젝트팀 요청에 따른 보안교육 및 보안점검 실시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1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기밀 보안 대책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20288" y="466868"/>
            <a:ext cx="91960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 </a:t>
            </a:r>
            <a:r>
              <a:rPr lang="ko-KR" altLang="en-US" dirty="0">
                <a:latin typeface="+mn-ea"/>
                <a:ea typeface="+mn-ea"/>
              </a:rPr>
              <a:t>기밀 보안 대책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336181" y="694469"/>
            <a:ext cx="1403714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5.2. </a:t>
            </a:r>
            <a:r>
              <a:rPr lang="ko-KR" altLang="en-US" dirty="0">
                <a:latin typeface="+mn-ea"/>
                <a:ea typeface="+mn-ea"/>
              </a:rPr>
              <a:t>보안대상 및 관리 절차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40792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보안 관리 대상 및 절차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55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02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5.2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보안대상 및 관리 절차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본 사업의 정보자산을 보호하기 위하여 발생 가능한 모든 위험 요소들과 취약점을 사전에 파악하여 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보안정책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및 지침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인원 보안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문서 보안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작업장 보안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통신 보안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시스템 보안 및 개인정보 등으로 보안 대책을 수립하고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보안 관리절차에 따라 적절한 보안대응책을 마련하여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본 사업 이외의 목적에 이용되지 않도록 지속적인 보안점검을 실시합니다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136" name="그룹 135"/>
          <p:cNvGrpSpPr/>
          <p:nvPr/>
        </p:nvGrpSpPr>
        <p:grpSpPr>
          <a:xfrm>
            <a:off x="404812" y="6376311"/>
            <a:ext cx="6048375" cy="228610"/>
            <a:chOff x="404813" y="1878221"/>
            <a:chExt cx="6048375" cy="228610"/>
          </a:xfrm>
        </p:grpSpPr>
        <p:grpSp>
          <p:nvGrpSpPr>
            <p:cNvPr id="137" name="그룹 136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39" name="그룹 138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42" name="오각형 141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143" name="오각형 142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40" name="직사각형 139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141" name="직사각형 140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138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정보보호 단계별 절차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84" name="Group 425"/>
          <p:cNvGraphicFramePr>
            <a:graphicFrameLocks noGrp="1"/>
          </p:cNvGraphicFramePr>
          <p:nvPr>
            <p:extLst/>
          </p:nvPr>
        </p:nvGraphicFramePr>
        <p:xfrm>
          <a:off x="404812" y="2742788"/>
          <a:ext cx="6031614" cy="3408940"/>
        </p:xfrm>
        <a:graphic>
          <a:graphicData uri="http://schemas.openxmlformats.org/drawingml/2006/table">
            <a:tbl>
              <a:tblPr/>
              <a:tblGrid>
                <a:gridCol w="1020145"/>
                <a:gridCol w="5011469"/>
              </a:tblGrid>
              <a:tr h="3607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보안정책 및 지침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보안 관리정책 수립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인원보안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문서보안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작업장 보안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출입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통신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시설 등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시스템보안에 대한 지침 수립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인원 보안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투입인원은 보안서약서 작성 및 출입증 패용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방문객은 방문객 출입대장에 기록 후 보안책임자의 승인 받음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방문객의 방문시간은 정상근무시간에 한하며 지정된 장소에서만 허용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문서 보안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대외비 문서는 본인에게 직접 전달하는 것을 원칙으로 함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대외비 문서를 팩스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전자우편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우편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복사 등을 이용할 시 통제 및 기록관리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산출물 및 프로젝트 수행 중 발생된 자료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출력물 별도 관리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작업장 보안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 개발을 위해 운영되는 서버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네트워크 장비는 보안이 유지되는 장소에 설치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장비위치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네트워크 구성요소와 접속장치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하드웨어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소프트웨어의 등록사항을 기록 및 관리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 장비가 설치되어 있는 곳에 통제구역으로 설정 및 관리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통신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/FAX/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인터넷 사용은 보안책임자의 통제 하에 사용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 관련 자료에 대한 유출방지를 위해 이동식 대용량 저장장치는 보안책임자의 승인 후 사용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보안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별 인증부여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권한관리 및 접근통제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개인정보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별 인증부여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권한관리 및 접근통제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7" name="Group 46"/>
          <p:cNvGrpSpPr>
            <a:grpSpLocks/>
          </p:cNvGrpSpPr>
          <p:nvPr/>
        </p:nvGrpSpPr>
        <p:grpSpPr bwMode="auto">
          <a:xfrm>
            <a:off x="479425" y="6891870"/>
            <a:ext cx="2144713" cy="1952361"/>
            <a:chOff x="255" y="4338"/>
            <a:chExt cx="1351" cy="1476"/>
          </a:xfrm>
        </p:grpSpPr>
        <p:grpSp>
          <p:nvGrpSpPr>
            <p:cNvPr id="200" name="Group 47"/>
            <p:cNvGrpSpPr>
              <a:grpSpLocks/>
            </p:cNvGrpSpPr>
            <p:nvPr/>
          </p:nvGrpSpPr>
          <p:grpSpPr bwMode="auto">
            <a:xfrm>
              <a:off x="255" y="4338"/>
              <a:ext cx="1351" cy="1476"/>
              <a:chOff x="255" y="4338"/>
              <a:chExt cx="1567" cy="1476"/>
            </a:xfrm>
          </p:grpSpPr>
          <p:sp>
            <p:nvSpPr>
              <p:cNvPr id="208" name="Rectangle 48"/>
              <p:cNvSpPr>
                <a:spLocks noChangeArrowheads="1"/>
              </p:cNvSpPr>
              <p:nvPr/>
            </p:nvSpPr>
            <p:spPr bwMode="auto">
              <a:xfrm>
                <a:off x="255" y="4351"/>
                <a:ext cx="1567" cy="265"/>
              </a:xfrm>
              <a:prstGeom prst="rect">
                <a:avLst/>
              </a:prstGeom>
              <a:solidFill>
                <a:srgbClr val="7A98B8"/>
              </a:solidFill>
              <a:ln>
                <a:noFill/>
              </a:ln>
              <a:effectLst>
                <a:outerShdw dist="25400" dir="16200000" algn="ctr" rotWithShape="0">
                  <a:srgbClr val="4D6D91"/>
                </a:outerShdw>
              </a:effectLst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09" name="Rectangle 49"/>
              <p:cNvSpPr>
                <a:spLocks noChangeArrowheads="1"/>
              </p:cNvSpPr>
              <p:nvPr/>
            </p:nvSpPr>
            <p:spPr bwMode="auto">
              <a:xfrm>
                <a:off x="256" y="4475"/>
                <a:ext cx="1565" cy="1339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C0C0C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10" name="Rectangle 50"/>
              <p:cNvSpPr>
                <a:spLocks noChangeArrowheads="1"/>
              </p:cNvSpPr>
              <p:nvPr/>
            </p:nvSpPr>
            <p:spPr bwMode="auto">
              <a:xfrm>
                <a:off x="763" y="4338"/>
                <a:ext cx="550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ko-KR" altLang="ko-KR" sz="1100" dirty="0">
                    <a:solidFill>
                      <a:srgbClr val="FFFFFF"/>
                    </a:solidFill>
                    <a:latin typeface="+mn-ea"/>
                    <a:ea typeface="+mn-ea"/>
                  </a:rPr>
                  <a:t>분석  및  평가</a:t>
                </a:r>
              </a:p>
            </p:txBody>
          </p:sp>
        </p:grpSp>
        <p:sp>
          <p:nvSpPr>
            <p:cNvPr id="201" name="Rectangle 51"/>
            <p:cNvSpPr>
              <a:spLocks noChangeArrowheads="1"/>
            </p:cNvSpPr>
            <p:nvPr/>
          </p:nvSpPr>
          <p:spPr bwMode="gray">
            <a:xfrm>
              <a:off x="315" y="4533"/>
              <a:ext cx="1230" cy="146"/>
            </a:xfrm>
            <a:prstGeom prst="rect">
              <a:avLst/>
            </a:prstGeom>
            <a:gradFill rotWithShape="1">
              <a:gsLst>
                <a:gs pos="0">
                  <a:srgbClr val="FCFCFC"/>
                </a:gs>
                <a:gs pos="50000">
                  <a:srgbClr val="DDDDDD"/>
                </a:gs>
                <a:gs pos="100000">
                  <a:srgbClr val="FCFCFC"/>
                </a:gs>
              </a:gsLst>
              <a:lin ang="5400000" scaled="1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rIns="9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>
                <a:lnSpc>
                  <a:spcPct val="95000"/>
                </a:lnSpc>
                <a:buFont typeface="Symbol" panose="05050102010706020507" pitchFamily="18" charset="2"/>
                <a:buNone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보호되어야 할 보안 대상 및 보안기준</a:t>
              </a:r>
            </a:p>
          </p:txBody>
        </p:sp>
        <p:sp>
          <p:nvSpPr>
            <p:cNvPr id="202" name="Rectangle 52"/>
            <p:cNvSpPr>
              <a:spLocks noChangeArrowheads="1"/>
            </p:cNvSpPr>
            <p:nvPr/>
          </p:nvSpPr>
          <p:spPr bwMode="gray">
            <a:xfrm>
              <a:off x="315" y="4714"/>
              <a:ext cx="1230" cy="147"/>
            </a:xfrm>
            <a:prstGeom prst="rect">
              <a:avLst/>
            </a:prstGeom>
            <a:gradFill rotWithShape="1">
              <a:gsLst>
                <a:gs pos="0">
                  <a:srgbClr val="FCFCFC"/>
                </a:gs>
                <a:gs pos="50000">
                  <a:srgbClr val="DDDDDD"/>
                </a:gs>
                <a:gs pos="100000">
                  <a:srgbClr val="FCFCFC"/>
                </a:gs>
              </a:gsLst>
              <a:lin ang="5400000" scaled="1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rIns="9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>
                <a:lnSpc>
                  <a:spcPct val="95000"/>
                </a:lnSpc>
                <a:buFont typeface="Symbol" panose="05050102010706020507" pitchFamily="18" charset="2"/>
                <a:buNone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보안관리요원의 역할 및 책임정의</a:t>
              </a:r>
            </a:p>
          </p:txBody>
        </p:sp>
        <p:sp>
          <p:nvSpPr>
            <p:cNvPr id="203" name="Rectangle 53"/>
            <p:cNvSpPr>
              <a:spLocks noChangeArrowheads="1"/>
            </p:cNvSpPr>
            <p:nvPr/>
          </p:nvSpPr>
          <p:spPr bwMode="gray">
            <a:xfrm>
              <a:off x="315" y="4896"/>
              <a:ext cx="1230" cy="144"/>
            </a:xfrm>
            <a:prstGeom prst="rect">
              <a:avLst/>
            </a:prstGeom>
            <a:gradFill rotWithShape="1">
              <a:gsLst>
                <a:gs pos="0">
                  <a:srgbClr val="FCFCFC"/>
                </a:gs>
                <a:gs pos="50000">
                  <a:srgbClr val="DDDDDD"/>
                </a:gs>
                <a:gs pos="100000">
                  <a:srgbClr val="FCFCFC"/>
                </a:gs>
              </a:gsLst>
              <a:lin ang="5400000" scaled="1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rIns="9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>
                <a:lnSpc>
                  <a:spcPct val="95000"/>
                </a:lnSpc>
                <a:buFont typeface="Symbol" panose="05050102010706020507" pitchFamily="18" charset="2"/>
                <a:buNone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자료 및 문서 관리기준</a:t>
              </a:r>
            </a:p>
          </p:txBody>
        </p:sp>
        <p:sp>
          <p:nvSpPr>
            <p:cNvPr id="204" name="Rectangle 54"/>
            <p:cNvSpPr>
              <a:spLocks noChangeArrowheads="1"/>
            </p:cNvSpPr>
            <p:nvPr/>
          </p:nvSpPr>
          <p:spPr bwMode="gray">
            <a:xfrm>
              <a:off x="315" y="5075"/>
              <a:ext cx="1230" cy="146"/>
            </a:xfrm>
            <a:prstGeom prst="rect">
              <a:avLst/>
            </a:prstGeom>
            <a:gradFill rotWithShape="1">
              <a:gsLst>
                <a:gs pos="0">
                  <a:srgbClr val="FCFCFC"/>
                </a:gs>
                <a:gs pos="50000">
                  <a:srgbClr val="DDDDDD"/>
                </a:gs>
                <a:gs pos="100000">
                  <a:srgbClr val="FCFCFC"/>
                </a:gs>
              </a:gsLst>
              <a:lin ang="5400000" scaled="1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rIns="9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>
                <a:lnSpc>
                  <a:spcPct val="95000"/>
                </a:lnSpc>
                <a:buFont typeface="Symbol" panose="05050102010706020507" pitchFamily="18" charset="2"/>
                <a:buNone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장비</a:t>
              </a: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, 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시설 및 시스템 보안 기준</a:t>
              </a:r>
            </a:p>
          </p:txBody>
        </p:sp>
        <p:sp>
          <p:nvSpPr>
            <p:cNvPr id="205" name="Rectangle 55"/>
            <p:cNvSpPr>
              <a:spLocks noChangeArrowheads="1"/>
            </p:cNvSpPr>
            <p:nvPr/>
          </p:nvSpPr>
          <p:spPr bwMode="gray">
            <a:xfrm>
              <a:off x="315" y="5256"/>
              <a:ext cx="1230" cy="146"/>
            </a:xfrm>
            <a:prstGeom prst="rect">
              <a:avLst/>
            </a:prstGeom>
            <a:gradFill rotWithShape="1">
              <a:gsLst>
                <a:gs pos="0">
                  <a:srgbClr val="FCFCFC"/>
                </a:gs>
                <a:gs pos="50000">
                  <a:srgbClr val="DDDDDD"/>
                </a:gs>
                <a:gs pos="100000">
                  <a:srgbClr val="FCFCFC"/>
                </a:gs>
              </a:gsLst>
              <a:lin ang="5400000" scaled="1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rIns="9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>
                <a:lnSpc>
                  <a:spcPct val="95000"/>
                </a:lnSpc>
                <a:buFont typeface="Symbol" panose="05050102010706020507" pitchFamily="18" charset="2"/>
                <a:buNone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제한구역 및 통제구역</a:t>
              </a:r>
            </a:p>
          </p:txBody>
        </p:sp>
        <p:sp>
          <p:nvSpPr>
            <p:cNvPr id="206" name="Rectangle 56"/>
            <p:cNvSpPr>
              <a:spLocks noChangeArrowheads="1"/>
            </p:cNvSpPr>
            <p:nvPr/>
          </p:nvSpPr>
          <p:spPr bwMode="gray">
            <a:xfrm>
              <a:off x="315" y="5436"/>
              <a:ext cx="1230" cy="145"/>
            </a:xfrm>
            <a:prstGeom prst="rect">
              <a:avLst/>
            </a:prstGeom>
            <a:gradFill rotWithShape="1">
              <a:gsLst>
                <a:gs pos="0">
                  <a:srgbClr val="FCFCFC"/>
                </a:gs>
                <a:gs pos="50000">
                  <a:srgbClr val="DDDDDD"/>
                </a:gs>
                <a:gs pos="100000">
                  <a:srgbClr val="FCFCFC"/>
                </a:gs>
              </a:gsLst>
              <a:lin ang="5400000" scaled="1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rIns="9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>
                <a:lnSpc>
                  <a:spcPct val="95000"/>
                </a:lnSpc>
                <a:buFont typeface="Symbol" panose="05050102010706020507" pitchFamily="18" charset="2"/>
                <a:buNone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사고발생에 따른 결과분석</a:t>
              </a:r>
            </a:p>
          </p:txBody>
        </p:sp>
        <p:sp>
          <p:nvSpPr>
            <p:cNvPr id="207" name="Rectangle 57"/>
            <p:cNvSpPr>
              <a:spLocks noChangeArrowheads="1"/>
            </p:cNvSpPr>
            <p:nvPr/>
          </p:nvSpPr>
          <p:spPr bwMode="gray">
            <a:xfrm>
              <a:off x="315" y="5616"/>
              <a:ext cx="1230" cy="147"/>
            </a:xfrm>
            <a:prstGeom prst="rect">
              <a:avLst/>
            </a:prstGeom>
            <a:gradFill rotWithShape="1">
              <a:gsLst>
                <a:gs pos="0">
                  <a:srgbClr val="FCFCFC"/>
                </a:gs>
                <a:gs pos="50000">
                  <a:srgbClr val="DDDDDD"/>
                </a:gs>
                <a:gs pos="100000">
                  <a:srgbClr val="FCFCFC"/>
                </a:gs>
              </a:gsLst>
              <a:lin ang="5400000" scaled="1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rIns="9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>
                <a:lnSpc>
                  <a:spcPct val="95000"/>
                </a:lnSpc>
                <a:buFont typeface="Symbol" panose="05050102010706020507" pitchFamily="18" charset="2"/>
                <a:buNone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정보자산의 분류 및 등록</a:t>
              </a:r>
            </a:p>
          </p:txBody>
        </p:sp>
      </p:grpSp>
      <p:grpSp>
        <p:nvGrpSpPr>
          <p:cNvPr id="88" name="Group 58"/>
          <p:cNvGrpSpPr>
            <a:grpSpLocks/>
          </p:cNvGrpSpPr>
          <p:nvPr/>
        </p:nvGrpSpPr>
        <p:grpSpPr bwMode="auto">
          <a:xfrm>
            <a:off x="3081525" y="6891870"/>
            <a:ext cx="1420813" cy="1952361"/>
            <a:chOff x="1740" y="4338"/>
            <a:chExt cx="895" cy="1476"/>
          </a:xfrm>
        </p:grpSpPr>
        <p:grpSp>
          <p:nvGrpSpPr>
            <p:cNvPr id="175" name="Group 59"/>
            <p:cNvGrpSpPr>
              <a:grpSpLocks/>
            </p:cNvGrpSpPr>
            <p:nvPr/>
          </p:nvGrpSpPr>
          <p:grpSpPr bwMode="auto">
            <a:xfrm>
              <a:off x="1740" y="4338"/>
              <a:ext cx="895" cy="1476"/>
              <a:chOff x="255" y="4338"/>
              <a:chExt cx="1567" cy="1476"/>
            </a:xfrm>
          </p:grpSpPr>
          <p:sp>
            <p:nvSpPr>
              <p:cNvPr id="197" name="Rectangle 60"/>
              <p:cNvSpPr>
                <a:spLocks noChangeArrowheads="1"/>
              </p:cNvSpPr>
              <p:nvPr/>
            </p:nvSpPr>
            <p:spPr bwMode="auto">
              <a:xfrm>
                <a:off x="255" y="4351"/>
                <a:ext cx="1567" cy="265"/>
              </a:xfrm>
              <a:prstGeom prst="rect">
                <a:avLst/>
              </a:prstGeom>
              <a:solidFill>
                <a:srgbClr val="7A98B8"/>
              </a:solidFill>
              <a:ln>
                <a:noFill/>
              </a:ln>
              <a:effectLst>
                <a:outerShdw dist="25400" dir="16200000" algn="ctr" rotWithShape="0">
                  <a:srgbClr val="4D6D91"/>
                </a:outerShdw>
              </a:effectLst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98" name="Rectangle 61"/>
              <p:cNvSpPr>
                <a:spLocks noChangeArrowheads="1"/>
              </p:cNvSpPr>
              <p:nvPr/>
            </p:nvSpPr>
            <p:spPr bwMode="auto">
              <a:xfrm>
                <a:off x="256" y="4475"/>
                <a:ext cx="1565" cy="1339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C0C0C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99" name="Rectangle 62"/>
              <p:cNvSpPr>
                <a:spLocks noChangeArrowheads="1"/>
              </p:cNvSpPr>
              <p:nvPr/>
            </p:nvSpPr>
            <p:spPr bwMode="auto">
              <a:xfrm>
                <a:off x="677" y="4338"/>
                <a:ext cx="725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ko-KR" altLang="ko-KR" sz="1100" dirty="0">
                    <a:solidFill>
                      <a:srgbClr val="FFFFFF"/>
                    </a:solidFill>
                    <a:latin typeface="+mn-ea"/>
                    <a:ea typeface="+mn-ea"/>
                  </a:rPr>
                  <a:t>보안 대응책</a:t>
                </a:r>
              </a:p>
            </p:txBody>
          </p:sp>
        </p:grpSp>
        <p:grpSp>
          <p:nvGrpSpPr>
            <p:cNvPr id="176" name="Group 63"/>
            <p:cNvGrpSpPr>
              <a:grpSpLocks/>
            </p:cNvGrpSpPr>
            <p:nvPr/>
          </p:nvGrpSpPr>
          <p:grpSpPr bwMode="auto">
            <a:xfrm>
              <a:off x="1844" y="4561"/>
              <a:ext cx="686" cy="301"/>
              <a:chOff x="1833" y="4561"/>
              <a:chExt cx="709" cy="301"/>
            </a:xfrm>
          </p:grpSpPr>
          <p:grpSp>
            <p:nvGrpSpPr>
              <p:cNvPr id="191" name="Group 64"/>
              <p:cNvGrpSpPr>
                <a:grpSpLocks/>
              </p:cNvGrpSpPr>
              <p:nvPr/>
            </p:nvGrpSpPr>
            <p:grpSpPr bwMode="auto">
              <a:xfrm>
                <a:off x="1833" y="4561"/>
                <a:ext cx="709" cy="301"/>
                <a:chOff x="-1514" y="1623"/>
                <a:chExt cx="693" cy="302"/>
              </a:xfrm>
            </p:grpSpPr>
            <p:sp>
              <p:nvSpPr>
                <p:cNvPr id="193" name="AutoShape 65"/>
                <p:cNvSpPr>
                  <a:spLocks noChangeArrowheads="1"/>
                </p:cNvSpPr>
                <p:nvPr/>
              </p:nvSpPr>
              <p:spPr bwMode="auto">
                <a:xfrm>
                  <a:off x="-1514" y="1623"/>
                  <a:ext cx="693" cy="302"/>
                </a:xfrm>
                <a:prstGeom prst="roundRect">
                  <a:avLst>
                    <a:gd name="adj" fmla="val 10060"/>
                  </a:avLst>
                </a:prstGeom>
                <a:gradFill rotWithShape="1">
                  <a:gsLst>
                    <a:gs pos="0">
                      <a:srgbClr val="84C4E4"/>
                    </a:gs>
                    <a:gs pos="100000">
                      <a:srgbClr val="D4EAF6"/>
                    </a:gs>
                  </a:gsLst>
                  <a:lin ang="5400000" scaled="1"/>
                </a:gradFill>
                <a:ln w="12700" algn="ctr">
                  <a:solidFill>
                    <a:srgbClr val="318FC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94" name="Group 66"/>
                <p:cNvGrpSpPr>
                  <a:grpSpLocks/>
                </p:cNvGrpSpPr>
                <p:nvPr/>
              </p:nvGrpSpPr>
              <p:grpSpPr bwMode="auto">
                <a:xfrm>
                  <a:off x="-1500" y="1629"/>
                  <a:ext cx="664" cy="108"/>
                  <a:chOff x="-1505" y="1629"/>
                  <a:chExt cx="675" cy="108"/>
                </a:xfrm>
              </p:grpSpPr>
              <p:sp>
                <p:nvSpPr>
                  <p:cNvPr id="195" name="AutoShape 67"/>
                  <p:cNvSpPr>
                    <a:spLocks noChangeArrowheads="1"/>
                  </p:cNvSpPr>
                  <p:nvPr/>
                </p:nvSpPr>
                <p:spPr bwMode="auto">
                  <a:xfrm>
                    <a:off x="-1505" y="1629"/>
                    <a:ext cx="675" cy="108"/>
                  </a:xfrm>
                  <a:prstGeom prst="roundRect">
                    <a:avLst>
                      <a:gd name="adj" fmla="val 20176"/>
                    </a:avLst>
                  </a:prstGeom>
                  <a:gradFill rotWithShape="1">
                    <a:gsLst>
                      <a:gs pos="0">
                        <a:srgbClr val="D1E8F8"/>
                      </a:gs>
                      <a:gs pos="100000">
                        <a:srgbClr val="C0E0F6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96" name="AutoShape 68"/>
                  <p:cNvSpPr>
                    <a:spLocks noChangeArrowheads="1"/>
                  </p:cNvSpPr>
                  <p:nvPr/>
                </p:nvSpPr>
                <p:spPr bwMode="auto">
                  <a:xfrm>
                    <a:off x="-1491" y="1630"/>
                    <a:ext cx="657" cy="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  <p:sp>
            <p:nvSpPr>
              <p:cNvPr id="192" name="Rectangle 69"/>
              <p:cNvSpPr>
                <a:spLocks noChangeArrowheads="1"/>
              </p:cNvSpPr>
              <p:nvPr/>
            </p:nvSpPr>
            <p:spPr bwMode="auto">
              <a:xfrm>
                <a:off x="1994" y="4597"/>
                <a:ext cx="3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003366"/>
                    </a:solidFill>
                    <a:latin typeface="+mn-ea"/>
                    <a:ea typeface="+mn-ea"/>
                  </a:rPr>
                  <a:t>주기적 보안</a:t>
                </a:r>
              </a:p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003366"/>
                    </a:solidFill>
                    <a:latin typeface="+mn-ea"/>
                    <a:ea typeface="+mn-ea"/>
                  </a:rPr>
                  <a:t>관리 교육</a:t>
                </a:r>
              </a:p>
            </p:txBody>
          </p:sp>
        </p:grpSp>
        <p:grpSp>
          <p:nvGrpSpPr>
            <p:cNvPr id="177" name="Group 70"/>
            <p:cNvGrpSpPr>
              <a:grpSpLocks/>
            </p:cNvGrpSpPr>
            <p:nvPr/>
          </p:nvGrpSpPr>
          <p:grpSpPr bwMode="auto">
            <a:xfrm>
              <a:off x="1844" y="4996"/>
              <a:ext cx="686" cy="301"/>
              <a:chOff x="1833" y="4971"/>
              <a:chExt cx="709" cy="301"/>
            </a:xfrm>
          </p:grpSpPr>
          <p:grpSp>
            <p:nvGrpSpPr>
              <p:cNvPr id="185" name="Group 71"/>
              <p:cNvGrpSpPr>
                <a:grpSpLocks/>
              </p:cNvGrpSpPr>
              <p:nvPr/>
            </p:nvGrpSpPr>
            <p:grpSpPr bwMode="auto">
              <a:xfrm>
                <a:off x="1833" y="4971"/>
                <a:ext cx="709" cy="301"/>
                <a:chOff x="-1514" y="1623"/>
                <a:chExt cx="693" cy="302"/>
              </a:xfrm>
            </p:grpSpPr>
            <p:sp>
              <p:nvSpPr>
                <p:cNvPr id="187" name="AutoShape 72"/>
                <p:cNvSpPr>
                  <a:spLocks noChangeArrowheads="1"/>
                </p:cNvSpPr>
                <p:nvPr/>
              </p:nvSpPr>
              <p:spPr bwMode="auto">
                <a:xfrm>
                  <a:off x="-1514" y="1623"/>
                  <a:ext cx="693" cy="302"/>
                </a:xfrm>
                <a:prstGeom prst="roundRect">
                  <a:avLst>
                    <a:gd name="adj" fmla="val 10060"/>
                  </a:avLst>
                </a:prstGeom>
                <a:gradFill rotWithShape="1">
                  <a:gsLst>
                    <a:gs pos="0">
                      <a:srgbClr val="84C4E4"/>
                    </a:gs>
                    <a:gs pos="100000">
                      <a:srgbClr val="D4EAF6"/>
                    </a:gs>
                  </a:gsLst>
                  <a:lin ang="5400000" scaled="1"/>
                </a:gradFill>
                <a:ln w="12700" algn="ctr">
                  <a:solidFill>
                    <a:srgbClr val="318FC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88" name="Group 73"/>
                <p:cNvGrpSpPr>
                  <a:grpSpLocks/>
                </p:cNvGrpSpPr>
                <p:nvPr/>
              </p:nvGrpSpPr>
              <p:grpSpPr bwMode="auto">
                <a:xfrm>
                  <a:off x="-1500" y="1629"/>
                  <a:ext cx="664" cy="108"/>
                  <a:chOff x="-1505" y="1629"/>
                  <a:chExt cx="675" cy="108"/>
                </a:xfrm>
              </p:grpSpPr>
              <p:sp>
                <p:nvSpPr>
                  <p:cNvPr id="189" name="AutoShape 74"/>
                  <p:cNvSpPr>
                    <a:spLocks noChangeArrowheads="1"/>
                  </p:cNvSpPr>
                  <p:nvPr/>
                </p:nvSpPr>
                <p:spPr bwMode="auto">
                  <a:xfrm>
                    <a:off x="-1505" y="1629"/>
                    <a:ext cx="675" cy="108"/>
                  </a:xfrm>
                  <a:prstGeom prst="roundRect">
                    <a:avLst>
                      <a:gd name="adj" fmla="val 20176"/>
                    </a:avLst>
                  </a:prstGeom>
                  <a:gradFill rotWithShape="1">
                    <a:gsLst>
                      <a:gs pos="0">
                        <a:srgbClr val="D1E8F8"/>
                      </a:gs>
                      <a:gs pos="100000">
                        <a:srgbClr val="C0E0F6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90" name="AutoShape 75"/>
                  <p:cNvSpPr>
                    <a:spLocks noChangeArrowheads="1"/>
                  </p:cNvSpPr>
                  <p:nvPr/>
                </p:nvSpPr>
                <p:spPr bwMode="auto">
                  <a:xfrm>
                    <a:off x="-1491" y="1630"/>
                    <a:ext cx="657" cy="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  <p:sp>
            <p:nvSpPr>
              <p:cNvPr id="186" name="Rectangle 76"/>
              <p:cNvSpPr>
                <a:spLocks noChangeArrowheads="1"/>
              </p:cNvSpPr>
              <p:nvPr/>
            </p:nvSpPr>
            <p:spPr bwMode="auto">
              <a:xfrm>
                <a:off x="1932" y="5005"/>
                <a:ext cx="51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003366"/>
                    </a:solidFill>
                    <a:latin typeface="+mn-ea"/>
                    <a:ea typeface="+mn-ea"/>
                  </a:rPr>
                  <a:t>효과적인 보안</a:t>
                </a:r>
              </a:p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003366"/>
                    </a:solidFill>
                    <a:latin typeface="+mn-ea"/>
                    <a:ea typeface="+mn-ea"/>
                  </a:rPr>
                  <a:t>정책 수립</a:t>
                </a:r>
                <a:r>
                  <a:rPr lang="en-US" altLang="ko-KR" sz="1000" dirty="0">
                    <a:solidFill>
                      <a:srgbClr val="003366"/>
                    </a:solidFill>
                    <a:latin typeface="+mn-ea"/>
                    <a:ea typeface="+mn-ea"/>
                  </a:rPr>
                  <a:t>/</a:t>
                </a:r>
                <a:r>
                  <a:rPr lang="ko-KR" altLang="en-US" sz="1000" dirty="0">
                    <a:solidFill>
                      <a:srgbClr val="003366"/>
                    </a:solidFill>
                    <a:latin typeface="+mn-ea"/>
                    <a:ea typeface="+mn-ea"/>
                  </a:rPr>
                  <a:t>적용</a:t>
                </a:r>
              </a:p>
            </p:txBody>
          </p:sp>
        </p:grpSp>
        <p:grpSp>
          <p:nvGrpSpPr>
            <p:cNvPr id="178" name="Group 77"/>
            <p:cNvGrpSpPr>
              <a:grpSpLocks/>
            </p:cNvGrpSpPr>
            <p:nvPr/>
          </p:nvGrpSpPr>
          <p:grpSpPr bwMode="auto">
            <a:xfrm>
              <a:off x="1844" y="5432"/>
              <a:ext cx="686" cy="301"/>
              <a:chOff x="1833" y="5381"/>
              <a:chExt cx="709" cy="301"/>
            </a:xfrm>
          </p:grpSpPr>
          <p:grpSp>
            <p:nvGrpSpPr>
              <p:cNvPr id="179" name="Group 78"/>
              <p:cNvGrpSpPr>
                <a:grpSpLocks/>
              </p:cNvGrpSpPr>
              <p:nvPr/>
            </p:nvGrpSpPr>
            <p:grpSpPr bwMode="auto">
              <a:xfrm>
                <a:off x="1833" y="5381"/>
                <a:ext cx="709" cy="301"/>
                <a:chOff x="-1514" y="1623"/>
                <a:chExt cx="693" cy="302"/>
              </a:xfrm>
            </p:grpSpPr>
            <p:sp>
              <p:nvSpPr>
                <p:cNvPr id="181" name="AutoShape 79"/>
                <p:cNvSpPr>
                  <a:spLocks noChangeArrowheads="1"/>
                </p:cNvSpPr>
                <p:nvPr/>
              </p:nvSpPr>
              <p:spPr bwMode="auto">
                <a:xfrm>
                  <a:off x="-1514" y="1623"/>
                  <a:ext cx="693" cy="302"/>
                </a:xfrm>
                <a:prstGeom prst="roundRect">
                  <a:avLst>
                    <a:gd name="adj" fmla="val 10060"/>
                  </a:avLst>
                </a:prstGeom>
                <a:gradFill rotWithShape="1">
                  <a:gsLst>
                    <a:gs pos="0">
                      <a:srgbClr val="84C4E4"/>
                    </a:gs>
                    <a:gs pos="100000">
                      <a:srgbClr val="D4EAF6"/>
                    </a:gs>
                  </a:gsLst>
                  <a:lin ang="5400000" scaled="1"/>
                </a:gradFill>
                <a:ln w="12700" algn="ctr">
                  <a:solidFill>
                    <a:srgbClr val="318FC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82" name="Group 80"/>
                <p:cNvGrpSpPr>
                  <a:grpSpLocks/>
                </p:cNvGrpSpPr>
                <p:nvPr/>
              </p:nvGrpSpPr>
              <p:grpSpPr bwMode="auto">
                <a:xfrm>
                  <a:off x="-1500" y="1629"/>
                  <a:ext cx="664" cy="108"/>
                  <a:chOff x="-1505" y="1629"/>
                  <a:chExt cx="675" cy="108"/>
                </a:xfrm>
              </p:grpSpPr>
              <p:sp>
                <p:nvSpPr>
                  <p:cNvPr id="183" name="AutoShape 81"/>
                  <p:cNvSpPr>
                    <a:spLocks noChangeArrowheads="1"/>
                  </p:cNvSpPr>
                  <p:nvPr/>
                </p:nvSpPr>
                <p:spPr bwMode="auto">
                  <a:xfrm>
                    <a:off x="-1505" y="1629"/>
                    <a:ext cx="675" cy="108"/>
                  </a:xfrm>
                  <a:prstGeom prst="roundRect">
                    <a:avLst>
                      <a:gd name="adj" fmla="val 20176"/>
                    </a:avLst>
                  </a:prstGeom>
                  <a:gradFill rotWithShape="1">
                    <a:gsLst>
                      <a:gs pos="0">
                        <a:srgbClr val="D1E8F8"/>
                      </a:gs>
                      <a:gs pos="100000">
                        <a:srgbClr val="C0E0F6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84" name="AutoShape 82"/>
                  <p:cNvSpPr>
                    <a:spLocks noChangeArrowheads="1"/>
                  </p:cNvSpPr>
                  <p:nvPr/>
                </p:nvSpPr>
                <p:spPr bwMode="auto">
                  <a:xfrm>
                    <a:off x="-1491" y="1630"/>
                    <a:ext cx="657" cy="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  <p:sp>
            <p:nvSpPr>
              <p:cNvPr id="180" name="Rectangle 83"/>
              <p:cNvSpPr>
                <a:spLocks noChangeArrowheads="1"/>
              </p:cNvSpPr>
              <p:nvPr/>
            </p:nvSpPr>
            <p:spPr bwMode="auto">
              <a:xfrm>
                <a:off x="1994" y="5415"/>
                <a:ext cx="3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003366"/>
                    </a:solidFill>
                    <a:latin typeface="+mn-ea"/>
                    <a:ea typeface="+mn-ea"/>
                  </a:rPr>
                  <a:t>사고발생</a:t>
                </a:r>
              </a:p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003366"/>
                    </a:solidFill>
                    <a:latin typeface="+mn-ea"/>
                    <a:ea typeface="+mn-ea"/>
                  </a:rPr>
                  <a:t>방지책 강구</a:t>
                </a:r>
              </a:p>
            </p:txBody>
          </p:sp>
        </p:grpSp>
      </p:grpSp>
      <p:grpSp>
        <p:nvGrpSpPr>
          <p:cNvPr id="89" name="Group 84"/>
          <p:cNvGrpSpPr>
            <a:grpSpLocks/>
          </p:cNvGrpSpPr>
          <p:nvPr/>
        </p:nvGrpSpPr>
        <p:grpSpPr bwMode="auto">
          <a:xfrm>
            <a:off x="4947850" y="6887368"/>
            <a:ext cx="1420813" cy="1956863"/>
            <a:chOff x="3167" y="4335"/>
            <a:chExt cx="895" cy="1477"/>
          </a:xfrm>
        </p:grpSpPr>
        <p:grpSp>
          <p:nvGrpSpPr>
            <p:cNvPr id="150" name="Group 85"/>
            <p:cNvGrpSpPr>
              <a:grpSpLocks/>
            </p:cNvGrpSpPr>
            <p:nvPr/>
          </p:nvGrpSpPr>
          <p:grpSpPr bwMode="auto">
            <a:xfrm>
              <a:off x="3167" y="4335"/>
              <a:ext cx="895" cy="1477"/>
              <a:chOff x="255" y="4337"/>
              <a:chExt cx="1567" cy="1477"/>
            </a:xfrm>
          </p:grpSpPr>
          <p:sp>
            <p:nvSpPr>
              <p:cNvPr id="172" name="Rectangle 86"/>
              <p:cNvSpPr>
                <a:spLocks noChangeArrowheads="1"/>
              </p:cNvSpPr>
              <p:nvPr/>
            </p:nvSpPr>
            <p:spPr bwMode="auto">
              <a:xfrm>
                <a:off x="255" y="4351"/>
                <a:ext cx="1567" cy="267"/>
              </a:xfrm>
              <a:prstGeom prst="rect">
                <a:avLst/>
              </a:prstGeom>
              <a:solidFill>
                <a:srgbClr val="7A98B8"/>
              </a:solidFill>
              <a:ln>
                <a:noFill/>
              </a:ln>
              <a:effectLst>
                <a:outerShdw dist="25400" dir="16200000" algn="ctr" rotWithShape="0">
                  <a:srgbClr val="4D6D91"/>
                </a:outerShdw>
              </a:effectLst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73" name="Rectangle 87"/>
              <p:cNvSpPr>
                <a:spLocks noChangeArrowheads="1"/>
              </p:cNvSpPr>
              <p:nvPr/>
            </p:nvSpPr>
            <p:spPr bwMode="auto">
              <a:xfrm>
                <a:off x="256" y="4475"/>
                <a:ext cx="1565" cy="1339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C0C0C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74" name="Rectangle 88"/>
              <p:cNvSpPr>
                <a:spLocks noChangeArrowheads="1"/>
              </p:cNvSpPr>
              <p:nvPr/>
            </p:nvSpPr>
            <p:spPr bwMode="auto">
              <a:xfrm>
                <a:off x="607" y="4337"/>
                <a:ext cx="863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ko-KR" altLang="ko-KR" sz="1100" dirty="0">
                    <a:solidFill>
                      <a:srgbClr val="FFFFFF"/>
                    </a:solidFill>
                    <a:latin typeface="+mn-ea"/>
                    <a:ea typeface="+mn-ea"/>
                  </a:rPr>
                  <a:t>지속적인 점검</a:t>
                </a:r>
              </a:p>
            </p:txBody>
          </p:sp>
        </p:grpSp>
        <p:grpSp>
          <p:nvGrpSpPr>
            <p:cNvPr id="151" name="Group 89"/>
            <p:cNvGrpSpPr>
              <a:grpSpLocks/>
            </p:cNvGrpSpPr>
            <p:nvPr/>
          </p:nvGrpSpPr>
          <p:grpSpPr bwMode="auto">
            <a:xfrm>
              <a:off x="3247" y="4559"/>
              <a:ext cx="734" cy="322"/>
              <a:chOff x="3271" y="4559"/>
              <a:chExt cx="686" cy="322"/>
            </a:xfrm>
          </p:grpSpPr>
          <p:grpSp>
            <p:nvGrpSpPr>
              <p:cNvPr id="166" name="Group 90"/>
              <p:cNvGrpSpPr>
                <a:grpSpLocks/>
              </p:cNvGrpSpPr>
              <p:nvPr/>
            </p:nvGrpSpPr>
            <p:grpSpPr bwMode="auto">
              <a:xfrm>
                <a:off x="3271" y="4559"/>
                <a:ext cx="686" cy="322"/>
                <a:chOff x="3271" y="4559"/>
                <a:chExt cx="686" cy="301"/>
              </a:xfrm>
            </p:grpSpPr>
            <p:sp>
              <p:nvSpPr>
                <p:cNvPr id="168" name="AutoShape 91"/>
                <p:cNvSpPr>
                  <a:spLocks noChangeArrowheads="1"/>
                </p:cNvSpPr>
                <p:nvPr/>
              </p:nvSpPr>
              <p:spPr bwMode="auto">
                <a:xfrm>
                  <a:off x="3271" y="4559"/>
                  <a:ext cx="686" cy="301"/>
                </a:xfrm>
                <a:prstGeom prst="roundRect">
                  <a:avLst>
                    <a:gd name="adj" fmla="val 4319"/>
                  </a:avLst>
                </a:prstGeom>
                <a:gradFill rotWithShape="1">
                  <a:gsLst>
                    <a:gs pos="0">
                      <a:srgbClr val="4073A2"/>
                    </a:gs>
                    <a:gs pos="100000">
                      <a:srgbClr val="92AFCA"/>
                    </a:gs>
                  </a:gsLst>
                  <a:lin ang="5400000" scaled="1"/>
                </a:gradFill>
                <a:ln w="12700" algn="ctr">
                  <a:solidFill>
                    <a:srgbClr val="3366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69" name="Group 92"/>
                <p:cNvGrpSpPr>
                  <a:grpSpLocks/>
                </p:cNvGrpSpPr>
                <p:nvPr/>
              </p:nvGrpSpPr>
              <p:grpSpPr bwMode="auto">
                <a:xfrm>
                  <a:off x="3286" y="4565"/>
                  <a:ext cx="656" cy="108"/>
                  <a:chOff x="3286" y="4565"/>
                  <a:chExt cx="656" cy="108"/>
                </a:xfrm>
              </p:grpSpPr>
              <p:sp>
                <p:nvSpPr>
                  <p:cNvPr id="170" name="AutoShape 93"/>
                  <p:cNvSpPr>
                    <a:spLocks noChangeArrowheads="1"/>
                  </p:cNvSpPr>
                  <p:nvPr/>
                </p:nvSpPr>
                <p:spPr bwMode="auto">
                  <a:xfrm>
                    <a:off x="3286" y="4565"/>
                    <a:ext cx="656" cy="108"/>
                  </a:xfrm>
                  <a:prstGeom prst="roundRect">
                    <a:avLst>
                      <a:gd name="adj" fmla="val 9259"/>
                    </a:avLst>
                  </a:prstGeom>
                  <a:gradFill rotWithShape="1">
                    <a:gsLst>
                      <a:gs pos="0">
                        <a:srgbClr val="83A5C3"/>
                      </a:gs>
                      <a:gs pos="100000">
                        <a:srgbClr val="5F8AB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71" name="AutoShape 94"/>
                  <p:cNvSpPr>
                    <a:spLocks noChangeArrowheads="1"/>
                  </p:cNvSpPr>
                  <p:nvPr/>
                </p:nvSpPr>
                <p:spPr bwMode="auto">
                  <a:xfrm>
                    <a:off x="3295" y="4566"/>
                    <a:ext cx="639" cy="1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83A5C3"/>
                      </a:gs>
                      <a:gs pos="50000">
                        <a:srgbClr val="FFFFFF"/>
                      </a:gs>
                      <a:gs pos="100000">
                        <a:srgbClr val="83A5C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  <p:sp>
            <p:nvSpPr>
              <p:cNvPr id="167" name="Rectangle 95"/>
              <p:cNvSpPr>
                <a:spLocks noChangeArrowheads="1"/>
              </p:cNvSpPr>
              <p:nvPr/>
            </p:nvSpPr>
            <p:spPr bwMode="auto">
              <a:xfrm>
                <a:off x="3295" y="4608"/>
                <a:ext cx="639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 smtClean="0">
                    <a:solidFill>
                      <a:srgbClr val="FFFFFF"/>
                    </a:solidFill>
                    <a:latin typeface="+mn-ea"/>
                    <a:ea typeface="+mn-ea"/>
                  </a:rPr>
                  <a:t>보안체제의 효과성에</a:t>
                </a:r>
                <a:endParaRPr lang="ko-KR" altLang="en-US" sz="10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FFFFFF"/>
                    </a:solidFill>
                    <a:latin typeface="+mn-ea"/>
                    <a:ea typeface="+mn-ea"/>
                  </a:rPr>
                  <a:t>대한 감사</a:t>
                </a:r>
              </a:p>
            </p:txBody>
          </p:sp>
        </p:grpSp>
        <p:grpSp>
          <p:nvGrpSpPr>
            <p:cNvPr id="152" name="Group 96"/>
            <p:cNvGrpSpPr>
              <a:grpSpLocks/>
            </p:cNvGrpSpPr>
            <p:nvPr/>
          </p:nvGrpSpPr>
          <p:grpSpPr bwMode="auto">
            <a:xfrm>
              <a:off x="3247" y="4979"/>
              <a:ext cx="734" cy="322"/>
              <a:chOff x="3271" y="4559"/>
              <a:chExt cx="686" cy="322"/>
            </a:xfrm>
          </p:grpSpPr>
          <p:grpSp>
            <p:nvGrpSpPr>
              <p:cNvPr id="160" name="Group 97"/>
              <p:cNvGrpSpPr>
                <a:grpSpLocks/>
              </p:cNvGrpSpPr>
              <p:nvPr/>
            </p:nvGrpSpPr>
            <p:grpSpPr bwMode="auto">
              <a:xfrm>
                <a:off x="3271" y="4559"/>
                <a:ext cx="686" cy="322"/>
                <a:chOff x="3271" y="4559"/>
                <a:chExt cx="686" cy="301"/>
              </a:xfrm>
            </p:grpSpPr>
            <p:sp>
              <p:nvSpPr>
                <p:cNvPr id="162" name="AutoShape 98"/>
                <p:cNvSpPr>
                  <a:spLocks noChangeArrowheads="1"/>
                </p:cNvSpPr>
                <p:nvPr/>
              </p:nvSpPr>
              <p:spPr bwMode="auto">
                <a:xfrm>
                  <a:off x="3271" y="4559"/>
                  <a:ext cx="686" cy="301"/>
                </a:xfrm>
                <a:prstGeom prst="roundRect">
                  <a:avLst>
                    <a:gd name="adj" fmla="val 4319"/>
                  </a:avLst>
                </a:prstGeom>
                <a:gradFill rotWithShape="1">
                  <a:gsLst>
                    <a:gs pos="0">
                      <a:srgbClr val="4073A2"/>
                    </a:gs>
                    <a:gs pos="100000">
                      <a:srgbClr val="92AFCA"/>
                    </a:gs>
                  </a:gsLst>
                  <a:lin ang="5400000" scaled="1"/>
                </a:gradFill>
                <a:ln w="12700" algn="ctr">
                  <a:solidFill>
                    <a:srgbClr val="3366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63" name="Group 99"/>
                <p:cNvGrpSpPr>
                  <a:grpSpLocks/>
                </p:cNvGrpSpPr>
                <p:nvPr/>
              </p:nvGrpSpPr>
              <p:grpSpPr bwMode="auto">
                <a:xfrm>
                  <a:off x="3286" y="4565"/>
                  <a:ext cx="656" cy="108"/>
                  <a:chOff x="3286" y="4565"/>
                  <a:chExt cx="656" cy="108"/>
                </a:xfrm>
              </p:grpSpPr>
              <p:sp>
                <p:nvSpPr>
                  <p:cNvPr id="164" name="AutoShap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86" y="4565"/>
                    <a:ext cx="656" cy="108"/>
                  </a:xfrm>
                  <a:prstGeom prst="roundRect">
                    <a:avLst>
                      <a:gd name="adj" fmla="val 9259"/>
                    </a:avLst>
                  </a:prstGeom>
                  <a:gradFill rotWithShape="1">
                    <a:gsLst>
                      <a:gs pos="0">
                        <a:srgbClr val="83A5C3"/>
                      </a:gs>
                      <a:gs pos="100000">
                        <a:srgbClr val="5F8AB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65" name="AutoShape 101"/>
                  <p:cNvSpPr>
                    <a:spLocks noChangeArrowheads="1"/>
                  </p:cNvSpPr>
                  <p:nvPr/>
                </p:nvSpPr>
                <p:spPr bwMode="auto">
                  <a:xfrm>
                    <a:off x="3295" y="4566"/>
                    <a:ext cx="639" cy="1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83A5C3"/>
                      </a:gs>
                      <a:gs pos="50000">
                        <a:srgbClr val="FFFFFF"/>
                      </a:gs>
                      <a:gs pos="100000">
                        <a:srgbClr val="83A5C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  <p:sp>
            <p:nvSpPr>
              <p:cNvPr id="161" name="Rectangle 102"/>
              <p:cNvSpPr>
                <a:spLocks noChangeArrowheads="1"/>
              </p:cNvSpPr>
              <p:nvPr/>
            </p:nvSpPr>
            <p:spPr bwMode="auto">
              <a:xfrm>
                <a:off x="3363" y="4608"/>
                <a:ext cx="503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FFFFFF"/>
                    </a:solidFill>
                    <a:latin typeface="+mn-ea"/>
                    <a:ea typeface="+mn-ea"/>
                  </a:rPr>
                  <a:t>주기적인 검증을 </a:t>
                </a:r>
                <a:br>
                  <a:rPr lang="ko-KR" altLang="en-US" sz="1000" dirty="0">
                    <a:solidFill>
                      <a:srgbClr val="FFFFFF"/>
                    </a:solidFill>
                    <a:latin typeface="+mn-ea"/>
                    <a:ea typeface="+mn-ea"/>
                  </a:rPr>
                </a:br>
                <a:r>
                  <a:rPr lang="ko-KR" altLang="en-US" sz="1000" dirty="0">
                    <a:solidFill>
                      <a:srgbClr val="FFFFFF"/>
                    </a:solidFill>
                    <a:latin typeface="+mn-ea"/>
                    <a:ea typeface="+mn-ea"/>
                  </a:rPr>
                  <a:t>통한 보안 유지</a:t>
                </a:r>
              </a:p>
            </p:txBody>
          </p:sp>
        </p:grpSp>
        <p:grpSp>
          <p:nvGrpSpPr>
            <p:cNvPr id="153" name="Group 103"/>
            <p:cNvGrpSpPr>
              <a:grpSpLocks/>
            </p:cNvGrpSpPr>
            <p:nvPr/>
          </p:nvGrpSpPr>
          <p:grpSpPr bwMode="auto">
            <a:xfrm>
              <a:off x="3247" y="5399"/>
              <a:ext cx="734" cy="322"/>
              <a:chOff x="3271" y="4559"/>
              <a:chExt cx="686" cy="322"/>
            </a:xfrm>
          </p:grpSpPr>
          <p:grpSp>
            <p:nvGrpSpPr>
              <p:cNvPr id="154" name="Group 104"/>
              <p:cNvGrpSpPr>
                <a:grpSpLocks/>
              </p:cNvGrpSpPr>
              <p:nvPr/>
            </p:nvGrpSpPr>
            <p:grpSpPr bwMode="auto">
              <a:xfrm>
                <a:off x="3271" y="4559"/>
                <a:ext cx="686" cy="322"/>
                <a:chOff x="3271" y="4559"/>
                <a:chExt cx="686" cy="301"/>
              </a:xfrm>
            </p:grpSpPr>
            <p:sp>
              <p:nvSpPr>
                <p:cNvPr id="156" name="AutoShape 105"/>
                <p:cNvSpPr>
                  <a:spLocks noChangeArrowheads="1"/>
                </p:cNvSpPr>
                <p:nvPr/>
              </p:nvSpPr>
              <p:spPr bwMode="auto">
                <a:xfrm>
                  <a:off x="3271" y="4559"/>
                  <a:ext cx="686" cy="301"/>
                </a:xfrm>
                <a:prstGeom prst="roundRect">
                  <a:avLst>
                    <a:gd name="adj" fmla="val 4319"/>
                  </a:avLst>
                </a:prstGeom>
                <a:gradFill rotWithShape="1">
                  <a:gsLst>
                    <a:gs pos="0">
                      <a:srgbClr val="4073A2"/>
                    </a:gs>
                    <a:gs pos="100000">
                      <a:srgbClr val="92AFCA"/>
                    </a:gs>
                  </a:gsLst>
                  <a:lin ang="5400000" scaled="1"/>
                </a:gradFill>
                <a:ln w="12700" algn="ctr">
                  <a:solidFill>
                    <a:srgbClr val="3366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57" name="Group 106"/>
                <p:cNvGrpSpPr>
                  <a:grpSpLocks/>
                </p:cNvGrpSpPr>
                <p:nvPr/>
              </p:nvGrpSpPr>
              <p:grpSpPr bwMode="auto">
                <a:xfrm>
                  <a:off x="3286" y="4565"/>
                  <a:ext cx="656" cy="108"/>
                  <a:chOff x="3286" y="4565"/>
                  <a:chExt cx="656" cy="108"/>
                </a:xfrm>
              </p:grpSpPr>
              <p:sp>
                <p:nvSpPr>
                  <p:cNvPr id="158" name="AutoShape 107"/>
                  <p:cNvSpPr>
                    <a:spLocks noChangeArrowheads="1"/>
                  </p:cNvSpPr>
                  <p:nvPr/>
                </p:nvSpPr>
                <p:spPr bwMode="auto">
                  <a:xfrm>
                    <a:off x="3286" y="4565"/>
                    <a:ext cx="656" cy="108"/>
                  </a:xfrm>
                  <a:prstGeom prst="roundRect">
                    <a:avLst>
                      <a:gd name="adj" fmla="val 9259"/>
                    </a:avLst>
                  </a:prstGeom>
                  <a:gradFill rotWithShape="1">
                    <a:gsLst>
                      <a:gs pos="0">
                        <a:srgbClr val="83A5C3"/>
                      </a:gs>
                      <a:gs pos="100000">
                        <a:srgbClr val="5F8AB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59" name="AutoShape 108"/>
                  <p:cNvSpPr>
                    <a:spLocks noChangeArrowheads="1"/>
                  </p:cNvSpPr>
                  <p:nvPr/>
                </p:nvSpPr>
                <p:spPr bwMode="auto">
                  <a:xfrm>
                    <a:off x="3295" y="4566"/>
                    <a:ext cx="639" cy="1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83A5C3"/>
                      </a:gs>
                      <a:gs pos="50000">
                        <a:srgbClr val="FFFFFF"/>
                      </a:gs>
                      <a:gs pos="100000">
                        <a:srgbClr val="83A5C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  <p:sp>
            <p:nvSpPr>
              <p:cNvPr id="155" name="Rectangle 109"/>
              <p:cNvSpPr>
                <a:spLocks noChangeArrowheads="1"/>
              </p:cNvSpPr>
              <p:nvPr/>
            </p:nvSpPr>
            <p:spPr bwMode="auto">
              <a:xfrm>
                <a:off x="3329" y="4608"/>
                <a:ext cx="570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FFFFFF"/>
                    </a:solidFill>
                    <a:latin typeface="+mn-ea"/>
                    <a:ea typeface="+mn-ea"/>
                  </a:rPr>
                  <a:t>사전예방을 통한</a:t>
                </a:r>
                <a:br>
                  <a:rPr lang="ko-KR" altLang="en-US" sz="1000" dirty="0">
                    <a:solidFill>
                      <a:srgbClr val="FFFFFF"/>
                    </a:solidFill>
                    <a:latin typeface="+mn-ea"/>
                    <a:ea typeface="+mn-ea"/>
                  </a:rPr>
                </a:br>
                <a:r>
                  <a:rPr lang="ko-KR" altLang="en-US" sz="1000" dirty="0">
                    <a:solidFill>
                      <a:srgbClr val="FFFFFF"/>
                    </a:solidFill>
                    <a:latin typeface="+mn-ea"/>
                    <a:ea typeface="+mn-ea"/>
                  </a:rPr>
                  <a:t>보안 위협의 최소화</a:t>
                </a:r>
              </a:p>
            </p:txBody>
          </p:sp>
        </p:grpSp>
      </p:grpSp>
      <p:grpSp>
        <p:nvGrpSpPr>
          <p:cNvPr id="90" name="Group 110"/>
          <p:cNvGrpSpPr>
            <a:grpSpLocks/>
          </p:cNvGrpSpPr>
          <p:nvPr/>
        </p:nvGrpSpPr>
        <p:grpSpPr bwMode="auto">
          <a:xfrm>
            <a:off x="4576313" y="7267842"/>
            <a:ext cx="298450" cy="1370013"/>
            <a:chOff x="2614" y="2241"/>
            <a:chExt cx="259" cy="944"/>
          </a:xfrm>
        </p:grpSpPr>
        <p:sp>
          <p:nvSpPr>
            <p:cNvPr id="148" name="AutoShape 111"/>
            <p:cNvSpPr>
              <a:spLocks noChangeArrowheads="1"/>
            </p:cNvSpPr>
            <p:nvPr/>
          </p:nvSpPr>
          <p:spPr bwMode="auto">
            <a:xfrm rot="5400000">
              <a:off x="2272" y="2583"/>
              <a:ext cx="944" cy="25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03366"/>
                </a:gs>
                <a:gs pos="100000">
                  <a:srgbClr val="DFE5E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49" name="AutoShape 112"/>
            <p:cNvSpPr>
              <a:spLocks noChangeArrowheads="1"/>
            </p:cNvSpPr>
            <p:nvPr/>
          </p:nvSpPr>
          <p:spPr bwMode="auto">
            <a:xfrm rot="5400000">
              <a:off x="2253" y="2602"/>
              <a:ext cx="944" cy="22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45" name="Group 113"/>
          <p:cNvGrpSpPr>
            <a:grpSpLocks/>
          </p:cNvGrpSpPr>
          <p:nvPr/>
        </p:nvGrpSpPr>
        <p:grpSpPr bwMode="auto">
          <a:xfrm>
            <a:off x="2709988" y="7267842"/>
            <a:ext cx="298450" cy="1370013"/>
            <a:chOff x="2614" y="2241"/>
            <a:chExt cx="259" cy="944"/>
          </a:xfrm>
        </p:grpSpPr>
        <p:sp>
          <p:nvSpPr>
            <p:cNvPr id="146" name="AutoShape 114"/>
            <p:cNvSpPr>
              <a:spLocks noChangeArrowheads="1"/>
            </p:cNvSpPr>
            <p:nvPr/>
          </p:nvSpPr>
          <p:spPr bwMode="auto">
            <a:xfrm rot="5400000">
              <a:off x="2272" y="2583"/>
              <a:ext cx="944" cy="25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03366"/>
                </a:gs>
                <a:gs pos="100000">
                  <a:srgbClr val="DFE5E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47" name="AutoShape 115"/>
            <p:cNvSpPr>
              <a:spLocks noChangeArrowheads="1"/>
            </p:cNvSpPr>
            <p:nvPr/>
          </p:nvSpPr>
          <p:spPr bwMode="auto">
            <a:xfrm rot="5400000">
              <a:off x="2253" y="2602"/>
              <a:ext cx="944" cy="22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11" name="직사각형 58"/>
          <p:cNvSpPr>
            <a:spLocks noChangeArrowheads="1"/>
          </p:cNvSpPr>
          <p:nvPr/>
        </p:nvSpPr>
        <p:spPr bwMode="auto">
          <a:xfrm>
            <a:off x="404813" y="6721472"/>
            <a:ext cx="6048375" cy="233407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94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비상 대책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6076769" y="466868"/>
            <a:ext cx="66312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6. </a:t>
            </a:r>
            <a:r>
              <a:rPr lang="ko-KR" altLang="en-US" dirty="0">
                <a:latin typeface="+mn-ea"/>
                <a:ea typeface="+mn-ea"/>
              </a:rPr>
              <a:t>비상 대책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336181" y="694469"/>
            <a:ext cx="1403714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6.1. </a:t>
            </a:r>
            <a:r>
              <a:rPr lang="ko-KR" altLang="en-US" dirty="0">
                <a:latin typeface="+mn-ea"/>
                <a:ea typeface="+mn-ea"/>
              </a:rPr>
              <a:t>장애대책 및 백업 체계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62232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smtClean="0">
                  <a:latin typeface="+mn-ea"/>
                </a:rPr>
                <a:t>장애 대응 시나리오</a:t>
              </a:r>
              <a:endParaRPr lang="en-US" altLang="ko-KR" sz="1100" dirty="0">
                <a:latin typeface="+mn-ea"/>
              </a:endParaRPr>
            </a:p>
          </p:txBody>
        </p:sp>
      </p:grpSp>
      <p:sp>
        <p:nvSpPr>
          <p:cNvPr id="55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smtClean="0">
                <a:latin typeface="+mn-ea"/>
                <a:ea typeface="+mn-ea"/>
              </a:rPr>
              <a:t>6. </a:t>
            </a:r>
            <a:r>
              <a:rPr lang="ko-KR" altLang="en-US" sz="1600" smtClean="0">
                <a:latin typeface="+mn-ea"/>
                <a:ea typeface="+mn-ea"/>
              </a:rPr>
              <a:t>비상 대책</a:t>
            </a:r>
            <a:endParaRPr lang="en-US" altLang="ko-KR" sz="160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smtClean="0">
                <a:latin typeface="+mn-ea"/>
                <a:ea typeface="+mn-ea"/>
              </a:rPr>
              <a:t>6.1. </a:t>
            </a:r>
            <a:r>
              <a:rPr lang="ko-KR" altLang="en-US" sz="1600" smtClean="0">
                <a:latin typeface="+mn-ea"/>
                <a:ea typeface="+mn-ea"/>
              </a:rPr>
              <a:t>장애 대응 시나리오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smtClean="0">
                <a:solidFill>
                  <a:srgbClr val="8B8B8B"/>
                </a:solidFill>
                <a:latin typeface="+mn-ea"/>
                <a:ea typeface="+mn-ea"/>
              </a:rPr>
              <a:t>본 시스템은 일반 사용자에서부터</a:t>
            </a:r>
            <a:r>
              <a:rPr lang="en-US" altLang="ko-KR" sz="1200" smtClean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smtClean="0">
                <a:solidFill>
                  <a:srgbClr val="8B8B8B"/>
                </a:solidFill>
                <a:latin typeface="+mn-ea"/>
                <a:ea typeface="+mn-ea"/>
              </a:rPr>
              <a:t>권리자</a:t>
            </a:r>
            <a:r>
              <a:rPr lang="en-US" altLang="ko-KR" sz="1200" smtClean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smtClean="0">
                <a:solidFill>
                  <a:srgbClr val="8B8B8B"/>
                </a:solidFill>
                <a:latin typeface="+mn-ea"/>
                <a:ea typeface="+mn-ea"/>
              </a:rPr>
              <a:t>기술업체 및 웹하드 업체까지 다양한 유형의 사용자를 통한 서비스가 수행되는 시스템으로</a:t>
            </a:r>
            <a:r>
              <a:rPr lang="en-US" altLang="ko-KR" sz="1200" smtClean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smtClean="0">
                <a:solidFill>
                  <a:srgbClr val="8B8B8B"/>
                </a:solidFill>
                <a:latin typeface="+mn-ea"/>
                <a:ea typeface="+mn-ea"/>
              </a:rPr>
              <a:t>내부 시스템간의 연계 및 외부 시스템과의 연계에 있어서 다양한 장애가 발생할  수 있으며</a:t>
            </a:r>
            <a:r>
              <a:rPr lang="en-US" altLang="ko-KR" sz="1200" smtClean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smtClean="0">
                <a:solidFill>
                  <a:srgbClr val="8B8B8B"/>
                </a:solidFill>
                <a:latin typeface="+mn-ea"/>
                <a:ea typeface="+mn-ea"/>
              </a:rPr>
              <a:t>각각의 유형별 장애 상황을 모니터링 하고 복구를 위한 백업 정책을 수립하도록 합니다</a:t>
            </a:r>
            <a:r>
              <a:rPr lang="en-US" altLang="ko-KR" sz="1200" smtClean="0">
                <a:solidFill>
                  <a:srgbClr val="8B8B8B"/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rgbClr val="8B8B8B"/>
              </a:solidFill>
              <a:latin typeface="+mn-ea"/>
              <a:ea typeface="+mn-ea"/>
            </a:endParaRPr>
          </a:p>
        </p:txBody>
      </p:sp>
      <p:graphicFrame>
        <p:nvGraphicFramePr>
          <p:cNvPr id="83" name="Group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100823"/>
              </p:ext>
            </p:extLst>
          </p:nvPr>
        </p:nvGraphicFramePr>
        <p:xfrm>
          <a:off x="404813" y="3062287"/>
          <a:ext cx="6048374" cy="6315060"/>
        </p:xfrm>
        <a:graphic>
          <a:graphicData uri="http://schemas.openxmlformats.org/drawingml/2006/table">
            <a:tbl>
              <a:tblPr/>
              <a:tblGrid>
                <a:gridCol w="959168"/>
                <a:gridCol w="1523598"/>
                <a:gridCol w="3565608"/>
              </a:tblGrid>
              <a:tr h="117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 위치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 유형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대응 방안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124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기술적인 관리 조치 시스템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접속 불가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페이지 오류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웹서비스 정상 작동 여부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웹서버 로그 확인을 통한 원인 파악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CPU/Memory/Disk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문제 여부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Database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접속 여부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공용특징정보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DNA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추출 오류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메일링 오류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웹서비스 정상 작동 여부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FTP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서버와의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Mount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FTP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 측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Disk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용량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권리자측 서버 정상 접속 여부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웹서버 로그 확인을 통한 원인 파악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권리자측 서버에서 위원회로의 방화벽 설정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데이타베이스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접속 장애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질의 오류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인스턴스 정상 작동 여부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디스크 용량 문제 여부 확인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기술적인 조치 신청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 등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신청 페이지 오류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정보 연동 오류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데이타베이스 정상 작동 여부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정보화 관리팀 협조를 통한 통합 누리집 로그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통합누리집포털 서버에서의 성능평가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서버로의 접근 확인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성능평가실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콘텐츠 접근 오류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 업로드 오류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디스크 정상 작동 여부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데이타베이스 접근 가능 여부 확인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평가 도구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도구 실행 오류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결과 로그 이상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데이타베이스 접근 가능 여부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업체 필터링 서버로의 포트 오픈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 도구 필요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S/W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누락 여부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PC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부하 상태 및 충돌 가능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S/W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확인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3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비상 대책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6076769" y="466868"/>
            <a:ext cx="66312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6. </a:t>
            </a:r>
            <a:r>
              <a:rPr lang="ko-KR" altLang="en-US" dirty="0">
                <a:latin typeface="+mn-ea"/>
                <a:ea typeface="+mn-ea"/>
              </a:rPr>
              <a:t>비상 대책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35330" y="694469"/>
            <a:ext cx="100456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>
                <a:latin typeface="+mn-ea"/>
                <a:ea typeface="+mn-ea"/>
              </a:rPr>
              <a:t>6.2. </a:t>
            </a:r>
            <a:r>
              <a:rPr lang="ko-KR" altLang="en-US" smtClean="0">
                <a:latin typeface="+mn-ea"/>
                <a:ea typeface="+mn-ea"/>
              </a:rPr>
              <a:t>비상대책 전략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80917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비상 대책 복구 전략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55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3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smtClean="0">
                <a:latin typeface="+mn-ea"/>
                <a:ea typeface="+mn-ea"/>
              </a:rPr>
              <a:t>6.2. </a:t>
            </a:r>
            <a:r>
              <a:rPr lang="ko-KR" altLang="en-US" sz="1600" dirty="0" smtClean="0">
                <a:latin typeface="+mn-ea"/>
                <a:ea typeface="+mn-ea"/>
              </a:rPr>
              <a:t>비상대책 전략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천재지변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화재 등 각종 위험요소로부터 전산자원을 보호하기 위해서는 완벽한 재난 복구계획이 수립되어 운영되어야 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따라서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제안사는 시스템운영의 연속성을 보장하기 위한 정책으로 프로젝트 착수 시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위험요소를 사전 식별하여 다음과 같은 프로세스를 통해 비상계획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(Emergency Planning)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및 재난복구계획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(Disaster Recovery Planning)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과 비상연락망을 수립하여 운영합니다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85" name="Oval 8"/>
          <p:cNvSpPr>
            <a:spLocks noChangeArrowheads="1"/>
          </p:cNvSpPr>
          <p:nvPr/>
        </p:nvSpPr>
        <p:spPr bwMode="auto">
          <a:xfrm rot="-69177">
            <a:off x="1954213" y="4129505"/>
            <a:ext cx="895350" cy="293688"/>
          </a:xfrm>
          <a:prstGeom prst="ellipse">
            <a:avLst/>
          </a:prstGeom>
          <a:gradFill rotWithShape="0">
            <a:gsLst>
              <a:gs pos="0">
                <a:srgbClr val="DDDDDD"/>
              </a:gs>
              <a:gs pos="50000">
                <a:srgbClr val="929292"/>
              </a:gs>
              <a:gs pos="100000">
                <a:srgbClr val="DDDDDD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r"/>
            <a:endParaRPr kumimoji="0" lang="ko-KR" altLang="en-US" sz="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6" name="Oval 9"/>
          <p:cNvSpPr>
            <a:spLocks noChangeArrowheads="1"/>
          </p:cNvSpPr>
          <p:nvPr/>
        </p:nvSpPr>
        <p:spPr bwMode="auto">
          <a:xfrm>
            <a:off x="1595438" y="3554830"/>
            <a:ext cx="863600" cy="863600"/>
          </a:xfrm>
          <a:prstGeom prst="ellipse">
            <a:avLst/>
          </a:prstGeom>
          <a:solidFill>
            <a:srgbClr val="527DD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r"/>
            <a:endParaRPr kumimoji="0" lang="ko-KR" altLang="en-US" sz="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7" name="Text Box 10"/>
          <p:cNvSpPr txBox="1">
            <a:spLocks noChangeArrowheads="1"/>
          </p:cNvSpPr>
          <p:nvPr/>
        </p:nvSpPr>
        <p:spPr bwMode="auto">
          <a:xfrm>
            <a:off x="1782309" y="3786605"/>
            <a:ext cx="448582" cy="40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85597" tIns="42798" rIns="85597" bIns="42798">
            <a:spAutoFit/>
          </a:bodyPr>
          <a:lstStyle>
            <a:lvl1pPr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kumimoji="0" lang="ko-KR" altLang="en-US" sz="1200" b="1" dirty="0">
                <a:solidFill>
                  <a:srgbClr val="FFFFFF"/>
                </a:solidFill>
                <a:latin typeface="+mn-ea"/>
                <a:ea typeface="+mn-ea"/>
              </a:rPr>
              <a:t>비상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kumimoji="0" lang="ko-KR" altLang="en-US" sz="1200" b="1" dirty="0">
                <a:solidFill>
                  <a:srgbClr val="FFFFFF"/>
                </a:solidFill>
                <a:latin typeface="+mn-ea"/>
                <a:ea typeface="+mn-ea"/>
              </a:rPr>
              <a:t>계획</a:t>
            </a:r>
          </a:p>
        </p:txBody>
      </p:sp>
      <p:sp>
        <p:nvSpPr>
          <p:cNvPr id="88" name="Text Box 11"/>
          <p:cNvSpPr txBox="1">
            <a:spLocks noChangeArrowheads="1"/>
          </p:cNvSpPr>
          <p:nvPr/>
        </p:nvSpPr>
        <p:spPr bwMode="auto">
          <a:xfrm>
            <a:off x="3298825" y="3269080"/>
            <a:ext cx="2039938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85597" tIns="42798" rIns="85597" bIns="42798" anchor="ctr"/>
          <a:lstStyle>
            <a:lvl1pPr marL="95250" indent="-9525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>
              <a:lnSpc>
                <a:spcPct val="12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비상연락망 구비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연락 우선순위 부여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자원별 관리담당자 선정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위험요소 별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비상절차 작성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비상계획 운영</a:t>
            </a:r>
          </a:p>
        </p:txBody>
      </p:sp>
      <p:sp>
        <p:nvSpPr>
          <p:cNvPr id="89" name="Text Box 12"/>
          <p:cNvSpPr txBox="1">
            <a:spLocks noChangeArrowheads="1"/>
          </p:cNvSpPr>
          <p:nvPr/>
        </p:nvSpPr>
        <p:spPr bwMode="auto">
          <a:xfrm>
            <a:off x="3438525" y="7645818"/>
            <a:ext cx="20510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85597" tIns="42798" rIns="85597" bIns="42798" anchor="ctr"/>
          <a:lstStyle>
            <a:lvl1pPr marL="82550" indent="-8255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>
              <a:lnSpc>
                <a:spcPct val="13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복구지원조직 구성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복구전력 구상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상세복구계획 작성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상세복구계획 검증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상세복구계획 운영</a:t>
            </a:r>
          </a:p>
        </p:txBody>
      </p:sp>
      <p:sp>
        <p:nvSpPr>
          <p:cNvPr id="90" name="AutoShape 13"/>
          <p:cNvSpPr>
            <a:spLocks noChangeArrowheads="1"/>
          </p:cNvSpPr>
          <p:nvPr/>
        </p:nvSpPr>
        <p:spPr bwMode="auto">
          <a:xfrm>
            <a:off x="2657475" y="3672305"/>
            <a:ext cx="603250" cy="620713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</a:gradFill>
          <a:ln w="22225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r"/>
            <a:endParaRPr kumimoji="0" lang="ko-KR" altLang="en-US" sz="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45" name="Oval 14"/>
          <p:cNvSpPr>
            <a:spLocks noChangeArrowheads="1"/>
          </p:cNvSpPr>
          <p:nvPr/>
        </p:nvSpPr>
        <p:spPr bwMode="auto">
          <a:xfrm rot="-69177">
            <a:off x="1857375" y="8488780"/>
            <a:ext cx="895350" cy="293688"/>
          </a:xfrm>
          <a:prstGeom prst="ellipse">
            <a:avLst/>
          </a:prstGeom>
          <a:gradFill rotWithShape="0">
            <a:gsLst>
              <a:gs pos="0">
                <a:srgbClr val="DDDDDD"/>
              </a:gs>
              <a:gs pos="50000">
                <a:srgbClr val="929292"/>
              </a:gs>
              <a:gs pos="100000">
                <a:srgbClr val="DDDDDD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r"/>
            <a:endParaRPr kumimoji="0" lang="ko-KR" altLang="en-US" sz="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46" name="Oval 15"/>
          <p:cNvSpPr>
            <a:spLocks noChangeArrowheads="1"/>
          </p:cNvSpPr>
          <p:nvPr/>
        </p:nvSpPr>
        <p:spPr bwMode="auto">
          <a:xfrm>
            <a:off x="1754188" y="7915693"/>
            <a:ext cx="863600" cy="863600"/>
          </a:xfrm>
          <a:prstGeom prst="ellipse">
            <a:avLst/>
          </a:prstGeom>
          <a:solidFill>
            <a:srgbClr val="527DD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r"/>
            <a:endParaRPr kumimoji="0" lang="ko-KR" altLang="en-US" sz="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47" name="Text Box 16"/>
          <p:cNvSpPr txBox="1">
            <a:spLocks noChangeArrowheads="1"/>
          </p:cNvSpPr>
          <p:nvPr/>
        </p:nvSpPr>
        <p:spPr bwMode="auto">
          <a:xfrm>
            <a:off x="1941059" y="8080793"/>
            <a:ext cx="448582" cy="56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85597" tIns="42798" rIns="85597" bIns="42798">
            <a:spAutoFit/>
          </a:bodyPr>
          <a:lstStyle>
            <a:lvl1pPr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kumimoji="0" lang="ko-KR" altLang="en-US" sz="1200" b="1" dirty="0">
                <a:solidFill>
                  <a:srgbClr val="FFFFFF"/>
                </a:solidFill>
                <a:latin typeface="+mn-ea"/>
                <a:ea typeface="+mn-ea"/>
              </a:rPr>
              <a:t>재난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kumimoji="0" lang="ko-KR" altLang="en-US" sz="1200" b="1" dirty="0">
                <a:solidFill>
                  <a:srgbClr val="FFFFFF"/>
                </a:solidFill>
                <a:latin typeface="+mn-ea"/>
                <a:ea typeface="+mn-ea"/>
              </a:rPr>
              <a:t>복구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kumimoji="0" lang="ko-KR" altLang="en-US" sz="1200" b="1" dirty="0">
                <a:solidFill>
                  <a:srgbClr val="FFFFFF"/>
                </a:solidFill>
                <a:latin typeface="+mn-ea"/>
                <a:ea typeface="+mn-ea"/>
              </a:rPr>
              <a:t>계획</a:t>
            </a:r>
          </a:p>
        </p:txBody>
      </p:sp>
      <p:sp>
        <p:nvSpPr>
          <p:cNvPr id="148" name="AutoShape 17"/>
          <p:cNvSpPr>
            <a:spLocks noChangeArrowheads="1"/>
          </p:cNvSpPr>
          <p:nvPr/>
        </p:nvSpPr>
        <p:spPr bwMode="auto">
          <a:xfrm>
            <a:off x="2657475" y="8012530"/>
            <a:ext cx="603250" cy="623888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</a:gradFill>
          <a:ln w="22225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r"/>
            <a:endParaRPr kumimoji="0" lang="ko-KR" altLang="en-US" sz="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49" name="AutoShape 18"/>
          <p:cNvSpPr>
            <a:spLocks noChangeArrowheads="1"/>
          </p:cNvSpPr>
          <p:nvPr/>
        </p:nvSpPr>
        <p:spPr bwMode="auto">
          <a:xfrm>
            <a:off x="561975" y="4348580"/>
            <a:ext cx="938213" cy="3335338"/>
          </a:xfrm>
          <a:prstGeom prst="roundRect">
            <a:avLst>
              <a:gd name="adj" fmla="val 8079"/>
            </a:avLst>
          </a:prstGeom>
          <a:solidFill>
            <a:srgbClr val="EBF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r"/>
            <a:endParaRPr kumimoji="0" lang="ko-KR" altLang="en-US" sz="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50" name="Oval 19"/>
          <p:cNvSpPr>
            <a:spLocks noChangeArrowheads="1"/>
          </p:cNvSpPr>
          <p:nvPr/>
        </p:nvSpPr>
        <p:spPr bwMode="auto">
          <a:xfrm>
            <a:off x="601663" y="4451768"/>
            <a:ext cx="850900" cy="847725"/>
          </a:xfrm>
          <a:prstGeom prst="ellipse">
            <a:avLst/>
          </a:prstGeom>
          <a:solidFill>
            <a:srgbClr val="FFFFCC"/>
          </a:solidFill>
          <a:ln w="9525">
            <a:solidFill>
              <a:srgbClr val="996600"/>
            </a:solidFill>
            <a:round/>
            <a:headEnd/>
            <a:tailEnd/>
          </a:ln>
        </p:spPr>
        <p:txBody>
          <a:bodyPr wrap="none" lIns="85597" tIns="42798" rIns="85597" bIns="42798" anchor="ctr"/>
          <a:lstStyle>
            <a:lvl1pPr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위험요소</a:t>
            </a:r>
          </a:p>
          <a:p>
            <a:pPr algn="ctr" eaLnBrk="1" hangingPunct="1"/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식별</a:t>
            </a:r>
          </a:p>
        </p:txBody>
      </p:sp>
      <p:sp>
        <p:nvSpPr>
          <p:cNvPr id="151" name="Oval 20"/>
          <p:cNvSpPr>
            <a:spLocks noChangeArrowheads="1"/>
          </p:cNvSpPr>
          <p:nvPr/>
        </p:nvSpPr>
        <p:spPr bwMode="auto">
          <a:xfrm>
            <a:off x="601663" y="5594768"/>
            <a:ext cx="854075" cy="852487"/>
          </a:xfrm>
          <a:prstGeom prst="ellipse">
            <a:avLst/>
          </a:prstGeom>
          <a:solidFill>
            <a:srgbClr val="FFFFCC"/>
          </a:solidFill>
          <a:ln w="9525">
            <a:solidFill>
              <a:srgbClr val="996600"/>
            </a:solidFill>
            <a:round/>
            <a:headEnd/>
            <a:tailEnd/>
          </a:ln>
        </p:spPr>
        <p:txBody>
          <a:bodyPr wrap="none" lIns="85597" tIns="42798" rIns="85597" bIns="42798" anchor="ctr"/>
          <a:lstStyle>
            <a:lvl1pPr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위험평가</a:t>
            </a:r>
          </a:p>
        </p:txBody>
      </p:sp>
      <p:sp>
        <p:nvSpPr>
          <p:cNvPr id="152" name="Oval 21"/>
          <p:cNvSpPr>
            <a:spLocks noChangeArrowheads="1"/>
          </p:cNvSpPr>
          <p:nvPr/>
        </p:nvSpPr>
        <p:spPr bwMode="auto">
          <a:xfrm>
            <a:off x="620713" y="6731418"/>
            <a:ext cx="854075" cy="850900"/>
          </a:xfrm>
          <a:prstGeom prst="ellipse">
            <a:avLst/>
          </a:prstGeom>
          <a:solidFill>
            <a:srgbClr val="FFFFCC"/>
          </a:solidFill>
          <a:ln w="9525">
            <a:solidFill>
              <a:srgbClr val="996600"/>
            </a:solidFill>
            <a:round/>
            <a:headEnd/>
            <a:tailEnd/>
          </a:ln>
        </p:spPr>
        <p:txBody>
          <a:bodyPr wrap="none" lIns="85597" tIns="42798" rIns="85597" bIns="42798" anchor="ctr"/>
          <a:lstStyle>
            <a:lvl1pPr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사전</a:t>
            </a:r>
          </a:p>
          <a:p>
            <a:pPr algn="ctr" eaLnBrk="1" hangingPunct="1"/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예방안  및 </a:t>
            </a:r>
          </a:p>
          <a:p>
            <a:pPr algn="ctr" eaLnBrk="1" hangingPunct="1"/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절차선정</a:t>
            </a:r>
          </a:p>
        </p:txBody>
      </p:sp>
      <p:sp>
        <p:nvSpPr>
          <p:cNvPr id="153" name="Line 22"/>
          <p:cNvSpPr>
            <a:spLocks noChangeShapeType="1"/>
          </p:cNvSpPr>
          <p:nvPr/>
        </p:nvSpPr>
        <p:spPr bwMode="auto">
          <a:xfrm>
            <a:off x="1022350" y="5312193"/>
            <a:ext cx="0" cy="215900"/>
          </a:xfrm>
          <a:prstGeom prst="line">
            <a:avLst/>
          </a:prstGeom>
          <a:noFill/>
          <a:ln w="9525">
            <a:solidFill>
              <a:srgbClr val="99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54" name="Line 23"/>
          <p:cNvSpPr>
            <a:spLocks noChangeShapeType="1"/>
          </p:cNvSpPr>
          <p:nvPr/>
        </p:nvSpPr>
        <p:spPr bwMode="auto">
          <a:xfrm>
            <a:off x="1022350" y="6469480"/>
            <a:ext cx="0" cy="214313"/>
          </a:xfrm>
          <a:prstGeom prst="line">
            <a:avLst/>
          </a:prstGeom>
          <a:noFill/>
          <a:ln w="9525">
            <a:solidFill>
              <a:srgbClr val="99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55" name="Freeform 24"/>
          <p:cNvSpPr>
            <a:spLocks/>
          </p:cNvSpPr>
          <p:nvPr/>
        </p:nvSpPr>
        <p:spPr bwMode="auto">
          <a:xfrm>
            <a:off x="1001713" y="3991393"/>
            <a:ext cx="609600" cy="357187"/>
          </a:xfrm>
          <a:custGeom>
            <a:avLst/>
            <a:gdLst>
              <a:gd name="T0" fmla="*/ 0 w 390"/>
              <a:gd name="T1" fmla="*/ 2147483646 h 288"/>
              <a:gd name="T2" fmla="*/ 0 w 390"/>
              <a:gd name="T3" fmla="*/ 0 h 288"/>
              <a:gd name="T4" fmla="*/ 2147483646 w 390"/>
              <a:gd name="T5" fmla="*/ 0 h 288"/>
              <a:gd name="T6" fmla="*/ 0 60000 65536"/>
              <a:gd name="T7" fmla="*/ 0 60000 65536"/>
              <a:gd name="T8" fmla="*/ 0 60000 65536"/>
              <a:gd name="T9" fmla="*/ 0 w 390"/>
              <a:gd name="T10" fmla="*/ 0 h 288"/>
              <a:gd name="T11" fmla="*/ 390 w 39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0" h="288">
                <a:moveTo>
                  <a:pt x="0" y="288"/>
                </a:moveTo>
                <a:lnTo>
                  <a:pt x="0" y="0"/>
                </a:lnTo>
                <a:lnTo>
                  <a:pt x="390" y="0"/>
                </a:lnTo>
              </a:path>
            </a:pathLst>
          </a:custGeom>
          <a:noFill/>
          <a:ln w="3175">
            <a:solidFill>
              <a:srgbClr val="336699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56" name="Freeform 25"/>
          <p:cNvSpPr>
            <a:spLocks/>
          </p:cNvSpPr>
          <p:nvPr/>
        </p:nvSpPr>
        <p:spPr bwMode="auto">
          <a:xfrm flipV="1">
            <a:off x="1001713" y="7693443"/>
            <a:ext cx="731837" cy="693737"/>
          </a:xfrm>
          <a:custGeom>
            <a:avLst/>
            <a:gdLst>
              <a:gd name="T0" fmla="*/ 0 w 390"/>
              <a:gd name="T1" fmla="*/ 2147483646 h 288"/>
              <a:gd name="T2" fmla="*/ 0 w 390"/>
              <a:gd name="T3" fmla="*/ 0 h 288"/>
              <a:gd name="T4" fmla="*/ 2147483646 w 390"/>
              <a:gd name="T5" fmla="*/ 0 h 288"/>
              <a:gd name="T6" fmla="*/ 0 60000 65536"/>
              <a:gd name="T7" fmla="*/ 0 60000 65536"/>
              <a:gd name="T8" fmla="*/ 0 60000 65536"/>
              <a:gd name="T9" fmla="*/ 0 w 390"/>
              <a:gd name="T10" fmla="*/ 0 h 288"/>
              <a:gd name="T11" fmla="*/ 390 w 39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0" h="288">
                <a:moveTo>
                  <a:pt x="0" y="288"/>
                </a:moveTo>
                <a:lnTo>
                  <a:pt x="0" y="0"/>
                </a:lnTo>
                <a:lnTo>
                  <a:pt x="390" y="0"/>
                </a:lnTo>
              </a:path>
            </a:pathLst>
          </a:custGeom>
          <a:noFill/>
          <a:ln w="3175">
            <a:solidFill>
              <a:srgbClr val="336699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57" name="Freeform 26"/>
          <p:cNvSpPr>
            <a:spLocks/>
          </p:cNvSpPr>
          <p:nvPr/>
        </p:nvSpPr>
        <p:spPr bwMode="auto">
          <a:xfrm>
            <a:off x="2024063" y="4421605"/>
            <a:ext cx="304800" cy="1508125"/>
          </a:xfrm>
          <a:custGeom>
            <a:avLst/>
            <a:gdLst>
              <a:gd name="T0" fmla="*/ 0 w 780"/>
              <a:gd name="T1" fmla="*/ 2147483646 h 804"/>
              <a:gd name="T2" fmla="*/ 0 w 780"/>
              <a:gd name="T3" fmla="*/ 2147483646 h 804"/>
              <a:gd name="T4" fmla="*/ 0 w 780"/>
              <a:gd name="T5" fmla="*/ 0 h 804"/>
              <a:gd name="T6" fmla="*/ 0 60000 65536"/>
              <a:gd name="T7" fmla="*/ 0 60000 65536"/>
              <a:gd name="T8" fmla="*/ 0 60000 65536"/>
              <a:gd name="T9" fmla="*/ 0 w 780"/>
              <a:gd name="T10" fmla="*/ 0 h 804"/>
              <a:gd name="T11" fmla="*/ 780 w 780"/>
              <a:gd name="T12" fmla="*/ 804 h 8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0" h="804">
                <a:moveTo>
                  <a:pt x="780" y="804"/>
                </a:moveTo>
                <a:lnTo>
                  <a:pt x="0" y="804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336699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58" name="Text Box 27"/>
          <p:cNvSpPr txBox="1">
            <a:spLocks noChangeArrowheads="1"/>
          </p:cNvSpPr>
          <p:nvPr/>
        </p:nvSpPr>
        <p:spPr bwMode="auto">
          <a:xfrm>
            <a:off x="3138488" y="4678780"/>
            <a:ext cx="1000015" cy="27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597" tIns="42798" rIns="85597" bIns="42798">
            <a:spAutoFit/>
          </a:bodyPr>
          <a:lstStyle>
            <a:lvl1pPr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비상연락체계</a:t>
            </a:r>
          </a:p>
        </p:txBody>
      </p:sp>
      <p:grpSp>
        <p:nvGrpSpPr>
          <p:cNvPr id="159" name="Group 28"/>
          <p:cNvGrpSpPr>
            <a:grpSpLocks noChangeAspect="1"/>
          </p:cNvGrpSpPr>
          <p:nvPr/>
        </p:nvGrpSpPr>
        <p:grpSpPr bwMode="auto">
          <a:xfrm>
            <a:off x="2168525" y="5126455"/>
            <a:ext cx="4132263" cy="2509838"/>
            <a:chOff x="1437" y="3078"/>
            <a:chExt cx="2603" cy="1434"/>
          </a:xfrm>
        </p:grpSpPr>
        <p:sp>
          <p:nvSpPr>
            <p:cNvPr id="160" name="AutoShape 29"/>
            <p:cNvSpPr>
              <a:spLocks noChangeAspect="1" noChangeArrowheads="1" noTextEdit="1"/>
            </p:cNvSpPr>
            <p:nvPr/>
          </p:nvSpPr>
          <p:spPr bwMode="auto">
            <a:xfrm>
              <a:off x="1440" y="3083"/>
              <a:ext cx="2600" cy="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dirty="0">
                <a:latin typeface="+mn-ea"/>
              </a:endParaRPr>
            </a:p>
          </p:txBody>
        </p:sp>
        <p:grpSp>
          <p:nvGrpSpPr>
            <p:cNvPr id="161" name="Group 30"/>
            <p:cNvGrpSpPr>
              <a:grpSpLocks/>
            </p:cNvGrpSpPr>
            <p:nvPr/>
          </p:nvGrpSpPr>
          <p:grpSpPr bwMode="auto">
            <a:xfrm>
              <a:off x="1821" y="3078"/>
              <a:ext cx="826" cy="168"/>
              <a:chOff x="1821" y="3078"/>
              <a:chExt cx="826" cy="168"/>
            </a:xfrm>
          </p:grpSpPr>
          <p:sp>
            <p:nvSpPr>
              <p:cNvPr id="252" name="Rectangle 31"/>
              <p:cNvSpPr>
                <a:spLocks noChangeArrowheads="1"/>
              </p:cNvSpPr>
              <p:nvPr/>
            </p:nvSpPr>
            <p:spPr bwMode="auto">
              <a:xfrm>
                <a:off x="1821" y="3078"/>
                <a:ext cx="812" cy="155"/>
              </a:xfrm>
              <a:prstGeom prst="rect">
                <a:avLst/>
              </a:prstGeom>
              <a:solidFill>
                <a:srgbClr val="E5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53" name="Rectangle 32"/>
              <p:cNvSpPr>
                <a:spLocks noChangeArrowheads="1"/>
              </p:cNvSpPr>
              <p:nvPr/>
            </p:nvSpPr>
            <p:spPr bwMode="auto">
              <a:xfrm>
                <a:off x="1835" y="3091"/>
                <a:ext cx="812" cy="155"/>
              </a:xfrm>
              <a:prstGeom prst="rect">
                <a:avLst/>
              </a:prstGeom>
              <a:solidFill>
                <a:srgbClr val="7F8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54" name="Rectangle 33"/>
              <p:cNvSpPr>
                <a:spLocks noChangeArrowheads="1"/>
              </p:cNvSpPr>
              <p:nvPr/>
            </p:nvSpPr>
            <p:spPr bwMode="auto">
              <a:xfrm>
                <a:off x="1828" y="3084"/>
                <a:ext cx="812" cy="155"/>
              </a:xfrm>
              <a:prstGeom prst="rect">
                <a:avLst/>
              </a:prstGeom>
              <a:solidFill>
                <a:srgbClr val="D3E2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62" name="Rectangle 34"/>
            <p:cNvSpPr>
              <a:spLocks noChangeArrowheads="1"/>
            </p:cNvSpPr>
            <p:nvPr/>
          </p:nvSpPr>
          <p:spPr bwMode="auto">
            <a:xfrm>
              <a:off x="1929" y="3122"/>
              <a:ext cx="43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비상연락망</a:t>
              </a:r>
            </a:p>
          </p:txBody>
        </p:sp>
        <p:sp>
          <p:nvSpPr>
            <p:cNvPr id="163" name="Rectangle 35"/>
            <p:cNvSpPr>
              <a:spLocks noChangeArrowheads="1"/>
            </p:cNvSpPr>
            <p:nvPr/>
          </p:nvSpPr>
          <p:spPr bwMode="auto">
            <a:xfrm>
              <a:off x="2349" y="3117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64" name="Rectangle 36"/>
            <p:cNvSpPr>
              <a:spLocks noChangeArrowheads="1"/>
            </p:cNvSpPr>
            <p:nvPr/>
          </p:nvSpPr>
          <p:spPr bwMode="auto">
            <a:xfrm>
              <a:off x="2370" y="3122"/>
              <a:ext cx="19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 가동</a:t>
              </a:r>
            </a:p>
          </p:txBody>
        </p:sp>
        <p:grpSp>
          <p:nvGrpSpPr>
            <p:cNvPr id="165" name="Group 37"/>
            <p:cNvGrpSpPr>
              <a:grpSpLocks/>
            </p:cNvGrpSpPr>
            <p:nvPr/>
          </p:nvGrpSpPr>
          <p:grpSpPr bwMode="auto">
            <a:xfrm>
              <a:off x="1821" y="3442"/>
              <a:ext cx="826" cy="168"/>
              <a:chOff x="1821" y="3442"/>
              <a:chExt cx="826" cy="168"/>
            </a:xfrm>
          </p:grpSpPr>
          <p:sp>
            <p:nvSpPr>
              <p:cNvPr id="249" name="Rectangle 38"/>
              <p:cNvSpPr>
                <a:spLocks noChangeArrowheads="1"/>
              </p:cNvSpPr>
              <p:nvPr/>
            </p:nvSpPr>
            <p:spPr bwMode="auto">
              <a:xfrm>
                <a:off x="1821" y="3442"/>
                <a:ext cx="812" cy="155"/>
              </a:xfrm>
              <a:prstGeom prst="rect">
                <a:avLst/>
              </a:prstGeom>
              <a:solidFill>
                <a:srgbClr val="E5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50" name="Rectangle 39"/>
              <p:cNvSpPr>
                <a:spLocks noChangeArrowheads="1"/>
              </p:cNvSpPr>
              <p:nvPr/>
            </p:nvSpPr>
            <p:spPr bwMode="auto">
              <a:xfrm>
                <a:off x="1835" y="3455"/>
                <a:ext cx="812" cy="155"/>
              </a:xfrm>
              <a:prstGeom prst="rect">
                <a:avLst/>
              </a:prstGeom>
              <a:solidFill>
                <a:srgbClr val="7F8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51" name="Rectangle 40"/>
              <p:cNvSpPr>
                <a:spLocks noChangeArrowheads="1"/>
              </p:cNvSpPr>
              <p:nvPr/>
            </p:nvSpPr>
            <p:spPr bwMode="auto">
              <a:xfrm>
                <a:off x="1828" y="3448"/>
                <a:ext cx="812" cy="156"/>
              </a:xfrm>
              <a:prstGeom prst="rect">
                <a:avLst/>
              </a:prstGeom>
              <a:solidFill>
                <a:srgbClr val="D3E2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66" name="Rectangle 41"/>
            <p:cNvSpPr>
              <a:spLocks noChangeArrowheads="1"/>
            </p:cNvSpPr>
            <p:nvPr/>
          </p:nvSpPr>
          <p:spPr bwMode="auto">
            <a:xfrm>
              <a:off x="1960" y="3495"/>
              <a:ext cx="5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67" name="Rectangle 42"/>
            <p:cNvSpPr>
              <a:spLocks noChangeArrowheads="1"/>
            </p:cNvSpPr>
            <p:nvPr/>
          </p:nvSpPr>
          <p:spPr bwMode="auto">
            <a:xfrm>
              <a:off x="2024" y="3486"/>
              <a:ext cx="8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차</a:t>
              </a:r>
            </a:p>
          </p:txBody>
        </p:sp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>
              <a:off x="2108" y="3481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69" name="Rectangle 44"/>
            <p:cNvSpPr>
              <a:spLocks noChangeArrowheads="1"/>
            </p:cNvSpPr>
            <p:nvPr/>
          </p:nvSpPr>
          <p:spPr bwMode="auto">
            <a:xfrm>
              <a:off x="2129" y="3486"/>
              <a:ext cx="17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담당</a:t>
              </a:r>
            </a:p>
          </p:txBody>
        </p:sp>
        <p:sp>
          <p:nvSpPr>
            <p:cNvPr id="170" name="Rectangle 45"/>
            <p:cNvSpPr>
              <a:spLocks noChangeArrowheads="1"/>
            </p:cNvSpPr>
            <p:nvPr/>
          </p:nvSpPr>
          <p:spPr bwMode="auto">
            <a:xfrm>
              <a:off x="2297" y="3481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71" name="Rectangle 46"/>
            <p:cNvSpPr>
              <a:spLocks noChangeArrowheads="1"/>
            </p:cNvSpPr>
            <p:nvPr/>
          </p:nvSpPr>
          <p:spPr bwMode="auto">
            <a:xfrm>
              <a:off x="2318" y="3486"/>
              <a:ext cx="17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연락</a:t>
              </a:r>
            </a:p>
          </p:txBody>
        </p:sp>
        <p:grpSp>
          <p:nvGrpSpPr>
            <p:cNvPr id="172" name="Group 47"/>
            <p:cNvGrpSpPr>
              <a:grpSpLocks/>
            </p:cNvGrpSpPr>
            <p:nvPr/>
          </p:nvGrpSpPr>
          <p:grpSpPr bwMode="auto">
            <a:xfrm>
              <a:off x="1821" y="3806"/>
              <a:ext cx="826" cy="169"/>
              <a:chOff x="1821" y="3806"/>
              <a:chExt cx="826" cy="169"/>
            </a:xfrm>
          </p:grpSpPr>
          <p:sp>
            <p:nvSpPr>
              <p:cNvPr id="246" name="Rectangle 48"/>
              <p:cNvSpPr>
                <a:spLocks noChangeArrowheads="1"/>
              </p:cNvSpPr>
              <p:nvPr/>
            </p:nvSpPr>
            <p:spPr bwMode="auto">
              <a:xfrm>
                <a:off x="1821" y="3806"/>
                <a:ext cx="812" cy="155"/>
              </a:xfrm>
              <a:prstGeom prst="rect">
                <a:avLst/>
              </a:prstGeom>
              <a:solidFill>
                <a:srgbClr val="E5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47" name="Rectangle 49"/>
              <p:cNvSpPr>
                <a:spLocks noChangeArrowheads="1"/>
              </p:cNvSpPr>
              <p:nvPr/>
            </p:nvSpPr>
            <p:spPr bwMode="auto">
              <a:xfrm>
                <a:off x="1835" y="3819"/>
                <a:ext cx="812" cy="156"/>
              </a:xfrm>
              <a:prstGeom prst="rect">
                <a:avLst/>
              </a:prstGeom>
              <a:solidFill>
                <a:srgbClr val="7F8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48" name="Rectangle 50"/>
              <p:cNvSpPr>
                <a:spLocks noChangeArrowheads="1"/>
              </p:cNvSpPr>
              <p:nvPr/>
            </p:nvSpPr>
            <p:spPr bwMode="auto">
              <a:xfrm>
                <a:off x="1828" y="3813"/>
                <a:ext cx="812" cy="155"/>
              </a:xfrm>
              <a:prstGeom prst="rect">
                <a:avLst/>
              </a:prstGeom>
              <a:solidFill>
                <a:srgbClr val="D3E2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73" name="Rectangle 51"/>
            <p:cNvSpPr>
              <a:spLocks noChangeArrowheads="1"/>
            </p:cNvSpPr>
            <p:nvPr/>
          </p:nvSpPr>
          <p:spPr bwMode="auto">
            <a:xfrm>
              <a:off x="1960" y="3859"/>
              <a:ext cx="5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174" name="Rectangle 52"/>
            <p:cNvSpPr>
              <a:spLocks noChangeArrowheads="1"/>
            </p:cNvSpPr>
            <p:nvPr/>
          </p:nvSpPr>
          <p:spPr bwMode="auto">
            <a:xfrm>
              <a:off x="2024" y="3850"/>
              <a:ext cx="8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차</a:t>
              </a:r>
            </a:p>
          </p:txBody>
        </p:sp>
        <p:sp>
          <p:nvSpPr>
            <p:cNvPr id="175" name="Rectangle 53"/>
            <p:cNvSpPr>
              <a:spLocks noChangeArrowheads="1"/>
            </p:cNvSpPr>
            <p:nvPr/>
          </p:nvSpPr>
          <p:spPr bwMode="auto">
            <a:xfrm>
              <a:off x="2108" y="3845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76" name="Rectangle 54"/>
            <p:cNvSpPr>
              <a:spLocks noChangeArrowheads="1"/>
            </p:cNvSpPr>
            <p:nvPr/>
          </p:nvSpPr>
          <p:spPr bwMode="auto">
            <a:xfrm>
              <a:off x="2129" y="3850"/>
              <a:ext cx="17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담당</a:t>
              </a:r>
            </a:p>
          </p:txBody>
        </p:sp>
        <p:sp>
          <p:nvSpPr>
            <p:cNvPr id="177" name="Rectangle 55"/>
            <p:cNvSpPr>
              <a:spLocks noChangeArrowheads="1"/>
            </p:cNvSpPr>
            <p:nvPr/>
          </p:nvSpPr>
          <p:spPr bwMode="auto">
            <a:xfrm>
              <a:off x="2297" y="3845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78" name="Rectangle 56"/>
            <p:cNvSpPr>
              <a:spLocks noChangeArrowheads="1"/>
            </p:cNvSpPr>
            <p:nvPr/>
          </p:nvSpPr>
          <p:spPr bwMode="auto">
            <a:xfrm>
              <a:off x="2318" y="3850"/>
              <a:ext cx="17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연락</a:t>
              </a:r>
            </a:p>
          </p:txBody>
        </p:sp>
        <p:grpSp>
          <p:nvGrpSpPr>
            <p:cNvPr id="179" name="Group 57"/>
            <p:cNvGrpSpPr>
              <a:grpSpLocks/>
            </p:cNvGrpSpPr>
            <p:nvPr/>
          </p:nvGrpSpPr>
          <p:grpSpPr bwMode="auto">
            <a:xfrm>
              <a:off x="1821" y="4170"/>
              <a:ext cx="826" cy="169"/>
              <a:chOff x="1821" y="4170"/>
              <a:chExt cx="826" cy="169"/>
            </a:xfrm>
          </p:grpSpPr>
          <p:sp>
            <p:nvSpPr>
              <p:cNvPr id="243" name="Rectangle 58"/>
              <p:cNvSpPr>
                <a:spLocks noChangeArrowheads="1"/>
              </p:cNvSpPr>
              <p:nvPr/>
            </p:nvSpPr>
            <p:spPr bwMode="auto">
              <a:xfrm>
                <a:off x="1821" y="4170"/>
                <a:ext cx="812" cy="155"/>
              </a:xfrm>
              <a:prstGeom prst="rect">
                <a:avLst/>
              </a:prstGeom>
              <a:solidFill>
                <a:srgbClr val="E5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44" name="Rectangle 59"/>
              <p:cNvSpPr>
                <a:spLocks noChangeArrowheads="1"/>
              </p:cNvSpPr>
              <p:nvPr/>
            </p:nvSpPr>
            <p:spPr bwMode="auto">
              <a:xfrm>
                <a:off x="1835" y="4184"/>
                <a:ext cx="812" cy="155"/>
              </a:xfrm>
              <a:prstGeom prst="rect">
                <a:avLst/>
              </a:prstGeom>
              <a:solidFill>
                <a:srgbClr val="7F8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45" name="Rectangle 60"/>
              <p:cNvSpPr>
                <a:spLocks noChangeArrowheads="1"/>
              </p:cNvSpPr>
              <p:nvPr/>
            </p:nvSpPr>
            <p:spPr bwMode="auto">
              <a:xfrm>
                <a:off x="1828" y="4177"/>
                <a:ext cx="812" cy="155"/>
              </a:xfrm>
              <a:prstGeom prst="rect">
                <a:avLst/>
              </a:prstGeom>
              <a:solidFill>
                <a:srgbClr val="D3E2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80" name="Rectangle 61"/>
            <p:cNvSpPr>
              <a:spLocks noChangeArrowheads="1"/>
            </p:cNvSpPr>
            <p:nvPr/>
          </p:nvSpPr>
          <p:spPr bwMode="auto">
            <a:xfrm>
              <a:off x="2013" y="4214"/>
              <a:ext cx="17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담당</a:t>
              </a:r>
            </a:p>
          </p:txBody>
        </p:sp>
        <p:sp>
          <p:nvSpPr>
            <p:cNvPr id="181" name="Rectangle 62"/>
            <p:cNvSpPr>
              <a:spLocks noChangeArrowheads="1"/>
            </p:cNvSpPr>
            <p:nvPr/>
          </p:nvSpPr>
          <p:spPr bwMode="auto">
            <a:xfrm>
              <a:off x="2181" y="4209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82" name="Rectangle 63"/>
            <p:cNvSpPr>
              <a:spLocks noChangeArrowheads="1"/>
            </p:cNvSpPr>
            <p:nvPr/>
          </p:nvSpPr>
          <p:spPr bwMode="auto">
            <a:xfrm>
              <a:off x="2202" y="4214"/>
              <a:ext cx="26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관리자</a:t>
              </a:r>
            </a:p>
          </p:txBody>
        </p:sp>
        <p:grpSp>
          <p:nvGrpSpPr>
            <p:cNvPr id="183" name="Group 64"/>
            <p:cNvGrpSpPr>
              <a:grpSpLocks/>
            </p:cNvGrpSpPr>
            <p:nvPr/>
          </p:nvGrpSpPr>
          <p:grpSpPr bwMode="auto">
            <a:xfrm>
              <a:off x="2726" y="3134"/>
              <a:ext cx="158" cy="57"/>
              <a:chOff x="2726" y="3134"/>
              <a:chExt cx="158" cy="57"/>
            </a:xfrm>
          </p:grpSpPr>
          <p:sp>
            <p:nvSpPr>
              <p:cNvPr id="241" name="Line 65"/>
              <p:cNvSpPr>
                <a:spLocks noChangeShapeType="1"/>
              </p:cNvSpPr>
              <p:nvPr/>
            </p:nvSpPr>
            <p:spPr bwMode="auto">
              <a:xfrm>
                <a:off x="2726" y="3162"/>
                <a:ext cx="11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42" name="Freeform 66"/>
              <p:cNvSpPr>
                <a:spLocks/>
              </p:cNvSpPr>
              <p:nvPr/>
            </p:nvSpPr>
            <p:spPr bwMode="auto">
              <a:xfrm>
                <a:off x="2825" y="3134"/>
                <a:ext cx="59" cy="57"/>
              </a:xfrm>
              <a:custGeom>
                <a:avLst/>
                <a:gdLst>
                  <a:gd name="T0" fmla="*/ 0 w 118"/>
                  <a:gd name="T1" fmla="*/ 1 h 113"/>
                  <a:gd name="T2" fmla="*/ 1 w 118"/>
                  <a:gd name="T3" fmla="*/ 1 h 113"/>
                  <a:gd name="T4" fmla="*/ 0 w 118"/>
                  <a:gd name="T5" fmla="*/ 0 h 113"/>
                  <a:gd name="T6" fmla="*/ 1 w 118"/>
                  <a:gd name="T7" fmla="*/ 1 h 113"/>
                  <a:gd name="T8" fmla="*/ 0 w 118"/>
                  <a:gd name="T9" fmla="*/ 1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3"/>
                  <a:gd name="T17" fmla="*/ 118 w 11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3">
                    <a:moveTo>
                      <a:pt x="0" y="113"/>
                    </a:moveTo>
                    <a:lnTo>
                      <a:pt x="118" y="56"/>
                    </a:lnTo>
                    <a:lnTo>
                      <a:pt x="0" y="0"/>
                    </a:lnTo>
                    <a:lnTo>
                      <a:pt x="37" y="56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grpSp>
          <p:nvGrpSpPr>
            <p:cNvPr id="184" name="Group 67"/>
            <p:cNvGrpSpPr>
              <a:grpSpLocks/>
            </p:cNvGrpSpPr>
            <p:nvPr/>
          </p:nvGrpSpPr>
          <p:grpSpPr bwMode="auto">
            <a:xfrm>
              <a:off x="2726" y="3508"/>
              <a:ext cx="158" cy="57"/>
              <a:chOff x="2726" y="3508"/>
              <a:chExt cx="158" cy="57"/>
            </a:xfrm>
          </p:grpSpPr>
          <p:sp>
            <p:nvSpPr>
              <p:cNvPr id="239" name="Line 68"/>
              <p:cNvSpPr>
                <a:spLocks noChangeShapeType="1"/>
              </p:cNvSpPr>
              <p:nvPr/>
            </p:nvSpPr>
            <p:spPr bwMode="auto">
              <a:xfrm>
                <a:off x="2726" y="3536"/>
                <a:ext cx="11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40" name="Freeform 69"/>
              <p:cNvSpPr>
                <a:spLocks/>
              </p:cNvSpPr>
              <p:nvPr/>
            </p:nvSpPr>
            <p:spPr bwMode="auto">
              <a:xfrm>
                <a:off x="2825" y="3508"/>
                <a:ext cx="59" cy="57"/>
              </a:xfrm>
              <a:custGeom>
                <a:avLst/>
                <a:gdLst>
                  <a:gd name="T0" fmla="*/ 0 w 118"/>
                  <a:gd name="T1" fmla="*/ 1 h 113"/>
                  <a:gd name="T2" fmla="*/ 1 w 118"/>
                  <a:gd name="T3" fmla="*/ 1 h 113"/>
                  <a:gd name="T4" fmla="*/ 0 w 118"/>
                  <a:gd name="T5" fmla="*/ 0 h 113"/>
                  <a:gd name="T6" fmla="*/ 1 w 118"/>
                  <a:gd name="T7" fmla="*/ 1 h 113"/>
                  <a:gd name="T8" fmla="*/ 0 w 118"/>
                  <a:gd name="T9" fmla="*/ 1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3"/>
                  <a:gd name="T17" fmla="*/ 118 w 11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3">
                    <a:moveTo>
                      <a:pt x="0" y="113"/>
                    </a:moveTo>
                    <a:lnTo>
                      <a:pt x="118" y="55"/>
                    </a:lnTo>
                    <a:lnTo>
                      <a:pt x="0" y="0"/>
                    </a:lnTo>
                    <a:lnTo>
                      <a:pt x="37" y="55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grpSp>
          <p:nvGrpSpPr>
            <p:cNvPr id="185" name="Group 70"/>
            <p:cNvGrpSpPr>
              <a:grpSpLocks/>
            </p:cNvGrpSpPr>
            <p:nvPr/>
          </p:nvGrpSpPr>
          <p:grpSpPr bwMode="auto">
            <a:xfrm>
              <a:off x="2726" y="3862"/>
              <a:ext cx="158" cy="57"/>
              <a:chOff x="2726" y="3862"/>
              <a:chExt cx="158" cy="57"/>
            </a:xfrm>
          </p:grpSpPr>
          <p:sp>
            <p:nvSpPr>
              <p:cNvPr id="237" name="Line 71"/>
              <p:cNvSpPr>
                <a:spLocks noChangeShapeType="1"/>
              </p:cNvSpPr>
              <p:nvPr/>
            </p:nvSpPr>
            <p:spPr bwMode="auto">
              <a:xfrm>
                <a:off x="2726" y="3890"/>
                <a:ext cx="11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38" name="Freeform 72"/>
              <p:cNvSpPr>
                <a:spLocks/>
              </p:cNvSpPr>
              <p:nvPr/>
            </p:nvSpPr>
            <p:spPr bwMode="auto">
              <a:xfrm>
                <a:off x="2825" y="3862"/>
                <a:ext cx="59" cy="57"/>
              </a:xfrm>
              <a:custGeom>
                <a:avLst/>
                <a:gdLst>
                  <a:gd name="T0" fmla="*/ 0 w 118"/>
                  <a:gd name="T1" fmla="*/ 1 h 113"/>
                  <a:gd name="T2" fmla="*/ 1 w 118"/>
                  <a:gd name="T3" fmla="*/ 1 h 113"/>
                  <a:gd name="T4" fmla="*/ 0 w 118"/>
                  <a:gd name="T5" fmla="*/ 0 h 113"/>
                  <a:gd name="T6" fmla="*/ 1 w 118"/>
                  <a:gd name="T7" fmla="*/ 1 h 113"/>
                  <a:gd name="T8" fmla="*/ 0 w 118"/>
                  <a:gd name="T9" fmla="*/ 1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3"/>
                  <a:gd name="T17" fmla="*/ 118 w 11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3">
                    <a:moveTo>
                      <a:pt x="0" y="113"/>
                    </a:moveTo>
                    <a:lnTo>
                      <a:pt x="118" y="55"/>
                    </a:lnTo>
                    <a:lnTo>
                      <a:pt x="0" y="0"/>
                    </a:lnTo>
                    <a:lnTo>
                      <a:pt x="37" y="55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grpSp>
          <p:nvGrpSpPr>
            <p:cNvPr id="186" name="Group 73"/>
            <p:cNvGrpSpPr>
              <a:grpSpLocks/>
            </p:cNvGrpSpPr>
            <p:nvPr/>
          </p:nvGrpSpPr>
          <p:grpSpPr bwMode="auto">
            <a:xfrm>
              <a:off x="2726" y="4237"/>
              <a:ext cx="158" cy="56"/>
              <a:chOff x="2726" y="4237"/>
              <a:chExt cx="158" cy="56"/>
            </a:xfrm>
          </p:grpSpPr>
          <p:sp>
            <p:nvSpPr>
              <p:cNvPr id="235" name="Line 74"/>
              <p:cNvSpPr>
                <a:spLocks noChangeShapeType="1"/>
              </p:cNvSpPr>
              <p:nvPr/>
            </p:nvSpPr>
            <p:spPr bwMode="auto">
              <a:xfrm>
                <a:off x="2726" y="4265"/>
                <a:ext cx="11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36" name="Freeform 75"/>
              <p:cNvSpPr>
                <a:spLocks/>
              </p:cNvSpPr>
              <p:nvPr/>
            </p:nvSpPr>
            <p:spPr bwMode="auto">
              <a:xfrm>
                <a:off x="2825" y="4237"/>
                <a:ext cx="59" cy="56"/>
              </a:xfrm>
              <a:custGeom>
                <a:avLst/>
                <a:gdLst>
                  <a:gd name="T0" fmla="*/ 0 w 118"/>
                  <a:gd name="T1" fmla="*/ 0 h 113"/>
                  <a:gd name="T2" fmla="*/ 1 w 118"/>
                  <a:gd name="T3" fmla="*/ 0 h 113"/>
                  <a:gd name="T4" fmla="*/ 0 w 118"/>
                  <a:gd name="T5" fmla="*/ 0 h 113"/>
                  <a:gd name="T6" fmla="*/ 1 w 118"/>
                  <a:gd name="T7" fmla="*/ 0 h 113"/>
                  <a:gd name="T8" fmla="*/ 0 w 118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3"/>
                  <a:gd name="T17" fmla="*/ 118 w 11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3">
                    <a:moveTo>
                      <a:pt x="0" y="113"/>
                    </a:moveTo>
                    <a:lnTo>
                      <a:pt x="118" y="56"/>
                    </a:lnTo>
                    <a:lnTo>
                      <a:pt x="0" y="0"/>
                    </a:lnTo>
                    <a:lnTo>
                      <a:pt x="37" y="56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sp>
          <p:nvSpPr>
            <p:cNvPr id="187" name="Rectangle 76"/>
            <p:cNvSpPr>
              <a:spLocks noChangeArrowheads="1"/>
            </p:cNvSpPr>
            <p:nvPr/>
          </p:nvSpPr>
          <p:spPr bwMode="auto">
            <a:xfrm>
              <a:off x="2921" y="3090"/>
              <a:ext cx="902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88" name="Rectangle 77"/>
            <p:cNvSpPr>
              <a:spLocks noChangeArrowheads="1"/>
            </p:cNvSpPr>
            <p:nvPr/>
          </p:nvSpPr>
          <p:spPr bwMode="auto">
            <a:xfrm>
              <a:off x="2972" y="3108"/>
              <a:ext cx="80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비상연락망 목록확인</a:t>
              </a:r>
            </a:p>
          </p:txBody>
        </p:sp>
        <p:sp>
          <p:nvSpPr>
            <p:cNvPr id="189" name="Rectangle 78"/>
            <p:cNvSpPr>
              <a:spLocks noChangeArrowheads="1"/>
            </p:cNvSpPr>
            <p:nvPr/>
          </p:nvSpPr>
          <p:spPr bwMode="auto">
            <a:xfrm>
              <a:off x="3393" y="3128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90" name="Rectangle 80"/>
            <p:cNvSpPr>
              <a:spLocks noChangeArrowheads="1"/>
            </p:cNvSpPr>
            <p:nvPr/>
          </p:nvSpPr>
          <p:spPr bwMode="auto">
            <a:xfrm>
              <a:off x="2921" y="3470"/>
              <a:ext cx="98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91" name="Rectangle 81"/>
            <p:cNvSpPr>
              <a:spLocks noChangeArrowheads="1"/>
            </p:cNvSpPr>
            <p:nvPr/>
          </p:nvSpPr>
          <p:spPr bwMode="auto">
            <a:xfrm>
              <a:off x="2972" y="3487"/>
              <a:ext cx="8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차 담당에게 비상연락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92" name="Rectangle 83"/>
            <p:cNvSpPr>
              <a:spLocks noChangeArrowheads="1"/>
            </p:cNvSpPr>
            <p:nvPr/>
          </p:nvSpPr>
          <p:spPr bwMode="auto">
            <a:xfrm>
              <a:off x="3098" y="3508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93" name="Rectangle 85"/>
            <p:cNvSpPr>
              <a:spLocks noChangeArrowheads="1"/>
            </p:cNvSpPr>
            <p:nvPr/>
          </p:nvSpPr>
          <p:spPr bwMode="auto">
            <a:xfrm>
              <a:off x="3477" y="3508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94" name="Rectangle 87"/>
            <p:cNvSpPr>
              <a:spLocks noChangeArrowheads="1"/>
            </p:cNvSpPr>
            <p:nvPr/>
          </p:nvSpPr>
          <p:spPr bwMode="auto">
            <a:xfrm>
              <a:off x="2921" y="3834"/>
              <a:ext cx="98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95" name="Rectangle 88"/>
            <p:cNvSpPr>
              <a:spLocks noChangeArrowheads="1"/>
            </p:cNvSpPr>
            <p:nvPr/>
          </p:nvSpPr>
          <p:spPr bwMode="auto">
            <a:xfrm>
              <a:off x="2972" y="3840"/>
              <a:ext cx="90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차 담당 연락 실패 시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2</a:t>
              </a:r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차 담당에게 비상 연락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96" name="Rectangle 90"/>
            <p:cNvSpPr>
              <a:spLocks noChangeArrowheads="1"/>
            </p:cNvSpPr>
            <p:nvPr/>
          </p:nvSpPr>
          <p:spPr bwMode="auto">
            <a:xfrm>
              <a:off x="3098" y="3872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97" name="Rectangle 92"/>
            <p:cNvSpPr>
              <a:spLocks noChangeArrowheads="1"/>
            </p:cNvSpPr>
            <p:nvPr/>
          </p:nvSpPr>
          <p:spPr bwMode="auto">
            <a:xfrm>
              <a:off x="3309" y="3872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98" name="Rectangle 94"/>
            <p:cNvSpPr>
              <a:spLocks noChangeArrowheads="1"/>
            </p:cNvSpPr>
            <p:nvPr/>
          </p:nvSpPr>
          <p:spPr bwMode="auto">
            <a:xfrm>
              <a:off x="3519" y="3872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99" name="Rectangle 96"/>
            <p:cNvSpPr>
              <a:spLocks noChangeArrowheads="1"/>
            </p:cNvSpPr>
            <p:nvPr/>
          </p:nvSpPr>
          <p:spPr bwMode="auto">
            <a:xfrm>
              <a:off x="2972" y="3969"/>
              <a:ext cx="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00" name="Rectangle 98"/>
            <p:cNvSpPr>
              <a:spLocks noChangeArrowheads="1"/>
            </p:cNvSpPr>
            <p:nvPr/>
          </p:nvSpPr>
          <p:spPr bwMode="auto">
            <a:xfrm>
              <a:off x="3098" y="3969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01" name="Rectangle 100"/>
            <p:cNvSpPr>
              <a:spLocks noChangeArrowheads="1"/>
            </p:cNvSpPr>
            <p:nvPr/>
          </p:nvSpPr>
          <p:spPr bwMode="auto">
            <a:xfrm>
              <a:off x="3477" y="3969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02" name="Rectangle 102"/>
            <p:cNvSpPr>
              <a:spLocks noChangeArrowheads="1"/>
            </p:cNvSpPr>
            <p:nvPr/>
          </p:nvSpPr>
          <p:spPr bwMode="auto">
            <a:xfrm>
              <a:off x="2921" y="4198"/>
              <a:ext cx="111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203" name="Rectangle 103"/>
            <p:cNvSpPr>
              <a:spLocks noChangeArrowheads="1"/>
            </p:cNvSpPr>
            <p:nvPr/>
          </p:nvSpPr>
          <p:spPr bwMode="auto">
            <a:xfrm>
              <a:off x="2972" y="4208"/>
              <a:ext cx="106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1,2</a:t>
              </a:r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차 담당 연락 실패 시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eaLnBrk="1" hangingPunct="1"/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담당 관리자에게 비상 연락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04" name="Rectangle 105"/>
            <p:cNvSpPr>
              <a:spLocks noChangeArrowheads="1"/>
            </p:cNvSpPr>
            <p:nvPr/>
          </p:nvSpPr>
          <p:spPr bwMode="auto">
            <a:xfrm>
              <a:off x="3183" y="4236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05" name="Rectangle 107"/>
            <p:cNvSpPr>
              <a:spLocks noChangeArrowheads="1"/>
            </p:cNvSpPr>
            <p:nvPr/>
          </p:nvSpPr>
          <p:spPr bwMode="auto">
            <a:xfrm>
              <a:off x="3393" y="4236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06" name="Rectangle 109"/>
            <p:cNvSpPr>
              <a:spLocks noChangeArrowheads="1"/>
            </p:cNvSpPr>
            <p:nvPr/>
          </p:nvSpPr>
          <p:spPr bwMode="auto">
            <a:xfrm>
              <a:off x="3603" y="4236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07" name="Rectangle 111"/>
            <p:cNvSpPr>
              <a:spLocks noChangeArrowheads="1"/>
            </p:cNvSpPr>
            <p:nvPr/>
          </p:nvSpPr>
          <p:spPr bwMode="auto">
            <a:xfrm>
              <a:off x="3897" y="4236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08" name="Rectangle 113"/>
            <p:cNvSpPr>
              <a:spLocks noChangeArrowheads="1"/>
            </p:cNvSpPr>
            <p:nvPr/>
          </p:nvSpPr>
          <p:spPr bwMode="auto">
            <a:xfrm>
              <a:off x="3140" y="4333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09" name="Rectangle 115"/>
            <p:cNvSpPr>
              <a:spLocks noChangeArrowheads="1"/>
            </p:cNvSpPr>
            <p:nvPr/>
          </p:nvSpPr>
          <p:spPr bwMode="auto">
            <a:xfrm>
              <a:off x="3603" y="4333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10" name="Freeform 117"/>
            <p:cNvSpPr>
              <a:spLocks/>
            </p:cNvSpPr>
            <p:nvPr/>
          </p:nvSpPr>
          <p:spPr bwMode="auto">
            <a:xfrm>
              <a:off x="1602" y="3159"/>
              <a:ext cx="627" cy="1338"/>
            </a:xfrm>
            <a:custGeom>
              <a:avLst/>
              <a:gdLst>
                <a:gd name="T0" fmla="*/ 0 w 1255"/>
                <a:gd name="T1" fmla="*/ 0 h 2676"/>
                <a:gd name="T2" fmla="*/ 0 w 1255"/>
                <a:gd name="T3" fmla="*/ 0 h 2676"/>
                <a:gd name="T4" fmla="*/ 0 w 1255"/>
                <a:gd name="T5" fmla="*/ 1 h 2676"/>
                <a:gd name="T6" fmla="*/ 0 w 1255"/>
                <a:gd name="T7" fmla="*/ 1 h 2676"/>
                <a:gd name="T8" fmla="*/ 0 w 1255"/>
                <a:gd name="T9" fmla="*/ 1 h 26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5"/>
                <a:gd name="T16" fmla="*/ 0 h 2676"/>
                <a:gd name="T17" fmla="*/ 1255 w 1255"/>
                <a:gd name="T18" fmla="*/ 2676 h 26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5" h="2676">
                  <a:moveTo>
                    <a:pt x="447" y="0"/>
                  </a:moveTo>
                  <a:lnTo>
                    <a:pt x="0" y="0"/>
                  </a:lnTo>
                  <a:lnTo>
                    <a:pt x="0" y="2676"/>
                  </a:lnTo>
                  <a:lnTo>
                    <a:pt x="1255" y="2676"/>
                  </a:lnTo>
                  <a:lnTo>
                    <a:pt x="1255" y="2374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 dirty="0">
                <a:latin typeface="+mn-ea"/>
              </a:endParaRPr>
            </a:p>
          </p:txBody>
        </p:sp>
        <p:grpSp>
          <p:nvGrpSpPr>
            <p:cNvPr id="211" name="Group 118"/>
            <p:cNvGrpSpPr>
              <a:grpSpLocks/>
            </p:cNvGrpSpPr>
            <p:nvPr/>
          </p:nvGrpSpPr>
          <p:grpSpPr bwMode="auto">
            <a:xfrm>
              <a:off x="2200" y="3257"/>
              <a:ext cx="58" cy="188"/>
              <a:chOff x="2200" y="3257"/>
              <a:chExt cx="58" cy="188"/>
            </a:xfrm>
          </p:grpSpPr>
          <p:sp>
            <p:nvSpPr>
              <p:cNvPr id="233" name="Line 119"/>
              <p:cNvSpPr>
                <a:spLocks noChangeShapeType="1"/>
              </p:cNvSpPr>
              <p:nvPr/>
            </p:nvSpPr>
            <p:spPr bwMode="auto">
              <a:xfrm>
                <a:off x="2229" y="3257"/>
                <a:ext cx="1" cy="15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34" name="Freeform 120"/>
              <p:cNvSpPr>
                <a:spLocks/>
              </p:cNvSpPr>
              <p:nvPr/>
            </p:nvSpPr>
            <p:spPr bwMode="auto">
              <a:xfrm>
                <a:off x="2200" y="3389"/>
                <a:ext cx="58" cy="56"/>
              </a:xfrm>
              <a:custGeom>
                <a:avLst/>
                <a:gdLst>
                  <a:gd name="T0" fmla="*/ 0 w 118"/>
                  <a:gd name="T1" fmla="*/ 0 h 113"/>
                  <a:gd name="T2" fmla="*/ 0 w 118"/>
                  <a:gd name="T3" fmla="*/ 0 h 113"/>
                  <a:gd name="T4" fmla="*/ 0 w 118"/>
                  <a:gd name="T5" fmla="*/ 0 h 113"/>
                  <a:gd name="T6" fmla="*/ 0 w 118"/>
                  <a:gd name="T7" fmla="*/ 0 h 113"/>
                  <a:gd name="T8" fmla="*/ 0 w 118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3"/>
                  <a:gd name="T17" fmla="*/ 118 w 11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3">
                    <a:moveTo>
                      <a:pt x="0" y="0"/>
                    </a:moveTo>
                    <a:lnTo>
                      <a:pt x="60" y="113"/>
                    </a:lnTo>
                    <a:lnTo>
                      <a:pt x="118" y="0"/>
                    </a:lnTo>
                    <a:lnTo>
                      <a:pt x="60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grpSp>
          <p:nvGrpSpPr>
            <p:cNvPr id="212" name="Group 121"/>
            <p:cNvGrpSpPr>
              <a:grpSpLocks/>
            </p:cNvGrpSpPr>
            <p:nvPr/>
          </p:nvGrpSpPr>
          <p:grpSpPr bwMode="auto">
            <a:xfrm>
              <a:off x="2200" y="3621"/>
              <a:ext cx="58" cy="188"/>
              <a:chOff x="2200" y="3621"/>
              <a:chExt cx="58" cy="188"/>
            </a:xfrm>
          </p:grpSpPr>
          <p:sp>
            <p:nvSpPr>
              <p:cNvPr id="231" name="Line 122"/>
              <p:cNvSpPr>
                <a:spLocks noChangeShapeType="1"/>
              </p:cNvSpPr>
              <p:nvPr/>
            </p:nvSpPr>
            <p:spPr bwMode="auto">
              <a:xfrm>
                <a:off x="2229" y="3621"/>
                <a:ext cx="1" cy="15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32" name="Freeform 123"/>
              <p:cNvSpPr>
                <a:spLocks/>
              </p:cNvSpPr>
              <p:nvPr/>
            </p:nvSpPr>
            <p:spPr bwMode="auto">
              <a:xfrm>
                <a:off x="2200" y="3753"/>
                <a:ext cx="58" cy="56"/>
              </a:xfrm>
              <a:custGeom>
                <a:avLst/>
                <a:gdLst>
                  <a:gd name="T0" fmla="*/ 0 w 118"/>
                  <a:gd name="T1" fmla="*/ 0 h 113"/>
                  <a:gd name="T2" fmla="*/ 0 w 118"/>
                  <a:gd name="T3" fmla="*/ 0 h 113"/>
                  <a:gd name="T4" fmla="*/ 0 w 118"/>
                  <a:gd name="T5" fmla="*/ 0 h 113"/>
                  <a:gd name="T6" fmla="*/ 0 w 118"/>
                  <a:gd name="T7" fmla="*/ 0 h 113"/>
                  <a:gd name="T8" fmla="*/ 0 w 118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3"/>
                  <a:gd name="T17" fmla="*/ 118 w 11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3">
                    <a:moveTo>
                      <a:pt x="0" y="0"/>
                    </a:moveTo>
                    <a:lnTo>
                      <a:pt x="60" y="113"/>
                    </a:lnTo>
                    <a:lnTo>
                      <a:pt x="118" y="0"/>
                    </a:lnTo>
                    <a:lnTo>
                      <a:pt x="6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grpSp>
          <p:nvGrpSpPr>
            <p:cNvPr id="213" name="Group 124"/>
            <p:cNvGrpSpPr>
              <a:grpSpLocks/>
            </p:cNvGrpSpPr>
            <p:nvPr/>
          </p:nvGrpSpPr>
          <p:grpSpPr bwMode="auto">
            <a:xfrm>
              <a:off x="2200" y="3986"/>
              <a:ext cx="58" cy="188"/>
              <a:chOff x="2200" y="3986"/>
              <a:chExt cx="58" cy="188"/>
            </a:xfrm>
          </p:grpSpPr>
          <p:sp>
            <p:nvSpPr>
              <p:cNvPr id="229" name="Line 125"/>
              <p:cNvSpPr>
                <a:spLocks noChangeShapeType="1"/>
              </p:cNvSpPr>
              <p:nvPr/>
            </p:nvSpPr>
            <p:spPr bwMode="auto">
              <a:xfrm>
                <a:off x="2229" y="3986"/>
                <a:ext cx="1" cy="15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30" name="Freeform 126"/>
              <p:cNvSpPr>
                <a:spLocks/>
              </p:cNvSpPr>
              <p:nvPr/>
            </p:nvSpPr>
            <p:spPr bwMode="auto">
              <a:xfrm>
                <a:off x="2200" y="4117"/>
                <a:ext cx="58" cy="57"/>
              </a:xfrm>
              <a:custGeom>
                <a:avLst/>
                <a:gdLst>
                  <a:gd name="T0" fmla="*/ 0 w 118"/>
                  <a:gd name="T1" fmla="*/ 0 h 113"/>
                  <a:gd name="T2" fmla="*/ 0 w 118"/>
                  <a:gd name="T3" fmla="*/ 1 h 113"/>
                  <a:gd name="T4" fmla="*/ 0 w 118"/>
                  <a:gd name="T5" fmla="*/ 0 h 113"/>
                  <a:gd name="T6" fmla="*/ 0 w 118"/>
                  <a:gd name="T7" fmla="*/ 1 h 113"/>
                  <a:gd name="T8" fmla="*/ 0 w 118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3"/>
                  <a:gd name="T17" fmla="*/ 118 w 11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3">
                    <a:moveTo>
                      <a:pt x="0" y="0"/>
                    </a:moveTo>
                    <a:lnTo>
                      <a:pt x="60" y="113"/>
                    </a:lnTo>
                    <a:lnTo>
                      <a:pt x="118" y="0"/>
                    </a:lnTo>
                    <a:lnTo>
                      <a:pt x="6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grpSp>
          <p:nvGrpSpPr>
            <p:cNvPr id="214" name="Group 127"/>
            <p:cNvGrpSpPr>
              <a:grpSpLocks/>
            </p:cNvGrpSpPr>
            <p:nvPr/>
          </p:nvGrpSpPr>
          <p:grpSpPr bwMode="auto">
            <a:xfrm>
              <a:off x="1437" y="3444"/>
              <a:ext cx="333" cy="166"/>
              <a:chOff x="1437" y="3444"/>
              <a:chExt cx="333" cy="166"/>
            </a:xfrm>
          </p:grpSpPr>
          <p:sp>
            <p:nvSpPr>
              <p:cNvPr id="226" name="Rectangle 128"/>
              <p:cNvSpPr>
                <a:spLocks noChangeArrowheads="1"/>
              </p:cNvSpPr>
              <p:nvPr/>
            </p:nvSpPr>
            <p:spPr bwMode="auto">
              <a:xfrm>
                <a:off x="1437" y="3444"/>
                <a:ext cx="318" cy="153"/>
              </a:xfrm>
              <a:prstGeom prst="rect">
                <a:avLst/>
              </a:prstGeom>
              <a:solidFill>
                <a:srgbClr val="C0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7" name="Rectangle 129"/>
              <p:cNvSpPr>
                <a:spLocks noChangeArrowheads="1"/>
              </p:cNvSpPr>
              <p:nvPr/>
            </p:nvSpPr>
            <p:spPr bwMode="auto">
              <a:xfrm>
                <a:off x="1451" y="3458"/>
                <a:ext cx="319" cy="152"/>
              </a:xfrm>
              <a:prstGeom prst="rect">
                <a:avLst/>
              </a:prstGeom>
              <a:solidFill>
                <a:srgbClr val="5A6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8" name="Rectangle 130"/>
              <p:cNvSpPr>
                <a:spLocks noChangeArrowheads="1"/>
              </p:cNvSpPr>
              <p:nvPr/>
            </p:nvSpPr>
            <p:spPr bwMode="auto">
              <a:xfrm>
                <a:off x="1444" y="3451"/>
                <a:ext cx="319" cy="153"/>
              </a:xfrm>
              <a:prstGeom prst="rect">
                <a:avLst/>
              </a:prstGeom>
              <a:solidFill>
                <a:srgbClr val="96B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215" name="Rectangle 131"/>
            <p:cNvSpPr>
              <a:spLocks noChangeArrowheads="1"/>
            </p:cNvSpPr>
            <p:nvPr/>
          </p:nvSpPr>
          <p:spPr bwMode="auto">
            <a:xfrm>
              <a:off x="1481" y="3474"/>
              <a:ext cx="23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FF0000"/>
                  </a:solidFill>
                  <a:latin typeface="+mn-ea"/>
                  <a:ea typeface="+mn-ea"/>
                </a:rPr>
                <a:t>1</a:t>
              </a:r>
              <a:r>
                <a:rPr lang="ko-KR" altLang="en-US" sz="1200" b="1" dirty="0">
                  <a:solidFill>
                    <a:srgbClr val="FF0000"/>
                  </a:solidFill>
                  <a:latin typeface="+mn-ea"/>
                  <a:ea typeface="+mn-ea"/>
                </a:rPr>
                <a:t>단계</a:t>
              </a:r>
              <a:endParaRPr lang="en-US" altLang="ko-KR" sz="12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216" name="Group 135"/>
            <p:cNvGrpSpPr>
              <a:grpSpLocks/>
            </p:cNvGrpSpPr>
            <p:nvPr/>
          </p:nvGrpSpPr>
          <p:grpSpPr bwMode="auto">
            <a:xfrm>
              <a:off x="1437" y="3819"/>
              <a:ext cx="333" cy="166"/>
              <a:chOff x="1437" y="3819"/>
              <a:chExt cx="333" cy="166"/>
            </a:xfrm>
          </p:grpSpPr>
          <p:sp>
            <p:nvSpPr>
              <p:cNvPr id="223" name="Rectangle 136"/>
              <p:cNvSpPr>
                <a:spLocks noChangeArrowheads="1"/>
              </p:cNvSpPr>
              <p:nvPr/>
            </p:nvSpPr>
            <p:spPr bwMode="auto">
              <a:xfrm>
                <a:off x="1437" y="3819"/>
                <a:ext cx="318" cy="152"/>
              </a:xfrm>
              <a:prstGeom prst="rect">
                <a:avLst/>
              </a:prstGeom>
              <a:solidFill>
                <a:srgbClr val="C0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4" name="Rectangle 137"/>
              <p:cNvSpPr>
                <a:spLocks noChangeArrowheads="1"/>
              </p:cNvSpPr>
              <p:nvPr/>
            </p:nvSpPr>
            <p:spPr bwMode="auto">
              <a:xfrm>
                <a:off x="1451" y="3832"/>
                <a:ext cx="319" cy="153"/>
              </a:xfrm>
              <a:prstGeom prst="rect">
                <a:avLst/>
              </a:prstGeom>
              <a:solidFill>
                <a:srgbClr val="5A6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5" name="Rectangle 138"/>
              <p:cNvSpPr>
                <a:spLocks noChangeArrowheads="1"/>
              </p:cNvSpPr>
              <p:nvPr/>
            </p:nvSpPr>
            <p:spPr bwMode="auto">
              <a:xfrm>
                <a:off x="1444" y="3825"/>
                <a:ext cx="319" cy="153"/>
              </a:xfrm>
              <a:prstGeom prst="rect">
                <a:avLst/>
              </a:prstGeom>
              <a:solidFill>
                <a:srgbClr val="96B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217" name="Rectangle 139"/>
            <p:cNvSpPr>
              <a:spLocks noChangeArrowheads="1"/>
            </p:cNvSpPr>
            <p:nvPr/>
          </p:nvSpPr>
          <p:spPr bwMode="auto">
            <a:xfrm>
              <a:off x="1481" y="3848"/>
              <a:ext cx="23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r>
                <a:rPr lang="ko-KR" altLang="en-US" sz="1200" b="1" dirty="0">
                  <a:solidFill>
                    <a:srgbClr val="FF0000"/>
                  </a:solidFill>
                  <a:latin typeface="+mn-ea"/>
                  <a:ea typeface="+mn-ea"/>
                </a:rPr>
                <a:t>단계</a:t>
              </a:r>
              <a:endParaRPr lang="en-US" altLang="ko-KR" sz="12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218" name="Group 143"/>
            <p:cNvGrpSpPr>
              <a:grpSpLocks/>
            </p:cNvGrpSpPr>
            <p:nvPr/>
          </p:nvGrpSpPr>
          <p:grpSpPr bwMode="auto">
            <a:xfrm>
              <a:off x="1437" y="4183"/>
              <a:ext cx="333" cy="166"/>
              <a:chOff x="1437" y="4183"/>
              <a:chExt cx="333" cy="166"/>
            </a:xfrm>
          </p:grpSpPr>
          <p:sp>
            <p:nvSpPr>
              <p:cNvPr id="220" name="Rectangle 144"/>
              <p:cNvSpPr>
                <a:spLocks noChangeArrowheads="1"/>
              </p:cNvSpPr>
              <p:nvPr/>
            </p:nvSpPr>
            <p:spPr bwMode="auto">
              <a:xfrm>
                <a:off x="1437" y="4183"/>
                <a:ext cx="318" cy="152"/>
              </a:xfrm>
              <a:prstGeom prst="rect">
                <a:avLst/>
              </a:prstGeom>
              <a:solidFill>
                <a:srgbClr val="C0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1" name="Rectangle 145"/>
              <p:cNvSpPr>
                <a:spLocks noChangeArrowheads="1"/>
              </p:cNvSpPr>
              <p:nvPr/>
            </p:nvSpPr>
            <p:spPr bwMode="auto">
              <a:xfrm>
                <a:off x="1451" y="4196"/>
                <a:ext cx="319" cy="153"/>
              </a:xfrm>
              <a:prstGeom prst="rect">
                <a:avLst/>
              </a:prstGeom>
              <a:solidFill>
                <a:srgbClr val="5A6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2" name="Rectangle 146"/>
              <p:cNvSpPr>
                <a:spLocks noChangeArrowheads="1"/>
              </p:cNvSpPr>
              <p:nvPr/>
            </p:nvSpPr>
            <p:spPr bwMode="auto">
              <a:xfrm>
                <a:off x="1444" y="4190"/>
                <a:ext cx="319" cy="152"/>
              </a:xfrm>
              <a:prstGeom prst="rect">
                <a:avLst/>
              </a:prstGeom>
              <a:solidFill>
                <a:srgbClr val="96B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219" name="Rectangle 147"/>
            <p:cNvSpPr>
              <a:spLocks noChangeArrowheads="1"/>
            </p:cNvSpPr>
            <p:nvPr/>
          </p:nvSpPr>
          <p:spPr bwMode="auto">
            <a:xfrm>
              <a:off x="1481" y="4212"/>
              <a:ext cx="23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r>
                <a:rPr lang="ko-KR" altLang="en-US" sz="1200" b="1" dirty="0">
                  <a:solidFill>
                    <a:srgbClr val="FF0000"/>
                  </a:solidFill>
                  <a:latin typeface="+mn-ea"/>
                  <a:ea typeface="+mn-ea"/>
                </a:rPr>
                <a:t>단계</a:t>
              </a:r>
              <a:endParaRPr lang="en-US" altLang="ko-KR" sz="12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55" name="직사각형 58"/>
          <p:cNvSpPr>
            <a:spLocks noChangeArrowheads="1"/>
          </p:cNvSpPr>
          <p:nvPr/>
        </p:nvSpPr>
        <p:spPr bwMode="auto">
          <a:xfrm>
            <a:off x="404813" y="3269080"/>
            <a:ext cx="6048375" cy="584358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204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비상 대책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6076769" y="466868"/>
            <a:ext cx="66312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6. </a:t>
            </a:r>
            <a:r>
              <a:rPr lang="ko-KR" altLang="en-US" dirty="0">
                <a:latin typeface="+mn-ea"/>
                <a:ea typeface="+mn-ea"/>
              </a:rPr>
              <a:t>비상 대책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962955" y="694469"/>
            <a:ext cx="7769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>
                <a:latin typeface="+mn-ea"/>
                <a:ea typeface="+mn-ea"/>
              </a:rPr>
              <a:t>6.3. </a:t>
            </a:r>
            <a:r>
              <a:rPr lang="ko-KR" altLang="en-US" smtClean="0">
                <a:latin typeface="+mn-ea"/>
                <a:ea typeface="+mn-ea"/>
              </a:rPr>
              <a:t>백업 체계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9264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백업 및 복구관리 프로세스 </a:t>
              </a:r>
              <a:r>
                <a:rPr lang="en-US" altLang="ko-KR" sz="1100" dirty="0">
                  <a:latin typeface="+mn-ea"/>
                </a:rPr>
                <a:t>[ </a:t>
              </a:r>
              <a:r>
                <a:rPr lang="ko-KR" altLang="en-US" sz="1100" dirty="0">
                  <a:latin typeface="+mn-ea"/>
                </a:rPr>
                <a:t>예시 </a:t>
              </a:r>
              <a:r>
                <a:rPr lang="en-US" altLang="ko-KR" sz="1100" dirty="0">
                  <a:latin typeface="+mn-ea"/>
                </a:rPr>
                <a:t>]</a:t>
              </a:r>
            </a:p>
          </p:txBody>
        </p:sp>
      </p:grpSp>
      <p:sp>
        <p:nvSpPr>
          <p:cNvPr id="55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smtClean="0">
                <a:latin typeface="+mn-ea"/>
                <a:ea typeface="+mn-ea"/>
              </a:rPr>
              <a:t>6.3. </a:t>
            </a:r>
            <a:r>
              <a:rPr lang="ko-KR" altLang="en-US" sz="1600" dirty="0" smtClean="0">
                <a:latin typeface="+mn-ea"/>
                <a:ea typeface="+mn-ea"/>
              </a:rPr>
              <a:t>백업 체계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운영환경의 데이터파일의 손실에 대비하여 백업관리 대상을 선정하고 백업 정책에 따라 데이터를 저장하며 장애 발생 시 백업 데이터를 통해 신속하게 복구하여 시스템의 피해를 최소화하도록 백업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/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복구관리를 수행합니다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6" name="직사각형 58"/>
          <p:cNvSpPr>
            <a:spLocks noChangeArrowheads="1"/>
          </p:cNvSpPr>
          <p:nvPr/>
        </p:nvSpPr>
        <p:spPr bwMode="auto">
          <a:xfrm>
            <a:off x="404813" y="2422914"/>
            <a:ext cx="6048375" cy="695444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 rot="16200000">
            <a:off x="1084263" y="5578881"/>
            <a:ext cx="5970588" cy="7762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94 w 21600"/>
              <a:gd name="T13" fmla="*/ 2994 h 21600"/>
              <a:gd name="T14" fmla="*/ 18606 w 21600"/>
              <a:gd name="T15" fmla="*/ 186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388" y="21600"/>
                </a:lnTo>
                <a:lnTo>
                  <a:pt x="192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631825" y="3088888"/>
            <a:ext cx="3086100" cy="5954712"/>
          </a:xfrm>
          <a:prstGeom prst="roundRect">
            <a:avLst>
              <a:gd name="adj" fmla="val 2968"/>
            </a:avLst>
          </a:prstGeom>
          <a:solidFill>
            <a:schemeClr val="bg1"/>
          </a:solidFill>
          <a:ln w="25400" algn="ctr">
            <a:solidFill>
              <a:srgbClr val="2C78A6"/>
            </a:solidFill>
            <a:round/>
            <a:headEnd/>
            <a:tailEnd/>
          </a:ln>
          <a:effectLst>
            <a:outerShdw dist="127000" dir="16200000" algn="ctr" rotWithShape="0">
              <a:srgbClr val="3E7AAC"/>
            </a:outerShdw>
          </a:effec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endParaRPr lang="ko-KR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9" name="AutoShape 18"/>
          <p:cNvSpPr>
            <a:spLocks/>
          </p:cNvSpPr>
          <p:nvPr/>
        </p:nvSpPr>
        <p:spPr bwMode="auto">
          <a:xfrm rot="5400000">
            <a:off x="2006600" y="1815713"/>
            <a:ext cx="339725" cy="2190750"/>
          </a:xfrm>
          <a:prstGeom prst="leftBracket">
            <a:avLst>
              <a:gd name="adj" fmla="val 72905"/>
            </a:avLst>
          </a:prstGeom>
          <a:gradFill rotWithShape="1">
            <a:gsLst>
              <a:gs pos="0">
                <a:srgbClr val="4A8ABE"/>
              </a:gs>
              <a:gs pos="100000">
                <a:srgbClr val="2C567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3366"/>
              </a:solidFill>
              <a:latin typeface="+mn-ea"/>
              <a:ea typeface="+mn-ea"/>
            </a:endParaRPr>
          </a:p>
        </p:txBody>
      </p:sp>
      <p:sp>
        <p:nvSpPr>
          <p:cNvPr id="28" name="AutoShape 19"/>
          <p:cNvSpPr>
            <a:spLocks/>
          </p:cNvSpPr>
          <p:nvPr/>
        </p:nvSpPr>
        <p:spPr bwMode="auto">
          <a:xfrm rot="5400000">
            <a:off x="2016919" y="1924457"/>
            <a:ext cx="319087" cy="1993900"/>
          </a:xfrm>
          <a:prstGeom prst="leftBracket">
            <a:avLst>
              <a:gd name="adj" fmla="val 68476"/>
            </a:avLst>
          </a:prstGeom>
          <a:gradFill rotWithShape="1">
            <a:gsLst>
              <a:gs pos="0">
                <a:srgbClr val="FFFFFF"/>
              </a:gs>
              <a:gs pos="100000">
                <a:srgbClr val="D5E7EF"/>
              </a:gs>
            </a:gsLst>
            <a:lin ang="0" scaled="1"/>
          </a:gradFill>
          <a:ln w="19050">
            <a:solidFill>
              <a:srgbClr val="2C78A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3366"/>
              </a:solidFill>
              <a:latin typeface="+mn-ea"/>
              <a:ea typeface="+mn-ea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1665288" y="2841238"/>
            <a:ext cx="1047750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000000"/>
              </a:buClr>
              <a:buSzPct val="80000"/>
            </a:pPr>
            <a:r>
              <a:rPr kumimoji="0" lang="ko-KR" altLang="en-US" sz="1200" b="1" dirty="0">
                <a:solidFill>
                  <a:srgbClr val="003366"/>
                </a:solidFill>
                <a:latin typeface="+mn-ea"/>
                <a:ea typeface="+mn-ea"/>
              </a:rPr>
              <a:t>백업 및 복구관리 프로세스</a:t>
            </a:r>
          </a:p>
        </p:txBody>
      </p:sp>
      <p:sp>
        <p:nvSpPr>
          <p:cNvPr id="30" name="AutoShape 21"/>
          <p:cNvSpPr>
            <a:spLocks noChangeArrowheads="1"/>
          </p:cNvSpPr>
          <p:nvPr/>
        </p:nvSpPr>
        <p:spPr bwMode="auto">
          <a:xfrm>
            <a:off x="4041775" y="3412738"/>
            <a:ext cx="2271713" cy="5262562"/>
          </a:xfrm>
          <a:prstGeom prst="roundRect">
            <a:avLst>
              <a:gd name="adj" fmla="val 4282"/>
            </a:avLst>
          </a:prstGeom>
          <a:solidFill>
            <a:srgbClr val="FFFFFF"/>
          </a:solidFill>
          <a:ln w="25400" algn="ctr">
            <a:solidFill>
              <a:srgbClr val="72B1D8"/>
            </a:solidFill>
            <a:round/>
            <a:headEnd/>
            <a:tailEnd/>
          </a:ln>
          <a:effectLst>
            <a:outerShdw dist="139700" dir="16200000" algn="ctr" rotWithShape="0">
              <a:srgbClr val="80B9DC"/>
            </a:outerShdw>
          </a:effec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r"/>
            <a:endParaRPr kumimoji="0" lang="ko-KR" altLang="en-US" sz="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grpSp>
        <p:nvGrpSpPr>
          <p:cNvPr id="31" name="Group 22"/>
          <p:cNvGrpSpPr>
            <a:grpSpLocks/>
          </p:cNvGrpSpPr>
          <p:nvPr/>
        </p:nvGrpSpPr>
        <p:grpSpPr bwMode="auto">
          <a:xfrm>
            <a:off x="4092575" y="3623875"/>
            <a:ext cx="2141538" cy="1403350"/>
            <a:chOff x="-1903" y="5677"/>
            <a:chExt cx="1298" cy="329"/>
          </a:xfrm>
        </p:grpSpPr>
        <p:sp>
          <p:nvSpPr>
            <p:cNvPr id="32" name="AutoShape 23"/>
            <p:cNvSpPr>
              <a:spLocks noChangeArrowheads="1"/>
            </p:cNvSpPr>
            <p:nvPr/>
          </p:nvSpPr>
          <p:spPr bwMode="auto">
            <a:xfrm>
              <a:off x="-1864" y="5677"/>
              <a:ext cx="1244" cy="329"/>
            </a:xfrm>
            <a:prstGeom prst="roundRect">
              <a:avLst>
                <a:gd name="adj" fmla="val 16667"/>
              </a:avLst>
            </a:prstGeom>
            <a:solidFill>
              <a:srgbClr val="B5D5EB"/>
            </a:solidFill>
            <a:ln w="9525" algn="ctr">
              <a:solidFill>
                <a:srgbClr val="67ABE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Freeform 24"/>
            <p:cNvSpPr>
              <a:spLocks/>
            </p:cNvSpPr>
            <p:nvPr/>
          </p:nvSpPr>
          <p:spPr bwMode="auto">
            <a:xfrm>
              <a:off x="-1903" y="5818"/>
              <a:ext cx="1298" cy="181"/>
            </a:xfrm>
            <a:custGeom>
              <a:avLst/>
              <a:gdLst>
                <a:gd name="T0" fmla="*/ 2 w 1688"/>
                <a:gd name="T1" fmla="*/ 0 h 426"/>
                <a:gd name="T2" fmla="*/ 2 w 1688"/>
                <a:gd name="T3" fmla="*/ 0 h 426"/>
                <a:gd name="T4" fmla="*/ 2 w 1688"/>
                <a:gd name="T5" fmla="*/ 0 h 426"/>
                <a:gd name="T6" fmla="*/ 2 w 1688"/>
                <a:gd name="T7" fmla="*/ 0 h 426"/>
                <a:gd name="T8" fmla="*/ 2 w 168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8"/>
                <a:gd name="T16" fmla="*/ 0 h 426"/>
                <a:gd name="T17" fmla="*/ 1688 w 168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8" h="426">
                  <a:moveTo>
                    <a:pt x="196" y="418"/>
                  </a:moveTo>
                  <a:cubicBezTo>
                    <a:pt x="392" y="418"/>
                    <a:pt x="1267" y="426"/>
                    <a:pt x="1534" y="415"/>
                  </a:cubicBezTo>
                  <a:cubicBezTo>
                    <a:pt x="1688" y="415"/>
                    <a:pt x="1649" y="204"/>
                    <a:pt x="1534" y="79"/>
                  </a:cubicBezTo>
                  <a:cubicBezTo>
                    <a:pt x="1284" y="24"/>
                    <a:pt x="426" y="0"/>
                    <a:pt x="178" y="55"/>
                  </a:cubicBezTo>
                  <a:cubicBezTo>
                    <a:pt x="117" y="139"/>
                    <a:pt x="0" y="418"/>
                    <a:pt x="196" y="418"/>
                  </a:cubicBezTo>
                  <a:close/>
                </a:path>
              </a:pathLst>
            </a:custGeom>
            <a:gradFill rotWithShape="1">
              <a:gsLst>
                <a:gs pos="0">
                  <a:srgbClr val="B5D5EB"/>
                </a:gs>
                <a:gs pos="100000">
                  <a:srgbClr val="E9F2F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34" name="AutoShape 25"/>
            <p:cNvSpPr>
              <a:spLocks noChangeArrowheads="1"/>
            </p:cNvSpPr>
            <p:nvPr/>
          </p:nvSpPr>
          <p:spPr bwMode="auto">
            <a:xfrm>
              <a:off x="-1830" y="5685"/>
              <a:ext cx="11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F2F9"/>
                </a:gs>
                <a:gs pos="100000">
                  <a:srgbClr val="B5D5E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4141788" y="3649275"/>
            <a:ext cx="20431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266700" indent="-87313"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Blip>
                <a:blip r:embed="rId2"/>
              </a:buBlip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백업관리 대상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시스템 파일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어플리케이션 실행 파일 및 구성파일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DB data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파일 등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개발소스 및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Library, Log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파일</a:t>
            </a:r>
          </a:p>
        </p:txBody>
      </p:sp>
      <p:grpSp>
        <p:nvGrpSpPr>
          <p:cNvPr id="36" name="Group 27"/>
          <p:cNvGrpSpPr>
            <a:grpSpLocks/>
          </p:cNvGrpSpPr>
          <p:nvPr/>
        </p:nvGrpSpPr>
        <p:grpSpPr bwMode="auto">
          <a:xfrm>
            <a:off x="4092575" y="5311388"/>
            <a:ext cx="2141538" cy="1406525"/>
            <a:chOff x="-1903" y="5677"/>
            <a:chExt cx="1298" cy="329"/>
          </a:xfrm>
        </p:grpSpPr>
        <p:sp>
          <p:nvSpPr>
            <p:cNvPr id="37" name="AutoShape 28"/>
            <p:cNvSpPr>
              <a:spLocks noChangeArrowheads="1"/>
            </p:cNvSpPr>
            <p:nvPr/>
          </p:nvSpPr>
          <p:spPr bwMode="auto">
            <a:xfrm>
              <a:off x="-1864" y="5677"/>
              <a:ext cx="1244" cy="329"/>
            </a:xfrm>
            <a:prstGeom prst="roundRect">
              <a:avLst>
                <a:gd name="adj" fmla="val 16667"/>
              </a:avLst>
            </a:prstGeom>
            <a:solidFill>
              <a:srgbClr val="B5D5EB"/>
            </a:solidFill>
            <a:ln w="9525" algn="ctr">
              <a:solidFill>
                <a:srgbClr val="67ABE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38" name="Freeform 29"/>
            <p:cNvSpPr>
              <a:spLocks/>
            </p:cNvSpPr>
            <p:nvPr/>
          </p:nvSpPr>
          <p:spPr bwMode="auto">
            <a:xfrm>
              <a:off x="-1903" y="5818"/>
              <a:ext cx="1298" cy="181"/>
            </a:xfrm>
            <a:custGeom>
              <a:avLst/>
              <a:gdLst>
                <a:gd name="T0" fmla="*/ 2 w 1688"/>
                <a:gd name="T1" fmla="*/ 0 h 426"/>
                <a:gd name="T2" fmla="*/ 2 w 1688"/>
                <a:gd name="T3" fmla="*/ 0 h 426"/>
                <a:gd name="T4" fmla="*/ 2 w 1688"/>
                <a:gd name="T5" fmla="*/ 0 h 426"/>
                <a:gd name="T6" fmla="*/ 2 w 1688"/>
                <a:gd name="T7" fmla="*/ 0 h 426"/>
                <a:gd name="T8" fmla="*/ 2 w 168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8"/>
                <a:gd name="T16" fmla="*/ 0 h 426"/>
                <a:gd name="T17" fmla="*/ 1688 w 168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8" h="426">
                  <a:moveTo>
                    <a:pt x="196" y="418"/>
                  </a:moveTo>
                  <a:cubicBezTo>
                    <a:pt x="392" y="418"/>
                    <a:pt x="1267" y="426"/>
                    <a:pt x="1534" y="415"/>
                  </a:cubicBezTo>
                  <a:cubicBezTo>
                    <a:pt x="1688" y="415"/>
                    <a:pt x="1649" y="204"/>
                    <a:pt x="1534" y="79"/>
                  </a:cubicBezTo>
                  <a:cubicBezTo>
                    <a:pt x="1284" y="24"/>
                    <a:pt x="426" y="0"/>
                    <a:pt x="178" y="55"/>
                  </a:cubicBezTo>
                  <a:cubicBezTo>
                    <a:pt x="117" y="139"/>
                    <a:pt x="0" y="418"/>
                    <a:pt x="196" y="418"/>
                  </a:cubicBezTo>
                  <a:close/>
                </a:path>
              </a:pathLst>
            </a:custGeom>
            <a:gradFill rotWithShape="1">
              <a:gsLst>
                <a:gs pos="0">
                  <a:srgbClr val="B5D5EB"/>
                </a:gs>
                <a:gs pos="100000">
                  <a:srgbClr val="E9F2F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39" name="AutoShape 30"/>
            <p:cNvSpPr>
              <a:spLocks noChangeArrowheads="1"/>
            </p:cNvSpPr>
            <p:nvPr/>
          </p:nvSpPr>
          <p:spPr bwMode="auto">
            <a:xfrm>
              <a:off x="-1830" y="5685"/>
              <a:ext cx="11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F2F9"/>
                </a:gs>
                <a:gs pos="100000">
                  <a:srgbClr val="B5D5E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4116388" y="5381238"/>
            <a:ext cx="209550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266700" indent="-87313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Blip>
                <a:blip r:embed="rId2"/>
              </a:buBlip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백업주기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대상별 일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주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월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연단위 백업 수행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Incremental, Full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백업 정의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하드웨어 및 소프트웨어의 변경이 있을 경우 사전 백업 수행</a:t>
            </a:r>
          </a:p>
        </p:txBody>
      </p:sp>
      <p:grpSp>
        <p:nvGrpSpPr>
          <p:cNvPr id="41" name="Group 32"/>
          <p:cNvGrpSpPr>
            <a:grpSpLocks/>
          </p:cNvGrpSpPr>
          <p:nvPr/>
        </p:nvGrpSpPr>
        <p:grpSpPr bwMode="auto">
          <a:xfrm>
            <a:off x="4092575" y="6992550"/>
            <a:ext cx="2141538" cy="1408113"/>
            <a:chOff x="-1903" y="5677"/>
            <a:chExt cx="1298" cy="329"/>
          </a:xfrm>
        </p:grpSpPr>
        <p:sp>
          <p:nvSpPr>
            <p:cNvPr id="42" name="AutoShape 33"/>
            <p:cNvSpPr>
              <a:spLocks noChangeArrowheads="1"/>
            </p:cNvSpPr>
            <p:nvPr/>
          </p:nvSpPr>
          <p:spPr bwMode="auto">
            <a:xfrm>
              <a:off x="-1864" y="5677"/>
              <a:ext cx="1244" cy="329"/>
            </a:xfrm>
            <a:prstGeom prst="roundRect">
              <a:avLst>
                <a:gd name="adj" fmla="val 16667"/>
              </a:avLst>
            </a:prstGeom>
            <a:solidFill>
              <a:srgbClr val="B5D5EB"/>
            </a:solidFill>
            <a:ln w="9525" algn="ctr">
              <a:solidFill>
                <a:srgbClr val="67ABE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43" name="Freeform 34"/>
            <p:cNvSpPr>
              <a:spLocks/>
            </p:cNvSpPr>
            <p:nvPr/>
          </p:nvSpPr>
          <p:spPr bwMode="auto">
            <a:xfrm>
              <a:off x="-1903" y="5818"/>
              <a:ext cx="1298" cy="181"/>
            </a:xfrm>
            <a:custGeom>
              <a:avLst/>
              <a:gdLst>
                <a:gd name="T0" fmla="*/ 2 w 1688"/>
                <a:gd name="T1" fmla="*/ 0 h 426"/>
                <a:gd name="T2" fmla="*/ 2 w 1688"/>
                <a:gd name="T3" fmla="*/ 0 h 426"/>
                <a:gd name="T4" fmla="*/ 2 w 1688"/>
                <a:gd name="T5" fmla="*/ 0 h 426"/>
                <a:gd name="T6" fmla="*/ 2 w 1688"/>
                <a:gd name="T7" fmla="*/ 0 h 426"/>
                <a:gd name="T8" fmla="*/ 2 w 168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8"/>
                <a:gd name="T16" fmla="*/ 0 h 426"/>
                <a:gd name="T17" fmla="*/ 1688 w 168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8" h="426">
                  <a:moveTo>
                    <a:pt x="196" y="418"/>
                  </a:moveTo>
                  <a:cubicBezTo>
                    <a:pt x="392" y="418"/>
                    <a:pt x="1267" y="426"/>
                    <a:pt x="1534" y="415"/>
                  </a:cubicBezTo>
                  <a:cubicBezTo>
                    <a:pt x="1688" y="415"/>
                    <a:pt x="1649" y="204"/>
                    <a:pt x="1534" y="79"/>
                  </a:cubicBezTo>
                  <a:cubicBezTo>
                    <a:pt x="1284" y="24"/>
                    <a:pt x="426" y="0"/>
                    <a:pt x="178" y="55"/>
                  </a:cubicBezTo>
                  <a:cubicBezTo>
                    <a:pt x="117" y="139"/>
                    <a:pt x="0" y="418"/>
                    <a:pt x="196" y="418"/>
                  </a:cubicBezTo>
                  <a:close/>
                </a:path>
              </a:pathLst>
            </a:custGeom>
            <a:gradFill rotWithShape="1">
              <a:gsLst>
                <a:gs pos="0">
                  <a:srgbClr val="B5D5EB"/>
                </a:gs>
                <a:gs pos="100000">
                  <a:srgbClr val="E9F2F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44" name="AutoShape 35"/>
            <p:cNvSpPr>
              <a:spLocks noChangeArrowheads="1"/>
            </p:cNvSpPr>
            <p:nvPr/>
          </p:nvSpPr>
          <p:spPr bwMode="auto">
            <a:xfrm>
              <a:off x="-1830" y="5685"/>
              <a:ext cx="11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F2F9"/>
                </a:gs>
                <a:gs pos="100000">
                  <a:srgbClr val="B5D5E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5" name="Text Box 36"/>
          <p:cNvSpPr txBox="1">
            <a:spLocks noChangeArrowheads="1"/>
          </p:cNvSpPr>
          <p:nvPr/>
        </p:nvSpPr>
        <p:spPr bwMode="auto">
          <a:xfrm>
            <a:off x="4125913" y="7076688"/>
            <a:ext cx="20828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179388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Blip>
                <a:blip r:embed="rId2"/>
              </a:buBlip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백업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복구절차검증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정기적으로 백업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복구 절차 </a:t>
            </a:r>
            <a:b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 모의  시험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선별된 대상을 기준으로</a:t>
            </a:r>
            <a:b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 복구우선순위 결정</a:t>
            </a:r>
          </a:p>
        </p:txBody>
      </p:sp>
      <p:cxnSp>
        <p:nvCxnSpPr>
          <p:cNvPr id="46" name="AutoShape 37"/>
          <p:cNvCxnSpPr>
            <a:cxnSpLocks noChangeShapeType="1"/>
            <a:stCxn id="61" idx="2"/>
            <a:endCxn id="69" idx="0"/>
          </p:cNvCxnSpPr>
          <p:nvPr/>
        </p:nvCxnSpPr>
        <p:spPr bwMode="auto">
          <a:xfrm>
            <a:off x="1190625" y="4238238"/>
            <a:ext cx="0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38"/>
          <p:cNvCxnSpPr>
            <a:cxnSpLocks noChangeShapeType="1"/>
            <a:stCxn id="62" idx="2"/>
            <a:endCxn id="63" idx="0"/>
          </p:cNvCxnSpPr>
          <p:nvPr/>
        </p:nvCxnSpPr>
        <p:spPr bwMode="auto">
          <a:xfrm>
            <a:off x="1190625" y="6208325"/>
            <a:ext cx="0" cy="796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39"/>
          <p:cNvCxnSpPr>
            <a:cxnSpLocks noChangeShapeType="1"/>
            <a:stCxn id="64" idx="2"/>
            <a:endCxn id="65" idx="0"/>
          </p:cNvCxnSpPr>
          <p:nvPr/>
        </p:nvCxnSpPr>
        <p:spPr bwMode="auto">
          <a:xfrm>
            <a:off x="2671763" y="4238238"/>
            <a:ext cx="0" cy="292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40"/>
          <p:cNvCxnSpPr>
            <a:cxnSpLocks noChangeShapeType="1"/>
            <a:stCxn id="67" idx="2"/>
            <a:endCxn id="68" idx="0"/>
          </p:cNvCxnSpPr>
          <p:nvPr/>
        </p:nvCxnSpPr>
        <p:spPr bwMode="auto">
          <a:xfrm>
            <a:off x="2671763" y="7059225"/>
            <a:ext cx="0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41"/>
          <p:cNvCxnSpPr>
            <a:cxnSpLocks noChangeShapeType="1"/>
            <a:stCxn id="68" idx="2"/>
            <a:endCxn id="66" idx="0"/>
          </p:cNvCxnSpPr>
          <p:nvPr/>
        </p:nvCxnSpPr>
        <p:spPr bwMode="auto">
          <a:xfrm>
            <a:off x="2671763" y="8078400"/>
            <a:ext cx="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42"/>
          <p:cNvCxnSpPr>
            <a:cxnSpLocks noChangeShapeType="1"/>
            <a:stCxn id="63" idx="3"/>
            <a:endCxn id="62" idx="3"/>
          </p:cNvCxnSpPr>
          <p:nvPr/>
        </p:nvCxnSpPr>
        <p:spPr bwMode="auto">
          <a:xfrm flipH="1" flipV="1">
            <a:off x="1625600" y="5967025"/>
            <a:ext cx="47625" cy="1363663"/>
          </a:xfrm>
          <a:prstGeom prst="bentConnector3">
            <a:avLst>
              <a:gd name="adj1" fmla="val -47666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43"/>
          <p:cNvCxnSpPr>
            <a:cxnSpLocks noChangeShapeType="1"/>
            <a:stCxn id="68" idx="3"/>
            <a:endCxn id="70" idx="3"/>
          </p:cNvCxnSpPr>
          <p:nvPr/>
        </p:nvCxnSpPr>
        <p:spPr bwMode="auto">
          <a:xfrm flipH="1" flipV="1">
            <a:off x="3100388" y="5463788"/>
            <a:ext cx="39687" cy="2303462"/>
          </a:xfrm>
          <a:prstGeom prst="bentConnector3">
            <a:avLst>
              <a:gd name="adj1" fmla="val -576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 Box 44"/>
          <p:cNvSpPr txBox="1">
            <a:spLocks noChangeArrowheads="1"/>
          </p:cNvSpPr>
          <p:nvPr/>
        </p:nvSpPr>
        <p:spPr bwMode="auto">
          <a:xfrm>
            <a:off x="3098362" y="6467088"/>
            <a:ext cx="550151" cy="2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30000"/>
              </a:lnSpc>
              <a:buClr>
                <a:srgbClr val="000000"/>
              </a:buClr>
              <a:buSzPct val="80000"/>
              <a:buFont typeface="나눔바른고딕"/>
              <a:buNone/>
            </a:pP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복구실패</a:t>
            </a:r>
          </a:p>
        </p:txBody>
      </p:sp>
      <p:cxnSp>
        <p:nvCxnSpPr>
          <p:cNvPr id="54" name="AutoShape 45"/>
          <p:cNvCxnSpPr>
            <a:cxnSpLocks noChangeShapeType="1"/>
            <a:stCxn id="65" idx="2"/>
            <a:endCxn id="70" idx="0"/>
          </p:cNvCxnSpPr>
          <p:nvPr/>
        </p:nvCxnSpPr>
        <p:spPr bwMode="auto">
          <a:xfrm>
            <a:off x="2671763" y="5016113"/>
            <a:ext cx="0" cy="204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46"/>
          <p:cNvCxnSpPr>
            <a:cxnSpLocks noChangeShapeType="1"/>
            <a:stCxn id="70" idx="2"/>
            <a:endCxn id="71" idx="0"/>
          </p:cNvCxnSpPr>
          <p:nvPr/>
        </p:nvCxnSpPr>
        <p:spPr bwMode="auto">
          <a:xfrm>
            <a:off x="2671763" y="5708263"/>
            <a:ext cx="0" cy="188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47"/>
          <p:cNvCxnSpPr>
            <a:cxnSpLocks noChangeShapeType="1"/>
            <a:stCxn id="71" idx="2"/>
            <a:endCxn id="67" idx="0"/>
          </p:cNvCxnSpPr>
          <p:nvPr/>
        </p:nvCxnSpPr>
        <p:spPr bwMode="auto">
          <a:xfrm>
            <a:off x="2671763" y="6381363"/>
            <a:ext cx="0" cy="188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48"/>
          <p:cNvCxnSpPr>
            <a:cxnSpLocks noChangeShapeType="1"/>
            <a:stCxn id="69" idx="2"/>
            <a:endCxn id="62" idx="0"/>
          </p:cNvCxnSpPr>
          <p:nvPr/>
        </p:nvCxnSpPr>
        <p:spPr bwMode="auto">
          <a:xfrm>
            <a:off x="1190625" y="5273288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49"/>
          <p:cNvSpPr txBox="1">
            <a:spLocks noChangeArrowheads="1"/>
          </p:cNvSpPr>
          <p:nvPr/>
        </p:nvSpPr>
        <p:spPr bwMode="auto">
          <a:xfrm>
            <a:off x="1190187" y="7851388"/>
            <a:ext cx="550151" cy="2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30000"/>
              </a:lnSpc>
              <a:buClr>
                <a:srgbClr val="000000"/>
              </a:buClr>
              <a:buSzPct val="80000"/>
              <a:buFont typeface="나눔바른고딕"/>
              <a:buNone/>
            </a:pP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백업성공</a:t>
            </a:r>
          </a:p>
        </p:txBody>
      </p:sp>
      <p:sp>
        <p:nvSpPr>
          <p:cNvPr id="60" name="Text Box 50"/>
          <p:cNvSpPr txBox="1">
            <a:spLocks noChangeArrowheads="1"/>
          </p:cNvSpPr>
          <p:nvPr/>
        </p:nvSpPr>
        <p:spPr bwMode="auto">
          <a:xfrm>
            <a:off x="1615637" y="6468675"/>
            <a:ext cx="550151" cy="2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30000"/>
              </a:lnSpc>
              <a:buClr>
                <a:srgbClr val="000000"/>
              </a:buClr>
              <a:buSzPct val="80000"/>
              <a:buFont typeface="나눔바른고딕"/>
              <a:buNone/>
            </a:pP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백업실패</a:t>
            </a:r>
          </a:p>
        </p:txBody>
      </p:sp>
      <p:sp>
        <p:nvSpPr>
          <p:cNvPr id="61" name="Rectangle 51" descr="00"/>
          <p:cNvSpPr>
            <a:spLocks noChangeArrowheads="1"/>
          </p:cNvSpPr>
          <p:nvPr/>
        </p:nvSpPr>
        <p:spPr bwMode="auto">
          <a:xfrm>
            <a:off x="754063" y="3752463"/>
            <a:ext cx="871537" cy="4857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백업 정책 협의</a:t>
            </a:r>
            <a:r>
              <a:rPr lang="en-US" altLang="ko-KR" sz="900" dirty="0">
                <a:solidFill>
                  <a:srgbClr val="003366"/>
                </a:solidFill>
                <a:latin typeface="+mn-ea"/>
                <a:ea typeface="+mn-ea"/>
              </a:rPr>
              <a:t>/</a:t>
            </a: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결정</a:t>
            </a:r>
          </a:p>
        </p:txBody>
      </p:sp>
      <p:sp>
        <p:nvSpPr>
          <p:cNvPr id="62" name="Rectangle 52" descr="00"/>
          <p:cNvSpPr>
            <a:spLocks noChangeArrowheads="1"/>
          </p:cNvSpPr>
          <p:nvPr/>
        </p:nvSpPr>
        <p:spPr bwMode="auto">
          <a:xfrm>
            <a:off x="754063" y="5724138"/>
            <a:ext cx="871537" cy="4841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자동 백업</a:t>
            </a:r>
          </a:p>
        </p:txBody>
      </p:sp>
      <p:sp>
        <p:nvSpPr>
          <p:cNvPr id="63" name="AutoShape 53" descr="00"/>
          <p:cNvSpPr>
            <a:spLocks noChangeArrowheads="1"/>
          </p:cNvSpPr>
          <p:nvPr/>
        </p:nvSpPr>
        <p:spPr bwMode="auto">
          <a:xfrm>
            <a:off x="706438" y="7005250"/>
            <a:ext cx="966787" cy="647700"/>
          </a:xfrm>
          <a:prstGeom prst="flowChartDecision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 algn="ctr">
            <a:solidFill>
              <a:srgbClr val="2E5C8A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FFFFFF"/>
                </a:solidFill>
                <a:latin typeface="+mn-ea"/>
                <a:ea typeface="+mn-ea"/>
              </a:rPr>
              <a:t>백업</a:t>
            </a:r>
          </a:p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FFFFFF"/>
                </a:solidFill>
                <a:latin typeface="+mn-ea"/>
                <a:ea typeface="+mn-ea"/>
              </a:rPr>
              <a:t>상태</a:t>
            </a:r>
          </a:p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FFFFFF"/>
                </a:solidFill>
                <a:latin typeface="+mn-ea"/>
                <a:ea typeface="+mn-ea"/>
              </a:rPr>
              <a:t>확인</a:t>
            </a:r>
          </a:p>
        </p:txBody>
      </p:sp>
      <p:sp>
        <p:nvSpPr>
          <p:cNvPr id="64" name="Rectangle 54" descr="00"/>
          <p:cNvSpPr>
            <a:spLocks noChangeArrowheads="1"/>
          </p:cNvSpPr>
          <p:nvPr/>
        </p:nvSpPr>
        <p:spPr bwMode="auto">
          <a:xfrm>
            <a:off x="2243138" y="3752463"/>
            <a:ext cx="857250" cy="4857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장애발생</a:t>
            </a:r>
          </a:p>
        </p:txBody>
      </p:sp>
      <p:sp>
        <p:nvSpPr>
          <p:cNvPr id="65" name="Rectangle 55" descr="00"/>
          <p:cNvSpPr>
            <a:spLocks noChangeArrowheads="1"/>
          </p:cNvSpPr>
          <p:nvPr/>
        </p:nvSpPr>
        <p:spPr bwMode="auto">
          <a:xfrm>
            <a:off x="2243138" y="4530338"/>
            <a:ext cx="857250" cy="4857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비상연락</a:t>
            </a:r>
          </a:p>
        </p:txBody>
      </p:sp>
      <p:sp>
        <p:nvSpPr>
          <p:cNvPr id="66" name="Rectangle 56" descr="00"/>
          <p:cNvSpPr>
            <a:spLocks noChangeArrowheads="1"/>
          </p:cNvSpPr>
          <p:nvPr/>
        </p:nvSpPr>
        <p:spPr bwMode="auto">
          <a:xfrm>
            <a:off x="2243138" y="8421300"/>
            <a:ext cx="857250" cy="49053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결과확인</a:t>
            </a:r>
            <a:r>
              <a:rPr lang="en-US" altLang="ko-KR" sz="900" dirty="0">
                <a:solidFill>
                  <a:srgbClr val="003366"/>
                </a:solidFill>
                <a:latin typeface="+mn-ea"/>
                <a:ea typeface="+mn-ea"/>
              </a:rPr>
              <a:t>/</a:t>
            </a:r>
            <a:br>
              <a:rPr lang="en-US" altLang="ko-KR" sz="900" dirty="0">
                <a:solidFill>
                  <a:srgbClr val="003366"/>
                </a:solidFill>
                <a:latin typeface="+mn-ea"/>
                <a:ea typeface="+mn-ea"/>
              </a:rPr>
            </a:b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보고</a:t>
            </a:r>
            <a:r>
              <a:rPr lang="en-US" altLang="ko-KR" sz="900" dirty="0">
                <a:solidFill>
                  <a:srgbClr val="003366"/>
                </a:solidFill>
                <a:latin typeface="+mn-ea"/>
                <a:ea typeface="+mn-ea"/>
              </a:rPr>
              <a:t>/</a:t>
            </a: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기록</a:t>
            </a:r>
          </a:p>
        </p:txBody>
      </p:sp>
      <p:sp>
        <p:nvSpPr>
          <p:cNvPr id="67" name="Rectangle 57" descr="00"/>
          <p:cNvSpPr>
            <a:spLocks noChangeArrowheads="1"/>
          </p:cNvSpPr>
          <p:nvPr/>
        </p:nvSpPr>
        <p:spPr bwMode="auto">
          <a:xfrm>
            <a:off x="2243138" y="6570275"/>
            <a:ext cx="857250" cy="4889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복구대상데이터결정</a:t>
            </a:r>
          </a:p>
        </p:txBody>
      </p:sp>
      <p:sp>
        <p:nvSpPr>
          <p:cNvPr id="68" name="AutoShape 58" descr="00"/>
          <p:cNvSpPr>
            <a:spLocks noChangeArrowheads="1"/>
          </p:cNvSpPr>
          <p:nvPr/>
        </p:nvSpPr>
        <p:spPr bwMode="auto">
          <a:xfrm>
            <a:off x="2203450" y="7456100"/>
            <a:ext cx="936625" cy="622300"/>
          </a:xfrm>
          <a:prstGeom prst="flowChartDecision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 algn="ctr">
            <a:solidFill>
              <a:srgbClr val="2E5C8A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FFFFFF"/>
                </a:solidFill>
                <a:latin typeface="+mn-ea"/>
                <a:ea typeface="+mn-ea"/>
              </a:rPr>
              <a:t>복구 실시</a:t>
            </a:r>
          </a:p>
        </p:txBody>
      </p:sp>
      <p:sp>
        <p:nvSpPr>
          <p:cNvPr id="69" name="Rectangle 59" descr="00"/>
          <p:cNvSpPr>
            <a:spLocks noChangeArrowheads="1"/>
          </p:cNvSpPr>
          <p:nvPr/>
        </p:nvSpPr>
        <p:spPr bwMode="auto">
          <a:xfrm>
            <a:off x="754063" y="4789100"/>
            <a:ext cx="871537" cy="4841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백업 스케줄 설정</a:t>
            </a:r>
            <a:r>
              <a:rPr lang="en-US" altLang="ko-KR" sz="900" dirty="0">
                <a:solidFill>
                  <a:srgbClr val="003366"/>
                </a:solidFill>
                <a:latin typeface="+mn-ea"/>
                <a:ea typeface="+mn-ea"/>
              </a:rPr>
              <a:t>/</a:t>
            </a: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조정</a:t>
            </a:r>
          </a:p>
        </p:txBody>
      </p:sp>
      <p:sp>
        <p:nvSpPr>
          <p:cNvPr id="70" name="Rectangle 60" descr="00"/>
          <p:cNvSpPr>
            <a:spLocks noChangeArrowheads="1"/>
          </p:cNvSpPr>
          <p:nvPr/>
        </p:nvSpPr>
        <p:spPr bwMode="auto">
          <a:xfrm>
            <a:off x="2243138" y="5220900"/>
            <a:ext cx="857250" cy="4873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복구대상</a:t>
            </a:r>
            <a:b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</a:b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데이터결정</a:t>
            </a:r>
          </a:p>
        </p:txBody>
      </p:sp>
      <p:sp>
        <p:nvSpPr>
          <p:cNvPr id="71" name="Rectangle 61" descr="00"/>
          <p:cNvSpPr>
            <a:spLocks noChangeArrowheads="1"/>
          </p:cNvSpPr>
          <p:nvPr/>
        </p:nvSpPr>
        <p:spPr bwMode="auto">
          <a:xfrm>
            <a:off x="2243138" y="5897175"/>
            <a:ext cx="857250" cy="48418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데이터보유</a:t>
            </a:r>
            <a:b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</a:b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내역확인</a:t>
            </a:r>
          </a:p>
        </p:txBody>
      </p:sp>
      <p:sp>
        <p:nvSpPr>
          <p:cNvPr id="72" name="AutoShape 62"/>
          <p:cNvSpPr>
            <a:spLocks noChangeArrowheads="1"/>
          </p:cNvSpPr>
          <p:nvPr/>
        </p:nvSpPr>
        <p:spPr bwMode="auto">
          <a:xfrm flipV="1">
            <a:off x="800100" y="8332400"/>
            <a:ext cx="808038" cy="1444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AEAEA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3" name="Freeform 63"/>
          <p:cNvSpPr>
            <a:spLocks/>
          </p:cNvSpPr>
          <p:nvPr/>
        </p:nvSpPr>
        <p:spPr bwMode="auto">
          <a:xfrm>
            <a:off x="773113" y="8556238"/>
            <a:ext cx="850900" cy="319087"/>
          </a:xfrm>
          <a:custGeom>
            <a:avLst/>
            <a:gdLst>
              <a:gd name="T0" fmla="*/ 2147483646 w 1688"/>
              <a:gd name="T1" fmla="*/ 2147483646 h 426"/>
              <a:gd name="T2" fmla="*/ 2147483646 w 1688"/>
              <a:gd name="T3" fmla="*/ 2147483646 h 426"/>
              <a:gd name="T4" fmla="*/ 2147483646 w 1688"/>
              <a:gd name="T5" fmla="*/ 2147483646 h 426"/>
              <a:gd name="T6" fmla="*/ 2147483646 w 1688"/>
              <a:gd name="T7" fmla="*/ 2147483646 h 426"/>
              <a:gd name="T8" fmla="*/ 2147483646 w 1688"/>
              <a:gd name="T9" fmla="*/ 2147483646 h 4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8"/>
              <a:gd name="T16" fmla="*/ 0 h 426"/>
              <a:gd name="T17" fmla="*/ 1688 w 1688"/>
              <a:gd name="T18" fmla="*/ 426 h 4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8" h="426">
                <a:moveTo>
                  <a:pt x="196" y="418"/>
                </a:moveTo>
                <a:cubicBezTo>
                  <a:pt x="392" y="418"/>
                  <a:pt x="1267" y="426"/>
                  <a:pt x="1534" y="415"/>
                </a:cubicBezTo>
                <a:cubicBezTo>
                  <a:pt x="1688" y="415"/>
                  <a:pt x="1649" y="204"/>
                  <a:pt x="1534" y="79"/>
                </a:cubicBezTo>
                <a:cubicBezTo>
                  <a:pt x="1284" y="24"/>
                  <a:pt x="426" y="0"/>
                  <a:pt x="178" y="55"/>
                </a:cubicBezTo>
                <a:cubicBezTo>
                  <a:pt x="117" y="139"/>
                  <a:pt x="0" y="418"/>
                  <a:pt x="196" y="418"/>
                </a:cubicBez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74" name="Rectangle 64" descr="00"/>
          <p:cNvSpPr>
            <a:spLocks noChangeArrowheads="1"/>
          </p:cNvSpPr>
          <p:nvPr/>
        </p:nvSpPr>
        <p:spPr bwMode="auto">
          <a:xfrm>
            <a:off x="766763" y="8440350"/>
            <a:ext cx="871537" cy="47148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보관 프로세스 이행</a:t>
            </a:r>
          </a:p>
        </p:txBody>
      </p:sp>
      <p:sp>
        <p:nvSpPr>
          <p:cNvPr id="75" name="Text Box 65"/>
          <p:cNvSpPr txBox="1">
            <a:spLocks noChangeArrowheads="1"/>
          </p:cNvSpPr>
          <p:nvPr/>
        </p:nvSpPr>
        <p:spPr bwMode="auto">
          <a:xfrm>
            <a:off x="2666562" y="8078400"/>
            <a:ext cx="550151" cy="2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30000"/>
              </a:lnSpc>
              <a:buClr>
                <a:srgbClr val="000000"/>
              </a:buClr>
              <a:buSzPct val="80000"/>
              <a:buFont typeface="나눔바른고딕"/>
              <a:buNone/>
            </a:pP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복구완료</a:t>
            </a:r>
          </a:p>
        </p:txBody>
      </p:sp>
      <p:cxnSp>
        <p:nvCxnSpPr>
          <p:cNvPr id="76" name="AutoShape 66"/>
          <p:cNvCxnSpPr>
            <a:cxnSpLocks noChangeShapeType="1"/>
            <a:stCxn id="63" idx="2"/>
            <a:endCxn id="74" idx="0"/>
          </p:cNvCxnSpPr>
          <p:nvPr/>
        </p:nvCxnSpPr>
        <p:spPr bwMode="auto">
          <a:xfrm>
            <a:off x="1190625" y="7652950"/>
            <a:ext cx="12700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Oval 67" descr="05"/>
          <p:cNvSpPr>
            <a:spLocks noChangeArrowheads="1"/>
          </p:cNvSpPr>
          <p:nvPr/>
        </p:nvSpPr>
        <p:spPr bwMode="auto">
          <a:xfrm>
            <a:off x="855663" y="3215888"/>
            <a:ext cx="623887" cy="411162"/>
          </a:xfrm>
          <a:prstGeom prst="ellipse">
            <a:avLst/>
          </a:prstGeom>
          <a:blipFill dpi="0" rotWithShape="1">
            <a:blip r:embed="rId9">
              <a:lum bright="-6000"/>
            </a:blip>
            <a:srcRect/>
            <a:stretch>
              <a:fillRect/>
            </a:stretch>
          </a:blip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10000"/>
              </a:lnSpc>
              <a:buSzPct val="80000"/>
            </a:pPr>
            <a:r>
              <a:rPr lang="ko-KR" altLang="en-US" sz="1000" dirty="0">
                <a:solidFill>
                  <a:srgbClr val="FFFFFF"/>
                </a:solidFill>
                <a:latin typeface="+mn-ea"/>
                <a:ea typeface="+mn-ea"/>
              </a:rPr>
              <a:t>백 업</a:t>
            </a:r>
          </a:p>
        </p:txBody>
      </p:sp>
      <p:sp>
        <p:nvSpPr>
          <p:cNvPr id="82" name="Oval 68" descr="05"/>
          <p:cNvSpPr>
            <a:spLocks noChangeArrowheads="1"/>
          </p:cNvSpPr>
          <p:nvPr/>
        </p:nvSpPr>
        <p:spPr bwMode="auto">
          <a:xfrm>
            <a:off x="2336800" y="3215888"/>
            <a:ext cx="623888" cy="411162"/>
          </a:xfrm>
          <a:prstGeom prst="ellipse">
            <a:avLst/>
          </a:prstGeom>
          <a:blipFill dpi="0" rotWithShape="1">
            <a:blip r:embed="rId9">
              <a:lum bright="-6000"/>
            </a:blip>
            <a:srcRect/>
            <a:stretch>
              <a:fillRect/>
            </a:stretch>
          </a:blip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10000"/>
              </a:lnSpc>
              <a:buSzPct val="80000"/>
            </a:pPr>
            <a:r>
              <a:rPr lang="ko-KR" altLang="en-US" sz="1000" dirty="0">
                <a:solidFill>
                  <a:srgbClr val="FFFFFF"/>
                </a:solidFill>
                <a:latin typeface="+mn-ea"/>
                <a:ea typeface="+mn-ea"/>
              </a:rPr>
              <a:t>복 구</a:t>
            </a:r>
          </a:p>
        </p:txBody>
      </p:sp>
    </p:spTree>
    <p:extLst>
      <p:ext uri="{BB962C8B-B14F-4D97-AF65-F5344CB8AC3E}">
        <p14:creationId xmlns:p14="http://schemas.microsoft.com/office/powerpoint/2010/main" val="386285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비상 대책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6076769" y="466868"/>
            <a:ext cx="66312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6. </a:t>
            </a:r>
            <a:r>
              <a:rPr lang="ko-KR" altLang="en-US" dirty="0">
                <a:latin typeface="+mn-ea"/>
                <a:ea typeface="+mn-ea"/>
              </a:rPr>
              <a:t>비상 대책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108555" y="694469"/>
            <a:ext cx="16313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>
                <a:latin typeface="+mn-ea"/>
                <a:ea typeface="+mn-ea"/>
              </a:rPr>
              <a:t>6.4. </a:t>
            </a:r>
            <a:r>
              <a:rPr lang="ko-KR" altLang="en-US" smtClean="0">
                <a:latin typeface="+mn-ea"/>
                <a:ea typeface="+mn-ea"/>
              </a:rPr>
              <a:t>일반적인 유형별 장애 대책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850542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유형별 장애 대책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예시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55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4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smtClean="0">
                <a:latin typeface="+mn-ea"/>
                <a:ea typeface="+mn-ea"/>
              </a:rPr>
              <a:t>6.4. </a:t>
            </a:r>
            <a:r>
              <a:rPr lang="ko-KR" altLang="en-US" sz="1600" smtClean="0">
                <a:latin typeface="+mn-ea"/>
                <a:ea typeface="+mn-ea"/>
              </a:rPr>
              <a:t>일반적인 유형별 </a:t>
            </a:r>
            <a:r>
              <a:rPr lang="ko-KR" altLang="en-US" sz="1600" dirty="0" smtClean="0">
                <a:latin typeface="+mn-ea"/>
                <a:ea typeface="+mn-ea"/>
              </a:rPr>
              <a:t>장애 대책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예상되는 장애요인을 유형별로 파악하고 그 대책을 수립하여 장애에 신속히 대처합니다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132" name="Group 209"/>
          <p:cNvGraphicFramePr>
            <a:graphicFrameLocks noGrp="1"/>
          </p:cNvGraphicFramePr>
          <p:nvPr>
            <p:extLst/>
          </p:nvPr>
        </p:nvGraphicFramePr>
        <p:xfrm>
          <a:off x="419327" y="2337116"/>
          <a:ext cx="5962423" cy="6935473"/>
        </p:xfrm>
        <a:graphic>
          <a:graphicData uri="http://schemas.openxmlformats.org/drawingml/2006/table">
            <a:tbl>
              <a:tblPr/>
              <a:tblGrid>
                <a:gridCol w="851562"/>
                <a:gridCol w="1350614"/>
                <a:gridCol w="3760247"/>
              </a:tblGrid>
              <a:tr h="349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 유형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 대책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79060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하드웨어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CPU,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메모리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I/O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고장발생 부품을 자동으로 감지하고 리부팅을 통해 장애가 발생한 부품을 격리 시킨 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재구성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온라인 상태에서 고장 난 부품 교체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루트 디스크 장애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루트 디스크를 교체하며 운영체제 재설치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운영체제 백업 테이프를 통한 복구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7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내부 디스크 장애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디스크 교체 후 백업 테이프에 의한 복구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전원공급장치 고장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 부품을 확인 후 교체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전산실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UPS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통해 시스템의 안정적 전원을 공급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 성능저하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 성능관리를 통해 서버의 성능 및 상태를 감시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사전 점검을 통한 장애 예방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정기 및 예방 점검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246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소프트웨어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소프트웨어</a:t>
                      </a:r>
                    </a:p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로그파일 이상 및</a:t>
                      </a:r>
                    </a:p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프로그램 손상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주기적 로그 파일 점검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정기적인 시스템 소프트웨어의 기능성 점검 변경관리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필요 시 소프트웨어 재 설치 또는 백업 테이프를 사용하여 복구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2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응용 소프트웨어</a:t>
                      </a:r>
                    </a:p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정기적인 튜닝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프로그램 이관 전 성능 테스트 실시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 프로세스 오류에 대한 백업 프로그램 준비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10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베이스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프로세스 장애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혹은 서버 프로세스의 장애 복구는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기능으로 자동으로 진행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프로세스의 장애 시 로그파일을 분석하여 원인을 찾아 조치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2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디스크 장애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주기적인 백업을 철저히 실시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정기적인 성능 검사와 디스크 성능 검사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심각한 디스크 오류 시에는 백업 테이프를 통해 복구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86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품질보증계획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77997" y="466868"/>
            <a:ext cx="86189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품질보증계획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25711" y="694469"/>
            <a:ext cx="1014184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1.1. </a:t>
            </a:r>
            <a:r>
              <a:rPr lang="ko-KR" altLang="en-US" dirty="0">
                <a:latin typeface="+mn-ea"/>
                <a:ea typeface="+mn-ea"/>
              </a:rPr>
              <a:t>품질보증체계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1.1. </a:t>
            </a:r>
            <a:r>
              <a:rPr lang="ko-KR" altLang="en-US" sz="1600" dirty="0" smtClean="0">
                <a:latin typeface="+mn-ea"/>
                <a:ea typeface="+mn-ea"/>
              </a:rPr>
              <a:t>품질보증 체계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품질보증활동은 부적합 요소를 배제하고 </a:t>
            </a:r>
            <a:r>
              <a:rPr lang="ko-KR" altLang="en-US" sz="1200" dirty="0">
                <a:latin typeface="+mn-ea"/>
                <a:ea typeface="+mn-ea"/>
              </a:rPr>
              <a:t>사용자 만족의 적기 무결점</a:t>
            </a:r>
            <a:r>
              <a:rPr lang="en-US" altLang="ko-KR" sz="1200" dirty="0">
                <a:latin typeface="+mn-ea"/>
                <a:ea typeface="+mn-ea"/>
              </a:rPr>
              <a:t>(Zero Defect On Time)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제품을 공급하기 위한 체계적인 활동입니다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또한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latin typeface="+mn-ea"/>
                <a:ea typeface="+mn-ea"/>
              </a:rPr>
              <a:t>품질보증체계는 </a:t>
            </a:r>
            <a:r>
              <a:rPr lang="ko-KR" altLang="en-US" sz="1200" smtClean="0">
                <a:latin typeface="+mn-ea"/>
                <a:ea typeface="+mn-ea"/>
              </a:rPr>
              <a:t>엘에스웨어㈜의 </a:t>
            </a:r>
            <a:r>
              <a:rPr lang="ko-KR" altLang="en-US" sz="1200" dirty="0" smtClean="0">
                <a:latin typeface="+mn-ea"/>
                <a:ea typeface="+mn-ea"/>
              </a:rPr>
              <a:t>품질보증팀에서 </a:t>
            </a:r>
            <a:r>
              <a:rPr lang="ko-KR" altLang="en-US" sz="1200" dirty="0">
                <a:latin typeface="+mn-ea"/>
                <a:ea typeface="+mn-ea"/>
              </a:rPr>
              <a:t>실시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4828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품질보증체계도</a:t>
              </a:r>
            </a:p>
          </p:txBody>
        </p:sp>
      </p:grp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404664" y="2609089"/>
            <a:ext cx="6046936" cy="6532294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9" name="Rectangle 84"/>
          <p:cNvSpPr>
            <a:spLocks noChangeArrowheads="1"/>
          </p:cNvSpPr>
          <p:nvPr/>
        </p:nvSpPr>
        <p:spPr bwMode="auto">
          <a:xfrm>
            <a:off x="1517678" y="3891589"/>
            <a:ext cx="3611652" cy="191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54000" r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9" name="Rectangle 86"/>
          <p:cNvSpPr>
            <a:spLocks noChangeArrowheads="1"/>
          </p:cNvSpPr>
          <p:nvPr/>
        </p:nvSpPr>
        <p:spPr bwMode="auto">
          <a:xfrm>
            <a:off x="519115" y="3941250"/>
            <a:ext cx="914422" cy="833699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rgbClr val="000000"/>
                </a:solidFill>
                <a:latin typeface="+mn-ea"/>
                <a:ea typeface="+mn-ea"/>
              </a:rPr>
              <a:t>지원영역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2" name="Rectangle 88"/>
          <p:cNvSpPr>
            <a:spLocks noChangeArrowheads="1"/>
          </p:cNvSpPr>
          <p:nvPr/>
        </p:nvSpPr>
        <p:spPr bwMode="auto">
          <a:xfrm>
            <a:off x="1520853" y="3939513"/>
            <a:ext cx="3600539" cy="833699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6" name="AutoShape 92"/>
          <p:cNvSpPr>
            <a:spLocks noChangeArrowheads="1"/>
          </p:cNvSpPr>
          <p:nvPr/>
        </p:nvSpPr>
        <p:spPr bwMode="auto">
          <a:xfrm>
            <a:off x="2036805" y="4118411"/>
            <a:ext cx="914422" cy="468956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smtClean="0">
                <a:solidFill>
                  <a:srgbClr val="FFFFFF"/>
                </a:solidFill>
                <a:latin typeface="+mn-ea"/>
                <a:ea typeface="+mn-ea"/>
              </a:rPr>
              <a:t>품질보증</a:t>
            </a:r>
            <a:endParaRPr lang="ko-KR" altLang="en-US" sz="11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7" name="AutoShape 93"/>
          <p:cNvSpPr>
            <a:spLocks noChangeArrowheads="1"/>
          </p:cNvSpPr>
          <p:nvPr/>
        </p:nvSpPr>
        <p:spPr bwMode="auto">
          <a:xfrm>
            <a:off x="3737057" y="4058225"/>
            <a:ext cx="914422" cy="248933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smtClean="0">
                <a:solidFill>
                  <a:srgbClr val="FFFFFF"/>
                </a:solidFill>
                <a:latin typeface="+mn-ea"/>
                <a:ea typeface="+mn-ea"/>
              </a:rPr>
              <a:t>형상관리</a:t>
            </a:r>
            <a:endParaRPr lang="ko-KR" altLang="en-US" sz="11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8" name="AutoShape 94"/>
          <p:cNvSpPr>
            <a:spLocks noChangeArrowheads="1"/>
          </p:cNvSpPr>
          <p:nvPr/>
        </p:nvSpPr>
        <p:spPr bwMode="auto">
          <a:xfrm>
            <a:off x="3741820" y="4382431"/>
            <a:ext cx="914422" cy="248933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smtClean="0">
                <a:solidFill>
                  <a:srgbClr val="FFFFFF"/>
                </a:solidFill>
                <a:latin typeface="+mn-ea"/>
                <a:ea typeface="+mn-ea"/>
              </a:rPr>
              <a:t>측정 및 분석</a:t>
            </a:r>
            <a:endParaRPr lang="ko-KR" altLang="en-US" sz="11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cxnSp>
        <p:nvCxnSpPr>
          <p:cNvPr id="39" name="AutoShape 95"/>
          <p:cNvCxnSpPr>
            <a:cxnSpLocks noChangeShapeType="1"/>
            <a:stCxn id="36" idx="0"/>
          </p:cNvCxnSpPr>
          <p:nvPr/>
        </p:nvCxnSpPr>
        <p:spPr bwMode="auto">
          <a:xfrm>
            <a:off x="2494016" y="4118411"/>
            <a:ext cx="0" cy="90552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 type="stealth" w="lg" len="lg"/>
              </a14:hiddenLine>
            </a:ext>
          </a:extLst>
        </p:spPr>
      </p:cxnSp>
      <p:cxnSp>
        <p:nvCxnSpPr>
          <p:cNvPr id="40" name="AutoShape 96"/>
          <p:cNvCxnSpPr>
            <a:cxnSpLocks noChangeShapeType="1"/>
            <a:stCxn id="38" idx="0"/>
          </p:cNvCxnSpPr>
          <p:nvPr/>
        </p:nvCxnSpPr>
        <p:spPr bwMode="auto">
          <a:xfrm>
            <a:off x="4199031" y="4382431"/>
            <a:ext cx="0" cy="90552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 type="stealth" w="lg" len="lg"/>
                <a:tailEnd type="stealth" w="lg" len="lg"/>
              </a14:hiddenLine>
            </a:ext>
          </a:extLst>
        </p:spPr>
      </p:cxnSp>
      <p:sp>
        <p:nvSpPr>
          <p:cNvPr id="41" name="Line 97"/>
          <p:cNvSpPr>
            <a:spLocks noChangeShapeType="1"/>
          </p:cNvSpPr>
          <p:nvPr/>
        </p:nvSpPr>
        <p:spPr bwMode="auto">
          <a:xfrm>
            <a:off x="1516090" y="3898537"/>
            <a:ext cx="6350" cy="264004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lIns="54000" rIns="0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42" name="Rectangle 98"/>
          <p:cNvSpPr>
            <a:spLocks noChangeArrowheads="1"/>
          </p:cNvSpPr>
          <p:nvPr/>
        </p:nvSpPr>
        <p:spPr bwMode="auto">
          <a:xfrm>
            <a:off x="1654206" y="6395865"/>
            <a:ext cx="914422" cy="333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r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en-US" altLang="ko-KR" sz="1000" b="1" dirty="0">
                <a:solidFill>
                  <a:srgbClr val="336600"/>
                </a:solidFill>
                <a:latin typeface="+mn-ea"/>
                <a:ea typeface="+mn-ea"/>
              </a:rPr>
              <a:t>PLAN</a:t>
            </a:r>
          </a:p>
        </p:txBody>
      </p:sp>
      <p:sp>
        <p:nvSpPr>
          <p:cNvPr id="43" name="Rectangle 99"/>
          <p:cNvSpPr>
            <a:spLocks noChangeArrowheads="1"/>
          </p:cNvSpPr>
          <p:nvPr/>
        </p:nvSpPr>
        <p:spPr bwMode="auto">
          <a:xfrm>
            <a:off x="2849622" y="6395865"/>
            <a:ext cx="914422" cy="333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r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en-US" altLang="ko-KR" sz="1000" b="1" dirty="0">
                <a:solidFill>
                  <a:srgbClr val="336600"/>
                </a:solidFill>
                <a:latin typeface="+mn-ea"/>
                <a:ea typeface="+mn-ea"/>
              </a:rPr>
              <a:t>DO</a:t>
            </a:r>
          </a:p>
        </p:txBody>
      </p:sp>
      <p:sp>
        <p:nvSpPr>
          <p:cNvPr id="44" name="Rectangle 100"/>
          <p:cNvSpPr>
            <a:spLocks noChangeArrowheads="1"/>
          </p:cNvSpPr>
          <p:nvPr/>
        </p:nvSpPr>
        <p:spPr bwMode="auto">
          <a:xfrm>
            <a:off x="4060915" y="6395865"/>
            <a:ext cx="914422" cy="333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r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en-US" altLang="ko-KR" sz="1000" b="1" dirty="0">
                <a:solidFill>
                  <a:srgbClr val="336600"/>
                </a:solidFill>
                <a:latin typeface="+mn-ea"/>
                <a:ea typeface="+mn-ea"/>
              </a:rPr>
              <a:t>SEE</a:t>
            </a:r>
          </a:p>
        </p:txBody>
      </p:sp>
      <p:cxnSp>
        <p:nvCxnSpPr>
          <p:cNvPr id="45" name="AutoShape 101"/>
          <p:cNvCxnSpPr>
            <a:cxnSpLocks noChangeShapeType="1"/>
            <a:stCxn id="37" idx="0"/>
          </p:cNvCxnSpPr>
          <p:nvPr/>
        </p:nvCxnSpPr>
        <p:spPr bwMode="auto">
          <a:xfrm>
            <a:off x="4194268" y="4058225"/>
            <a:ext cx="0" cy="90552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 type="stealth" w="lg" len="lg"/>
                <a:tailEnd type="stealth" w="lg" len="lg"/>
              </a14:hiddenLine>
            </a:ext>
          </a:extLst>
        </p:spPr>
      </p:cxnSp>
      <p:sp>
        <p:nvSpPr>
          <p:cNvPr id="46" name="AutoShape 102"/>
          <p:cNvSpPr>
            <a:spLocks noChangeArrowheads="1"/>
          </p:cNvSpPr>
          <p:nvPr/>
        </p:nvSpPr>
        <p:spPr bwMode="auto">
          <a:xfrm>
            <a:off x="5319833" y="3956048"/>
            <a:ext cx="1019200" cy="1791597"/>
          </a:xfrm>
          <a:prstGeom prst="cube">
            <a:avLst>
              <a:gd name="adj" fmla="val 18750"/>
            </a:avLst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50000"/>
              </a:lnSpc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품질보증</a:t>
            </a:r>
          </a:p>
          <a:p>
            <a:pPr algn="ctr" eaLnBrk="1" hangingPunct="1">
              <a:lnSpc>
                <a:spcPct val="150000"/>
              </a:lnSpc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과정을 통한</a:t>
            </a:r>
          </a:p>
          <a:p>
            <a:pPr algn="ctr" eaLnBrk="1" hangingPunct="1">
              <a:lnSpc>
                <a:spcPct val="150000"/>
              </a:lnSpc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최상의 결과물</a:t>
            </a:r>
          </a:p>
          <a:p>
            <a:pPr algn="ctr" eaLnBrk="1" hangingPunct="1">
              <a:lnSpc>
                <a:spcPct val="150000"/>
              </a:lnSpc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제공</a:t>
            </a:r>
          </a:p>
        </p:txBody>
      </p:sp>
      <p:sp>
        <p:nvSpPr>
          <p:cNvPr id="47" name="AutoShape 103"/>
          <p:cNvSpPr>
            <a:spLocks noChangeArrowheads="1"/>
          </p:cNvSpPr>
          <p:nvPr/>
        </p:nvSpPr>
        <p:spPr bwMode="auto">
          <a:xfrm>
            <a:off x="982981" y="3339263"/>
            <a:ext cx="4646120" cy="484588"/>
          </a:xfrm>
          <a:prstGeom prst="leftRightArrow">
            <a:avLst>
              <a:gd name="adj1" fmla="val 62602"/>
              <a:gd name="adj2" fmla="val 4084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  <a:extLst/>
        </p:spPr>
        <p:txBody>
          <a:bodyPr wrap="none" lIns="54000" r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 smtClean="0">
                <a:solidFill>
                  <a:srgbClr val="0000CC"/>
                </a:solidFill>
                <a:latin typeface="+mn-ea"/>
                <a:ea typeface="+mn-ea"/>
              </a:rPr>
              <a:t>구조적 기반의</a:t>
            </a:r>
            <a:r>
              <a:rPr lang="en-US" altLang="ko-KR" sz="1100" dirty="0" smtClean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ko-KR" altLang="en-US" sz="1100" dirty="0" smtClean="0">
                <a:solidFill>
                  <a:srgbClr val="0000CC"/>
                </a:solidFill>
                <a:latin typeface="+mn-ea"/>
                <a:ea typeface="+mn-ea"/>
              </a:rPr>
              <a:t>자체 개발방법론</a:t>
            </a:r>
            <a:r>
              <a:rPr lang="en-US" altLang="ko-KR" sz="1100" dirty="0" smtClean="0">
                <a:solidFill>
                  <a:srgbClr val="0000CC"/>
                </a:solidFill>
                <a:latin typeface="+mn-ea"/>
                <a:ea typeface="+mn-ea"/>
              </a:rPr>
              <a:t>( LSWPE) </a:t>
            </a:r>
            <a:r>
              <a:rPr lang="ko-KR" altLang="en-US" sz="1100" dirty="0">
                <a:solidFill>
                  <a:srgbClr val="0000CC"/>
                </a:solidFill>
                <a:latin typeface="+mn-ea"/>
                <a:ea typeface="+mn-ea"/>
              </a:rPr>
              <a:t>사용</a:t>
            </a:r>
          </a:p>
        </p:txBody>
      </p:sp>
      <p:sp>
        <p:nvSpPr>
          <p:cNvPr id="49" name="Rectangle 105"/>
          <p:cNvSpPr>
            <a:spLocks noChangeArrowheads="1"/>
          </p:cNvSpPr>
          <p:nvPr/>
        </p:nvSpPr>
        <p:spPr bwMode="auto">
          <a:xfrm>
            <a:off x="1658968" y="2762024"/>
            <a:ext cx="539763" cy="231004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분석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0" name="Rectangle 106"/>
          <p:cNvSpPr>
            <a:spLocks noChangeArrowheads="1"/>
          </p:cNvSpPr>
          <p:nvPr/>
        </p:nvSpPr>
        <p:spPr bwMode="auto">
          <a:xfrm>
            <a:off x="2552753" y="2762024"/>
            <a:ext cx="539763" cy="231004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설계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1" name="Rectangle 107"/>
          <p:cNvSpPr>
            <a:spLocks noChangeArrowheads="1"/>
          </p:cNvSpPr>
          <p:nvPr/>
        </p:nvSpPr>
        <p:spPr bwMode="auto">
          <a:xfrm>
            <a:off x="3479672" y="2762024"/>
            <a:ext cx="539763" cy="231004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구현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2" name="Rectangle 108"/>
          <p:cNvSpPr>
            <a:spLocks noChangeArrowheads="1"/>
          </p:cNvSpPr>
          <p:nvPr/>
        </p:nvSpPr>
        <p:spPr bwMode="auto">
          <a:xfrm>
            <a:off x="4406592" y="2762024"/>
            <a:ext cx="539763" cy="231004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468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시험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Line 110"/>
          <p:cNvSpPr>
            <a:spLocks noChangeShapeType="1"/>
          </p:cNvSpPr>
          <p:nvPr/>
        </p:nvSpPr>
        <p:spPr bwMode="auto">
          <a:xfrm flipH="1">
            <a:off x="2694044" y="3903747"/>
            <a:ext cx="3175" cy="26296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lIns="54000" rIns="0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54" name="Line 111"/>
          <p:cNvSpPr>
            <a:spLocks noChangeShapeType="1"/>
          </p:cNvSpPr>
          <p:nvPr/>
        </p:nvSpPr>
        <p:spPr bwMode="auto">
          <a:xfrm flipH="1">
            <a:off x="3902161" y="3903747"/>
            <a:ext cx="3175" cy="261746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lIns="54000" rIns="0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55" name="Line 112"/>
          <p:cNvSpPr>
            <a:spLocks noChangeShapeType="1"/>
          </p:cNvSpPr>
          <p:nvPr/>
        </p:nvSpPr>
        <p:spPr bwMode="auto">
          <a:xfrm flipH="1">
            <a:off x="5132504" y="3888115"/>
            <a:ext cx="4763" cy="260878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lIns="54000" rIns="0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56" name="AutoShape 113"/>
          <p:cNvSpPr>
            <a:spLocks noChangeArrowheads="1"/>
          </p:cNvSpPr>
          <p:nvPr/>
        </p:nvSpPr>
        <p:spPr bwMode="auto">
          <a:xfrm>
            <a:off x="1512915" y="5857729"/>
            <a:ext cx="3608477" cy="427271"/>
          </a:xfrm>
          <a:prstGeom prst="leftRightArrow">
            <a:avLst>
              <a:gd name="adj1" fmla="val 62602"/>
              <a:gd name="adj2" fmla="val 58943"/>
            </a:avLst>
          </a:prstGeom>
          <a:gradFill rotWithShape="0">
            <a:gsLst>
              <a:gs pos="0">
                <a:srgbClr val="C0C0C0"/>
              </a:gs>
              <a:gs pos="50000">
                <a:srgbClr val="EAEAEA"/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프로젝트 관리 방법론</a:t>
            </a:r>
          </a:p>
        </p:txBody>
      </p:sp>
      <p:sp>
        <p:nvSpPr>
          <p:cNvPr id="57" name="AutoShape 114"/>
          <p:cNvSpPr>
            <a:spLocks noChangeArrowheads="1"/>
          </p:cNvSpPr>
          <p:nvPr/>
        </p:nvSpPr>
        <p:spPr bwMode="auto">
          <a:xfrm>
            <a:off x="1547840" y="6706765"/>
            <a:ext cx="1100165" cy="2072089"/>
          </a:xfrm>
          <a:prstGeom prst="roundRect">
            <a:avLst>
              <a:gd name="adj" fmla="val 8773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lIns="1224000" tIns="0" rIns="90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8" name="Rectangle 115"/>
          <p:cNvSpPr>
            <a:spLocks noChangeArrowheads="1"/>
          </p:cNvSpPr>
          <p:nvPr/>
        </p:nvSpPr>
        <p:spPr bwMode="auto">
          <a:xfrm>
            <a:off x="1644681" y="6802293"/>
            <a:ext cx="928711" cy="309163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품질정책</a:t>
            </a:r>
          </a:p>
        </p:txBody>
      </p:sp>
      <p:sp>
        <p:nvSpPr>
          <p:cNvPr id="59" name="Rectangle 116"/>
          <p:cNvSpPr>
            <a:spLocks noChangeArrowheads="1"/>
          </p:cNvSpPr>
          <p:nvPr/>
        </p:nvSpPr>
        <p:spPr bwMode="auto">
          <a:xfrm>
            <a:off x="1644681" y="7193089"/>
            <a:ext cx="928711" cy="307427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 매뉴얼</a:t>
            </a:r>
          </a:p>
        </p:txBody>
      </p:sp>
      <p:sp>
        <p:nvSpPr>
          <p:cNvPr id="60" name="Rectangle 117"/>
          <p:cNvSpPr>
            <a:spLocks noChangeArrowheads="1"/>
          </p:cNvSpPr>
          <p:nvPr/>
        </p:nvSpPr>
        <p:spPr bwMode="auto">
          <a:xfrm>
            <a:off x="1644681" y="7589097"/>
            <a:ext cx="928711" cy="309163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품질보증계획</a:t>
            </a:r>
          </a:p>
        </p:txBody>
      </p:sp>
      <p:sp>
        <p:nvSpPr>
          <p:cNvPr id="61" name="Rectangle 118"/>
          <p:cNvSpPr>
            <a:spLocks noChangeArrowheads="1"/>
          </p:cNvSpPr>
          <p:nvPr/>
        </p:nvSpPr>
        <p:spPr bwMode="auto">
          <a:xfrm>
            <a:off x="1644681" y="7988577"/>
            <a:ext cx="928711" cy="309163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표준</a:t>
            </a:r>
          </a:p>
        </p:txBody>
      </p:sp>
      <p:sp>
        <p:nvSpPr>
          <p:cNvPr id="62" name="Rectangle 119"/>
          <p:cNvSpPr>
            <a:spLocks noChangeArrowheads="1"/>
          </p:cNvSpPr>
          <p:nvPr/>
        </p:nvSpPr>
        <p:spPr bwMode="auto">
          <a:xfrm>
            <a:off x="1644681" y="8384584"/>
            <a:ext cx="928711" cy="310900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절차</a:t>
            </a:r>
          </a:p>
        </p:txBody>
      </p:sp>
      <p:sp>
        <p:nvSpPr>
          <p:cNvPr id="63" name="AutoShape 120"/>
          <p:cNvSpPr>
            <a:spLocks noChangeArrowheads="1"/>
          </p:cNvSpPr>
          <p:nvPr/>
        </p:nvSpPr>
        <p:spPr bwMode="auto">
          <a:xfrm>
            <a:off x="2743258" y="6713713"/>
            <a:ext cx="1122391" cy="2188987"/>
          </a:xfrm>
          <a:prstGeom prst="roundRect">
            <a:avLst>
              <a:gd name="adj" fmla="val 8773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tIns="0" rIns="122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4" name="Rectangle 121"/>
          <p:cNvSpPr>
            <a:spLocks noChangeArrowheads="1"/>
          </p:cNvSpPr>
          <p:nvPr/>
        </p:nvSpPr>
        <p:spPr bwMode="auto">
          <a:xfrm>
            <a:off x="2830572" y="6802293"/>
            <a:ext cx="960462" cy="213636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형상관리</a:t>
            </a:r>
          </a:p>
        </p:txBody>
      </p:sp>
      <p:sp>
        <p:nvSpPr>
          <p:cNvPr id="65" name="Rectangle 122"/>
          <p:cNvSpPr>
            <a:spLocks noChangeArrowheads="1"/>
          </p:cNvSpPr>
          <p:nvPr/>
        </p:nvSpPr>
        <p:spPr bwMode="auto">
          <a:xfrm>
            <a:off x="2830572" y="7109719"/>
            <a:ext cx="960462" cy="215373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품질기록</a:t>
            </a:r>
          </a:p>
        </p:txBody>
      </p:sp>
      <p:sp>
        <p:nvSpPr>
          <p:cNvPr id="66" name="Rectangle 123"/>
          <p:cNvSpPr>
            <a:spLocks noChangeArrowheads="1"/>
          </p:cNvSpPr>
          <p:nvPr/>
        </p:nvSpPr>
        <p:spPr bwMode="auto">
          <a:xfrm>
            <a:off x="2830572" y="7396303"/>
            <a:ext cx="960462" cy="213636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문서관리</a:t>
            </a:r>
          </a:p>
        </p:txBody>
      </p:sp>
      <p:sp>
        <p:nvSpPr>
          <p:cNvPr id="67" name="Rectangle 124"/>
          <p:cNvSpPr>
            <a:spLocks noChangeArrowheads="1"/>
          </p:cNvSpPr>
          <p:nvPr/>
        </p:nvSpPr>
        <p:spPr bwMode="auto">
          <a:xfrm>
            <a:off x="2830572" y="7717625"/>
            <a:ext cx="960462" cy="213636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합동검토</a:t>
            </a:r>
          </a:p>
        </p:txBody>
      </p:sp>
      <p:sp>
        <p:nvSpPr>
          <p:cNvPr id="68" name="Rectangle 125"/>
          <p:cNvSpPr>
            <a:spLocks noChangeArrowheads="1"/>
          </p:cNvSpPr>
          <p:nvPr/>
        </p:nvSpPr>
        <p:spPr bwMode="auto">
          <a:xfrm>
            <a:off x="2830572" y="8021578"/>
            <a:ext cx="960462" cy="213636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검증 및 확인</a:t>
            </a:r>
          </a:p>
        </p:txBody>
      </p:sp>
      <p:sp>
        <p:nvSpPr>
          <p:cNvPr id="69" name="Rectangle 126"/>
          <p:cNvSpPr>
            <a:spLocks noChangeArrowheads="1"/>
          </p:cNvSpPr>
          <p:nvPr/>
        </p:nvSpPr>
        <p:spPr bwMode="auto">
          <a:xfrm>
            <a:off x="2830572" y="8301214"/>
            <a:ext cx="960462" cy="213636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위험관리</a:t>
            </a:r>
          </a:p>
        </p:txBody>
      </p:sp>
      <p:sp>
        <p:nvSpPr>
          <p:cNvPr id="70" name="Rectangle 127"/>
          <p:cNvSpPr>
            <a:spLocks noChangeArrowheads="1"/>
          </p:cNvSpPr>
          <p:nvPr/>
        </p:nvSpPr>
        <p:spPr bwMode="auto">
          <a:xfrm>
            <a:off x="2830572" y="8605167"/>
            <a:ext cx="960462" cy="213636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smtClean="0">
                <a:solidFill>
                  <a:srgbClr val="000000"/>
                </a:solidFill>
                <a:latin typeface="+mn-ea"/>
                <a:ea typeface="+mn-ea"/>
              </a:rPr>
              <a:t>이슈관리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1" name="AutoShape 130"/>
          <p:cNvSpPr>
            <a:spLocks noChangeArrowheads="1"/>
          </p:cNvSpPr>
          <p:nvPr/>
        </p:nvSpPr>
        <p:spPr bwMode="auto">
          <a:xfrm>
            <a:off x="3964075" y="6694607"/>
            <a:ext cx="1122391" cy="713855"/>
          </a:xfrm>
          <a:prstGeom prst="roundRect">
            <a:avLst>
              <a:gd name="adj" fmla="val 8773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tIns="0" rIns="122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2" name="Rectangle 131"/>
          <p:cNvSpPr>
            <a:spLocks noChangeArrowheads="1"/>
          </p:cNvSpPr>
          <p:nvPr/>
        </p:nvSpPr>
        <p:spPr bwMode="auto">
          <a:xfrm>
            <a:off x="4051390" y="6802293"/>
            <a:ext cx="960462" cy="211899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평가 및 감사</a:t>
            </a:r>
          </a:p>
        </p:txBody>
      </p:sp>
      <p:sp>
        <p:nvSpPr>
          <p:cNvPr id="73" name="Rectangle 132"/>
          <p:cNvSpPr>
            <a:spLocks noChangeArrowheads="1"/>
          </p:cNvSpPr>
          <p:nvPr/>
        </p:nvSpPr>
        <p:spPr bwMode="auto">
          <a:xfrm>
            <a:off x="4051390" y="7109719"/>
            <a:ext cx="960462" cy="213636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시정조치</a:t>
            </a:r>
          </a:p>
        </p:txBody>
      </p:sp>
      <p:cxnSp>
        <p:nvCxnSpPr>
          <p:cNvPr id="75" name="AutoShape 134"/>
          <p:cNvCxnSpPr>
            <a:cxnSpLocks noChangeShapeType="1"/>
            <a:stCxn id="49" idx="0"/>
            <a:endCxn id="52" idx="0"/>
          </p:cNvCxnSpPr>
          <p:nvPr/>
        </p:nvCxnSpPr>
        <p:spPr bwMode="auto">
          <a:xfrm rot="5400000" flipH="1" flipV="1">
            <a:off x="3302662" y="1388212"/>
            <a:ext cx="12700" cy="2747624"/>
          </a:xfrm>
          <a:prstGeom prst="bentConnector3">
            <a:avLst>
              <a:gd name="adj1" fmla="val 180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stealth" w="lg" len="lg"/>
              </a14:hiddenLine>
            </a:ext>
          </a:extLst>
        </p:spPr>
      </p:cxnSp>
      <p:cxnSp>
        <p:nvCxnSpPr>
          <p:cNvPr id="76" name="AutoShape 135"/>
          <p:cNvCxnSpPr>
            <a:cxnSpLocks noChangeShapeType="1"/>
            <a:stCxn id="49" idx="0"/>
            <a:endCxn id="51" idx="0"/>
          </p:cNvCxnSpPr>
          <p:nvPr/>
        </p:nvCxnSpPr>
        <p:spPr bwMode="auto">
          <a:xfrm rot="5400000" flipH="1" flipV="1">
            <a:off x="2839202" y="1851672"/>
            <a:ext cx="12700" cy="1820704"/>
          </a:xfrm>
          <a:prstGeom prst="bentConnector3">
            <a:avLst>
              <a:gd name="adj1" fmla="val 180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stealth" w="lg" len="lg"/>
              </a14:hiddenLine>
            </a:ext>
          </a:extLst>
        </p:spPr>
      </p:cxnSp>
      <p:cxnSp>
        <p:nvCxnSpPr>
          <p:cNvPr id="82" name="AutoShape 136"/>
          <p:cNvCxnSpPr>
            <a:cxnSpLocks noChangeShapeType="1"/>
            <a:stCxn id="49" idx="0"/>
            <a:endCxn id="50" idx="0"/>
          </p:cNvCxnSpPr>
          <p:nvPr/>
        </p:nvCxnSpPr>
        <p:spPr bwMode="auto">
          <a:xfrm rot="5400000" flipH="1" flipV="1">
            <a:off x="2375742" y="2315132"/>
            <a:ext cx="12700" cy="893785"/>
          </a:xfrm>
          <a:prstGeom prst="bentConnector3">
            <a:avLst>
              <a:gd name="adj1" fmla="val 180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stealth" w="lg" len="lg"/>
              </a14:hiddenLine>
            </a:ext>
          </a:extLst>
        </p:spPr>
      </p:cxnSp>
      <p:sp>
        <p:nvSpPr>
          <p:cNvPr id="83" name="Rectangle 63"/>
          <p:cNvSpPr>
            <a:spLocks noChangeArrowheads="1"/>
          </p:cNvSpPr>
          <p:nvPr/>
        </p:nvSpPr>
        <p:spPr bwMode="auto">
          <a:xfrm>
            <a:off x="392113" y="2795770"/>
            <a:ext cx="6048524" cy="63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6000" tIns="46800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>
            <a:stCxn id="49" idx="3"/>
            <a:endCxn id="50" idx="1"/>
          </p:cNvCxnSpPr>
          <p:nvPr/>
        </p:nvCxnSpPr>
        <p:spPr>
          <a:xfrm>
            <a:off x="2198731" y="2877526"/>
            <a:ext cx="354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50" idx="3"/>
            <a:endCxn id="51" idx="1"/>
          </p:cNvCxnSpPr>
          <p:nvPr/>
        </p:nvCxnSpPr>
        <p:spPr>
          <a:xfrm>
            <a:off x="3092516" y="2877526"/>
            <a:ext cx="387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51" idx="3"/>
            <a:endCxn id="52" idx="1"/>
          </p:cNvCxnSpPr>
          <p:nvPr/>
        </p:nvCxnSpPr>
        <p:spPr>
          <a:xfrm>
            <a:off x="4019435" y="2877526"/>
            <a:ext cx="38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05"/>
          <p:cNvSpPr>
            <a:spLocks noChangeArrowheads="1"/>
          </p:cNvSpPr>
          <p:nvPr/>
        </p:nvSpPr>
        <p:spPr bwMode="auto">
          <a:xfrm>
            <a:off x="1658968" y="3167744"/>
            <a:ext cx="3287387" cy="231004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요구사항 관리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940321" y="2993028"/>
            <a:ext cx="0" cy="1806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2835791" y="2993028"/>
            <a:ext cx="0" cy="1806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3783097" y="2993028"/>
            <a:ext cx="0" cy="1806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4694021" y="2993028"/>
            <a:ext cx="0" cy="1806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85"/>
          <p:cNvSpPr>
            <a:spLocks noChangeArrowheads="1"/>
          </p:cNvSpPr>
          <p:nvPr/>
        </p:nvSpPr>
        <p:spPr bwMode="auto">
          <a:xfrm>
            <a:off x="519115" y="4914607"/>
            <a:ext cx="914422" cy="833699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rgbClr val="000000"/>
                </a:solidFill>
                <a:latin typeface="+mn-ea"/>
                <a:ea typeface="+mn-ea"/>
              </a:rPr>
              <a:t>프로젝트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rgbClr val="000000"/>
                </a:solidFill>
                <a:latin typeface="+mn-ea"/>
                <a:ea typeface="+mn-ea"/>
              </a:rPr>
              <a:t>관리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6" name="Rectangle 87"/>
          <p:cNvSpPr>
            <a:spLocks noChangeArrowheads="1"/>
          </p:cNvSpPr>
          <p:nvPr/>
        </p:nvSpPr>
        <p:spPr bwMode="auto">
          <a:xfrm>
            <a:off x="1520853" y="4914607"/>
            <a:ext cx="3600539" cy="833699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7" name="AutoShape 89"/>
          <p:cNvSpPr>
            <a:spLocks noChangeArrowheads="1"/>
          </p:cNvSpPr>
          <p:nvPr/>
        </p:nvSpPr>
        <p:spPr bwMode="auto">
          <a:xfrm>
            <a:off x="1651031" y="5114347"/>
            <a:ext cx="914422" cy="468956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FFFFFF"/>
                </a:solidFill>
                <a:latin typeface="+mn-ea"/>
                <a:ea typeface="+mn-ea"/>
              </a:rPr>
              <a:t>품질보증</a:t>
            </a: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FFFFFF"/>
                </a:solidFill>
                <a:latin typeface="+mn-ea"/>
                <a:ea typeface="+mn-ea"/>
              </a:rPr>
              <a:t>계획수립</a:t>
            </a:r>
          </a:p>
        </p:txBody>
      </p:sp>
      <p:sp>
        <p:nvSpPr>
          <p:cNvPr id="108" name="AutoShape 90"/>
          <p:cNvSpPr>
            <a:spLocks noChangeArrowheads="1"/>
          </p:cNvSpPr>
          <p:nvPr/>
        </p:nvSpPr>
        <p:spPr bwMode="auto">
          <a:xfrm>
            <a:off x="2851210" y="5114347"/>
            <a:ext cx="914422" cy="468956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smtClean="0">
                <a:solidFill>
                  <a:srgbClr val="FFFFFF"/>
                </a:solidFill>
                <a:latin typeface="+mn-ea"/>
                <a:ea typeface="+mn-ea"/>
              </a:rPr>
              <a:t>프로젝트</a:t>
            </a:r>
            <a:endParaRPr lang="en-US" altLang="ko-KR" sz="1100" smtClean="0">
              <a:solidFill>
                <a:srgbClr val="FFFFFF"/>
              </a:solidFill>
              <a:latin typeface="+mn-ea"/>
              <a:ea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smtClean="0">
                <a:solidFill>
                  <a:srgbClr val="FFFFFF"/>
                </a:solidFill>
                <a:latin typeface="+mn-ea"/>
                <a:ea typeface="+mn-ea"/>
              </a:rPr>
              <a:t>통제</a:t>
            </a:r>
            <a:endParaRPr lang="ko-KR" altLang="en-US" sz="11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cxnSp>
        <p:nvCxnSpPr>
          <p:cNvPr id="110" name="AutoShape 104"/>
          <p:cNvCxnSpPr>
            <a:cxnSpLocks noChangeShapeType="1"/>
          </p:cNvCxnSpPr>
          <p:nvPr/>
        </p:nvCxnSpPr>
        <p:spPr bwMode="auto">
          <a:xfrm flipV="1">
            <a:off x="4984863" y="5347088"/>
            <a:ext cx="334971" cy="1737"/>
          </a:xfrm>
          <a:prstGeom prst="bentConnector3">
            <a:avLst>
              <a:gd name="adj1" fmla="val 4976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stealth" w="lg" len="lg"/>
              </a14:hiddenLine>
            </a:ext>
          </a:extLst>
        </p:spPr>
      </p:cxnSp>
      <p:cxnSp>
        <p:nvCxnSpPr>
          <p:cNvPr id="111" name="직선 화살표 연결선 110"/>
          <p:cNvCxnSpPr>
            <a:endCxn id="108" idx="1"/>
          </p:cNvCxnSpPr>
          <p:nvPr/>
        </p:nvCxnSpPr>
        <p:spPr>
          <a:xfrm>
            <a:off x="2573392" y="5347089"/>
            <a:ext cx="277818" cy="1736"/>
          </a:xfrm>
          <a:prstGeom prst="straightConnector1">
            <a:avLst/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36" idx="3"/>
            <a:endCxn id="37" idx="1"/>
          </p:cNvCxnSpPr>
          <p:nvPr/>
        </p:nvCxnSpPr>
        <p:spPr>
          <a:xfrm flipV="1">
            <a:off x="2951227" y="4182692"/>
            <a:ext cx="785830" cy="170197"/>
          </a:xfrm>
          <a:prstGeom prst="straightConnector1">
            <a:avLst/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36" idx="3"/>
            <a:endCxn id="38" idx="1"/>
          </p:cNvCxnSpPr>
          <p:nvPr/>
        </p:nvCxnSpPr>
        <p:spPr>
          <a:xfrm>
            <a:off x="2951227" y="4352889"/>
            <a:ext cx="790593" cy="154009"/>
          </a:xfrm>
          <a:prstGeom prst="straightConnector1">
            <a:avLst/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2394340" y="3743258"/>
            <a:ext cx="7148" cy="377084"/>
          </a:xfrm>
          <a:prstGeom prst="straightConnector1">
            <a:avLst/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704548" y="3810163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작업산출물</a:t>
            </a:r>
            <a:endParaRPr lang="ko-KR" altLang="en-US" sz="1000"/>
          </a:p>
        </p:txBody>
      </p:sp>
      <p:cxnSp>
        <p:nvCxnSpPr>
          <p:cNvPr id="131" name="직선 화살표 연결선 130"/>
          <p:cNvCxnSpPr/>
          <p:nvPr/>
        </p:nvCxnSpPr>
        <p:spPr>
          <a:xfrm>
            <a:off x="2578054" y="3743258"/>
            <a:ext cx="7148" cy="377084"/>
          </a:xfrm>
          <a:prstGeom prst="straightConnector1">
            <a:avLst/>
          </a:prstGeom>
          <a:ln w="12700">
            <a:solidFill>
              <a:srgbClr val="3366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553415" y="3766396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산출물 검토 결과</a:t>
            </a:r>
            <a:r>
              <a:rPr lang="en-US" altLang="ko-KR" sz="1000" smtClean="0"/>
              <a:t>/</a:t>
            </a:r>
          </a:p>
          <a:p>
            <a:r>
              <a:rPr lang="ko-KR" altLang="en-US" sz="1000" smtClean="0"/>
              <a:t>프로세스 평가 결과</a:t>
            </a:r>
            <a:endParaRPr lang="ko-KR" altLang="en-US" sz="1000"/>
          </a:p>
        </p:txBody>
      </p:sp>
      <p:cxnSp>
        <p:nvCxnSpPr>
          <p:cNvPr id="134" name="직선 화살표 연결선 133"/>
          <p:cNvCxnSpPr/>
          <p:nvPr/>
        </p:nvCxnSpPr>
        <p:spPr>
          <a:xfrm flipH="1">
            <a:off x="1941688" y="4618576"/>
            <a:ext cx="469776" cy="484928"/>
          </a:xfrm>
          <a:prstGeom prst="straightConnector1">
            <a:avLst/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428208" y="4616579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품질보증계획</a:t>
            </a:r>
            <a:endParaRPr lang="en-US" altLang="ko-KR" sz="1000" smtClean="0"/>
          </a:p>
          <a:p>
            <a:r>
              <a:rPr lang="ko-KR" altLang="en-US" sz="1000" smtClean="0"/>
              <a:t>품질목표</a:t>
            </a:r>
            <a:endParaRPr lang="ko-KR" altLang="en-US" sz="1000"/>
          </a:p>
        </p:txBody>
      </p:sp>
      <p:cxnSp>
        <p:nvCxnSpPr>
          <p:cNvPr id="138" name="직선 화살표 연결선 137"/>
          <p:cNvCxnSpPr/>
          <p:nvPr/>
        </p:nvCxnSpPr>
        <p:spPr>
          <a:xfrm flipH="1">
            <a:off x="2095627" y="4612381"/>
            <a:ext cx="469776" cy="484928"/>
          </a:xfrm>
          <a:prstGeom prst="straightConnector1">
            <a:avLst/>
          </a:prstGeom>
          <a:ln w="12700">
            <a:solidFill>
              <a:srgbClr val="3366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155825" y="4725269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smtClean="0"/>
              <a:t>목표</a:t>
            </a:r>
            <a:endParaRPr lang="en-US" altLang="ko-KR" sz="1000" smtClean="0"/>
          </a:p>
          <a:p>
            <a:pPr algn="r"/>
            <a:r>
              <a:rPr lang="ko-KR" altLang="en-US" sz="1000" smtClean="0"/>
              <a:t>일정계회</a:t>
            </a:r>
            <a:endParaRPr lang="ko-KR" altLang="en-US" sz="1000"/>
          </a:p>
        </p:txBody>
      </p:sp>
      <p:cxnSp>
        <p:nvCxnSpPr>
          <p:cNvPr id="140" name="직선 화살표 연결선 139"/>
          <p:cNvCxnSpPr/>
          <p:nvPr/>
        </p:nvCxnSpPr>
        <p:spPr>
          <a:xfrm>
            <a:off x="2689282" y="4596473"/>
            <a:ext cx="550085" cy="509491"/>
          </a:xfrm>
          <a:prstGeom prst="straightConnector1">
            <a:avLst/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 rot="2175931">
            <a:off x="2711514" y="4719052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이슈</a:t>
            </a:r>
            <a:r>
              <a:rPr lang="en-US" altLang="ko-KR" sz="1000" smtClean="0"/>
              <a:t>/</a:t>
            </a:r>
            <a:r>
              <a:rPr lang="ko-KR" altLang="en-US" sz="1000" smtClean="0"/>
              <a:t>문제점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6375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품질보증계획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77997" y="466868"/>
            <a:ext cx="86189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품질보증계획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478848" y="694469"/>
            <a:ext cx="126104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1.2. </a:t>
            </a:r>
            <a:r>
              <a:rPr lang="ko-KR" altLang="en-US" dirty="0" smtClean="0">
                <a:latin typeface="+mn-ea"/>
                <a:ea typeface="+mn-ea"/>
              </a:rPr>
              <a:t>품질보증 </a:t>
            </a:r>
            <a:r>
              <a:rPr lang="ko-KR" altLang="en-US" dirty="0">
                <a:latin typeface="+mn-ea"/>
                <a:ea typeface="+mn-ea"/>
              </a:rPr>
              <a:t>계획 수립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1.2. </a:t>
            </a:r>
            <a:r>
              <a:rPr lang="ko-KR" altLang="en-US" sz="1600" dirty="0" smtClean="0">
                <a:latin typeface="+mn-ea"/>
                <a:ea typeface="+mn-ea"/>
              </a:rPr>
              <a:t>품질보증 계획 수립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latin typeface="+mn-ea"/>
                <a:ea typeface="+mn-ea"/>
              </a:rPr>
              <a:t>프로젝트 별 </a:t>
            </a:r>
            <a:r>
              <a:rPr lang="ko-KR" altLang="en-US" sz="1200" dirty="0">
                <a:latin typeface="+mn-ea"/>
                <a:ea typeface="+mn-ea"/>
              </a:rPr>
              <a:t>요구사항 및 환경을 고려한 품질관리 전반에 걸쳐 계획을 수립하고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계량화된 품질목표를 수립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품질보증계획서에는 품질보증 목표 설정을 포함하여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품질표준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품질기준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일정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방법 등이 포함되며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각 단계마다 프로젝트 활동 및 검토 계획을 포함합니다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149842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품질보증 계획수립</a:t>
              </a:r>
            </a:p>
          </p:txBody>
        </p:sp>
      </p:grpSp>
      <p:graphicFrame>
        <p:nvGraphicFramePr>
          <p:cNvPr id="84" name="Group 91"/>
          <p:cNvGraphicFramePr>
            <a:graphicFrameLocks noGrp="1"/>
          </p:cNvGraphicFramePr>
          <p:nvPr>
            <p:extLst/>
          </p:nvPr>
        </p:nvGraphicFramePr>
        <p:xfrm>
          <a:off x="471488" y="2626715"/>
          <a:ext cx="5910262" cy="6254749"/>
        </p:xfrm>
        <a:graphic>
          <a:graphicData uri="http://schemas.openxmlformats.org/drawingml/2006/table">
            <a:tbl>
              <a:tblPr/>
              <a:tblGrid>
                <a:gridCol w="1180501"/>
                <a:gridCol w="4729761"/>
              </a:tblGrid>
              <a:tr h="386404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          목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           용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0276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품질보증 계획의 목적</a:t>
                      </a:r>
                    </a:p>
                  </a:txBody>
                  <a:tcPr marL="90000" marR="90000" marT="43966" marB="43966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프로젝트의 활동과 작업산출물에 대한 정의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품질활동 수행의 기반 제공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구축할 시스템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제품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품질 보증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65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품질보증의 목표</a:t>
                      </a:r>
                    </a:p>
                  </a:txBody>
                  <a:tcPr marL="90000" marR="90000" marT="43966" marB="43966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신뢰성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효율성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유지보수성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이식성 등을 달성하기 위한 목표 설정 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280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검토 및 감사</a:t>
                      </a:r>
                    </a:p>
                  </a:txBody>
                  <a:tcPr marL="90000" marR="90000" marT="43966" marB="43966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산출물과 작업의 품질을 관리하기 위한 검토 및 감사 내역  설정 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55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품질보증활동의 책임</a:t>
                      </a:r>
                    </a:p>
                  </a:txBody>
                  <a:tcPr marL="90000" marR="90000" marT="43966" marB="43966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검토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검사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인수에 대한 품질보증 활동의 책임자 규정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4856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품질보증활동 체계</a:t>
                      </a:r>
                    </a:p>
                  </a:txBody>
                  <a:tcPr marL="90000" marR="90000" marT="43966" marB="43966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품질보증 조직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조직의 역할 및 임무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품질보증 활동 절차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품질보증 활동 내용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현황보고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65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표준 및 방법</a:t>
                      </a:r>
                    </a:p>
                  </a:txBody>
                  <a:tcPr marL="90000" marR="90000" marT="43966" marB="43966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산출물 작성 표준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작업 및 산출물의 작성 방법 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55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품질체크 세부내역</a:t>
                      </a:r>
                    </a:p>
                  </a:txBody>
                  <a:tcPr marL="90000" marR="90000" marT="43966" marB="43966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 단계에 따른 산출물 내용과 점검내용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4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품질보증계획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77997" y="466868"/>
            <a:ext cx="86189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품질보증계획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592662" y="694469"/>
            <a:ext cx="114723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1.3. </a:t>
            </a:r>
            <a:r>
              <a:rPr lang="ko-KR" altLang="en-US" dirty="0" smtClean="0">
                <a:latin typeface="+mn-ea"/>
                <a:ea typeface="+mn-ea"/>
              </a:rPr>
              <a:t>품질목표 </a:t>
            </a:r>
            <a:r>
              <a:rPr lang="ko-KR" altLang="en-US" dirty="0">
                <a:latin typeface="+mn-ea"/>
                <a:ea typeface="+mn-ea"/>
              </a:rPr>
              <a:t>및 기준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1.3. </a:t>
            </a:r>
            <a:r>
              <a:rPr lang="ko-KR" altLang="en-US" sz="1600" dirty="0" smtClean="0">
                <a:latin typeface="+mn-ea"/>
                <a:ea typeface="+mn-ea"/>
              </a:rPr>
              <a:t>품질 목표 및 기준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1.3.1. </a:t>
            </a:r>
            <a:r>
              <a:rPr lang="ko-KR" altLang="en-US" sz="1600" dirty="0" smtClean="0">
                <a:latin typeface="+mn-ea"/>
                <a:ea typeface="+mn-ea"/>
              </a:rPr>
              <a:t>품질목표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품질보증을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실시함에 있어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ISO/IEC 9126(SW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품질특성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에서 권고한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개 항목의 품질목표인 </a:t>
            </a:r>
            <a:r>
              <a:rPr lang="ko-KR" altLang="en-US" sz="1200" dirty="0">
                <a:latin typeface="+mn-ea"/>
                <a:ea typeface="+mn-ea"/>
              </a:rPr>
              <a:t>기능성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신뢰성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사용성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효율성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유지보수성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이식성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을 금번 프로젝트의 표준품질 목표로 설정하고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이를 근거로 품질보증을 실시합니다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391322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품질목표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6" name="Group 92"/>
          <p:cNvGraphicFramePr>
            <a:graphicFrameLocks noGrp="1"/>
          </p:cNvGraphicFramePr>
          <p:nvPr>
            <p:extLst/>
          </p:nvPr>
        </p:nvGraphicFramePr>
        <p:xfrm>
          <a:off x="404813" y="2825854"/>
          <a:ext cx="6048375" cy="6115050"/>
        </p:xfrm>
        <a:graphic>
          <a:graphicData uri="http://schemas.openxmlformats.org/drawingml/2006/table">
            <a:tbl>
              <a:tblPr/>
              <a:tblGrid>
                <a:gridCol w="1220787"/>
                <a:gridCol w="4827588"/>
              </a:tblGrid>
              <a:tr h="413682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표준 품질 목표</a:t>
                      </a:r>
                    </a:p>
                  </a:txBody>
                  <a:tcPr marL="90000" marR="90000" marT="43965" marB="439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            의</a:t>
                      </a:r>
                    </a:p>
                  </a:txBody>
                  <a:tcPr marL="90000" marR="90000" marT="43965" marB="439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862938"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기능성</a:t>
                      </a:r>
                    </a:p>
                  </a:txBody>
                  <a:tcPr marL="90000" marR="90000" marT="43965" marB="43965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각 시스템의 기능들과 업무내용을 표현하는 속성으로 시스템 관련 사용자들의 요구까지 만족하는 속성 집합 </a:t>
                      </a:r>
                    </a:p>
                  </a:txBody>
                  <a:tcPr marL="90000" marR="90000" marT="43965" marB="439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87434"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신뢰성</a:t>
                      </a:r>
                    </a:p>
                  </a:txBody>
                  <a:tcPr marL="90000" marR="90000" marT="43965" marB="43965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제안요청서와 계약서에 명시된 기간 내에 소프트웨어의 실행 레벨을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유지하기 위한 능력을 만족하는 속성의 집합 </a:t>
                      </a:r>
                    </a:p>
                  </a:txBody>
                  <a:tcPr marL="90000" marR="90000" marT="43965" marB="439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84922"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사용성</a:t>
                      </a:r>
                    </a:p>
                  </a:txBody>
                  <a:tcPr marL="90000" marR="90000" marT="43965" marB="43965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주관기관의 명시적 또는 암시적 사용자가 시스템을 사용하기 위해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필요한 노력으로 각각의 사용 결과에 의한 평가를 나타내는 속성의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집합 </a:t>
                      </a:r>
                    </a:p>
                  </a:txBody>
                  <a:tcPr marL="90000" marR="90000" marT="43965" marB="439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84922"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효율성</a:t>
                      </a:r>
                    </a:p>
                  </a:txBody>
                  <a:tcPr marL="90000" marR="90000" marT="43965" marB="43965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제안요청서 및 계약서에 명시된 조건 하에서 소프트웨어의 실행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레벨과 사용되는 자원 양자간의 관계를 나타내는 소프트웨어 속성의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집합 </a:t>
                      </a:r>
                    </a:p>
                  </a:txBody>
                  <a:tcPr marL="90000" marR="90000" marT="43965" marB="439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88691"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유지보수성</a:t>
                      </a:r>
                    </a:p>
                  </a:txBody>
                  <a:tcPr marL="90000" marR="90000" marT="43965" marB="43965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요구되는 개정을 처리하기 위해 필요로 하는 노력을 나타내는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속성의 집합 </a:t>
                      </a:r>
                    </a:p>
                  </a:txBody>
                  <a:tcPr marL="90000" marR="90000" marT="43965" marB="439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2461"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이식성</a:t>
                      </a:r>
                    </a:p>
                  </a:txBody>
                  <a:tcPr marL="90000" marR="90000" marT="43965" marB="43965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각 시스템을 다른 환경으로 이식하기 위한 속성의 집합 </a:t>
                      </a:r>
                    </a:p>
                  </a:txBody>
                  <a:tcPr marL="90000" marR="90000" marT="43965" marB="439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23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품질보증계획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77997" y="466868"/>
            <a:ext cx="86189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품질보증계획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592662" y="694469"/>
            <a:ext cx="114723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1.3. </a:t>
            </a:r>
            <a:r>
              <a:rPr lang="ko-KR" altLang="en-US" dirty="0" smtClean="0">
                <a:latin typeface="+mn-ea"/>
                <a:ea typeface="+mn-ea"/>
              </a:rPr>
              <a:t>품질목표 </a:t>
            </a:r>
            <a:r>
              <a:rPr lang="ko-KR" altLang="en-US" dirty="0">
                <a:latin typeface="+mn-ea"/>
                <a:ea typeface="+mn-ea"/>
              </a:rPr>
              <a:t>및 기준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1.3.2. </a:t>
            </a:r>
            <a:r>
              <a:rPr lang="ko-KR" altLang="en-US" sz="1600" dirty="0" smtClean="0">
                <a:latin typeface="+mn-ea"/>
                <a:ea typeface="+mn-ea"/>
              </a:rPr>
              <a:t>품질기준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품질보증을 실시함에 있어서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개 항목의 품질목표인 기능성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신뢰성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사용성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효율성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유지보수성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이식성에 부합하는 </a:t>
            </a:r>
            <a:r>
              <a:rPr lang="ko-KR" altLang="en-US" sz="1200" dirty="0">
                <a:latin typeface="+mn-ea"/>
                <a:ea typeface="+mn-ea"/>
              </a:rPr>
              <a:t>품질기준을 설정하여 품질보증을 실시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18314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품질기준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7" name="Group 63"/>
          <p:cNvGraphicFramePr>
            <a:graphicFrameLocks noGrp="1"/>
          </p:cNvGraphicFramePr>
          <p:nvPr>
            <p:extLst/>
          </p:nvPr>
        </p:nvGraphicFramePr>
        <p:xfrm>
          <a:off x="404813" y="2467478"/>
          <a:ext cx="6048375" cy="6751637"/>
        </p:xfrm>
        <a:graphic>
          <a:graphicData uri="http://schemas.openxmlformats.org/drawingml/2006/table">
            <a:tbl>
              <a:tblPr/>
              <a:tblGrid>
                <a:gridCol w="1208087"/>
                <a:gridCol w="4840288"/>
              </a:tblGrid>
              <a:tr h="344644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표준 품질 특성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표준 품질 기준</a:t>
                      </a: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(Metric)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1192400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기능성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제안요청서의 취지 부합도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비교우위도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업무특징과 시스템 구성의 부합도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주관기관의 일반 사용자 및 관리자의 만족도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98006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신뢰성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계획에 따른 업무의 진행도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Documentation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준비도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원칙의 일관도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구성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기능의 정확도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통신 내용의 정확도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보안정도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34964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사용성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업무특징과 시스템 구성의 부합도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운영 용이도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사용자 만족도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97635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효율성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업무처리 효율성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처리 성능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일반 사용자 만족도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97635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유지보수성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유지보수 원칙 설정도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보수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변경 계획 수립도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응급대처방안 수립도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86353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이식성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시스템간의 통일도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규격 및 규정의 일치도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품질보증계획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77997" y="466868"/>
            <a:ext cx="86189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품질보증계획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64183" y="694469"/>
            <a:ext cx="975712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1.4. </a:t>
            </a:r>
            <a:r>
              <a:rPr lang="ko-KR" altLang="en-US" dirty="0">
                <a:latin typeface="+mn-ea"/>
                <a:ea typeface="+mn-ea"/>
              </a:rPr>
              <a:t>품질보증조직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97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1.4. </a:t>
            </a:r>
            <a:r>
              <a:rPr lang="ko-KR" altLang="en-US" sz="1600" dirty="0" smtClean="0">
                <a:latin typeface="+mn-ea"/>
                <a:ea typeface="+mn-ea"/>
              </a:rPr>
              <a:t>품질보증조직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1.4.1. </a:t>
            </a:r>
            <a:r>
              <a:rPr lang="ko-KR" altLang="en-US" sz="1600" dirty="0" smtClean="0">
                <a:latin typeface="+mn-ea"/>
                <a:ea typeface="+mn-ea"/>
              </a:rPr>
              <a:t>조직구성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품질목표를 달성하기 위하여 철저한 품질관리를 위해 주관기관과 협력업체로 이루어진 </a:t>
            </a:r>
            <a:r>
              <a:rPr lang="en-US" altLang="ko-KR" sz="1200" dirty="0">
                <a:latin typeface="+mn-ea"/>
                <a:ea typeface="+mn-ea"/>
              </a:rPr>
              <a:t>SEPG(Software Engineering Process Group)</a:t>
            </a:r>
            <a:r>
              <a:rPr lang="ko-KR" altLang="en-US" sz="1200" dirty="0">
                <a:latin typeface="+mn-ea"/>
                <a:ea typeface="+mn-ea"/>
              </a:rPr>
              <a:t>를 구성하여 품질을 관리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2426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조직구성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88938" y="2690153"/>
            <a:ext cx="6046787" cy="6383337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18" name="Group 41"/>
          <p:cNvGrpSpPr>
            <a:grpSpLocks/>
          </p:cNvGrpSpPr>
          <p:nvPr/>
        </p:nvGrpSpPr>
        <p:grpSpPr bwMode="auto">
          <a:xfrm>
            <a:off x="450850" y="2842491"/>
            <a:ext cx="5948363" cy="6122987"/>
            <a:chOff x="284" y="2123"/>
            <a:chExt cx="3747" cy="3499"/>
          </a:xfrm>
        </p:grpSpPr>
        <p:sp>
          <p:nvSpPr>
            <p:cNvPr id="19" name="AutoShape 30"/>
            <p:cNvSpPr>
              <a:spLocks noChangeArrowheads="1"/>
            </p:cNvSpPr>
            <p:nvPr/>
          </p:nvSpPr>
          <p:spPr bwMode="auto">
            <a:xfrm>
              <a:off x="284" y="3774"/>
              <a:ext cx="3747" cy="1326"/>
            </a:xfrm>
            <a:prstGeom prst="roundRect">
              <a:avLst>
                <a:gd name="adj" fmla="val 1676"/>
              </a:avLst>
            </a:prstGeom>
            <a:solidFill>
              <a:srgbClr val="FFFFB9">
                <a:alpha val="50195"/>
              </a:srgbClr>
            </a:solidFill>
            <a:ln w="12700">
              <a:solidFill>
                <a:srgbClr val="EAEAEA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8" name="Rectangle 35"/>
            <p:cNvSpPr>
              <a:spLocks noChangeArrowheads="1"/>
            </p:cNvSpPr>
            <p:nvPr/>
          </p:nvSpPr>
          <p:spPr bwMode="auto">
            <a:xfrm>
              <a:off x="332" y="3839"/>
              <a:ext cx="1200" cy="143"/>
            </a:xfrm>
            <a:prstGeom prst="rect">
              <a:avLst/>
            </a:prstGeom>
            <a:solidFill>
              <a:srgbClr val="C7D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64800" bIns="72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000000"/>
                  </a:solidFill>
                  <a:latin typeface="+mn-ea"/>
                  <a:ea typeface="+mn-ea"/>
                </a:rPr>
                <a:t>품질보증지원</a:t>
              </a:r>
            </a:p>
          </p:txBody>
        </p:sp>
        <p:sp>
          <p:nvSpPr>
            <p:cNvPr id="29" name="Rectangle 36"/>
            <p:cNvSpPr>
              <a:spLocks noChangeArrowheads="1"/>
            </p:cNvSpPr>
            <p:nvPr/>
          </p:nvSpPr>
          <p:spPr bwMode="auto">
            <a:xfrm>
              <a:off x="1580" y="3839"/>
              <a:ext cx="1152" cy="143"/>
            </a:xfrm>
            <a:prstGeom prst="rect">
              <a:avLst/>
            </a:prstGeom>
            <a:solidFill>
              <a:srgbClr val="C7D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64800" bIns="72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000000"/>
                  </a:solidFill>
                  <a:latin typeface="+mn-ea"/>
                  <a:ea typeface="+mn-ea"/>
                </a:rPr>
                <a:t>품질보증관리</a:t>
              </a:r>
            </a:p>
          </p:txBody>
        </p:sp>
        <p:sp>
          <p:nvSpPr>
            <p:cNvPr id="30" name="Rectangle 37"/>
            <p:cNvSpPr>
              <a:spLocks noChangeArrowheads="1"/>
            </p:cNvSpPr>
            <p:nvPr/>
          </p:nvSpPr>
          <p:spPr bwMode="auto">
            <a:xfrm>
              <a:off x="2780" y="3839"/>
              <a:ext cx="1200" cy="143"/>
            </a:xfrm>
            <a:prstGeom prst="rect">
              <a:avLst/>
            </a:prstGeom>
            <a:solidFill>
              <a:srgbClr val="C7D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64800" bIns="72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000000"/>
                  </a:solidFill>
                  <a:latin typeface="+mn-ea"/>
                  <a:ea typeface="+mn-ea"/>
                </a:rPr>
                <a:t>형상관리</a:t>
              </a:r>
            </a:p>
          </p:txBody>
        </p:sp>
        <p:sp>
          <p:nvSpPr>
            <p:cNvPr id="31" name="Rectangle 38"/>
            <p:cNvSpPr>
              <a:spLocks noChangeArrowheads="1"/>
            </p:cNvSpPr>
            <p:nvPr/>
          </p:nvSpPr>
          <p:spPr bwMode="auto">
            <a:xfrm>
              <a:off x="332" y="4441"/>
              <a:ext cx="1200" cy="143"/>
            </a:xfrm>
            <a:prstGeom prst="rect">
              <a:avLst/>
            </a:prstGeom>
            <a:solidFill>
              <a:srgbClr val="C7D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64800" bIns="72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000000"/>
                  </a:solidFill>
                  <a:latin typeface="+mn-ea"/>
                  <a:ea typeface="+mn-ea"/>
                </a:rPr>
                <a:t>품질감사</a:t>
              </a:r>
              <a:r>
                <a:rPr lang="en-US" altLang="ko-KR" sz="1100" b="1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100" b="1" dirty="0">
                  <a:solidFill>
                    <a:srgbClr val="000000"/>
                  </a:solidFill>
                  <a:latin typeface="+mn-ea"/>
                  <a:ea typeface="+mn-ea"/>
                </a:rPr>
                <a:t>품질감사자</a:t>
              </a:r>
              <a:r>
                <a:rPr lang="en-US" altLang="ko-KR" sz="1100" b="1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2" name="Rectangle 39"/>
            <p:cNvSpPr>
              <a:spLocks noChangeArrowheads="1"/>
            </p:cNvSpPr>
            <p:nvPr/>
          </p:nvSpPr>
          <p:spPr bwMode="auto">
            <a:xfrm>
              <a:off x="1580" y="4441"/>
              <a:ext cx="1152" cy="143"/>
            </a:xfrm>
            <a:prstGeom prst="rect">
              <a:avLst/>
            </a:prstGeom>
            <a:solidFill>
              <a:srgbClr val="C7D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64800" bIns="72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000000"/>
                  </a:solidFill>
                  <a:latin typeface="+mn-ea"/>
                  <a:ea typeface="+mn-ea"/>
                </a:rPr>
                <a:t>표준관리</a:t>
              </a:r>
            </a:p>
          </p:txBody>
        </p:sp>
        <p:sp>
          <p:nvSpPr>
            <p:cNvPr id="33" name="Rectangle 40"/>
            <p:cNvSpPr>
              <a:spLocks noChangeArrowheads="1"/>
            </p:cNvSpPr>
            <p:nvPr/>
          </p:nvSpPr>
          <p:spPr bwMode="auto">
            <a:xfrm>
              <a:off x="2780" y="4441"/>
              <a:ext cx="1200" cy="143"/>
            </a:xfrm>
            <a:prstGeom prst="rect">
              <a:avLst/>
            </a:prstGeom>
            <a:solidFill>
              <a:srgbClr val="C7D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64800" bIns="72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000000"/>
                  </a:solidFill>
                  <a:latin typeface="+mn-ea"/>
                  <a:ea typeface="+mn-ea"/>
                </a:rPr>
                <a:t>품질 교육 관리</a:t>
              </a:r>
            </a:p>
          </p:txBody>
        </p:sp>
        <p:sp>
          <p:nvSpPr>
            <p:cNvPr id="34" name="Rectangle 41"/>
            <p:cNvSpPr>
              <a:spLocks noChangeArrowheads="1"/>
            </p:cNvSpPr>
            <p:nvPr/>
          </p:nvSpPr>
          <p:spPr bwMode="auto">
            <a:xfrm>
              <a:off x="1580" y="3839"/>
              <a:ext cx="1152" cy="562"/>
            </a:xfrm>
            <a:prstGeom prst="rect">
              <a:avLst/>
            </a:prstGeom>
            <a:noFill/>
            <a:ln w="9525">
              <a:solidFill>
                <a:srgbClr val="3366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70000" rIns="0"/>
            <a:lstStyle>
              <a:lvl1pPr marL="95250" indent="-95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프로젝트 팀원 품질 교육주관</a:t>
              </a:r>
            </a:p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프로젝트 팀원 품질 교육 현황 관리</a:t>
              </a:r>
            </a:p>
          </p:txBody>
        </p:sp>
        <p:sp>
          <p:nvSpPr>
            <p:cNvPr id="35" name="Rectangle 42"/>
            <p:cNvSpPr>
              <a:spLocks noChangeArrowheads="1"/>
            </p:cNvSpPr>
            <p:nvPr/>
          </p:nvSpPr>
          <p:spPr bwMode="auto">
            <a:xfrm>
              <a:off x="332" y="3839"/>
              <a:ext cx="1200" cy="562"/>
            </a:xfrm>
            <a:prstGeom prst="rect">
              <a:avLst/>
            </a:prstGeom>
            <a:noFill/>
            <a:ln w="9525">
              <a:solidFill>
                <a:srgbClr val="3366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70000" rIns="0"/>
            <a:lstStyle>
              <a:lvl1pPr marL="95250" indent="-95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품질평가 지침 작성 및 관리</a:t>
              </a:r>
            </a:p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품질 검토회 실시 및 결과 반영</a:t>
              </a:r>
            </a:p>
          </p:txBody>
        </p:sp>
        <p:sp>
          <p:nvSpPr>
            <p:cNvPr id="36" name="Rectangle 43"/>
            <p:cNvSpPr>
              <a:spLocks noChangeArrowheads="1"/>
            </p:cNvSpPr>
            <p:nvPr/>
          </p:nvSpPr>
          <p:spPr bwMode="auto">
            <a:xfrm>
              <a:off x="2780" y="3839"/>
              <a:ext cx="1200" cy="562"/>
            </a:xfrm>
            <a:prstGeom prst="rect">
              <a:avLst/>
            </a:prstGeom>
            <a:noFill/>
            <a:ln w="9525">
              <a:solidFill>
                <a:srgbClr val="3366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70000" rIns="0"/>
            <a:lstStyle>
              <a:lvl1pPr marL="95250" indent="-95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프로젝트 산출물 형상관리</a:t>
              </a:r>
            </a:p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변경관리 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/ Repository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정보관리</a:t>
              </a:r>
            </a:p>
          </p:txBody>
        </p:sp>
        <p:sp>
          <p:nvSpPr>
            <p:cNvPr id="37" name="Rectangle 44"/>
            <p:cNvSpPr>
              <a:spLocks noChangeArrowheads="1"/>
            </p:cNvSpPr>
            <p:nvPr/>
          </p:nvSpPr>
          <p:spPr bwMode="auto">
            <a:xfrm>
              <a:off x="332" y="4440"/>
              <a:ext cx="1200" cy="570"/>
            </a:xfrm>
            <a:prstGeom prst="rect">
              <a:avLst/>
            </a:prstGeom>
            <a:noFill/>
            <a:ln w="9525">
              <a:solidFill>
                <a:srgbClr val="3366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70000" rIns="0"/>
            <a:lstStyle>
              <a:lvl1pPr marL="95250" indent="-95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품질감사 지침수립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/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품질감사 체크리스트 작성관리</a:t>
              </a:r>
            </a:p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품질감사 결과 획득</a:t>
              </a:r>
            </a:p>
          </p:txBody>
        </p:sp>
        <p:sp>
          <p:nvSpPr>
            <p:cNvPr id="38" name="Rectangle 45"/>
            <p:cNvSpPr>
              <a:spLocks noChangeArrowheads="1"/>
            </p:cNvSpPr>
            <p:nvPr/>
          </p:nvSpPr>
          <p:spPr bwMode="auto">
            <a:xfrm>
              <a:off x="1580" y="4440"/>
              <a:ext cx="1152" cy="570"/>
            </a:xfrm>
            <a:prstGeom prst="rect">
              <a:avLst/>
            </a:prstGeom>
            <a:noFill/>
            <a:ln w="9525">
              <a:solidFill>
                <a:srgbClr val="3366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70000" rIns="0"/>
            <a:lstStyle>
              <a:lvl1pPr marL="95250" indent="-95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각종 문서 및 양식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지침의 표준 관리</a:t>
              </a:r>
            </a:p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업무팀의 산출물에 대한 표준 준수 여부 관리</a:t>
              </a:r>
            </a:p>
          </p:txBody>
        </p:sp>
        <p:sp>
          <p:nvSpPr>
            <p:cNvPr id="39" name="Rectangle 46"/>
            <p:cNvSpPr>
              <a:spLocks noChangeArrowheads="1"/>
            </p:cNvSpPr>
            <p:nvPr/>
          </p:nvSpPr>
          <p:spPr bwMode="auto">
            <a:xfrm>
              <a:off x="2780" y="4440"/>
              <a:ext cx="1200" cy="570"/>
            </a:xfrm>
            <a:prstGeom prst="rect">
              <a:avLst/>
            </a:prstGeom>
            <a:noFill/>
            <a:ln w="9525">
              <a:solidFill>
                <a:srgbClr val="3366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70000" rIns="0"/>
            <a:lstStyle>
              <a:lvl1pPr marL="95250" indent="-95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프로젝트 팀원 품질 교육 주관</a:t>
              </a:r>
            </a:p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품질 교육 현황 관리</a:t>
              </a:r>
            </a:p>
          </p:txBody>
        </p:sp>
        <p:sp>
          <p:nvSpPr>
            <p:cNvPr id="40" name="AutoShape 29"/>
            <p:cNvSpPr>
              <a:spLocks noChangeArrowheads="1"/>
            </p:cNvSpPr>
            <p:nvPr/>
          </p:nvSpPr>
          <p:spPr bwMode="auto">
            <a:xfrm>
              <a:off x="339" y="2314"/>
              <a:ext cx="3630" cy="1158"/>
            </a:xfrm>
            <a:prstGeom prst="roundRect">
              <a:avLst>
                <a:gd name="adj" fmla="val 3583"/>
              </a:avLst>
            </a:prstGeom>
            <a:solidFill>
              <a:srgbClr val="FFFFB9">
                <a:alpha val="50195"/>
              </a:srgbClr>
            </a:solidFill>
            <a:ln w="12700">
              <a:solidFill>
                <a:srgbClr val="EAEAEA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41" name="Group 31"/>
            <p:cNvGrpSpPr>
              <a:grpSpLocks/>
            </p:cNvGrpSpPr>
            <p:nvPr/>
          </p:nvGrpSpPr>
          <p:grpSpPr bwMode="auto">
            <a:xfrm>
              <a:off x="1443" y="2399"/>
              <a:ext cx="1440" cy="385"/>
              <a:chOff x="1488" y="2544"/>
              <a:chExt cx="1392" cy="385"/>
            </a:xfrm>
          </p:grpSpPr>
          <p:sp>
            <p:nvSpPr>
              <p:cNvPr id="54" name="AutoShape 32"/>
              <p:cNvSpPr>
                <a:spLocks noChangeArrowheads="1"/>
              </p:cNvSpPr>
              <p:nvPr/>
            </p:nvSpPr>
            <p:spPr bwMode="auto">
              <a:xfrm>
                <a:off x="1488" y="2736"/>
                <a:ext cx="1392" cy="193"/>
              </a:xfrm>
              <a:prstGeom prst="bevel">
                <a:avLst>
                  <a:gd name="adj" fmla="val 12500"/>
                </a:avLst>
              </a:prstGeom>
              <a:solidFill>
                <a:srgbClr val="336699"/>
              </a:solidFill>
              <a:ln w="317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100" b="1" dirty="0">
                    <a:solidFill>
                      <a:srgbClr val="FFFFFF"/>
                    </a:solidFill>
                    <a:latin typeface="+mn-ea"/>
                    <a:ea typeface="+mn-ea"/>
                  </a:rPr>
                  <a:t>품질보증팀</a:t>
                </a:r>
              </a:p>
            </p:txBody>
          </p:sp>
          <p:sp>
            <p:nvSpPr>
              <p:cNvPr id="55" name="AutoShape 33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392" cy="193"/>
              </a:xfrm>
              <a:prstGeom prst="bevel">
                <a:avLst>
                  <a:gd name="adj" fmla="val 12500"/>
                </a:avLst>
              </a:prstGeom>
              <a:solidFill>
                <a:srgbClr val="336699"/>
              </a:solidFill>
              <a:ln w="317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100" b="1" dirty="0">
                    <a:solidFill>
                      <a:srgbClr val="FFFFFF"/>
                    </a:solidFill>
                    <a:latin typeface="+mn-ea"/>
                    <a:ea typeface="+mn-ea"/>
                  </a:rPr>
                  <a:t>주관기관</a:t>
                </a:r>
                <a:r>
                  <a:rPr lang="en-US" altLang="ko-KR" sz="1100" b="1" dirty="0">
                    <a:solidFill>
                      <a:srgbClr val="FFFFFF"/>
                    </a:solidFill>
                    <a:latin typeface="+mn-ea"/>
                    <a:ea typeface="+mn-ea"/>
                  </a:rPr>
                  <a:t>(</a:t>
                </a:r>
                <a:r>
                  <a:rPr lang="ko-KR" altLang="en-US" sz="1100" b="1" dirty="0">
                    <a:solidFill>
                      <a:srgbClr val="FFFFFF"/>
                    </a:solidFill>
                    <a:latin typeface="+mn-ea"/>
                    <a:ea typeface="+mn-ea"/>
                  </a:rPr>
                  <a:t>품질담당자</a:t>
                </a:r>
                <a:r>
                  <a:rPr lang="en-US" altLang="ko-KR" sz="1100" b="1" dirty="0">
                    <a:solidFill>
                      <a:srgbClr val="FFFFFF"/>
                    </a:solidFill>
                    <a:latin typeface="+mn-ea"/>
                    <a:ea typeface="+mn-ea"/>
                  </a:rPr>
                  <a:t>)</a:t>
                </a:r>
              </a:p>
            </p:txBody>
          </p:sp>
        </p:grpSp>
        <p:sp>
          <p:nvSpPr>
            <p:cNvPr id="42" name="AutoShape 34"/>
            <p:cNvSpPr>
              <a:spLocks noChangeArrowheads="1"/>
            </p:cNvSpPr>
            <p:nvPr/>
          </p:nvSpPr>
          <p:spPr bwMode="auto">
            <a:xfrm>
              <a:off x="1467" y="3215"/>
              <a:ext cx="1392" cy="193"/>
            </a:xfrm>
            <a:prstGeom prst="bevel">
              <a:avLst>
                <a:gd name="adj" fmla="val 12500"/>
              </a:avLst>
            </a:prstGeom>
            <a:solidFill>
              <a:srgbClr val="336699"/>
            </a:solidFill>
            <a:ln w="317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FFFFFF"/>
                  </a:solidFill>
                  <a:latin typeface="+mn-ea"/>
                  <a:ea typeface="+mn-ea"/>
                </a:rPr>
                <a:t>사업총괄 책임자</a:t>
              </a:r>
            </a:p>
          </p:txBody>
        </p:sp>
        <p:sp>
          <p:nvSpPr>
            <p:cNvPr id="43" name="Line 47"/>
            <p:cNvSpPr>
              <a:spLocks noChangeShapeType="1"/>
            </p:cNvSpPr>
            <p:nvPr/>
          </p:nvSpPr>
          <p:spPr bwMode="auto">
            <a:xfrm flipH="1">
              <a:off x="1854" y="2783"/>
              <a:ext cx="1" cy="432"/>
            </a:xfrm>
            <a:prstGeom prst="line">
              <a:avLst/>
            </a:prstGeom>
            <a:noFill/>
            <a:ln w="3175">
              <a:solidFill>
                <a:srgbClr val="669900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 flipV="1">
              <a:off x="2431" y="2767"/>
              <a:ext cx="0" cy="432"/>
            </a:xfrm>
            <a:prstGeom prst="line">
              <a:avLst/>
            </a:prstGeom>
            <a:noFill/>
            <a:ln w="3175">
              <a:solidFill>
                <a:srgbClr val="669900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auto">
            <a:xfrm>
              <a:off x="1447" y="2890"/>
              <a:ext cx="40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000000"/>
                  </a:solidFill>
                  <a:latin typeface="+mn-ea"/>
                  <a:ea typeface="+mn-ea"/>
                </a:rPr>
                <a:t>시정조치</a:t>
              </a:r>
            </a:p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000000"/>
                  </a:solidFill>
                  <a:latin typeface="+mn-ea"/>
                  <a:ea typeface="+mn-ea"/>
                </a:rPr>
                <a:t>요구</a:t>
              </a:r>
            </a:p>
          </p:txBody>
        </p:sp>
        <p:sp>
          <p:nvSpPr>
            <p:cNvPr id="46" name="Text Box 50"/>
            <p:cNvSpPr txBox="1">
              <a:spLocks noChangeArrowheads="1"/>
            </p:cNvSpPr>
            <p:nvPr/>
          </p:nvSpPr>
          <p:spPr bwMode="auto">
            <a:xfrm>
              <a:off x="2450" y="2926"/>
              <a:ext cx="403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000000"/>
                  </a:solidFill>
                  <a:latin typeface="+mn-ea"/>
                  <a:ea typeface="+mn-ea"/>
                </a:rPr>
                <a:t>승인요청</a:t>
              </a:r>
            </a:p>
          </p:txBody>
        </p:sp>
        <p:sp>
          <p:nvSpPr>
            <p:cNvPr id="47" name="Text Box 93"/>
            <p:cNvSpPr txBox="1">
              <a:spLocks noChangeArrowheads="1"/>
            </p:cNvSpPr>
            <p:nvPr/>
          </p:nvSpPr>
          <p:spPr bwMode="auto">
            <a:xfrm>
              <a:off x="439" y="5167"/>
              <a:ext cx="3436" cy="455"/>
            </a:xfrm>
            <a:prstGeom prst="rect">
              <a:avLst/>
            </a:prstGeom>
            <a:solidFill>
              <a:srgbClr val="DCE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0" anchor="ctr"/>
            <a:lstStyle>
              <a:lvl1pPr marL="133350" indent="-1333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30000"/>
                </a:spcBef>
                <a:buClr>
                  <a:srgbClr val="808080"/>
                </a:buClr>
                <a:buSzPct val="90000"/>
                <a:buFont typeface="Wingdings 2" panose="05020102010507070707" pitchFamily="18" charset="2"/>
                <a:buNone/>
              </a:pP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 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SEPG(Software Engineering Process Group) : </a:t>
              </a:r>
            </a:p>
            <a:p>
              <a:pPr eaLnBrk="1" hangingPunct="1">
                <a:lnSpc>
                  <a:spcPct val="120000"/>
                </a:lnSpc>
                <a:spcBef>
                  <a:spcPct val="30000"/>
                </a:spcBef>
                <a:buClr>
                  <a:srgbClr val="808080"/>
                </a:buClr>
                <a:buSzPct val="90000"/>
                <a:buFont typeface="Wingdings 2" panose="05020102010507070707" pitchFamily="18" charset="2"/>
                <a:buNone/>
              </a:pP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  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소프트웨어 공학과 관련하여 지속적인 소프트웨어 개발 프로세스 개선과 방법을</a:t>
              </a:r>
            </a:p>
            <a:p>
              <a:pPr eaLnBrk="1" hangingPunct="1">
                <a:lnSpc>
                  <a:spcPct val="12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None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   연구하며 전사적인 소프트웨어 지식체계시스템을 구축하고 관리한다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.</a:t>
              </a:r>
            </a:p>
          </p:txBody>
        </p:sp>
        <p:grpSp>
          <p:nvGrpSpPr>
            <p:cNvPr id="48" name="Group 45"/>
            <p:cNvGrpSpPr>
              <a:grpSpLocks/>
            </p:cNvGrpSpPr>
            <p:nvPr/>
          </p:nvGrpSpPr>
          <p:grpSpPr bwMode="auto">
            <a:xfrm>
              <a:off x="313" y="2123"/>
              <a:ext cx="1901" cy="200"/>
              <a:chOff x="540" y="834"/>
              <a:chExt cx="2739" cy="279"/>
            </a:xfrm>
          </p:grpSpPr>
          <p:pic>
            <p:nvPicPr>
              <p:cNvPr id="52" name="Picture 46" descr="전략바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" y="834"/>
                <a:ext cx="273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Rectangle 47"/>
              <p:cNvSpPr>
                <a:spLocks noChangeArrowheads="1"/>
              </p:cNvSpPr>
              <p:nvPr/>
            </p:nvSpPr>
            <p:spPr bwMode="auto">
              <a:xfrm>
                <a:off x="794" y="876"/>
                <a:ext cx="1936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300" b="1" dirty="0">
                    <a:solidFill>
                      <a:srgbClr val="FFFFFF"/>
                    </a:solidFill>
                    <a:latin typeface="+mn-ea"/>
                    <a:ea typeface="+mn-ea"/>
                  </a:rPr>
                  <a:t>조직 구성도</a:t>
                </a:r>
              </a:p>
            </p:txBody>
          </p:sp>
        </p:grpSp>
        <p:grpSp>
          <p:nvGrpSpPr>
            <p:cNvPr id="49" name="Group 48"/>
            <p:cNvGrpSpPr>
              <a:grpSpLocks/>
            </p:cNvGrpSpPr>
            <p:nvPr/>
          </p:nvGrpSpPr>
          <p:grpSpPr bwMode="auto">
            <a:xfrm>
              <a:off x="313" y="3568"/>
              <a:ext cx="1901" cy="200"/>
              <a:chOff x="540" y="834"/>
              <a:chExt cx="2739" cy="279"/>
            </a:xfrm>
          </p:grpSpPr>
          <p:pic>
            <p:nvPicPr>
              <p:cNvPr id="50" name="Picture 49" descr="전략바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" y="834"/>
                <a:ext cx="273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Rectangle 50"/>
              <p:cNvSpPr>
                <a:spLocks noChangeArrowheads="1"/>
              </p:cNvSpPr>
              <p:nvPr/>
            </p:nvSpPr>
            <p:spPr bwMode="auto">
              <a:xfrm>
                <a:off x="794" y="876"/>
                <a:ext cx="1936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300" b="1" dirty="0">
                    <a:solidFill>
                      <a:srgbClr val="FFFFFF"/>
                    </a:solidFill>
                    <a:latin typeface="+mn-ea"/>
                    <a:ea typeface="+mn-ea"/>
                  </a:rPr>
                  <a:t>품질관리 세부내용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765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품질보증계획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77997" y="466868"/>
            <a:ext cx="86189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품질보증계획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64183" y="694469"/>
            <a:ext cx="975712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1.4. </a:t>
            </a:r>
            <a:r>
              <a:rPr lang="ko-KR" altLang="en-US" dirty="0">
                <a:latin typeface="+mn-ea"/>
                <a:ea typeface="+mn-ea"/>
              </a:rPr>
              <a:t>품질보증조직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1.4.2</a:t>
            </a:r>
            <a:r>
              <a:rPr lang="en-US" altLang="ko-KR" sz="1600" dirty="0">
                <a:latin typeface="+mn-ea"/>
                <a:ea typeface="+mn-ea"/>
              </a:rPr>
              <a:t>. SEPG </a:t>
            </a:r>
            <a:r>
              <a:rPr lang="ko-KR" altLang="en-US" sz="1600" dirty="0">
                <a:latin typeface="+mn-ea"/>
                <a:ea typeface="+mn-ea"/>
              </a:rPr>
              <a:t>활동 영역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SEPG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가 본 사업에서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PM(Project Manager)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과 같이 프로젝트 관리 활동에 참여하기 위하여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개발방법론에서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제시된 </a:t>
            </a:r>
            <a:r>
              <a:rPr lang="ko-KR" altLang="en-US" sz="1200" dirty="0">
                <a:latin typeface="+mn-ea"/>
                <a:ea typeface="+mn-ea"/>
              </a:rPr>
              <a:t>가이드라인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마일스톤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체크포인트를 적극적으로 활용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2426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latin typeface="+mn-ea"/>
                </a:rPr>
                <a:t>SPEG </a:t>
              </a:r>
              <a:r>
                <a:rPr lang="ko-KR" altLang="en-US" sz="1100" dirty="0" smtClean="0">
                  <a:latin typeface="+mn-ea"/>
                </a:rPr>
                <a:t>활동 영역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388938" y="2684463"/>
            <a:ext cx="6046787" cy="6524625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57" name="Group 111"/>
          <p:cNvGraphicFramePr>
            <a:graphicFrameLocks noGrp="1"/>
          </p:cNvGraphicFramePr>
          <p:nvPr>
            <p:extLst/>
          </p:nvPr>
        </p:nvGraphicFramePr>
        <p:xfrm>
          <a:off x="476250" y="2747963"/>
          <a:ext cx="5868988" cy="4957760"/>
        </p:xfrm>
        <a:graphic>
          <a:graphicData uri="http://schemas.openxmlformats.org/drawingml/2006/table">
            <a:tbl>
              <a:tblPr/>
              <a:tblGrid>
                <a:gridCol w="1095497"/>
                <a:gridCol w="4773491"/>
              </a:tblGrid>
              <a:tr h="440142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      역</a:t>
                      </a: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            용</a:t>
                      </a: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6126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신규 프로젝트 계획</a:t>
                      </a:r>
                    </a:p>
                  </a:txBody>
                  <a:tcPr marL="90005" marR="90005" marT="43962" marB="43962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초기 단계에서 프로젝트의 진행방향을 정립한다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26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소프트웨어 개발 진행 </a:t>
                      </a:r>
                    </a:p>
                  </a:txBody>
                  <a:tcPr marL="90005" marR="90005" marT="43962" marB="43962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소프트웨어 개발 계획에 의거 애플리케이션을 개발한다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26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차기 반복수행 계획</a:t>
                      </a:r>
                    </a:p>
                  </a:txBody>
                  <a:tcPr marL="90005" marR="90005" marT="43962" marB="43962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이전 반복 결과에 따라 차기 반복수행 계획을 작성한다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26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반복 관리</a:t>
                      </a:r>
                    </a:p>
                  </a:txBody>
                  <a:tcPr marL="90005" marR="90005" marT="43962" marB="43962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반복에 필요한 자원을 획득하고 일을 진행한다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2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(Phase)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</a:t>
                      </a:r>
                    </a:p>
                  </a:txBody>
                  <a:tcPr marL="90005" marR="90005" marT="43962" marB="43962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각 단계에서 모든 활동이 완료되었는지 판단한다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26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완료</a:t>
                      </a:r>
                    </a:p>
                  </a:txBody>
                  <a:tcPr marL="90005" marR="90005" marT="43962" marB="43962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프로젝트의 모든 활동이 완료되었는지 판단한다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4159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모니터링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프로젝트 관리</a:t>
                      </a:r>
                    </a:p>
                  </a:txBody>
                  <a:tcPr marL="90005" marR="90005" marT="43962" marB="43962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일일별로 활동에서 발생하는 산출물과 진행율을 검토한다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8" name="그룹 20"/>
          <p:cNvGrpSpPr>
            <a:grpSpLocks/>
          </p:cNvGrpSpPr>
          <p:nvPr/>
        </p:nvGrpSpPr>
        <p:grpSpPr bwMode="auto">
          <a:xfrm>
            <a:off x="490538" y="7800975"/>
            <a:ext cx="5819775" cy="1233488"/>
            <a:chOff x="490175" y="6113416"/>
            <a:chExt cx="5948725" cy="1233953"/>
          </a:xfrm>
        </p:grpSpPr>
        <p:sp>
          <p:nvSpPr>
            <p:cNvPr id="59" name="AutoShape 243"/>
            <p:cNvSpPr>
              <a:spLocks noChangeArrowheads="1"/>
            </p:cNvSpPr>
            <p:nvPr/>
          </p:nvSpPr>
          <p:spPr bwMode="auto">
            <a:xfrm>
              <a:off x="641350" y="7288552"/>
              <a:ext cx="5634037" cy="52461"/>
            </a:xfrm>
            <a:prstGeom prst="parallelogram">
              <a:avLst>
                <a:gd name="adj" fmla="val 193410"/>
              </a:avLst>
            </a:prstGeom>
            <a:gradFill rotWithShape="1">
              <a:gsLst>
                <a:gs pos="0">
                  <a:srgbClr val="63B4F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AutoShape 244"/>
            <p:cNvSpPr>
              <a:spLocks noChangeArrowheads="1"/>
            </p:cNvSpPr>
            <p:nvPr/>
          </p:nvSpPr>
          <p:spPr bwMode="auto">
            <a:xfrm rot="16200000" flipH="1">
              <a:off x="296873" y="6895080"/>
              <a:ext cx="792660" cy="111917"/>
            </a:xfrm>
            <a:prstGeom prst="parallelogram">
              <a:avLst>
                <a:gd name="adj" fmla="val 599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3B4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Rectangle 246"/>
            <p:cNvSpPr>
              <a:spLocks noChangeArrowheads="1"/>
            </p:cNvSpPr>
            <p:nvPr/>
          </p:nvSpPr>
          <p:spPr bwMode="auto">
            <a:xfrm>
              <a:off x="1371600" y="6378965"/>
              <a:ext cx="5067300" cy="1363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Rectangle 247"/>
            <p:cNvSpPr>
              <a:spLocks noChangeArrowheads="1"/>
            </p:cNvSpPr>
            <p:nvPr/>
          </p:nvSpPr>
          <p:spPr bwMode="auto">
            <a:xfrm>
              <a:off x="755650" y="6431426"/>
              <a:ext cx="5461425" cy="791433"/>
            </a:xfrm>
            <a:prstGeom prst="rect">
              <a:avLst/>
            </a:prstGeom>
            <a:gradFill rotWithShape="1">
              <a:gsLst>
                <a:gs pos="0">
                  <a:srgbClr val="DDEDF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Line 248"/>
            <p:cNvSpPr>
              <a:spLocks noChangeShapeType="1"/>
            </p:cNvSpPr>
            <p:nvPr/>
          </p:nvSpPr>
          <p:spPr bwMode="auto">
            <a:xfrm>
              <a:off x="1360488" y="6349237"/>
              <a:ext cx="4914899" cy="0"/>
            </a:xfrm>
            <a:prstGeom prst="line">
              <a:avLst/>
            </a:prstGeom>
            <a:noFill/>
            <a:ln w="9525">
              <a:solidFill>
                <a:srgbClr val="96C4F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64" name="Rectangle 249"/>
            <p:cNvSpPr>
              <a:spLocks noChangeArrowheads="1"/>
            </p:cNvSpPr>
            <p:nvPr/>
          </p:nvSpPr>
          <p:spPr bwMode="auto">
            <a:xfrm>
              <a:off x="1364796" y="6427859"/>
              <a:ext cx="4954026" cy="770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98425" indent="-98425" eaLnBrk="1" fontAlgn="ctr" hangingPunct="1">
                <a:lnSpc>
                  <a:spcPct val="110000"/>
                </a:lnSpc>
                <a:spcBef>
                  <a:spcPct val="20000"/>
                </a:spcBef>
                <a:buClr>
                  <a:srgbClr val="0A63BE"/>
                </a:buClr>
                <a:buSzPct val="80000"/>
                <a:buFont typeface="Wingdings" pitchFamily="2" charset="2"/>
                <a:buChar char="r"/>
                <a:tabLst>
                  <a:tab pos="1533525" algn="l"/>
                </a:tabLst>
                <a:defRPr/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</a:rPr>
                <a:t> </a:t>
              </a:r>
              <a:r>
                <a:rPr lang="en-US" altLang="ko-KR" sz="1100" b="1" dirty="0">
                  <a:solidFill>
                    <a:srgbClr val="000000"/>
                  </a:solidFill>
                  <a:latin typeface="+mn-ea"/>
                </a:rPr>
                <a:t>SEPG(Software Engineering Process Group) : </a:t>
              </a:r>
            </a:p>
            <a:p>
              <a:pPr marL="98425" indent="-98425" eaLnBrk="1" fontAlgn="ctr" hangingPunct="1">
                <a:lnSpc>
                  <a:spcPct val="110000"/>
                </a:lnSpc>
                <a:spcBef>
                  <a:spcPct val="20000"/>
                </a:spcBef>
                <a:buClr>
                  <a:srgbClr val="0A63BE"/>
                </a:buClr>
                <a:buSzPct val="80000"/>
                <a:buFont typeface="Wingdings" pitchFamily="2" charset="2"/>
                <a:buNone/>
                <a:tabLst>
                  <a:tab pos="1533525" algn="l"/>
                </a:tabLst>
                <a:defRPr/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</a:rPr>
                <a:t>   </a:t>
              </a:r>
              <a:r>
                <a:rPr lang="ko-KR" altLang="en-US" sz="1100" spc="-50" dirty="0">
                  <a:solidFill>
                    <a:srgbClr val="000000"/>
                  </a:solidFill>
                  <a:latin typeface="+mn-ea"/>
                </a:rPr>
                <a:t>소프트웨어공학과 관련하여 지속적인 소프트웨어개발프로세스 개선과 방법을 연구하며 전사적인 소프트웨어 지식체계시스템을 구축하고 관리한다</a:t>
              </a:r>
              <a:r>
                <a:rPr lang="en-US" altLang="ko-KR" sz="1100" spc="-50" dirty="0">
                  <a:solidFill>
                    <a:srgbClr val="000000"/>
                  </a:solidFill>
                  <a:latin typeface="+mn-ea"/>
                </a:rPr>
                <a:t>.</a:t>
              </a:r>
            </a:p>
          </p:txBody>
        </p:sp>
        <p:grpSp>
          <p:nvGrpSpPr>
            <p:cNvPr id="65" name="Group 51"/>
            <p:cNvGrpSpPr>
              <a:grpSpLocks/>
            </p:cNvGrpSpPr>
            <p:nvPr/>
          </p:nvGrpSpPr>
          <p:grpSpPr bwMode="auto">
            <a:xfrm>
              <a:off x="490175" y="6113416"/>
              <a:ext cx="920750" cy="921619"/>
              <a:chOff x="326" y="4739"/>
              <a:chExt cx="580" cy="580"/>
            </a:xfrm>
          </p:grpSpPr>
          <p:sp>
            <p:nvSpPr>
              <p:cNvPr id="66" name="Oval 245"/>
              <p:cNvSpPr>
                <a:spLocks noChangeArrowheads="1"/>
              </p:cNvSpPr>
              <p:nvPr/>
            </p:nvSpPr>
            <p:spPr bwMode="auto">
              <a:xfrm>
                <a:off x="326" y="4739"/>
                <a:ext cx="580" cy="580"/>
              </a:xfrm>
              <a:prstGeom prst="ellipse">
                <a:avLst/>
              </a:prstGeom>
              <a:solidFill>
                <a:srgbClr val="63B4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cmpd="dbl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7" name="Oval 250"/>
              <p:cNvSpPr>
                <a:spLocks noChangeArrowheads="1"/>
              </p:cNvSpPr>
              <p:nvPr/>
            </p:nvSpPr>
            <p:spPr bwMode="auto">
              <a:xfrm>
                <a:off x="387" y="4799"/>
                <a:ext cx="474" cy="4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cmpd="dbl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68" name="Picture 61" descr="box006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" y="4799"/>
                <a:ext cx="475" cy="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" name="TextBox 29"/>
              <p:cNvSpPr txBox="1">
                <a:spLocks noChangeArrowheads="1"/>
              </p:cNvSpPr>
              <p:nvPr/>
            </p:nvSpPr>
            <p:spPr bwMode="auto">
              <a:xfrm>
                <a:off x="402" y="4940"/>
                <a:ext cx="413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4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설명</a:t>
                </a:r>
              </a:p>
            </p:txBody>
          </p:sp>
        </p:grpSp>
      </p:grpSp>
      <p:sp>
        <p:nvSpPr>
          <p:cNvPr id="70" name="Line 248"/>
          <p:cNvSpPr>
            <a:spLocks noChangeShapeType="1"/>
          </p:cNvSpPr>
          <p:nvPr/>
        </p:nvSpPr>
        <p:spPr bwMode="auto">
          <a:xfrm>
            <a:off x="6149975" y="8029575"/>
            <a:ext cx="0" cy="946150"/>
          </a:xfrm>
          <a:prstGeom prst="line">
            <a:avLst/>
          </a:prstGeom>
          <a:noFill/>
          <a:ln w="9525">
            <a:solidFill>
              <a:srgbClr val="96C4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999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9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2922</TotalTime>
  <Words>6379</Words>
  <Application>Microsoft Office PowerPoint</Application>
  <PresentationFormat>A4 용지(210x297mm)</PresentationFormat>
  <Paragraphs>1599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맑은 고딕</vt:lpstr>
      <vt:lpstr>Verdana</vt:lpstr>
      <vt:lpstr>나눔바른고딕</vt:lpstr>
      <vt:lpstr>Wingdings</vt:lpstr>
      <vt:lpstr>나눔고딕 ExtraBold</vt:lpstr>
      <vt:lpstr>Arial</vt:lpstr>
      <vt:lpstr>Symbol</vt:lpstr>
      <vt:lpstr>Wingdings 2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강유정</dc:creator>
  <cp:lastModifiedBy>worryscg</cp:lastModifiedBy>
  <cp:revision>176</cp:revision>
  <cp:lastPrinted>2017-03-22T13:45:42Z</cp:lastPrinted>
  <dcterms:created xsi:type="dcterms:W3CDTF">2017-02-14T08:25:27Z</dcterms:created>
  <dcterms:modified xsi:type="dcterms:W3CDTF">2019-03-29T01:33:18Z</dcterms:modified>
</cp:coreProperties>
</file>